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43.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44.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45.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50.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tags/tag51.xml" ContentType="application/vnd.openxmlformats-officedocument.presentationml.tags+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tags/tag52.xml" ContentType="application/vnd.openxmlformats-officedocument.presentationml.tags+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ags/tag53.xml" ContentType="application/vnd.openxmlformats-officedocument.presentationml.tags+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ags/tag54.xml" ContentType="application/vnd.openxmlformats-officedocument.presentationml.tags+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ags/tag55.xml" ContentType="application/vnd.openxmlformats-officedocument.presentationml.tags+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tags/tag59.xml" ContentType="application/vnd.openxmlformats-officedocument.presentationml.tags+xml"/>
  <Override PartName="/ppt/charts/chart54.xml" ContentType="application/vnd.openxmlformats-officedocument.drawingml.chart+xml"/>
  <Override PartName="/ppt/tags/tag60.xml" ContentType="application/vnd.openxmlformats-officedocument.presentationml.tags+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9.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0.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1.xml" ContentType="application/vnd.openxmlformats-officedocument.drawingml.chart+xml"/>
  <Override PartName="/ppt/charts/style54.xml" ContentType="application/vnd.ms-office.chartstyle+xml"/>
  <Override PartName="/ppt/charts/colors5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3775" r:id="rId5"/>
    <p:sldMasterId id="2147483786" r:id="rId6"/>
    <p:sldMasterId id="2147483797" r:id="rId7"/>
  </p:sldMasterIdLst>
  <p:notesMasterIdLst>
    <p:notesMasterId r:id="rId67"/>
  </p:notesMasterIdLst>
  <p:handoutMasterIdLst>
    <p:handoutMasterId r:id="rId68"/>
  </p:handoutMasterIdLst>
  <p:sldIdLst>
    <p:sldId id="1177" r:id="rId8"/>
    <p:sldId id="1149" r:id="rId9"/>
    <p:sldId id="1110" r:id="rId10"/>
    <p:sldId id="1111" r:id="rId11"/>
    <p:sldId id="1112" r:id="rId12"/>
    <p:sldId id="1115" r:id="rId13"/>
    <p:sldId id="1117" r:id="rId14"/>
    <p:sldId id="1150" r:id="rId15"/>
    <p:sldId id="1113" r:id="rId16"/>
    <p:sldId id="1133" r:id="rId17"/>
    <p:sldId id="1114" r:id="rId18"/>
    <p:sldId id="1116" r:id="rId19"/>
    <p:sldId id="1134" r:id="rId20"/>
    <p:sldId id="1135" r:id="rId21"/>
    <p:sldId id="1122" r:id="rId22"/>
    <p:sldId id="1132" r:id="rId23"/>
    <p:sldId id="1136" r:id="rId24"/>
    <p:sldId id="1137" r:id="rId25"/>
    <p:sldId id="1143" r:id="rId26"/>
    <p:sldId id="1138" r:id="rId27"/>
    <p:sldId id="1139" r:id="rId28"/>
    <p:sldId id="1140" r:id="rId29"/>
    <p:sldId id="1118" r:id="rId30"/>
    <p:sldId id="1129" r:id="rId31"/>
    <p:sldId id="1173" r:id="rId32"/>
    <p:sldId id="1147" r:id="rId33"/>
    <p:sldId id="1170" r:id="rId34"/>
    <p:sldId id="1172" r:id="rId35"/>
    <p:sldId id="1145" r:id="rId36"/>
    <p:sldId id="1146" r:id="rId37"/>
    <p:sldId id="1099" r:id="rId38"/>
    <p:sldId id="1098" r:id="rId39"/>
    <p:sldId id="1103" r:id="rId40"/>
    <p:sldId id="1104" r:id="rId41"/>
    <p:sldId id="1105" r:id="rId42"/>
    <p:sldId id="1106" r:id="rId43"/>
    <p:sldId id="1107" r:id="rId44"/>
    <p:sldId id="1108" r:id="rId45"/>
    <p:sldId id="1109" r:id="rId46"/>
    <p:sldId id="1101" r:id="rId47"/>
    <p:sldId id="1100" r:id="rId48"/>
    <p:sldId id="1102" r:id="rId49"/>
    <p:sldId id="1151" r:id="rId50"/>
    <p:sldId id="1152" r:id="rId51"/>
    <p:sldId id="1153" r:id="rId52"/>
    <p:sldId id="1154" r:id="rId53"/>
    <p:sldId id="1155" r:id="rId54"/>
    <p:sldId id="1156" r:id="rId55"/>
    <p:sldId id="1157" r:id="rId56"/>
    <p:sldId id="1158" r:id="rId57"/>
    <p:sldId id="1159" r:id="rId58"/>
    <p:sldId id="1160" r:id="rId59"/>
    <p:sldId id="1162" r:id="rId60"/>
    <p:sldId id="1163" r:id="rId61"/>
    <p:sldId id="1164" r:id="rId62"/>
    <p:sldId id="1165" r:id="rId63"/>
    <p:sldId id="1166" r:id="rId64"/>
    <p:sldId id="1167" r:id="rId65"/>
    <p:sldId id="1168" r:id="rId66"/>
  </p:sldIdLst>
  <p:sldSz cx="12192000" cy="6858000"/>
  <p:notesSz cx="6858000" cy="9236075"/>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2" clrIdx="11">
    <p:extLst>
      <p:ext uri="{19B8F6BF-5375-455C-9EA6-DF929625EA0E}">
        <p15:presenceInfo xmlns:p15="http://schemas.microsoft.com/office/powerpoint/2012/main" userId="S-1-5-21-1606980848-115176313-839522115-3461248" providerId="AD"/>
      </p:ext>
    </p:extLst>
  </p:cmAuthor>
  <p:cmAuthor id="12" name="Hill, Lauren" initials="HL" lastIdx="40" clrIdx="12">
    <p:extLst>
      <p:ext uri="{19B8F6BF-5375-455C-9EA6-DF929625EA0E}">
        <p15:presenceInfo xmlns:p15="http://schemas.microsoft.com/office/powerpoint/2012/main" userId="S-1-5-21-1606980848-115176313-839522115-3699752" providerId="AD"/>
      </p:ext>
    </p:extLst>
  </p:cmAuthor>
  <p:cmAuthor id="13" name="Scardino, Christina" initials="SC" lastIdx="7" clrIdx="13">
    <p:extLst>
      <p:ext uri="{19B8F6BF-5375-455C-9EA6-DF929625EA0E}">
        <p15:presenceInfo xmlns:p15="http://schemas.microsoft.com/office/powerpoint/2012/main" userId="S-1-5-21-1606980848-115176313-839522115-3650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00B050"/>
    <a:srgbClr val="A10028"/>
    <a:srgbClr val="C00000"/>
    <a:srgbClr val="7F7F7F"/>
    <a:srgbClr val="C6C7C8"/>
    <a:srgbClr val="7FBA00"/>
    <a:srgbClr val="44546A"/>
    <a:srgbClr val="262626"/>
    <a:srgbClr val="707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6434" autoAdjust="0"/>
  </p:normalViewPr>
  <p:slideViewPr>
    <p:cSldViewPr showGuides="1">
      <p:cViewPr varScale="1">
        <p:scale>
          <a:sx n="105" d="100"/>
          <a:sy n="105" d="100"/>
        </p:scale>
        <p:origin x="930" y="102"/>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7.xml"/><Relationship Id="rId1" Type="http://schemas.microsoft.com/office/2011/relationships/chartStyle" Target="style47.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0.xml"/><Relationship Id="rId1" Type="http://schemas.microsoft.com/office/2011/relationships/chartStyle" Target="style50.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1.xml"/><Relationship Id="rId1" Type="http://schemas.microsoft.com/office/2011/relationships/chartStyle" Target="style5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2.xml"/><Relationship Id="rId1" Type="http://schemas.microsoft.com/office/2011/relationships/chartStyle" Target="style5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3.xml"/><Relationship Id="rId1" Type="http://schemas.microsoft.com/office/2011/relationships/chartStyle" Target="style5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4.xml"/><Relationship Id="rId1" Type="http://schemas.microsoft.com/office/2011/relationships/chartStyle" Target="style5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country feb</c:v>
                </c:pt>
                <c:pt idx="1">
                  <c:v>country march</c:v>
                </c:pt>
                <c:pt idx="2">
                  <c:v>country april</c:v>
                </c:pt>
                <c:pt idx="3">
                  <c:v>country may</c:v>
                </c:pt>
                <c:pt idx="4">
                  <c:v>Country June</c:v>
                </c:pt>
                <c:pt idx="5">
                  <c:v>Country July</c:v>
                </c:pt>
                <c:pt idx="6">
                  <c:v>Country August</c:v>
                </c:pt>
                <c:pt idx="7">
                  <c:v>country sept</c:v>
                </c:pt>
                <c:pt idx="8">
                  <c:v>country oct</c:v>
                </c:pt>
                <c:pt idx="9">
                  <c:v>country nov</c:v>
                </c:pt>
                <c:pt idx="10">
                  <c:v>country dec</c:v>
                </c:pt>
                <c:pt idx="11">
                  <c:v>country jan</c:v>
                </c:pt>
              </c:strCache>
            </c:strRef>
          </c:cat>
          <c:val>
            <c:numRef>
              <c:f>Sheet1!$B$2:$B$13</c:f>
              <c:numCache>
                <c:formatCode>0%</c:formatCode>
                <c:ptCount val="12"/>
                <c:pt idx="0">
                  <c:v>0.34</c:v>
                </c:pt>
                <c:pt idx="1">
                  <c:v>0.37</c:v>
                </c:pt>
                <c:pt idx="2">
                  <c:v>0.36</c:v>
                </c:pt>
                <c:pt idx="3">
                  <c:v>0.34</c:v>
                </c:pt>
                <c:pt idx="4">
                  <c:v>0.32</c:v>
                </c:pt>
                <c:pt idx="5">
                  <c:v>0.32</c:v>
                </c:pt>
                <c:pt idx="6">
                  <c:v>0.3</c:v>
                </c:pt>
                <c:pt idx="7">
                  <c:v>0.32</c:v>
                </c:pt>
                <c:pt idx="8">
                  <c:v>0.28999999999999998</c:v>
                </c:pt>
                <c:pt idx="9">
                  <c:v>0.3</c:v>
                </c:pt>
                <c:pt idx="10">
                  <c:v>0.32</c:v>
                </c:pt>
                <c:pt idx="11">
                  <c:v>0.35</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80"/>
        <c:overlap val="-27"/>
        <c:axId val="430455736"/>
        <c:axId val="430452600"/>
      </c:barChart>
      <c:catAx>
        <c:axId val="430455736"/>
        <c:scaling>
          <c:orientation val="minMax"/>
        </c:scaling>
        <c:delete val="1"/>
        <c:axPos val="b"/>
        <c:numFmt formatCode="General" sourceLinked="1"/>
        <c:majorTickMark val="none"/>
        <c:minorTickMark val="none"/>
        <c:tickLblPos val="nextTo"/>
        <c:crossAx val="430452600"/>
        <c:crosses val="autoZero"/>
        <c:auto val="1"/>
        <c:lblAlgn val="ctr"/>
        <c:lblOffset val="100"/>
        <c:noMultiLvlLbl val="0"/>
      </c:catAx>
      <c:valAx>
        <c:axId val="430452600"/>
        <c:scaling>
          <c:orientation val="minMax"/>
          <c:max val="1"/>
        </c:scaling>
        <c:delete val="1"/>
        <c:axPos val="l"/>
        <c:numFmt formatCode="0%" sourceLinked="1"/>
        <c:majorTickMark val="none"/>
        <c:minorTickMark val="none"/>
        <c:tickLblPos val="nextTo"/>
        <c:crossAx val="430455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956207345413896E-2"/>
          <c:y val="2.9592616998890795E-2"/>
          <c:w val="0.813605095022081"/>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Sheet1!$B$2:$B$13</c:f>
              <c:numCache>
                <c:formatCode>0%</c:formatCode>
                <c:ptCount val="12"/>
                <c:pt idx="0">
                  <c:v>0.31</c:v>
                </c:pt>
                <c:pt idx="1">
                  <c:v>0.3</c:v>
                </c:pt>
                <c:pt idx="2">
                  <c:v>0.3</c:v>
                </c:pt>
                <c:pt idx="3">
                  <c:v>0.34</c:v>
                </c:pt>
                <c:pt idx="4">
                  <c:v>0.34</c:v>
                </c:pt>
                <c:pt idx="5">
                  <c:v>0.31</c:v>
                </c:pt>
                <c:pt idx="6">
                  <c:v>0.3</c:v>
                </c:pt>
                <c:pt idx="7">
                  <c:v>0.26</c:v>
                </c:pt>
                <c:pt idx="8">
                  <c:v>0.34</c:v>
                </c:pt>
                <c:pt idx="9">
                  <c:v>0.32</c:v>
                </c:pt>
                <c:pt idx="10">
                  <c:v>0.34</c:v>
                </c:pt>
                <c:pt idx="11">
                  <c:v>0.28000000000000003</c:v>
                </c:pt>
              </c:numCache>
            </c:numRef>
          </c:val>
          <c:extLs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Sheet1!$C$2:$C$13</c:f>
              <c:numCache>
                <c:formatCode>0%</c:formatCode>
                <c:ptCount val="12"/>
                <c:pt idx="0">
                  <c:v>0.28000000000000003</c:v>
                </c:pt>
                <c:pt idx="1">
                  <c:v>0.3</c:v>
                </c:pt>
                <c:pt idx="2">
                  <c:v>0.28000000000000003</c:v>
                </c:pt>
                <c:pt idx="3">
                  <c:v>0.28999999999999998</c:v>
                </c:pt>
                <c:pt idx="4">
                  <c:v>0.28000000000000003</c:v>
                </c:pt>
                <c:pt idx="5">
                  <c:v>0.28000000000000003</c:v>
                </c:pt>
                <c:pt idx="6">
                  <c:v>0.27</c:v>
                </c:pt>
                <c:pt idx="7">
                  <c:v>0.31</c:v>
                </c:pt>
                <c:pt idx="8">
                  <c:v>0.28000000000000003</c:v>
                </c:pt>
                <c:pt idx="9">
                  <c:v>0.31</c:v>
                </c:pt>
                <c:pt idx="10">
                  <c:v>0.31</c:v>
                </c:pt>
                <c:pt idx="11">
                  <c:v>0.31</c:v>
                </c:pt>
              </c:numCache>
            </c:numRef>
          </c:val>
          <c:extLs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Sheet1!$D$2:$D$13</c:f>
              <c:numCache>
                <c:formatCode>0%</c:formatCode>
                <c:ptCount val="12"/>
                <c:pt idx="0">
                  <c:v>0.28999999999999998</c:v>
                </c:pt>
                <c:pt idx="1">
                  <c:v>0.28999999999999998</c:v>
                </c:pt>
                <c:pt idx="2">
                  <c:v>0.32</c:v>
                </c:pt>
                <c:pt idx="3">
                  <c:v>0.28000000000000003</c:v>
                </c:pt>
                <c:pt idx="4">
                  <c:v>0.28000000000000003</c:v>
                </c:pt>
                <c:pt idx="5">
                  <c:v>0.32</c:v>
                </c:pt>
                <c:pt idx="6">
                  <c:v>0.33</c:v>
                </c:pt>
                <c:pt idx="7">
                  <c:v>0.33</c:v>
                </c:pt>
                <c:pt idx="8">
                  <c:v>0.3</c:v>
                </c:pt>
                <c:pt idx="9">
                  <c:v>0.31</c:v>
                </c:pt>
                <c:pt idx="10">
                  <c:v>0.28000000000000003</c:v>
                </c:pt>
                <c:pt idx="11">
                  <c:v>0.32</c:v>
                </c:pt>
              </c:numCache>
            </c:numRef>
          </c:val>
          <c:extLs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Sheet1!$E$2:$E$13</c:f>
              <c:numCache>
                <c:formatCode>0%</c:formatCode>
                <c:ptCount val="12"/>
                <c:pt idx="0">
                  <c:v>0.13</c:v>
                </c:pt>
                <c:pt idx="1">
                  <c:v>0.1</c:v>
                </c:pt>
                <c:pt idx="2">
                  <c:v>0.1</c:v>
                </c:pt>
                <c:pt idx="3">
                  <c:v>0.09</c:v>
                </c:pt>
                <c:pt idx="4">
                  <c:v>0.1</c:v>
                </c:pt>
                <c:pt idx="5">
                  <c:v>0.1</c:v>
                </c:pt>
                <c:pt idx="6">
                  <c:v>0.1</c:v>
                </c:pt>
                <c:pt idx="7">
                  <c:v>0.1</c:v>
                </c:pt>
                <c:pt idx="8">
                  <c:v>0.09</c:v>
                </c:pt>
                <c:pt idx="9">
                  <c:v>7.0000000000000007E-2</c:v>
                </c:pt>
                <c:pt idx="10">
                  <c:v>7.0000000000000007E-2</c:v>
                </c:pt>
                <c:pt idx="11">
                  <c:v>0.08</c:v>
                </c:pt>
              </c:numCache>
            </c:numRef>
          </c:val>
          <c:extLs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435077008"/>
        <c:axId val="435077792"/>
      </c:barChart>
      <c:catAx>
        <c:axId val="435077008"/>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crossAx val="435077792"/>
        <c:crosses val="autoZero"/>
        <c:auto val="1"/>
        <c:lblAlgn val="ctr"/>
        <c:lblOffset val="100"/>
        <c:noMultiLvlLbl val="0"/>
      </c:catAx>
      <c:valAx>
        <c:axId val="435077792"/>
        <c:scaling>
          <c:orientation val="minMax"/>
          <c:max val="1"/>
        </c:scaling>
        <c:delete val="1"/>
        <c:axPos val="l"/>
        <c:numFmt formatCode="0%" sourceLinked="1"/>
        <c:majorTickMark val="out"/>
        <c:minorTickMark val="none"/>
        <c:tickLblPos val="nextTo"/>
        <c:crossAx val="435077008"/>
        <c:crosses val="autoZero"/>
        <c:crossBetween val="between"/>
      </c:valAx>
      <c:spPr>
        <a:noFill/>
        <a:ln>
          <a:noFill/>
        </a:ln>
        <a:effectLst/>
      </c:spPr>
    </c:plotArea>
    <c:legend>
      <c:legendPos val="r"/>
      <c:layout>
        <c:manualLayout>
          <c:xMode val="edge"/>
          <c:yMode val="edge"/>
          <c:x val="0.84299481290407408"/>
          <c:y val="0.68772392398519644"/>
          <c:w val="0.14884267731055495"/>
          <c:h val="0.274045129209296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mcconnell</c:v>
                </c:pt>
                <c:pt idx="1">
                  <c:v>sessions</c:v>
                </c:pt>
                <c:pt idx="2">
                  <c:v>Schumer</c:v>
                </c:pt>
                <c:pt idx="3">
                  <c:v>tillerson</c:v>
                </c:pt>
                <c:pt idx="4">
                  <c:v>pelosi</c:v>
                </c:pt>
                <c:pt idx="5">
                  <c:v>hayley</c:v>
                </c:pt>
                <c:pt idx="6">
                  <c:v>ryan</c:v>
                </c:pt>
                <c:pt idx="7">
                  <c:v>warren</c:v>
                </c:pt>
                <c:pt idx="8">
                  <c:v>clinton</c:v>
                </c:pt>
                <c:pt idx="9">
                  <c:v>trump</c:v>
                </c:pt>
                <c:pt idx="10">
                  <c:v>pence</c:v>
                </c:pt>
                <c:pt idx="11">
                  <c:v>sanders</c:v>
                </c:pt>
              </c:strCache>
            </c:strRef>
          </c:cat>
          <c:val>
            <c:numRef>
              <c:f>Sheet1!$B$2:$B$14</c:f>
              <c:numCache>
                <c:formatCode>0%</c:formatCode>
                <c:ptCount val="13"/>
                <c:pt idx="0">
                  <c:v>0.09</c:v>
                </c:pt>
                <c:pt idx="1">
                  <c:v>0.2</c:v>
                </c:pt>
                <c:pt idx="2">
                  <c:v>0.21</c:v>
                </c:pt>
                <c:pt idx="3">
                  <c:v>0.25</c:v>
                </c:pt>
                <c:pt idx="4">
                  <c:v>0.28999999999999998</c:v>
                </c:pt>
                <c:pt idx="5">
                  <c:v>0.31</c:v>
                </c:pt>
                <c:pt idx="6">
                  <c:v>0.33</c:v>
                </c:pt>
                <c:pt idx="7">
                  <c:v>0.34</c:v>
                </c:pt>
                <c:pt idx="8">
                  <c:v>0.38</c:v>
                </c:pt>
                <c:pt idx="9">
                  <c:v>0.38</c:v>
                </c:pt>
                <c:pt idx="10">
                  <c:v>0.39</c:v>
                </c:pt>
                <c:pt idx="11">
                  <c:v>0.53</c:v>
                </c:pt>
                <c:pt idx="12">
                  <c:v>0.56999999999999995</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mcconnell</c:v>
                </c:pt>
                <c:pt idx="1">
                  <c:v>sessions</c:v>
                </c:pt>
                <c:pt idx="2">
                  <c:v>Schumer</c:v>
                </c:pt>
                <c:pt idx="3">
                  <c:v>tillerson</c:v>
                </c:pt>
                <c:pt idx="4">
                  <c:v>pelosi</c:v>
                </c:pt>
                <c:pt idx="5">
                  <c:v>hayley</c:v>
                </c:pt>
                <c:pt idx="6">
                  <c:v>ryan</c:v>
                </c:pt>
                <c:pt idx="7">
                  <c:v>warren</c:v>
                </c:pt>
                <c:pt idx="8">
                  <c:v>clinton</c:v>
                </c:pt>
                <c:pt idx="9">
                  <c:v>trump</c:v>
                </c:pt>
                <c:pt idx="10">
                  <c:v>pence</c:v>
                </c:pt>
                <c:pt idx="11">
                  <c:v>sanders</c:v>
                </c:pt>
              </c:strCache>
            </c:strRef>
          </c:cat>
          <c:val>
            <c:numRef>
              <c:f>Sheet1!$C$2:$C$14</c:f>
              <c:numCache>
                <c:formatCode>0%</c:formatCode>
                <c:ptCount val="13"/>
                <c:pt idx="0">
                  <c:v>0.34000000000000008</c:v>
                </c:pt>
                <c:pt idx="1">
                  <c:v>0.35000000000000003</c:v>
                </c:pt>
                <c:pt idx="2">
                  <c:v>0.32000000000000006</c:v>
                </c:pt>
                <c:pt idx="3">
                  <c:v>0.38</c:v>
                </c:pt>
                <c:pt idx="4">
                  <c:v>0.20999999999999996</c:v>
                </c:pt>
                <c:pt idx="5">
                  <c:v>0.38999999999999996</c:v>
                </c:pt>
                <c:pt idx="6">
                  <c:v>0.19999999999999996</c:v>
                </c:pt>
                <c:pt idx="7">
                  <c:v>0.30999999999999994</c:v>
                </c:pt>
                <c:pt idx="8">
                  <c:v>0.15999999999999998</c:v>
                </c:pt>
                <c:pt idx="9">
                  <c:v>5.0000000000000044E-2</c:v>
                </c:pt>
                <c:pt idx="10">
                  <c:v>3.0000000000000027E-2</c:v>
                </c:pt>
                <c:pt idx="11">
                  <c:v>0.10999999999999999</c:v>
                </c:pt>
                <c:pt idx="12">
                  <c:v>0.11000000000000004</c:v>
                </c:pt>
              </c:numCache>
            </c:numRef>
          </c:val>
          <c:extLs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mcconnell</c:v>
                </c:pt>
                <c:pt idx="1">
                  <c:v>sessions</c:v>
                </c:pt>
                <c:pt idx="2">
                  <c:v>Schumer</c:v>
                </c:pt>
                <c:pt idx="3">
                  <c:v>tillerson</c:v>
                </c:pt>
                <c:pt idx="4">
                  <c:v>pelosi</c:v>
                </c:pt>
                <c:pt idx="5">
                  <c:v>hayley</c:v>
                </c:pt>
                <c:pt idx="6">
                  <c:v>ryan</c:v>
                </c:pt>
                <c:pt idx="7">
                  <c:v>warren</c:v>
                </c:pt>
                <c:pt idx="8">
                  <c:v>clinton</c:v>
                </c:pt>
                <c:pt idx="9">
                  <c:v>trump</c:v>
                </c:pt>
                <c:pt idx="10">
                  <c:v>pence</c:v>
                </c:pt>
                <c:pt idx="11">
                  <c:v>sanders</c:v>
                </c:pt>
              </c:strCache>
            </c:strRef>
          </c:cat>
          <c:val>
            <c:numRef>
              <c:f>Sheet1!$D$2:$D$14</c:f>
              <c:numCache>
                <c:formatCode>0%</c:formatCode>
                <c:ptCount val="13"/>
                <c:pt idx="0">
                  <c:v>0.56999999999999995</c:v>
                </c:pt>
                <c:pt idx="1">
                  <c:v>0.45</c:v>
                </c:pt>
                <c:pt idx="2">
                  <c:v>0.47</c:v>
                </c:pt>
                <c:pt idx="3">
                  <c:v>0.37</c:v>
                </c:pt>
                <c:pt idx="4">
                  <c:v>0.5</c:v>
                </c:pt>
                <c:pt idx="5">
                  <c:v>0.3</c:v>
                </c:pt>
                <c:pt idx="6">
                  <c:v>0.47</c:v>
                </c:pt>
                <c:pt idx="7">
                  <c:v>0.35</c:v>
                </c:pt>
                <c:pt idx="8">
                  <c:v>0.46</c:v>
                </c:pt>
                <c:pt idx="9">
                  <c:v>0.56999999999999995</c:v>
                </c:pt>
                <c:pt idx="10">
                  <c:v>0.57999999999999996</c:v>
                </c:pt>
                <c:pt idx="11">
                  <c:v>0.36</c:v>
                </c:pt>
                <c:pt idx="12">
                  <c:v>0.32</c:v>
                </c:pt>
              </c:numCache>
            </c:numRef>
          </c:val>
          <c:extLs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535039008"/>
        <c:axId val="535035480"/>
      </c:barChart>
      <c:catAx>
        <c:axId val="535039008"/>
        <c:scaling>
          <c:orientation val="minMax"/>
        </c:scaling>
        <c:delete val="1"/>
        <c:axPos val="l"/>
        <c:numFmt formatCode="General" sourceLinked="1"/>
        <c:majorTickMark val="out"/>
        <c:minorTickMark val="none"/>
        <c:tickLblPos val="nextTo"/>
        <c:crossAx val="535035480"/>
        <c:crosses val="autoZero"/>
        <c:auto val="1"/>
        <c:lblAlgn val="ctr"/>
        <c:lblOffset val="100"/>
        <c:noMultiLvlLbl val="0"/>
      </c:catAx>
      <c:valAx>
        <c:axId val="535035480"/>
        <c:scaling>
          <c:orientation val="minMax"/>
          <c:max val="1"/>
        </c:scaling>
        <c:delete val="1"/>
        <c:axPos val="b"/>
        <c:numFmt formatCode="0%" sourceLinked="1"/>
        <c:majorTickMark val="out"/>
        <c:minorTickMark val="none"/>
        <c:tickLblPos val="nextTo"/>
        <c:crossAx val="53503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Renegotiating trade deals with other countries</c:v>
                </c:pt>
                <c:pt idx="2">
                  <c:v>Expanding family leave policies</c:v>
                </c:pt>
                <c:pt idx="3">
                  <c:v>Building a wall between the United States and Mexico</c:v>
                </c:pt>
                <c:pt idx="4">
                  <c:v>Reducing the total amount of immigrants allowed in the United States</c:v>
                </c:pt>
                <c:pt idx="5">
                  <c:v>Passing a comprehensive tax reform bill</c:v>
                </c:pt>
                <c:pt idx="6">
                  <c:v>Destroying ISIS</c:v>
                </c:pt>
                <c:pt idx="7">
                  <c:v>Repealing and replacing the Affordable Care Act</c:v>
                </c:pt>
                <c:pt idx="8">
                  <c:v>Passing an infrastructure spending bill</c:v>
                </c:pt>
                <c:pt idx="9">
                  <c:v>Stimulating American jobs</c:v>
                </c:pt>
              </c:strCache>
            </c:strRef>
          </c:cat>
          <c:val>
            <c:numRef>
              <c:f>Sheet1!$B$2:$B$11</c:f>
              <c:numCache>
                <c:formatCode>0%</c:formatCode>
                <c:ptCount val="10"/>
                <c:pt idx="0">
                  <c:v>0.01</c:v>
                </c:pt>
                <c:pt idx="1">
                  <c:v>0.04</c:v>
                </c:pt>
                <c:pt idx="2">
                  <c:v>0.04</c:v>
                </c:pt>
                <c:pt idx="3">
                  <c:v>0.05</c:v>
                </c:pt>
                <c:pt idx="4">
                  <c:v>0.08</c:v>
                </c:pt>
                <c:pt idx="5">
                  <c:v>0.09</c:v>
                </c:pt>
                <c:pt idx="6">
                  <c:v>0.1</c:v>
                </c:pt>
                <c:pt idx="7">
                  <c:v>0.13</c:v>
                </c:pt>
                <c:pt idx="8">
                  <c:v>0.17</c:v>
                </c:pt>
                <c:pt idx="9">
                  <c:v>0.28999999999999998</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535024504"/>
        <c:axId val="535030776"/>
      </c:barChart>
      <c:catAx>
        <c:axId val="535024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535030776"/>
        <c:crosses val="autoZero"/>
        <c:auto val="1"/>
        <c:lblAlgn val="ctr"/>
        <c:lblOffset val="100"/>
        <c:noMultiLvlLbl val="0"/>
      </c:catAx>
      <c:valAx>
        <c:axId val="535030776"/>
        <c:scaling>
          <c:orientation val="minMax"/>
        </c:scaling>
        <c:delete val="1"/>
        <c:axPos val="b"/>
        <c:numFmt formatCode="0%" sourceLinked="1"/>
        <c:majorTickMark val="out"/>
        <c:minorTickMark val="none"/>
        <c:tickLblPos val="nextTo"/>
        <c:crossAx val="535024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97"/>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8469092589164"/>
          <c:y val="0.11020104621638493"/>
          <c:w val="0.71622309353645786"/>
          <c:h val="0.85853129286315077"/>
        </c:manualLayout>
      </c:layout>
      <c:barChart>
        <c:barDir val="bar"/>
        <c:grouping val="stacked"/>
        <c:varyColors val="0"/>
        <c:ser>
          <c:idx val="0"/>
          <c:order val="0"/>
          <c:tx>
            <c:strRef>
              <c:f>Sheet1!$B$1</c:f>
              <c:strCache>
                <c:ptCount val="1"/>
                <c:pt idx="0">
                  <c:v>First Choice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C06-4C61-ADCB-AD2C1B3462B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C06-4C61-ADCB-AD2C1B3462B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0C06-4C61-ADCB-AD2C1B3462BA}"/>
              </c:ext>
            </c:extLst>
          </c:dPt>
          <c:dLbls>
            <c:dLbl>
              <c:idx val="17"/>
              <c:tx>
                <c:rich>
                  <a:bodyPr/>
                  <a:lstStyle/>
                  <a:p>
                    <a:fld id="{C8A111C6-ABF2-4A8C-B236-E744D22A68D0}"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C06-4C61-ADCB-AD2C1B3462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Someone else</c:v>
                </c:pt>
                <c:pt idx="1">
                  <c:v>Kirsten Gillibrand</c:v>
                </c:pt>
                <c:pt idx="2">
                  <c:v>Andrew Cuomo</c:v>
                </c:pt>
                <c:pt idx="3">
                  <c:v>Kamala Harris</c:v>
                </c:pt>
                <c:pt idx="4">
                  <c:v>Cory Booker</c:v>
                </c:pt>
                <c:pt idx="5">
                  <c:v>Elizabeth Warren</c:v>
                </c:pt>
                <c:pt idx="6">
                  <c:v>Oprah Winfrey</c:v>
                </c:pt>
                <c:pt idx="7">
                  <c:v>Hillary Clinton</c:v>
                </c:pt>
                <c:pt idx="8">
                  <c:v>Bernie Sanders</c:v>
                </c:pt>
                <c:pt idx="9">
                  <c:v>Joe Biden</c:v>
                </c:pt>
              </c:strCache>
            </c:strRef>
          </c:cat>
          <c:val>
            <c:numRef>
              <c:f>Sheet1!$B$2:$B$11</c:f>
              <c:numCache>
                <c:formatCode>0%</c:formatCode>
                <c:ptCount val="10"/>
                <c:pt idx="0">
                  <c:v>0.1</c:v>
                </c:pt>
                <c:pt idx="1">
                  <c:v>0.01</c:v>
                </c:pt>
                <c:pt idx="2">
                  <c:v>0.02</c:v>
                </c:pt>
                <c:pt idx="3">
                  <c:v>0.04</c:v>
                </c:pt>
                <c:pt idx="4">
                  <c:v>0.04</c:v>
                </c:pt>
                <c:pt idx="5">
                  <c:v>0.1</c:v>
                </c:pt>
                <c:pt idx="6">
                  <c:v>0.13</c:v>
                </c:pt>
                <c:pt idx="7">
                  <c:v>0.13</c:v>
                </c:pt>
                <c:pt idx="8">
                  <c:v>0.16</c:v>
                </c:pt>
                <c:pt idx="9">
                  <c:v>0.27</c:v>
                </c:pt>
              </c:numCache>
            </c:numRef>
          </c:val>
          <c:extLst>
            <c:ext xmlns:c16="http://schemas.microsoft.com/office/drawing/2014/chart" uri="{C3380CC4-5D6E-409C-BE32-E72D297353CC}">
              <c16:uniqueId val="{00000015-0C06-4C61-ADCB-AD2C1B3462BA}"/>
            </c:ext>
          </c:extLst>
        </c:ser>
        <c:ser>
          <c:idx val="1"/>
          <c:order val="1"/>
          <c:tx>
            <c:strRef>
              <c:f>Sheet1!$C$1</c:f>
              <c:strCache>
                <c:ptCount val="1"/>
                <c:pt idx="0">
                  <c:v>Second Choice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Someone else</c:v>
                </c:pt>
                <c:pt idx="1">
                  <c:v>Kirsten Gillibrand</c:v>
                </c:pt>
                <c:pt idx="2">
                  <c:v>Andrew Cuomo</c:v>
                </c:pt>
                <c:pt idx="3">
                  <c:v>Kamala Harris</c:v>
                </c:pt>
                <c:pt idx="4">
                  <c:v>Cory Booker</c:v>
                </c:pt>
                <c:pt idx="5">
                  <c:v>Elizabeth Warren</c:v>
                </c:pt>
                <c:pt idx="6">
                  <c:v>Oprah Winfrey</c:v>
                </c:pt>
                <c:pt idx="7">
                  <c:v>Hillary Clinton</c:v>
                </c:pt>
                <c:pt idx="8">
                  <c:v>Bernie Sanders</c:v>
                </c:pt>
                <c:pt idx="9">
                  <c:v>Joe Biden</c:v>
                </c:pt>
              </c:strCache>
            </c:strRef>
          </c:cat>
          <c:val>
            <c:numRef>
              <c:f>Sheet1!$C$2:$C$11</c:f>
              <c:numCache>
                <c:formatCode>0%</c:formatCode>
                <c:ptCount val="10"/>
                <c:pt idx="0">
                  <c:v>0.12</c:v>
                </c:pt>
                <c:pt idx="1">
                  <c:v>0.03</c:v>
                </c:pt>
                <c:pt idx="2">
                  <c:v>0.04</c:v>
                </c:pt>
                <c:pt idx="3">
                  <c:v>0.05</c:v>
                </c:pt>
                <c:pt idx="4">
                  <c:v>0.04</c:v>
                </c:pt>
                <c:pt idx="5">
                  <c:v>0.1</c:v>
                </c:pt>
                <c:pt idx="6">
                  <c:v>0.12</c:v>
                </c:pt>
                <c:pt idx="7">
                  <c:v>0.15</c:v>
                </c:pt>
                <c:pt idx="8">
                  <c:v>0.16</c:v>
                </c:pt>
                <c:pt idx="9">
                  <c:v>0.18</c:v>
                </c:pt>
              </c:numCache>
            </c:numRef>
          </c:val>
          <c:extLst>
            <c:ext xmlns:c16="http://schemas.microsoft.com/office/drawing/2014/chart" uri="{C3380CC4-5D6E-409C-BE32-E72D297353CC}">
              <c16:uniqueId val="{00000016-0C06-4C61-ADCB-AD2C1B3462BA}"/>
            </c:ext>
          </c:extLst>
        </c:ser>
        <c:dLbls>
          <c:dLblPos val="ctr"/>
          <c:showLegendKey val="0"/>
          <c:showVal val="1"/>
          <c:showCatName val="0"/>
          <c:showSerName val="0"/>
          <c:showPercent val="0"/>
          <c:showBubbleSize val="0"/>
        </c:dLbls>
        <c:gapWidth val="79"/>
        <c:overlap val="100"/>
        <c:axId val="534560952"/>
        <c:axId val="534563696"/>
      </c:barChart>
      <c:catAx>
        <c:axId val="534560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34563696"/>
        <c:crosses val="autoZero"/>
        <c:auto val="1"/>
        <c:lblAlgn val="ctr"/>
        <c:lblOffset val="100"/>
        <c:noMultiLvlLbl val="0"/>
      </c:catAx>
      <c:valAx>
        <c:axId val="534563696"/>
        <c:scaling>
          <c:orientation val="minMax"/>
        </c:scaling>
        <c:delete val="1"/>
        <c:axPos val="b"/>
        <c:numFmt formatCode="0%" sourceLinked="1"/>
        <c:majorTickMark val="none"/>
        <c:minorTickMark val="none"/>
        <c:tickLblPos val="nextTo"/>
        <c:crossAx val="534560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20713096207801612"/>
                  <c:y val="-2.263143242369925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dLbl>
              <c:idx val="1"/>
              <c:layout>
                <c:manualLayout>
                  <c:x val="0.18186532717893023"/>
                  <c:y val="-0.2225163905697255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468390804597699"/>
                      <c:h val="0.33635138392297981"/>
                    </c:manualLayout>
                  </c15:layout>
                </c:ext>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Patience</c:v>
                </c:pt>
              </c:strCache>
            </c:strRef>
          </c:tx>
          <c:spPr>
            <a:solidFill>
              <a:schemeClr val="accent4">
                <a:lumMod val="75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F10D-4D2D-AC28-97EDC63D4980}"/>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0.56999999999999995</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Active Role </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0.43</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534564872"/>
        <c:axId val="534565656"/>
      </c:barChart>
      <c:catAx>
        <c:axId val="534564872"/>
        <c:scaling>
          <c:orientation val="minMax"/>
        </c:scaling>
        <c:delete val="1"/>
        <c:axPos val="l"/>
        <c:numFmt formatCode="General" sourceLinked="1"/>
        <c:majorTickMark val="out"/>
        <c:minorTickMark val="none"/>
        <c:tickLblPos val="nextTo"/>
        <c:crossAx val="534565656"/>
        <c:crosses val="autoZero"/>
        <c:auto val="1"/>
        <c:lblAlgn val="ctr"/>
        <c:lblOffset val="100"/>
        <c:noMultiLvlLbl val="0"/>
      </c:catAx>
      <c:valAx>
        <c:axId val="534565656"/>
        <c:scaling>
          <c:orientation val="minMax"/>
          <c:max val="1"/>
        </c:scaling>
        <c:delete val="1"/>
        <c:axPos val="b"/>
        <c:numFmt formatCode="0%" sourceLinked="1"/>
        <c:majorTickMark val="out"/>
        <c:minorTickMark val="none"/>
        <c:tickLblPos val="nextTo"/>
        <c:crossAx val="53456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Withold</c:v>
                </c:pt>
              </c:strCache>
            </c:strRef>
          </c:tx>
          <c:spPr>
            <a:solidFill>
              <a:schemeClr val="accent4">
                <a:lumMod val="75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F10D-4D2D-AC28-97EDC63D498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0.62</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Vocally 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0.38</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534558208"/>
        <c:axId val="534557816"/>
      </c:barChart>
      <c:catAx>
        <c:axId val="534558208"/>
        <c:scaling>
          <c:orientation val="minMax"/>
        </c:scaling>
        <c:delete val="1"/>
        <c:axPos val="l"/>
        <c:numFmt formatCode="General" sourceLinked="1"/>
        <c:majorTickMark val="out"/>
        <c:minorTickMark val="none"/>
        <c:tickLblPos val="nextTo"/>
        <c:crossAx val="534557816"/>
        <c:crosses val="autoZero"/>
        <c:auto val="1"/>
        <c:lblAlgn val="ctr"/>
        <c:lblOffset val="100"/>
        <c:noMultiLvlLbl val="0"/>
      </c:catAx>
      <c:valAx>
        <c:axId val="534557816"/>
        <c:scaling>
          <c:orientation val="minMax"/>
          <c:max val="1"/>
        </c:scaling>
        <c:delete val="1"/>
        <c:axPos val="b"/>
        <c:numFmt formatCode="0%" sourceLinked="1"/>
        <c:majorTickMark val="out"/>
        <c:minorTickMark val="none"/>
        <c:tickLblPos val="nextTo"/>
        <c:crossAx val="53455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 country</c:v>
                </c:pt>
                <c:pt idx="1">
                  <c:v>march country</c:v>
                </c:pt>
                <c:pt idx="2">
                  <c:v>april country</c:v>
                </c:pt>
                <c:pt idx="3">
                  <c:v>may country</c:v>
                </c:pt>
                <c:pt idx="4">
                  <c:v>june country</c:v>
                </c:pt>
                <c:pt idx="5">
                  <c:v>july country</c:v>
                </c:pt>
                <c:pt idx="6">
                  <c:v>August country</c:v>
                </c:pt>
                <c:pt idx="7">
                  <c:v>Sept country</c:v>
                </c:pt>
                <c:pt idx="8">
                  <c:v>oct country</c:v>
                </c:pt>
                <c:pt idx="9">
                  <c:v>nov country</c:v>
                </c:pt>
                <c:pt idx="10">
                  <c:v>dec country</c:v>
                </c:pt>
                <c:pt idx="11">
                  <c:v>jan country</c:v>
                </c:pt>
              </c:strCache>
            </c:strRef>
          </c:cat>
          <c:val>
            <c:numRef>
              <c:f>Sheet1!$B$2:$B$13</c:f>
              <c:numCache>
                <c:formatCode>0%</c:formatCode>
                <c:ptCount val="12"/>
                <c:pt idx="0">
                  <c:v>0.52</c:v>
                </c:pt>
                <c:pt idx="1">
                  <c:v>0.48</c:v>
                </c:pt>
                <c:pt idx="2">
                  <c:v>0.5</c:v>
                </c:pt>
                <c:pt idx="3">
                  <c:v>0.53</c:v>
                </c:pt>
                <c:pt idx="4">
                  <c:v>0.55000000000000004</c:v>
                </c:pt>
                <c:pt idx="5">
                  <c:v>0.54</c:v>
                </c:pt>
                <c:pt idx="6">
                  <c:v>0.59</c:v>
                </c:pt>
                <c:pt idx="7">
                  <c:v>0.54</c:v>
                </c:pt>
                <c:pt idx="8">
                  <c:v>0.6</c:v>
                </c:pt>
                <c:pt idx="9">
                  <c:v>0.57999999999999996</c:v>
                </c:pt>
                <c:pt idx="10">
                  <c:v>0.56000000000000005</c:v>
                </c:pt>
                <c:pt idx="11">
                  <c:v>0.55000000000000004</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80"/>
        <c:overlap val="-27"/>
        <c:axId val="435070344"/>
        <c:axId val="435074656"/>
      </c:barChart>
      <c:catAx>
        <c:axId val="435070344"/>
        <c:scaling>
          <c:orientation val="minMax"/>
        </c:scaling>
        <c:delete val="1"/>
        <c:axPos val="t"/>
        <c:numFmt formatCode="General" sourceLinked="1"/>
        <c:majorTickMark val="none"/>
        <c:minorTickMark val="none"/>
        <c:tickLblPos val="nextTo"/>
        <c:crossAx val="435074656"/>
        <c:crosses val="autoZero"/>
        <c:auto val="1"/>
        <c:lblAlgn val="ctr"/>
        <c:lblOffset val="100"/>
        <c:noMultiLvlLbl val="0"/>
      </c:catAx>
      <c:valAx>
        <c:axId val="435074656"/>
        <c:scaling>
          <c:orientation val="maxMin"/>
          <c:max val="1"/>
        </c:scaling>
        <c:delete val="1"/>
        <c:axPos val="l"/>
        <c:numFmt formatCode="0%" sourceLinked="1"/>
        <c:majorTickMark val="none"/>
        <c:minorTickMark val="none"/>
        <c:tickLblPos val="nextTo"/>
        <c:crossAx val="435070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Not have support</c:v>
                </c:pt>
              </c:strCache>
            </c:strRef>
          </c:tx>
          <c:spPr>
            <a:solidFill>
              <a:schemeClr val="accent4">
                <a:lumMod val="75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F10D-4D2D-AC28-97EDC63D498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0.79</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0.21</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534581728"/>
        <c:axId val="534576632"/>
      </c:barChart>
      <c:catAx>
        <c:axId val="534581728"/>
        <c:scaling>
          <c:orientation val="minMax"/>
        </c:scaling>
        <c:delete val="1"/>
        <c:axPos val="l"/>
        <c:numFmt formatCode="General" sourceLinked="1"/>
        <c:majorTickMark val="out"/>
        <c:minorTickMark val="none"/>
        <c:tickLblPos val="nextTo"/>
        <c:crossAx val="534576632"/>
        <c:crosses val="autoZero"/>
        <c:auto val="1"/>
        <c:lblAlgn val="ctr"/>
        <c:lblOffset val="100"/>
        <c:noMultiLvlLbl val="0"/>
      </c:catAx>
      <c:valAx>
        <c:axId val="534576632"/>
        <c:scaling>
          <c:orientation val="minMax"/>
          <c:max val="1"/>
        </c:scaling>
        <c:delete val="1"/>
        <c:axPos val="b"/>
        <c:numFmt formatCode="0%" sourceLinked="1"/>
        <c:majorTickMark val="out"/>
        <c:minorTickMark val="none"/>
        <c:tickLblPos val="nextTo"/>
        <c:crossAx val="53458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3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dLbl>
              <c:idx val="0"/>
              <c:layout>
                <c:manualLayout>
                  <c:x val="-0.13457557097065068"/>
                  <c:y val="7.47391838670249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6-4B53-9EAF-ED6C1C94B3C8}"/>
                </c:ext>
              </c:extLst>
            </c:dLbl>
            <c:dLbl>
              <c:idx val="1"/>
              <c:layout>
                <c:manualLayout>
                  <c:x val="2.4892390828799439E-2"/>
                  <c:y val="-0.1615707520810745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dLbl>
              <c:idx val="2"/>
              <c:layout>
                <c:manualLayout>
                  <c:x val="0.12956831524935908"/>
                  <c:y val="0.151603412539211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B4-4E60-8DAA-5B211C3799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c:v>
                </c:pt>
                <c:pt idx="1">
                  <c:v>don't know</c:v>
                </c:pt>
                <c:pt idx="2">
                  <c:v>not found</c:v>
                </c:pt>
              </c:strCache>
            </c:strRef>
          </c:cat>
          <c:val>
            <c:numRef>
              <c:f>Sheet1!$B$2:$B$4</c:f>
              <c:numCache>
                <c:formatCode>0%</c:formatCode>
                <c:ptCount val="3"/>
                <c:pt idx="0">
                  <c:v>0.37</c:v>
                </c:pt>
                <c:pt idx="1">
                  <c:v>0.26</c:v>
                </c:pt>
                <c:pt idx="2">
                  <c:v>0.37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dLbl>
              <c:idx val="0"/>
              <c:layout>
                <c:manualLayout>
                  <c:x val="-0.19392207513044818"/>
                  <c:y val="1.46557405152203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6-4B53-9EAF-ED6C1C94B3C8}"/>
                </c:ext>
              </c:extLst>
            </c:dLbl>
            <c:dLbl>
              <c:idx val="1"/>
              <c:layout>
                <c:manualLayout>
                  <c:x val="-2.7035715127122703E-2"/>
                  <c:y val="-0.196913954052724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dLbl>
              <c:idx val="2"/>
              <c:layout>
                <c:manualLayout>
                  <c:x val="0.17902355690196958"/>
                  <c:y val="5.26424470185921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B4-4E60-8DAA-5B211C3799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impeached and removed from office</c:v>
                </c:pt>
                <c:pt idx="1">
                  <c:v>censured by congress</c:v>
                </c:pt>
                <c:pt idx="2">
                  <c:v>no action should be taken </c:v>
                </c:pt>
              </c:strCache>
            </c:strRef>
          </c:cat>
          <c:val>
            <c:numRef>
              <c:f>Sheet1!$B$2:$B$4</c:f>
              <c:numCache>
                <c:formatCode>0%</c:formatCode>
                <c:ptCount val="3"/>
                <c:pt idx="0">
                  <c:v>0.41</c:v>
                </c:pt>
                <c:pt idx="1">
                  <c:v>0.17</c:v>
                </c:pt>
                <c:pt idx="2">
                  <c:v>0.42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Oppose</c:v>
                </c:pt>
                <c:pt idx="1">
                  <c:v>Oppose</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29-4B2F-818F-BA20C69A9E23}"/>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0529-4B2F-818F-BA20C69A9E23}"/>
              </c:ext>
            </c:extLst>
          </c:dPt>
          <c:dLbls>
            <c:dLbl>
              <c:idx val="0"/>
              <c:layout>
                <c:manualLayout>
                  <c:x val="-0.27356509375744775"/>
                  <c:y val="-0.1453604369518088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29-4B2F-818F-BA20C69A9E23}"/>
                </c:ext>
              </c:extLst>
            </c:dLbl>
            <c:dLbl>
              <c:idx val="1"/>
              <c:layout>
                <c:manualLayout>
                  <c:x val="0.24670162564538634"/>
                  <c:y val="-9.89224305006434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29-4B2F-818F-BA20C69A9E23}"/>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 reopened</c:v>
                </c:pt>
                <c:pt idx="1">
                  <c:v>reopened</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0529-4B2F-818F-BA20C69A9E23}"/>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Support</c:v>
                </c:pt>
                <c:pt idx="1">
                  <c:v>Oppose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29-4B2F-818F-BA20C69A9E23}"/>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0529-4B2F-818F-BA20C69A9E23}"/>
              </c:ext>
            </c:extLst>
          </c:dPt>
          <c:dLbls>
            <c:dLbl>
              <c:idx val="0"/>
              <c:layout>
                <c:manualLayout>
                  <c:x val="-0.25357146417118015"/>
                  <c:y val="-9.99731861238826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29-4B2F-818F-BA20C69A9E23}"/>
                </c:ext>
              </c:extLst>
            </c:dLbl>
            <c:dLbl>
              <c:idx val="1"/>
              <c:layout>
                <c:manualLayout>
                  <c:x val="0.25356942527631554"/>
                  <c:y val="1.12081366770617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29-4B2F-818F-BA20C69A9E23}"/>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Evidence</c:v>
                </c:pt>
                <c:pt idx="1">
                  <c:v>Not evidence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0529-4B2F-818F-BA20C69A9E23}"/>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state</c:v>
                </c:pt>
                <c:pt idx="1">
                  <c:v>fed</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Sheet1!$A$13:$A$24</c:f>
              <c:strCache>
                <c:ptCount val="12"/>
                <c:pt idx="0">
                  <c:v>econ feb</c:v>
                </c:pt>
                <c:pt idx="1">
                  <c:v>econ march</c:v>
                </c:pt>
                <c:pt idx="2">
                  <c:v>econ april</c:v>
                </c:pt>
                <c:pt idx="3">
                  <c:v>econ may</c:v>
                </c:pt>
                <c:pt idx="4">
                  <c:v>econ june</c:v>
                </c:pt>
                <c:pt idx="5">
                  <c:v>econ july</c:v>
                </c:pt>
                <c:pt idx="6">
                  <c:v>econ August</c:v>
                </c:pt>
                <c:pt idx="7">
                  <c:v>econ sept</c:v>
                </c:pt>
                <c:pt idx="8">
                  <c:v>econ oct</c:v>
                </c:pt>
                <c:pt idx="9">
                  <c:v>econ nov</c:v>
                </c:pt>
                <c:pt idx="10">
                  <c:v>dec</c:v>
                </c:pt>
                <c:pt idx="11">
                  <c:v>jan</c:v>
                </c:pt>
              </c:strCache>
            </c:strRef>
          </c:cat>
          <c:val>
            <c:numRef>
              <c:f>Sheet1!$B$13:$B$24</c:f>
              <c:numCache>
                <c:formatCode>0%</c:formatCode>
                <c:ptCount val="12"/>
                <c:pt idx="0">
                  <c:v>0.42</c:v>
                </c:pt>
                <c:pt idx="1">
                  <c:v>0.46</c:v>
                </c:pt>
                <c:pt idx="2">
                  <c:v>0.41</c:v>
                </c:pt>
                <c:pt idx="3">
                  <c:v>0.45</c:v>
                </c:pt>
                <c:pt idx="4">
                  <c:v>0.44</c:v>
                </c:pt>
                <c:pt idx="5">
                  <c:v>0.44</c:v>
                </c:pt>
                <c:pt idx="6">
                  <c:v>0.47</c:v>
                </c:pt>
                <c:pt idx="7">
                  <c:v>0.43</c:v>
                </c:pt>
                <c:pt idx="8">
                  <c:v>0.44</c:v>
                </c:pt>
                <c:pt idx="9">
                  <c:v>0.45</c:v>
                </c:pt>
                <c:pt idx="10">
                  <c:v>0.47</c:v>
                </c:pt>
                <c:pt idx="11">
                  <c:v>0.51</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80"/>
        <c:overlap val="-27"/>
        <c:axId val="430454952"/>
        <c:axId val="430448288"/>
      </c:barChart>
      <c:catAx>
        <c:axId val="430454952"/>
        <c:scaling>
          <c:orientation val="minMax"/>
        </c:scaling>
        <c:delete val="1"/>
        <c:axPos val="b"/>
        <c:numFmt formatCode="General" sourceLinked="1"/>
        <c:majorTickMark val="none"/>
        <c:minorTickMark val="none"/>
        <c:tickLblPos val="nextTo"/>
        <c:crossAx val="430448288"/>
        <c:crosses val="autoZero"/>
        <c:auto val="1"/>
        <c:lblAlgn val="ctr"/>
        <c:lblOffset val="100"/>
        <c:noMultiLvlLbl val="0"/>
      </c:catAx>
      <c:valAx>
        <c:axId val="430448288"/>
        <c:scaling>
          <c:orientation val="minMax"/>
          <c:max val="1"/>
        </c:scaling>
        <c:delete val="1"/>
        <c:axPos val="l"/>
        <c:numFmt formatCode="0%" sourceLinked="1"/>
        <c:majorTickMark val="none"/>
        <c:minorTickMark val="none"/>
        <c:tickLblPos val="nextTo"/>
        <c:crossAx val="430454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6E-4511-9BFF-BD143D7FCE7D}"/>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76E-4511-9BFF-BD143D7FCE7D}"/>
              </c:ext>
            </c:extLst>
          </c:dPt>
          <c:cat>
            <c:strRef>
              <c:f>Sheet1!$A$2:$A$3</c:f>
              <c:strCache>
                <c:ptCount val="2"/>
                <c:pt idx="0">
                  <c:v>state</c:v>
                </c:pt>
                <c:pt idx="1">
                  <c:v>fed</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C76E-4511-9BFF-BD143D7FCE7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1.6891370559445024E-2"/>
          <c:w val="0.60822363024934389"/>
          <c:h val="0.97331440480196918"/>
        </c:manualLayout>
      </c:layout>
      <c:barChart>
        <c:barDir val="bar"/>
        <c:grouping val="percentStacked"/>
        <c:varyColors val="0"/>
        <c:ser>
          <c:idx val="0"/>
          <c:order val="0"/>
          <c:tx>
            <c:strRef>
              <c:f>Sheet1!$B$1</c:f>
              <c:strCache>
                <c:ptCount val="1"/>
                <c:pt idx="0">
                  <c:v>Socialist</c:v>
                </c:pt>
              </c:strCache>
            </c:strRef>
          </c:tx>
          <c:spPr>
            <a:solidFill>
              <a:schemeClr val="accent4">
                <a:lumMod val="75000"/>
              </a:schemeClr>
            </a:solidFill>
            <a:ln>
              <a:noFill/>
            </a:ln>
            <a:effectLst/>
          </c:spPr>
          <c:invertIfNegative val="0"/>
          <c:dPt>
            <c:idx val="0"/>
            <c:invertIfNegative val="0"/>
            <c:bubble3D val="0"/>
            <c:spPr>
              <a:solidFill>
                <a:srgbClr val="009DD9"/>
              </a:solidFill>
              <a:ln>
                <a:noFill/>
              </a:ln>
              <a:effectLst/>
            </c:spPr>
            <c:extLst>
              <c:ext xmlns:c16="http://schemas.microsoft.com/office/drawing/2014/chart" uri="{C3380CC4-5D6E-409C-BE32-E72D297353CC}">
                <c16:uniqueId val="{00000000-2930-4583-9BA8-4FC0ED9429E8}"/>
              </c:ext>
            </c:extLst>
          </c:dPt>
          <c:dLbls>
            <c:dLbl>
              <c:idx val="0"/>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0-4583-9BA8-4FC0ED9429E8}"/>
                </c:ext>
              </c:extLst>
            </c:dLbl>
            <c:dLbl>
              <c:idx val="1"/>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30-4583-9BA8-4FC0ED9429E8}"/>
                </c:ext>
              </c:extLst>
            </c:dLbl>
            <c:dLbl>
              <c:idx val="2"/>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30-4583-9BA8-4FC0ED9429E8}"/>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c:formatCode>
                <c:ptCount val="3"/>
                <c:pt idx="0">
                  <c:v>-0.14000000000000001</c:v>
                </c:pt>
                <c:pt idx="1">
                  <c:v>-0.13</c:v>
                </c:pt>
                <c:pt idx="2">
                  <c:v>-0.12</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Cap</c:v>
                </c:pt>
              </c:strCache>
            </c:strRef>
          </c:tx>
          <c:spPr>
            <a:solidFill>
              <a:schemeClr val="accent1"/>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3-2930-4583-9BA8-4FC0ED9429E8}"/>
              </c:ext>
            </c:extLst>
          </c:dPt>
          <c:dPt>
            <c:idx val="1"/>
            <c:invertIfNegative val="0"/>
            <c:bubble3D val="0"/>
            <c:spPr>
              <a:solidFill>
                <a:srgbClr val="009DD9"/>
              </a:solidFill>
              <a:ln>
                <a:solidFill>
                  <a:srgbClr val="009DD9"/>
                </a:solidFill>
              </a:ln>
              <a:effectLst/>
            </c:spPr>
            <c:extLst>
              <c:ext xmlns:c16="http://schemas.microsoft.com/office/drawing/2014/chart" uri="{C3380CC4-5D6E-409C-BE32-E72D297353CC}">
                <c16:uniqueId val="{00000004-2930-4583-9BA8-4FC0ED9429E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0.86</c:v>
                </c:pt>
                <c:pt idx="1">
                  <c:v>0.87</c:v>
                </c:pt>
                <c:pt idx="2">
                  <c:v>0.88</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534569968"/>
        <c:axId val="534570360"/>
      </c:barChart>
      <c:catAx>
        <c:axId val="534569968"/>
        <c:scaling>
          <c:orientation val="maxMin"/>
        </c:scaling>
        <c:delete val="1"/>
        <c:axPos val="l"/>
        <c:numFmt formatCode="General" sourceLinked="1"/>
        <c:majorTickMark val="out"/>
        <c:minorTickMark val="none"/>
        <c:tickLblPos val="nextTo"/>
        <c:crossAx val="534570360"/>
        <c:crosses val="autoZero"/>
        <c:auto val="1"/>
        <c:lblAlgn val="ctr"/>
        <c:lblOffset val="100"/>
        <c:noMultiLvlLbl val="0"/>
      </c:catAx>
      <c:valAx>
        <c:axId val="534570360"/>
        <c:scaling>
          <c:orientation val="minMax"/>
        </c:scaling>
        <c:delete val="1"/>
        <c:axPos val="b"/>
        <c:numFmt formatCode="0%" sourceLinked="1"/>
        <c:majorTickMark val="out"/>
        <c:minorTickMark val="none"/>
        <c:tickLblPos val="nextTo"/>
        <c:crossAx val="5345699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C2B6-4B53-9EAF-ED6C1C94B3C8}"/>
              </c:ext>
            </c:extLst>
          </c:dPt>
          <c:dLbls>
            <c:dLbl>
              <c:idx val="0"/>
              <c:layout>
                <c:manualLayout>
                  <c:x val="-0.17688402937179851"/>
                  <c:y val="-0.1797173990965498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6-4B53-9EAF-ED6C1C94B3C8}"/>
                </c:ext>
              </c:extLst>
            </c:dLbl>
            <c:dLbl>
              <c:idx val="1"/>
              <c:layout>
                <c:manualLayout>
                  <c:x val="0.17792706973027564"/>
                  <c:y val="0.1412408970382953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Favor</c:v>
                </c:pt>
                <c:pt idx="1">
                  <c:v>Oppose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1927631459860622"/>
                  <c:y val="-0.2669277562417837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dLbl>
              <c:idx val="1"/>
              <c:layout>
                <c:manualLayout>
                  <c:x val="0.18186532717893023"/>
                  <c:y val="-0.2225163905697255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468390804597699"/>
                      <c:h val="0.33635138392297981"/>
                    </c:manualLayout>
                  </c15:layout>
                </c:ext>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Divided </c:v>
                </c:pt>
              </c:strCache>
            </c:strRef>
          </c:tx>
          <c:spPr>
            <a:solidFill>
              <a:schemeClr val="accent4">
                <a:lumMod val="75000"/>
              </a:schemeClr>
            </a:solidFill>
            <a:ln>
              <a:noFill/>
            </a:ln>
            <a:effectLst/>
          </c:spPr>
          <c:invertIfNegative val="0"/>
          <c:dLbls>
            <c:dLbl>
              <c:idx val="0"/>
              <c:tx>
                <c:rich>
                  <a:bodyPr/>
                  <a:lstStyle/>
                  <a:p>
                    <a:r>
                      <a:rPr lang="en-US" dirty="0"/>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96-45A6-B5EF-2F5D5715F994}"/>
                </c:ext>
              </c:extLst>
            </c:dLbl>
            <c:dLbl>
              <c:idx val="1"/>
              <c:tx>
                <c:rich>
                  <a:bodyPr/>
                  <a:lstStyle/>
                  <a:p>
                    <a:r>
                      <a:rPr lang="en-US" dirty="0"/>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96-45A6-B5EF-2F5D5715F994}"/>
                </c:ext>
              </c:extLst>
            </c:dLbl>
            <c:dLbl>
              <c:idx val="2"/>
              <c:tx>
                <c:rich>
                  <a:bodyPr/>
                  <a:lstStyle/>
                  <a:p>
                    <a:r>
                      <a:rPr lang="en-US"/>
                      <a:t>58%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96-45A6-B5EF-2F5D5715F994}"/>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Against Iran</c:v>
                </c:pt>
                <c:pt idx="1">
                  <c:v>On taxes</c:v>
                </c:pt>
                <c:pt idx="2">
                  <c:v>On healthcare</c:v>
                </c:pt>
              </c:strCache>
            </c:strRef>
          </c:cat>
          <c:val>
            <c:numRef>
              <c:f>Sheet1!$B$2:$B$4</c:f>
              <c:numCache>
                <c:formatCode>0%</c:formatCode>
                <c:ptCount val="3"/>
                <c:pt idx="0">
                  <c:v>-0.45</c:v>
                </c:pt>
                <c:pt idx="1">
                  <c:v>-0.56000000000000005</c:v>
                </c:pt>
                <c:pt idx="2">
                  <c:v>-0.57999999999999996</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United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Against Iran</c:v>
                </c:pt>
                <c:pt idx="1">
                  <c:v>On taxes</c:v>
                </c:pt>
                <c:pt idx="2">
                  <c:v>On healthcare</c:v>
                </c:pt>
              </c:strCache>
            </c:strRef>
          </c:cat>
          <c:val>
            <c:numRef>
              <c:f>Sheet1!$C$2:$C$4</c:f>
              <c:numCache>
                <c:formatCode>0%</c:formatCode>
                <c:ptCount val="3"/>
                <c:pt idx="0">
                  <c:v>0.55000000000000004</c:v>
                </c:pt>
                <c:pt idx="1">
                  <c:v>0.44</c:v>
                </c:pt>
                <c:pt idx="2">
                  <c:v>0.42</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534586040"/>
        <c:axId val="534588000"/>
      </c:barChart>
      <c:catAx>
        <c:axId val="534586040"/>
        <c:scaling>
          <c:orientation val="maxMin"/>
        </c:scaling>
        <c:delete val="1"/>
        <c:axPos val="l"/>
        <c:numFmt formatCode="General" sourceLinked="1"/>
        <c:majorTickMark val="out"/>
        <c:minorTickMark val="none"/>
        <c:tickLblPos val="nextTo"/>
        <c:crossAx val="534588000"/>
        <c:crosses val="autoZero"/>
        <c:auto val="1"/>
        <c:lblAlgn val="ctr"/>
        <c:lblOffset val="100"/>
        <c:noMultiLvlLbl val="0"/>
      </c:catAx>
      <c:valAx>
        <c:axId val="534588000"/>
        <c:scaling>
          <c:orientation val="minMax"/>
        </c:scaling>
        <c:delete val="1"/>
        <c:axPos val="b"/>
        <c:numFmt formatCode="0%" sourceLinked="1"/>
        <c:majorTickMark val="out"/>
        <c:minorTickMark val="none"/>
        <c:tickLblPos val="nextTo"/>
        <c:crossAx val="5345860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21000452529640692"/>
                  <c:y val="-0.1533068217819593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dLbl>
              <c:idx val="1"/>
              <c:layout>
                <c:manualLayout>
                  <c:x val="0.18186532717893023"/>
                  <c:y val="-0.2225163905697255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468390804597699"/>
                      <c:h val="0.33635138392297981"/>
                    </c:manualLayout>
                  </c15:layout>
                </c:ext>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0.47</c:v>
                </c:pt>
                <c:pt idx="1">
                  <c:v>0.53</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Sheet1!$A$13:$A$24</c:f>
              <c:strCache>
                <c:ptCount val="12"/>
                <c:pt idx="0">
                  <c:v>feb econ</c:v>
                </c:pt>
                <c:pt idx="1">
                  <c:v>march econ</c:v>
                </c:pt>
                <c:pt idx="2">
                  <c:v>april econ</c:v>
                </c:pt>
                <c:pt idx="3">
                  <c:v>may econ</c:v>
                </c:pt>
                <c:pt idx="4">
                  <c:v>June econ</c:v>
                </c:pt>
                <c:pt idx="5">
                  <c:v>july econ</c:v>
                </c:pt>
                <c:pt idx="6">
                  <c:v>August econ</c:v>
                </c:pt>
                <c:pt idx="7">
                  <c:v>Sept econ</c:v>
                </c:pt>
                <c:pt idx="8">
                  <c:v>oct econ</c:v>
                </c:pt>
                <c:pt idx="9">
                  <c:v>nov econ</c:v>
                </c:pt>
                <c:pt idx="10">
                  <c:v>dec</c:v>
                </c:pt>
                <c:pt idx="11">
                  <c:v>jan</c:v>
                </c:pt>
              </c:strCache>
            </c:strRef>
          </c:cat>
          <c:val>
            <c:numRef>
              <c:f>Sheet1!$B$13:$B$24</c:f>
              <c:numCache>
                <c:formatCode>0%</c:formatCode>
                <c:ptCount val="12"/>
                <c:pt idx="0">
                  <c:v>0.39</c:v>
                </c:pt>
                <c:pt idx="1">
                  <c:v>0.35</c:v>
                </c:pt>
                <c:pt idx="2">
                  <c:v>0.38</c:v>
                </c:pt>
                <c:pt idx="3">
                  <c:v>0.38</c:v>
                </c:pt>
                <c:pt idx="4">
                  <c:v>0.38</c:v>
                </c:pt>
                <c:pt idx="5">
                  <c:v>0.41</c:v>
                </c:pt>
                <c:pt idx="6">
                  <c:v>0.35</c:v>
                </c:pt>
                <c:pt idx="7">
                  <c:v>0.38</c:v>
                </c:pt>
                <c:pt idx="8">
                  <c:v>0.41</c:v>
                </c:pt>
                <c:pt idx="9">
                  <c:v>0.37</c:v>
                </c:pt>
                <c:pt idx="10">
                  <c:v>0.39</c:v>
                </c:pt>
                <c:pt idx="11">
                  <c:v>0.35</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80"/>
        <c:overlap val="-27"/>
        <c:axId val="534559384"/>
        <c:axId val="534562912"/>
      </c:barChart>
      <c:catAx>
        <c:axId val="534559384"/>
        <c:scaling>
          <c:orientation val="minMax"/>
        </c:scaling>
        <c:delete val="1"/>
        <c:axPos val="t"/>
        <c:numFmt formatCode="General" sourceLinked="1"/>
        <c:majorTickMark val="none"/>
        <c:minorTickMark val="none"/>
        <c:tickLblPos val="nextTo"/>
        <c:crossAx val="534562912"/>
        <c:crosses val="autoZero"/>
        <c:auto val="1"/>
        <c:lblAlgn val="ctr"/>
        <c:lblOffset val="100"/>
        <c:noMultiLvlLbl val="0"/>
      </c:catAx>
      <c:valAx>
        <c:axId val="534562912"/>
        <c:scaling>
          <c:orientation val="maxMin"/>
          <c:max val="1"/>
        </c:scaling>
        <c:delete val="1"/>
        <c:axPos val="l"/>
        <c:numFmt formatCode="0%" sourceLinked="1"/>
        <c:majorTickMark val="none"/>
        <c:minorTickMark val="none"/>
        <c:tickLblPos val="nextTo"/>
        <c:crossAx val="534559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C2B6-4B53-9EAF-ED6C1C94B3C8}"/>
              </c:ext>
            </c:extLst>
          </c:dPt>
          <c:dLbls>
            <c:dLbl>
              <c:idx val="1"/>
              <c:layout>
                <c:manualLayout>
                  <c:x val="0.23480070958676169"/>
                  <c:y val="-2.13378320312935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Favor</c:v>
                </c:pt>
                <c:pt idx="1">
                  <c:v>Oppose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16402751380215413"/>
                  <c:y val="1.583049061719481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dLbl>
              <c:idx val="1"/>
              <c:layout>
                <c:manualLayout>
                  <c:x val="0.22209521223640152"/>
                  <c:y val="-0.399631376639451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468390804597699"/>
                      <c:h val="0.33635138392297981"/>
                    </c:manualLayout>
                  </c15:layout>
                </c:ext>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0.37</c:v>
                </c:pt>
                <c:pt idx="1">
                  <c:v>0.63</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6808-4975-9C40-87967767BCB5}"/>
              </c:ext>
            </c:extLst>
          </c:dPt>
          <c:dPt>
            <c:idx val="1"/>
            <c:bubble3D val="0"/>
            <c:spPr>
              <a:solidFill>
                <a:schemeClr val="bg1">
                  <a:lumMod val="65000"/>
                </a:schemeClr>
              </a:solidFill>
              <a:ln w="31750">
                <a:solidFill>
                  <a:schemeClr val="bg1"/>
                </a:solidFill>
              </a:ln>
              <a:effectLst/>
            </c:spPr>
            <c:extLst>
              <c:ext xmlns:c16="http://schemas.microsoft.com/office/drawing/2014/chart" uri="{C3380CC4-5D6E-409C-BE32-E72D297353CC}">
                <c16:uniqueId val="{00000003-6808-4975-9C40-87967767BCB5}"/>
              </c:ext>
            </c:extLst>
          </c:dPt>
          <c:dPt>
            <c:idx val="2"/>
            <c:bubble3D val="0"/>
            <c:spPr>
              <a:solidFill>
                <a:schemeClr val="accent1"/>
              </a:solidFill>
              <a:ln w="31750">
                <a:solidFill>
                  <a:schemeClr val="bg1"/>
                </a:solidFill>
              </a:ln>
              <a:effectLst/>
            </c:spPr>
            <c:extLst>
              <c:ext xmlns:c16="http://schemas.microsoft.com/office/drawing/2014/chart" uri="{C3380CC4-5D6E-409C-BE32-E72D297353CC}">
                <c16:uniqueId val="{00000005-6808-4975-9C40-87967767BCB5}"/>
              </c:ext>
            </c:extLst>
          </c:dPt>
          <c:dLbls>
            <c:dLbl>
              <c:idx val="1"/>
              <c:spPr>
                <a:noFill/>
                <a:ln>
                  <a:noFill/>
                </a:ln>
                <a:effectLst/>
              </c:spPr>
              <c:txPr>
                <a:bodyPr rot="0" spcFirstLastPara="1" vertOverflow="overflow" horzOverflow="overflow" vert="horz" wrap="square" lIns="38100" tIns="19050" rIns="38100" bIns="19050" anchor="t"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6808-4975-9C40-87967767BCB5}"/>
                </c:ext>
              </c:extLst>
            </c:dLbl>
            <c:dLbl>
              <c:idx val="2"/>
              <c:spPr>
                <a:noFill/>
                <a:ln>
                  <a:noFill/>
                </a:ln>
                <a:effectLst/>
              </c:spPr>
              <c:txPr>
                <a:bodyPr rot="0" spcFirstLastPara="1" vertOverflow="overflow" horzOverflow="overflow" vert="horz" wrap="square" lIns="38100" tIns="19050" rIns="38100" bIns="19050" anchor="t" anchorCtr="1">
                  <a:spAutoFit/>
                </a:bodyPr>
                <a:lstStyle/>
                <a:p>
                  <a:pPr>
                    <a:defRPr sz="3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6808-4975-9C40-87967767BCB5}"/>
                </c:ext>
              </c:extLst>
            </c:dLbl>
            <c:spPr>
              <a:noFill/>
              <a:ln>
                <a:noFill/>
              </a:ln>
              <a:effectLst/>
            </c:spPr>
            <c:txPr>
              <a:bodyPr rot="0" spcFirstLastPara="1" vertOverflow="overflow" horzOverflow="overflow" vert="horz" wrap="square" lIns="38100" tIns="19050" rIns="38100" bIns="19050" anchor="t"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raised</c:v>
                </c:pt>
                <c:pt idx="1">
                  <c:v>the same</c:v>
                </c:pt>
                <c:pt idx="2">
                  <c:v>lowered</c:v>
                </c:pt>
              </c:strCache>
            </c:strRef>
          </c:cat>
          <c:val>
            <c:numRef>
              <c:f>Sheet1!$B$2:$B$4</c:f>
              <c:numCache>
                <c:formatCode>0%</c:formatCode>
                <c:ptCount val="3"/>
                <c:pt idx="0">
                  <c:v>0.12</c:v>
                </c:pt>
                <c:pt idx="1">
                  <c:v>0.22</c:v>
                </c:pt>
                <c:pt idx="2">
                  <c:v>0.65</c:v>
                </c:pt>
              </c:numCache>
            </c:numRef>
          </c:val>
          <c:extLst>
            <c:ext xmlns:c16="http://schemas.microsoft.com/office/drawing/2014/chart" uri="{C3380CC4-5D6E-409C-BE32-E72D297353CC}">
              <c16:uniqueId val="{00000006-6808-4975-9C40-87967767BCB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6808-4975-9C40-87967767BCB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6808-4975-9C40-87967767BCB5}"/>
              </c:ext>
            </c:extLst>
          </c:dPt>
          <c:dLbls>
            <c:dLbl>
              <c:idx val="0"/>
              <c:layout>
                <c:manualLayout>
                  <c:x val="-0.19134798136294023"/>
                  <c:y val="4.2595628006928496E-2"/>
                </c:manualLayout>
              </c:layout>
              <c:spPr>
                <a:noFill/>
                <a:ln>
                  <a:noFill/>
                </a:ln>
                <a:effectLst/>
              </c:spPr>
              <c:txPr>
                <a:bodyPr rot="0" spcFirstLastPara="1" vertOverflow="overflow" horzOverflow="overflow" vert="horz" wrap="square" lIns="38100" tIns="19050" rIns="38100" bIns="19050" anchor="t" anchorCtr="1">
                  <a:spAutoFit/>
                </a:bodyPr>
                <a:lstStyle/>
                <a:p>
                  <a:pPr>
                    <a:defRPr sz="2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6808-4975-9C40-87967767BCB5}"/>
                </c:ext>
              </c:extLst>
            </c:dLbl>
            <c:dLbl>
              <c:idx val="1"/>
              <c:layout>
                <c:manualLayout>
                  <c:x val="0.21257693939070155"/>
                  <c:y val="-4.9255363964631239E-2"/>
                </c:manualLayout>
              </c:layout>
              <c:spPr>
                <a:noFill/>
                <a:ln>
                  <a:noFill/>
                </a:ln>
                <a:effectLst/>
              </c:spPr>
              <c:txPr>
                <a:bodyPr rot="0" spcFirstLastPara="1" vertOverflow="overflow" horzOverflow="overflow" vert="horz" wrap="square" lIns="38100" tIns="19050" rIns="38100" bIns="19050" anchor="t"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6808-4975-9C40-87967767BCB5}"/>
                </c:ext>
              </c:extLst>
            </c:dLbl>
            <c:spPr>
              <a:noFill/>
              <a:ln>
                <a:noFill/>
              </a:ln>
              <a:effectLst/>
            </c:spPr>
            <c:txPr>
              <a:bodyPr rot="0" spcFirstLastPara="1" vertOverflow="overflow" horzOverflow="overflow" vert="horz" wrap="square" lIns="38100" tIns="19050" rIns="38100" bIns="19050" anchor="t"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Oppose</c:v>
                </c:pt>
                <c:pt idx="1">
                  <c:v>Favor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6-6808-4975-9C40-87967767BCB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dPt>
            <c:idx val="0"/>
            <c:bubble3D val="0"/>
            <c:spPr>
              <a:solidFill>
                <a:schemeClr val="tx1">
                  <a:lumMod val="40000"/>
                  <a:lumOff val="60000"/>
                </a:schemeClr>
              </a:solidFill>
              <a:ln w="31750">
                <a:solidFill>
                  <a:schemeClr val="bg1"/>
                </a:solidFill>
              </a:ln>
              <a:effectLst/>
            </c:spPr>
            <c:extLst>
              <c:ext xmlns:c16="http://schemas.microsoft.com/office/drawing/2014/chart" uri="{C3380CC4-5D6E-409C-BE32-E72D297353CC}">
                <c16:uniqueId val="{00000001-95E9-4973-AD99-C33176249720}"/>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95E9-4973-AD99-C33176249720}"/>
              </c:ext>
            </c:extLst>
          </c:dPt>
          <c:dPt>
            <c:idx val="2"/>
            <c:bubble3D val="0"/>
            <c:spPr>
              <a:solidFill>
                <a:srgbClr val="9B0C10"/>
              </a:solidFill>
              <a:ln w="31750">
                <a:solidFill>
                  <a:schemeClr val="bg1"/>
                </a:solidFill>
              </a:ln>
              <a:effectLst/>
            </c:spPr>
            <c:extLst>
              <c:ext xmlns:c16="http://schemas.microsoft.com/office/drawing/2014/chart" uri="{C3380CC4-5D6E-409C-BE32-E72D297353CC}">
                <c16:uniqueId val="{00000005-95E9-4973-AD99-C33176249720}"/>
              </c:ext>
            </c:extLst>
          </c:dPt>
          <c:dLbls>
            <c:dLbl>
              <c:idx val="1"/>
              <c:layout>
                <c:manualLayout>
                  <c:x val="2.8595082859815369E-2"/>
                  <c:y val="5.7333644153422174E-2"/>
                </c:manualLayout>
              </c:layout>
              <c:tx>
                <c:rich>
                  <a:bodyPr rot="0" spcFirstLastPara="1" vertOverflow="overflow" horzOverflow="overflow" vert="horz" wrap="square" lIns="38100" tIns="19050" rIns="38100" bIns="19050" anchor="t" anchorCtr="1">
                    <a:spAutoFit/>
                  </a:bodyPr>
                  <a:lstStyle/>
                  <a:p>
                    <a:pPr>
                      <a:defRPr sz="2500" b="1" i="0" u="none" strike="noStrike" kern="1200" baseline="0">
                        <a:solidFill>
                          <a:schemeClr val="bg1"/>
                        </a:solidFill>
                        <a:latin typeface="+mn-lt"/>
                        <a:ea typeface="+mn-ea"/>
                        <a:cs typeface="+mn-cs"/>
                      </a:defRPr>
                    </a:pPr>
                    <a:fld id="{A7591C7C-523C-4D95-8BEC-82C15CE4DD1F}" type="VALUE">
                      <a:rPr lang="en-US" sz="1600"/>
                      <a:pPr>
                        <a:defRPr sz="2500" b="1">
                          <a:solidFill>
                            <a:schemeClr val="bg1"/>
                          </a:solidFill>
                        </a:defRPr>
                      </a:pPr>
                      <a:t>[VALUE]</a:t>
                    </a:fld>
                    <a:endParaRPr lang="en-US"/>
                  </a:p>
                </c:rich>
              </c:tx>
              <c:numFmt formatCode="0%" sourceLinked="0"/>
              <c:spPr>
                <a:noFill/>
                <a:ln>
                  <a:noFill/>
                </a:ln>
                <a:effectLst/>
              </c:spPr>
              <c:txPr>
                <a:bodyPr rot="0" spcFirstLastPara="1" vertOverflow="overflow" horzOverflow="overflow" vert="horz" wrap="square" lIns="38100" tIns="19050" rIns="38100" bIns="19050" anchor="t" anchorCtr="1">
                  <a:spAutoFit/>
                </a:bodyPr>
                <a:lstStyle/>
                <a:p>
                  <a:pPr>
                    <a:defRPr sz="25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3-95E9-4973-AD99-C33176249720}"/>
                </c:ext>
              </c:extLst>
            </c:dLbl>
            <c:spPr>
              <a:noFill/>
              <a:ln>
                <a:noFill/>
              </a:ln>
              <a:effectLst/>
            </c:spPr>
            <c:txPr>
              <a:bodyPr rot="0" spcFirstLastPara="1" vertOverflow="overflow" horzOverflow="overflow" vert="horz" wrap="square" lIns="38100" tIns="19050" rIns="38100" bIns="19050" anchor="t" anchorCtr="1">
                <a:spAutoFit/>
              </a:bodyPr>
              <a:lstStyle/>
              <a:p>
                <a:pPr>
                  <a:defRPr sz="25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about right</c:v>
                </c:pt>
                <c:pt idx="1">
                  <c:v>too much</c:v>
                </c:pt>
                <c:pt idx="2">
                  <c:v>too little</c:v>
                </c:pt>
              </c:strCache>
            </c:strRef>
          </c:cat>
          <c:val>
            <c:numRef>
              <c:f>Sheet1!$B$2:$B$4</c:f>
              <c:numCache>
                <c:formatCode>0%</c:formatCode>
                <c:ptCount val="3"/>
                <c:pt idx="0">
                  <c:v>0.34</c:v>
                </c:pt>
                <c:pt idx="1">
                  <c:v>0.05</c:v>
                </c:pt>
                <c:pt idx="2">
                  <c:v>0.61</c:v>
                </c:pt>
              </c:numCache>
            </c:numRef>
          </c:val>
          <c:extLst>
            <c:ext xmlns:c16="http://schemas.microsoft.com/office/drawing/2014/chart" uri="{C3380CC4-5D6E-409C-BE32-E72D297353CC}">
              <c16:uniqueId val="{00000006-95E9-4973-AD99-C33176249720}"/>
            </c:ext>
          </c:extLst>
        </c:ser>
        <c:dLbls>
          <c:showLegendKey val="0"/>
          <c:showVal val="0"/>
          <c:showCatName val="0"/>
          <c:showSerName val="0"/>
          <c:showPercent val="0"/>
          <c:showBubbleSize val="0"/>
          <c:showLeaderLines val="0"/>
        </c:dLbls>
        <c:firstSliceAng val="21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F0E7-4748-8B17-15371228C36A}"/>
              </c:ext>
            </c:extLst>
          </c:dPt>
          <c:dPt>
            <c:idx val="1"/>
            <c:bubble3D val="0"/>
            <c:spPr>
              <a:solidFill>
                <a:schemeClr val="bg1">
                  <a:lumMod val="65000"/>
                </a:schemeClr>
              </a:solidFill>
              <a:ln w="31750">
                <a:solidFill>
                  <a:schemeClr val="bg1"/>
                </a:solidFill>
              </a:ln>
              <a:effectLst/>
            </c:spPr>
            <c:extLst>
              <c:ext xmlns:c16="http://schemas.microsoft.com/office/drawing/2014/chart" uri="{C3380CC4-5D6E-409C-BE32-E72D297353CC}">
                <c16:uniqueId val="{00000003-F0E7-4748-8B17-15371228C36A}"/>
              </c:ext>
            </c:extLst>
          </c:dPt>
          <c:dPt>
            <c:idx val="2"/>
            <c:bubble3D val="0"/>
            <c:spPr>
              <a:solidFill>
                <a:schemeClr val="accent1"/>
              </a:solidFill>
              <a:ln w="31750">
                <a:solidFill>
                  <a:schemeClr val="bg1"/>
                </a:solidFill>
              </a:ln>
              <a:effectLst/>
            </c:spPr>
            <c:extLst>
              <c:ext xmlns:c16="http://schemas.microsoft.com/office/drawing/2014/chart" uri="{C3380CC4-5D6E-409C-BE32-E72D297353CC}">
                <c16:uniqueId val="{00000005-F0E7-4748-8B17-15371228C36A}"/>
              </c:ext>
            </c:extLst>
          </c:dPt>
          <c:dLbls>
            <c:dLbl>
              <c:idx val="1"/>
              <c:numFmt formatCode="0%" sourceLinked="0"/>
              <c:spPr>
                <a:noFill/>
                <a:ln>
                  <a:noFill/>
                </a:ln>
                <a:effectLst/>
              </c:spPr>
              <c:txPr>
                <a:bodyPr rot="0" spcFirstLastPara="1" vertOverflow="overflow" horzOverflow="overflow" vert="horz" wrap="square" lIns="38100" tIns="19050" rIns="38100" bIns="19050" anchor="t" anchorCtr="1">
                  <a:spAutoFit/>
                </a:bodyPr>
                <a:lstStyle/>
                <a:p>
                  <a:pPr>
                    <a:defRPr sz="25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F0E7-4748-8B17-15371228C36A}"/>
                </c:ext>
              </c:extLst>
            </c:dLbl>
            <c:spPr>
              <a:noFill/>
              <a:ln>
                <a:noFill/>
              </a:ln>
              <a:effectLst/>
            </c:spPr>
            <c:txPr>
              <a:bodyPr rot="0" spcFirstLastPara="1" vertOverflow="overflow" horzOverflow="overflow" vert="horz" wrap="square" lIns="38100" tIns="19050" rIns="38100" bIns="19050" anchor="t" anchorCtr="1">
                <a:spAutoFit/>
              </a:bodyPr>
              <a:lstStyle/>
              <a:p>
                <a:pPr>
                  <a:defRPr sz="25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no</c:v>
                </c:pt>
                <c:pt idx="1">
                  <c:v>don't know</c:v>
                </c:pt>
                <c:pt idx="2">
                  <c:v>yes</c:v>
                </c:pt>
              </c:strCache>
            </c:strRef>
          </c:cat>
          <c:val>
            <c:numRef>
              <c:f>Sheet1!$B$2:$B$4</c:f>
              <c:numCache>
                <c:formatCode>0%</c:formatCode>
                <c:ptCount val="3"/>
                <c:pt idx="0">
                  <c:v>0.3</c:v>
                </c:pt>
                <c:pt idx="1">
                  <c:v>0.5</c:v>
                </c:pt>
                <c:pt idx="2">
                  <c:v>0.2</c:v>
                </c:pt>
              </c:numCache>
            </c:numRef>
          </c:val>
          <c:extLst>
            <c:ext xmlns:c16="http://schemas.microsoft.com/office/drawing/2014/chart" uri="{C3380CC4-5D6E-409C-BE32-E72D297353CC}">
              <c16:uniqueId val="{00000006-F0E7-4748-8B17-15371228C36A}"/>
            </c:ext>
          </c:extLst>
        </c:ser>
        <c:dLbls>
          <c:showLegendKey val="0"/>
          <c:showVal val="0"/>
          <c:showCatName val="0"/>
          <c:showSerName val="0"/>
          <c:showPercent val="0"/>
          <c:showBubbleSize val="0"/>
          <c:showLeaderLines val="0"/>
        </c:dLbls>
        <c:firstSliceAng val="25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13248909511243E-2"/>
          <c:y val="0.12623842675129568"/>
          <c:w val="0.96388387085790384"/>
          <c:h val="0.8726269713321857"/>
        </c:manualLayout>
      </c:layout>
      <c:barChart>
        <c:barDir val="bar"/>
        <c:grouping val="percentStacked"/>
        <c:varyColors val="0"/>
        <c:ser>
          <c:idx val="0"/>
          <c:order val="0"/>
          <c:tx>
            <c:strRef>
              <c:f>Sheet1!$B$1</c:f>
              <c:strCache>
                <c:ptCount val="1"/>
                <c:pt idx="0">
                  <c:v>Oppose</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Sheet1!$A$9:$A$16</c:f>
              <c:strCache>
                <c:ptCount val="8"/>
                <c:pt idx="0">
                  <c:v>The bill makes no changes to the student loan deduction or the ''tuition waiver'' for college and graduate students </c:v>
                </c:pt>
                <c:pt idx="1">
                  <c:v>Lowers the threshold of deductible medical expenses from 10% to 7.5% </c:v>
                </c:pt>
                <c:pt idx="2">
                  <c:v>Interest on mortgages up to $750,000 will still be deductible under the new law (down from the old $1M cap) </c:v>
                </c:pt>
                <c:pt idx="3">
                  <c:v>Reduces the taxes paid by small businesses and partnerships with a 23% deduction for income from such companies </c:v>
                </c:pt>
                <c:pt idx="4">
                  <c:v>Nearly doubles the standard deduction to $12,000 for singles and $24,000 of income for families </c:v>
                </c:pt>
                <c:pt idx="5">
                  <c:v>Reduces overall tax rates for individuals by an average of 3.2% </c:v>
                </c:pt>
                <c:pt idx="6">
                  <c:v>Doubles the child tax credit from $1000 to $2000 </c:v>
                </c:pt>
                <c:pt idx="7">
                  <c:v>Reduces taxes for lower incomes, so that taxes are $0 for individual income up to $12,000 and up to $24,000 for a couple and lowers taxes from 15% to 12% for married taxpayers making less than $77,400</c:v>
                </c:pt>
              </c:strCache>
            </c:strRef>
          </c:cat>
          <c:val>
            <c:numRef>
              <c:f>Sheet1!$B$9:$B$16</c:f>
              <c:numCache>
                <c:formatCode>0%</c:formatCode>
                <c:ptCount val="8"/>
                <c:pt idx="0">
                  <c:v>0.35</c:v>
                </c:pt>
                <c:pt idx="1">
                  <c:v>0.3</c:v>
                </c:pt>
                <c:pt idx="2">
                  <c:v>0.26</c:v>
                </c:pt>
                <c:pt idx="3">
                  <c:v>0.23</c:v>
                </c:pt>
                <c:pt idx="4">
                  <c:v>0.19</c:v>
                </c:pt>
                <c:pt idx="5">
                  <c:v>0.18</c:v>
                </c:pt>
                <c:pt idx="6">
                  <c:v>0.18</c:v>
                </c:pt>
                <c:pt idx="7">
                  <c:v>0.16</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Favor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Sheet1!$A$9:$A$16</c:f>
              <c:strCache>
                <c:ptCount val="8"/>
                <c:pt idx="0">
                  <c:v>The bill makes no changes to the student loan deduction or the ''tuition waiver'' for college and graduate students </c:v>
                </c:pt>
                <c:pt idx="1">
                  <c:v>Lowers the threshold of deductible medical expenses from 10% to 7.5% </c:v>
                </c:pt>
                <c:pt idx="2">
                  <c:v>Interest on mortgages up to $750,000 will still be deductible under the new law (down from the old $1M cap) </c:v>
                </c:pt>
                <c:pt idx="3">
                  <c:v>Reduces the taxes paid by small businesses and partnerships with a 23% deduction for income from such companies </c:v>
                </c:pt>
                <c:pt idx="4">
                  <c:v>Nearly doubles the standard deduction to $12,000 for singles and $24,000 of income for families </c:v>
                </c:pt>
                <c:pt idx="5">
                  <c:v>Reduces overall tax rates for individuals by an average of 3.2% </c:v>
                </c:pt>
                <c:pt idx="6">
                  <c:v>Doubles the child tax credit from $1000 to $2000 </c:v>
                </c:pt>
                <c:pt idx="7">
                  <c:v>Reduces taxes for lower incomes, so that taxes are $0 for individual income up to $12,000 and up to $24,000 for a couple and lowers taxes from 15% to 12% for married taxpayers making less than $77,400</c:v>
                </c:pt>
              </c:strCache>
            </c:strRef>
          </c:cat>
          <c:val>
            <c:numRef>
              <c:f>Sheet1!$C$9:$C$16</c:f>
              <c:numCache>
                <c:formatCode>0%</c:formatCode>
                <c:ptCount val="8"/>
                <c:pt idx="0">
                  <c:v>0.65</c:v>
                </c:pt>
                <c:pt idx="1">
                  <c:v>0.7</c:v>
                </c:pt>
                <c:pt idx="2">
                  <c:v>0.74</c:v>
                </c:pt>
                <c:pt idx="3">
                  <c:v>0.77</c:v>
                </c:pt>
                <c:pt idx="4">
                  <c:v>0.81</c:v>
                </c:pt>
                <c:pt idx="5">
                  <c:v>0.82000000000000006</c:v>
                </c:pt>
                <c:pt idx="6">
                  <c:v>0.82000000000000006</c:v>
                </c:pt>
                <c:pt idx="7">
                  <c:v>0.84</c:v>
                </c:pt>
              </c:numCache>
            </c:numRef>
          </c:val>
          <c:extLst>
            <c:ext xmlns:c16="http://schemas.microsoft.com/office/drawing/2014/chart" uri="{C3380CC4-5D6E-409C-BE32-E72D297353CC}">
              <c16:uniqueId val="{00000003-2699-4302-96C3-1BFB73242F30}"/>
            </c:ext>
          </c:extLst>
        </c:ser>
        <c:dLbls>
          <c:showLegendKey val="0"/>
          <c:showVal val="0"/>
          <c:showCatName val="0"/>
          <c:showSerName val="0"/>
          <c:showPercent val="0"/>
          <c:showBubbleSize val="0"/>
        </c:dLbls>
        <c:gapWidth val="53"/>
        <c:overlap val="100"/>
        <c:axId val="336707512"/>
        <c:axId val="336706728"/>
      </c:barChart>
      <c:valAx>
        <c:axId val="336706728"/>
        <c:scaling>
          <c:orientation val="minMax"/>
        </c:scaling>
        <c:delete val="1"/>
        <c:axPos val="b"/>
        <c:numFmt formatCode="0%" sourceLinked="1"/>
        <c:majorTickMark val="out"/>
        <c:minorTickMark val="none"/>
        <c:tickLblPos val="nextTo"/>
        <c:crossAx val="336707512"/>
        <c:crosses val="autoZero"/>
        <c:crossBetween val="between"/>
      </c:valAx>
      <c:catAx>
        <c:axId val="336707512"/>
        <c:scaling>
          <c:orientation val="minMax"/>
        </c:scaling>
        <c:delete val="1"/>
        <c:axPos val="l"/>
        <c:numFmt formatCode="General" sourceLinked="1"/>
        <c:majorTickMark val="out"/>
        <c:minorTickMark val="none"/>
        <c:tickLblPos val="nextTo"/>
        <c:crossAx val="3367067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13248909511243E-2"/>
          <c:y val="0.11053338095509233"/>
          <c:w val="0.96388387085790384"/>
          <c:h val="0.88833215141648847"/>
        </c:manualLayout>
      </c:layout>
      <c:barChart>
        <c:barDir val="bar"/>
        <c:grouping val="percentStacked"/>
        <c:varyColors val="0"/>
        <c:ser>
          <c:idx val="0"/>
          <c:order val="0"/>
          <c:tx>
            <c:strRef>
              <c:f>Sheet1!$B$1</c:f>
              <c:strCache>
                <c:ptCount val="1"/>
                <c:pt idx="0">
                  <c:v>Favor</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Sheet1!$A$10:$A$16</c:f>
              <c:strCache>
                <c:ptCount val="7"/>
                <c:pt idx="0">
                  <c:v>The bill eliminates the tax and mandate that requires people to buy health insurance or pay a tax </c:v>
                </c:pt>
                <c:pt idx="1">
                  <c:v>Companies can bring back any money they have generated overseas at the lower tax rate of 14.5% </c:v>
                </c:pt>
                <c:pt idx="2">
                  <c:v>Eliminates the Alternative Minimum Tax (AMT) for corporations and reduces significantly the number of individuals and households affected by AMT it by raising the threshold </c:v>
                </c:pt>
                <c:pt idx="3">
                  <c:v>Eliminates the deduction of state and local taxes beyond $10,000 of local property, sales, or income taxes </c:v>
                </c:pt>
                <c:pt idx="4">
                  <c:v>Doubles the exemption from estate tax of the first $11 million dollars and leaving it in place for estates larger than that </c:v>
                </c:pt>
                <c:pt idx="5">
                  <c:v>Reduces the marginal tax rate for highest income bracket from 39.6% to 37% for individuals earning over $500,000 and families earning over $600,000 </c:v>
                </c:pt>
                <c:pt idx="6">
                  <c:v>Lowers the corporate tax rate from 35% to 21% </c:v>
                </c:pt>
              </c:strCache>
            </c:strRef>
          </c:cat>
          <c:val>
            <c:numRef>
              <c:f>Sheet1!$B$10:$B$16</c:f>
              <c:numCache>
                <c:formatCode>0%</c:formatCode>
                <c:ptCount val="7"/>
                <c:pt idx="0">
                  <c:v>0.63</c:v>
                </c:pt>
                <c:pt idx="1">
                  <c:v>0.6</c:v>
                </c:pt>
                <c:pt idx="2">
                  <c:v>0.56000000000000005</c:v>
                </c:pt>
                <c:pt idx="3">
                  <c:v>0.52</c:v>
                </c:pt>
                <c:pt idx="4">
                  <c:v>0.49</c:v>
                </c:pt>
                <c:pt idx="5">
                  <c:v>0.45999999999999996</c:v>
                </c:pt>
                <c:pt idx="6">
                  <c:v>0.45999999999999996</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Oppose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Sheet1!$A$10:$A$16</c:f>
              <c:strCache>
                <c:ptCount val="7"/>
                <c:pt idx="0">
                  <c:v>The bill eliminates the tax and mandate that requires people to buy health insurance or pay a tax </c:v>
                </c:pt>
                <c:pt idx="1">
                  <c:v>Companies can bring back any money they have generated overseas at the lower tax rate of 14.5% </c:v>
                </c:pt>
                <c:pt idx="2">
                  <c:v>Eliminates the Alternative Minimum Tax (AMT) for corporations and reduces significantly the number of individuals and households affected by AMT it by raising the threshold </c:v>
                </c:pt>
                <c:pt idx="3">
                  <c:v>Eliminates the deduction of state and local taxes beyond $10,000 of local property, sales, or income taxes </c:v>
                </c:pt>
                <c:pt idx="4">
                  <c:v>Doubles the exemption from estate tax of the first $11 million dollars and leaving it in place for estates larger than that </c:v>
                </c:pt>
                <c:pt idx="5">
                  <c:v>Reduces the marginal tax rate for highest income bracket from 39.6% to 37% for individuals earning over $500,000 and families earning over $600,000 </c:v>
                </c:pt>
                <c:pt idx="6">
                  <c:v>Lowers the corporate tax rate from 35% to 21% </c:v>
                </c:pt>
              </c:strCache>
            </c:strRef>
          </c:cat>
          <c:val>
            <c:numRef>
              <c:f>Sheet1!$C$10:$C$16</c:f>
              <c:numCache>
                <c:formatCode>0%</c:formatCode>
                <c:ptCount val="7"/>
                <c:pt idx="0">
                  <c:v>0.37</c:v>
                </c:pt>
                <c:pt idx="1">
                  <c:v>0.4</c:v>
                </c:pt>
                <c:pt idx="2">
                  <c:v>0.44</c:v>
                </c:pt>
                <c:pt idx="3">
                  <c:v>0.48</c:v>
                </c:pt>
                <c:pt idx="4">
                  <c:v>0.51</c:v>
                </c:pt>
                <c:pt idx="5">
                  <c:v>0.54</c:v>
                </c:pt>
                <c:pt idx="6">
                  <c:v>0.54</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36708296"/>
        <c:axId val="336700456"/>
      </c:barChart>
      <c:catAx>
        <c:axId val="336708296"/>
        <c:scaling>
          <c:orientation val="minMax"/>
        </c:scaling>
        <c:delete val="1"/>
        <c:axPos val="l"/>
        <c:numFmt formatCode="General" sourceLinked="1"/>
        <c:majorTickMark val="out"/>
        <c:minorTickMark val="none"/>
        <c:tickLblPos val="nextTo"/>
        <c:crossAx val="336700456"/>
        <c:crosses val="autoZero"/>
        <c:auto val="1"/>
        <c:lblAlgn val="ctr"/>
        <c:lblOffset val="100"/>
        <c:noMultiLvlLbl val="0"/>
      </c:catAx>
      <c:valAx>
        <c:axId val="336700456"/>
        <c:scaling>
          <c:orientation val="minMax"/>
        </c:scaling>
        <c:delete val="1"/>
        <c:axPos val="t"/>
        <c:numFmt formatCode="0%" sourceLinked="1"/>
        <c:majorTickMark val="out"/>
        <c:minorTickMark val="none"/>
        <c:tickLblPos val="nextTo"/>
        <c:crossAx val="3367082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23535372761807E-2"/>
          <c:y val="2.9579052187230108E-2"/>
          <c:w val="0.9659529292544764"/>
          <c:h val="0.89803569262092631"/>
        </c:manualLayout>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Dec</c:v>
                </c:pt>
                <c:pt idx="2">
                  <c:v>November</c:v>
                </c:pt>
                <c:pt idx="3">
                  <c:v>October</c:v>
                </c:pt>
                <c:pt idx="4">
                  <c:v>September</c:v>
                </c:pt>
                <c:pt idx="5">
                  <c:v>August</c:v>
                </c:pt>
                <c:pt idx="6">
                  <c:v>July</c:v>
                </c:pt>
                <c:pt idx="7">
                  <c:v>June</c:v>
                </c:pt>
                <c:pt idx="8">
                  <c:v>May</c:v>
                </c:pt>
                <c:pt idx="9">
                  <c:v>April</c:v>
                </c:pt>
                <c:pt idx="10">
                  <c:v>March</c:v>
                </c:pt>
                <c:pt idx="11">
                  <c:v>February</c:v>
                </c:pt>
              </c:strCache>
            </c:strRef>
          </c:cat>
          <c:val>
            <c:numRef>
              <c:f>Sheet1!$B$2:$B$13</c:f>
              <c:numCache>
                <c:formatCode>0%</c:formatCode>
                <c:ptCount val="12"/>
                <c:pt idx="0">
                  <c:v>0.05</c:v>
                </c:pt>
                <c:pt idx="1">
                  <c:v>0.06</c:v>
                </c:pt>
                <c:pt idx="2">
                  <c:v>0.06</c:v>
                </c:pt>
                <c:pt idx="3">
                  <c:v>0.06</c:v>
                </c:pt>
                <c:pt idx="4">
                  <c:v>0.05</c:v>
                </c:pt>
                <c:pt idx="5">
                  <c:v>0.05</c:v>
                </c:pt>
                <c:pt idx="6">
                  <c:v>7.0000000000000007E-2</c:v>
                </c:pt>
                <c:pt idx="7">
                  <c:v>0.05</c:v>
                </c:pt>
                <c:pt idx="8">
                  <c:v>0.05</c:v>
                </c:pt>
                <c:pt idx="9">
                  <c:v>7.0000000000000007E-2</c:v>
                </c:pt>
                <c:pt idx="10">
                  <c:v>0.06</c:v>
                </c:pt>
                <c:pt idx="11">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1"/>
            <c:invertIfNegative val="0"/>
            <c:bubble3D val="0"/>
            <c:spPr>
              <a:solidFill>
                <a:srgbClr val="A10028">
                  <a:alpha val="50000"/>
                </a:srgbClr>
              </a:solidFill>
              <a:ln>
                <a:noFill/>
              </a:ln>
              <a:effectLst/>
            </c:spPr>
            <c:extLst>
              <c:ext xmlns:c16="http://schemas.microsoft.com/office/drawing/2014/chart" uri="{C3380CC4-5D6E-409C-BE32-E72D297353CC}">
                <c16:uniqueId val="{00000001-5721-4B88-8749-145AB7BCF5A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Dec</c:v>
                </c:pt>
                <c:pt idx="2">
                  <c:v>November</c:v>
                </c:pt>
                <c:pt idx="3">
                  <c:v>October</c:v>
                </c:pt>
                <c:pt idx="4">
                  <c:v>September</c:v>
                </c:pt>
                <c:pt idx="5">
                  <c:v>August</c:v>
                </c:pt>
                <c:pt idx="6">
                  <c:v>July</c:v>
                </c:pt>
                <c:pt idx="7">
                  <c:v>June</c:v>
                </c:pt>
                <c:pt idx="8">
                  <c:v>May</c:v>
                </c:pt>
                <c:pt idx="9">
                  <c:v>April</c:v>
                </c:pt>
                <c:pt idx="10">
                  <c:v>March</c:v>
                </c:pt>
                <c:pt idx="11">
                  <c:v>February</c:v>
                </c:pt>
              </c:strCache>
            </c:strRef>
          </c:cat>
          <c:val>
            <c:numRef>
              <c:f>Sheet1!$C$2:$C$13</c:f>
              <c:numCache>
                <c:formatCode>0%</c:formatCode>
                <c:ptCount val="12"/>
                <c:pt idx="0">
                  <c:v>0.27</c:v>
                </c:pt>
                <c:pt idx="1">
                  <c:v>0.26</c:v>
                </c:pt>
                <c:pt idx="2">
                  <c:v>0.3</c:v>
                </c:pt>
                <c:pt idx="3">
                  <c:v>0.32</c:v>
                </c:pt>
                <c:pt idx="4">
                  <c:v>0.3</c:v>
                </c:pt>
                <c:pt idx="5">
                  <c:v>0.28999999999999998</c:v>
                </c:pt>
                <c:pt idx="6">
                  <c:v>0.3</c:v>
                </c:pt>
                <c:pt idx="7">
                  <c:v>0.32</c:v>
                </c:pt>
                <c:pt idx="8">
                  <c:v>0.28999999999999998</c:v>
                </c:pt>
                <c:pt idx="9">
                  <c:v>0.32</c:v>
                </c:pt>
                <c:pt idx="10">
                  <c:v>0.31</c:v>
                </c:pt>
                <c:pt idx="11">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Dec</c:v>
                </c:pt>
                <c:pt idx="2">
                  <c:v>November</c:v>
                </c:pt>
                <c:pt idx="3">
                  <c:v>October</c:v>
                </c:pt>
                <c:pt idx="4">
                  <c:v>September</c:v>
                </c:pt>
                <c:pt idx="5">
                  <c:v>August</c:v>
                </c:pt>
                <c:pt idx="6">
                  <c:v>July</c:v>
                </c:pt>
                <c:pt idx="7">
                  <c:v>June</c:v>
                </c:pt>
                <c:pt idx="8">
                  <c:v>May</c:v>
                </c:pt>
                <c:pt idx="9">
                  <c:v>April</c:v>
                </c:pt>
                <c:pt idx="10">
                  <c:v>March</c:v>
                </c:pt>
                <c:pt idx="11">
                  <c:v>February</c:v>
                </c:pt>
              </c:strCache>
            </c:strRef>
          </c:cat>
          <c:val>
            <c:numRef>
              <c:f>Sheet1!$D$2:$D$13</c:f>
              <c:numCache>
                <c:formatCode>0%</c:formatCode>
                <c:ptCount val="12"/>
                <c:pt idx="0">
                  <c:v>0.53</c:v>
                </c:pt>
                <c:pt idx="1">
                  <c:v>0.56999999999999995</c:v>
                </c:pt>
                <c:pt idx="2">
                  <c:v>0.53</c:v>
                </c:pt>
                <c:pt idx="3">
                  <c:v>0.53</c:v>
                </c:pt>
                <c:pt idx="4">
                  <c:v>0.53</c:v>
                </c:pt>
                <c:pt idx="5">
                  <c:v>0.56000000000000005</c:v>
                </c:pt>
                <c:pt idx="6">
                  <c:v>0.53</c:v>
                </c:pt>
                <c:pt idx="7">
                  <c:v>0.53</c:v>
                </c:pt>
                <c:pt idx="8">
                  <c:v>0.57999999999999996</c:v>
                </c:pt>
                <c:pt idx="9">
                  <c:v>0.52</c:v>
                </c:pt>
                <c:pt idx="10">
                  <c:v>0.52</c:v>
                </c:pt>
                <c:pt idx="11">
                  <c:v>0.5</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Dec</c:v>
                </c:pt>
                <c:pt idx="2">
                  <c:v>November</c:v>
                </c:pt>
                <c:pt idx="3">
                  <c:v>October</c:v>
                </c:pt>
                <c:pt idx="4">
                  <c:v>September</c:v>
                </c:pt>
                <c:pt idx="5">
                  <c:v>August</c:v>
                </c:pt>
                <c:pt idx="6">
                  <c:v>July</c:v>
                </c:pt>
                <c:pt idx="7">
                  <c:v>June</c:v>
                </c:pt>
                <c:pt idx="8">
                  <c:v>May</c:v>
                </c:pt>
                <c:pt idx="9">
                  <c:v>April</c:v>
                </c:pt>
                <c:pt idx="10">
                  <c:v>March</c:v>
                </c:pt>
                <c:pt idx="11">
                  <c:v>February</c:v>
                </c:pt>
              </c:strCache>
            </c:strRef>
          </c:cat>
          <c:val>
            <c:numRef>
              <c:f>Sheet1!$E$2:$E$13</c:f>
              <c:numCache>
                <c:formatCode>0%</c:formatCode>
                <c:ptCount val="12"/>
                <c:pt idx="0">
                  <c:v>0.15</c:v>
                </c:pt>
                <c:pt idx="1">
                  <c:v>0.12</c:v>
                </c:pt>
                <c:pt idx="2">
                  <c:v>0.11</c:v>
                </c:pt>
                <c:pt idx="3">
                  <c:v>0.09</c:v>
                </c:pt>
                <c:pt idx="4">
                  <c:v>0.11</c:v>
                </c:pt>
                <c:pt idx="5">
                  <c:v>0.11</c:v>
                </c:pt>
                <c:pt idx="6">
                  <c:v>0.09</c:v>
                </c:pt>
                <c:pt idx="7">
                  <c:v>0.1</c:v>
                </c:pt>
                <c:pt idx="8">
                  <c:v>7.0000000000000007E-2</c:v>
                </c:pt>
                <c:pt idx="9">
                  <c:v>0.1</c:v>
                </c:pt>
                <c:pt idx="10">
                  <c:v>0.11</c:v>
                </c:pt>
                <c:pt idx="11">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90"/>
        <c:overlap val="100"/>
        <c:axId val="430450248"/>
        <c:axId val="430449856"/>
      </c:barChart>
      <c:catAx>
        <c:axId val="430450248"/>
        <c:scaling>
          <c:orientation val="minMax"/>
        </c:scaling>
        <c:delete val="1"/>
        <c:axPos val="l"/>
        <c:numFmt formatCode="General" sourceLinked="1"/>
        <c:majorTickMark val="out"/>
        <c:minorTickMark val="none"/>
        <c:tickLblPos val="high"/>
        <c:crossAx val="430449856"/>
        <c:crosses val="autoZero"/>
        <c:auto val="1"/>
        <c:lblAlgn val="ctr"/>
        <c:lblOffset val="100"/>
        <c:noMultiLvlLbl val="0"/>
      </c:catAx>
      <c:valAx>
        <c:axId val="430449856"/>
        <c:scaling>
          <c:orientation val="minMax"/>
        </c:scaling>
        <c:delete val="1"/>
        <c:axPos val="b"/>
        <c:numFmt formatCode="0%" sourceLinked="1"/>
        <c:majorTickMark val="out"/>
        <c:minorTickMark val="none"/>
        <c:tickLblPos val="nextTo"/>
        <c:crossAx val="4304502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767912792705496E-3"/>
          <c:y val="0.9118292411871326"/>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89-4647-B5C9-84A18222FF0B}"/>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E989-4647-B5C9-84A18222FF0B}"/>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favor</c:v>
                </c:pt>
                <c:pt idx="1">
                  <c:v>oppose</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E989-4647-B5C9-84A18222FF0B}"/>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589659422465152"/>
          <c:y val="0.16265782395436618"/>
          <c:w val="0.84324132976246868"/>
          <c:h val="0.77535076268898673"/>
        </c:manualLayout>
      </c:layout>
      <c:barChart>
        <c:barDir val="col"/>
        <c:grouping val="percentStacked"/>
        <c:varyColors val="0"/>
        <c:ser>
          <c:idx val="1"/>
          <c:order val="0"/>
          <c:tx>
            <c:strRef>
              <c:f>Sheet1!$D$1</c:f>
              <c:strCache>
                <c:ptCount val="1"/>
                <c:pt idx="0">
                  <c:v>About right</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Taxes on the middle class</c:v>
                </c:pt>
                <c:pt idx="1">
                  <c:v>Taxes on the wealthy</c:v>
                </c:pt>
                <c:pt idx="2">
                  <c:v>Individual income taxes</c:v>
                </c:pt>
                <c:pt idx="3">
                  <c:v>Taxes on large businesses</c:v>
                </c:pt>
                <c:pt idx="4">
                  <c:v>Taxes on small business</c:v>
                </c:pt>
              </c:strCache>
            </c:strRef>
          </c:cat>
          <c:val>
            <c:numRef>
              <c:f>Sheet1!$D$2:$D$6</c:f>
              <c:numCache>
                <c:formatCode>0%</c:formatCode>
                <c:ptCount val="5"/>
                <c:pt idx="0">
                  <c:v>0.39</c:v>
                </c:pt>
                <c:pt idx="1">
                  <c:v>0.28000000000000003</c:v>
                </c:pt>
                <c:pt idx="2">
                  <c:v>0.51</c:v>
                </c:pt>
                <c:pt idx="3">
                  <c:v>0.35</c:v>
                </c:pt>
                <c:pt idx="4">
                  <c:v>0.6</c:v>
                </c:pt>
              </c:numCache>
            </c:numRef>
          </c:val>
          <c:extLst>
            <c:ext xmlns:c16="http://schemas.microsoft.com/office/drawing/2014/chart" uri="{C3380CC4-5D6E-409C-BE32-E72D297353CC}">
              <c16:uniqueId val="{00000000-DB12-4B25-B885-E193221B5386}"/>
            </c:ext>
          </c:extLst>
        </c:ser>
        <c:ser>
          <c:idx val="2"/>
          <c:order val="1"/>
          <c:tx>
            <c:strRef>
              <c:f>Sheet1!$B$1</c:f>
              <c:strCache>
                <c:ptCount val="1"/>
                <c:pt idx="0">
                  <c:v>Too much</c:v>
                </c:pt>
              </c:strCache>
            </c:strRef>
          </c:tx>
          <c:spPr>
            <a:solidFill>
              <a:srgbClr val="A10028">
                <a:alpha val="80000"/>
              </a:srgbClr>
            </a:solidFill>
            <a:ln>
              <a:noFill/>
            </a:ln>
            <a:effectLst/>
          </c:spPr>
          <c:invertIfNegative val="0"/>
          <c:dPt>
            <c:idx val="3"/>
            <c:invertIfNegative val="0"/>
            <c:bubble3D val="0"/>
            <c:extLst>
              <c:ext xmlns:c16="http://schemas.microsoft.com/office/drawing/2014/chart" uri="{C3380CC4-5D6E-409C-BE32-E72D297353CC}">
                <c16:uniqueId val="{00000000-061B-4164-AA0E-76381F1A697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Taxes on the middle class</c:v>
                </c:pt>
                <c:pt idx="1">
                  <c:v>Taxes on the wealthy</c:v>
                </c:pt>
                <c:pt idx="2">
                  <c:v>Individual income taxes</c:v>
                </c:pt>
                <c:pt idx="3">
                  <c:v>Taxes on large businesses</c:v>
                </c:pt>
                <c:pt idx="4">
                  <c:v>Taxes on small business</c:v>
                </c:pt>
              </c:strCache>
            </c:strRef>
          </c:cat>
          <c:val>
            <c:numRef>
              <c:f>Sheet1!$B$2:$B$6</c:f>
              <c:numCache>
                <c:formatCode>0%</c:formatCode>
                <c:ptCount val="5"/>
                <c:pt idx="0">
                  <c:v>0.16</c:v>
                </c:pt>
                <c:pt idx="1">
                  <c:v>0.36</c:v>
                </c:pt>
                <c:pt idx="2">
                  <c:v>0.16</c:v>
                </c:pt>
                <c:pt idx="3">
                  <c:v>0.39</c:v>
                </c:pt>
                <c:pt idx="4">
                  <c:v>0.16</c:v>
                </c:pt>
              </c:numCache>
            </c:numRef>
          </c:val>
          <c:extLst>
            <c:ext xmlns:c16="http://schemas.microsoft.com/office/drawing/2014/chart" uri="{C3380CC4-5D6E-409C-BE32-E72D297353CC}">
              <c16:uniqueId val="{00000002-DB12-4B25-B885-E193221B5386}"/>
            </c:ext>
          </c:extLst>
        </c:ser>
        <c:ser>
          <c:idx val="3"/>
          <c:order val="2"/>
          <c:tx>
            <c:strRef>
              <c:f>Sheet1!$C$1</c:f>
              <c:strCache>
                <c:ptCount val="1"/>
                <c:pt idx="0">
                  <c:v>Too little</c:v>
                </c:pt>
              </c:strCache>
            </c:strRef>
          </c:tx>
          <c:spPr>
            <a:solidFill>
              <a:srgbClr val="009DD9"/>
            </a:solidFill>
            <a:ln>
              <a:noFill/>
            </a:ln>
            <a:effectLst/>
          </c:spPr>
          <c:invertIfNegative val="0"/>
          <c:dPt>
            <c:idx val="3"/>
            <c:invertIfNegative val="0"/>
            <c:bubble3D val="0"/>
            <c:extLst>
              <c:ext xmlns:c16="http://schemas.microsoft.com/office/drawing/2014/chart" uri="{C3380CC4-5D6E-409C-BE32-E72D297353CC}">
                <c16:uniqueId val="{00000001-061B-4164-AA0E-76381F1A697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Taxes on the middle class</c:v>
                </c:pt>
                <c:pt idx="1">
                  <c:v>Taxes on the wealthy</c:v>
                </c:pt>
                <c:pt idx="2">
                  <c:v>Individual income taxes</c:v>
                </c:pt>
                <c:pt idx="3">
                  <c:v>Taxes on large businesses</c:v>
                </c:pt>
                <c:pt idx="4">
                  <c:v>Taxes on small business</c:v>
                </c:pt>
              </c:strCache>
            </c:strRef>
          </c:cat>
          <c:val>
            <c:numRef>
              <c:f>Sheet1!$C$2:$C$6</c:f>
              <c:numCache>
                <c:formatCode>0%</c:formatCode>
                <c:ptCount val="5"/>
                <c:pt idx="0">
                  <c:v>0.45</c:v>
                </c:pt>
                <c:pt idx="1">
                  <c:v>0.36</c:v>
                </c:pt>
                <c:pt idx="2">
                  <c:v>0.33</c:v>
                </c:pt>
                <c:pt idx="3">
                  <c:v>0.25</c:v>
                </c:pt>
                <c:pt idx="4">
                  <c:v>0.24</c:v>
                </c:pt>
              </c:numCache>
            </c:numRef>
          </c:val>
          <c:extLst>
            <c:ext xmlns:c16="http://schemas.microsoft.com/office/drawing/2014/chart" uri="{C3380CC4-5D6E-409C-BE32-E72D297353CC}">
              <c16:uniqueId val="{00000004-DB12-4B25-B885-E193221B5386}"/>
            </c:ext>
          </c:extLst>
        </c:ser>
        <c:dLbls>
          <c:dLblPos val="ctr"/>
          <c:showLegendKey val="0"/>
          <c:showVal val="1"/>
          <c:showCatName val="0"/>
          <c:showSerName val="0"/>
          <c:showPercent val="0"/>
          <c:showBubbleSize val="0"/>
        </c:dLbls>
        <c:gapWidth val="57"/>
        <c:overlap val="100"/>
        <c:axId val="429250528"/>
        <c:axId val="429251312"/>
      </c:barChart>
      <c:catAx>
        <c:axId val="429250528"/>
        <c:scaling>
          <c:orientation val="minMax"/>
        </c:scaling>
        <c:delete val="0"/>
        <c:axPos val="t"/>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29251312"/>
        <c:crosses val="max"/>
        <c:auto val="1"/>
        <c:lblAlgn val="ctr"/>
        <c:lblOffset val="100"/>
        <c:noMultiLvlLbl val="0"/>
      </c:catAx>
      <c:valAx>
        <c:axId val="429251312"/>
        <c:scaling>
          <c:orientation val="minMax"/>
          <c:max val="1"/>
        </c:scaling>
        <c:delete val="1"/>
        <c:axPos val="l"/>
        <c:numFmt formatCode="0%" sourceLinked="1"/>
        <c:majorTickMark val="out"/>
        <c:minorTickMark val="none"/>
        <c:tickLblPos val="nextTo"/>
        <c:crossAx val="429250528"/>
        <c:crosses val="autoZero"/>
        <c:crossBetween val="between"/>
      </c:valAx>
      <c:spPr>
        <a:noFill/>
        <a:ln>
          <a:noFill/>
        </a:ln>
        <a:effectLst/>
      </c:spPr>
    </c:plotArea>
    <c:legend>
      <c:legendPos val="l"/>
      <c:overlay val="0"/>
      <c:txPr>
        <a:bodyPr/>
        <a:lstStyle/>
        <a:p>
          <a:pPr>
            <a:defRPr sz="14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55725307476004"/>
          <c:y val="0.13303510375294844"/>
          <c:w val="0.74701931533750654"/>
          <c:h val="0.78751497036662066"/>
        </c:manualLayout>
      </c:layout>
      <c:barChart>
        <c:barDir val="col"/>
        <c:grouping val="percentStacked"/>
        <c:varyColors val="0"/>
        <c:ser>
          <c:idx val="1"/>
          <c:order val="0"/>
          <c:tx>
            <c:strRef>
              <c:f>Sheet1!$D$1</c:f>
              <c:strCache>
                <c:ptCount val="1"/>
                <c:pt idx="0">
                  <c:v>No effect</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budget deficit</c:v>
                </c:pt>
                <c:pt idx="1">
                  <c:v>Growing the economy</c:v>
                </c:pt>
              </c:strCache>
            </c:strRef>
          </c:cat>
          <c:val>
            <c:numRef>
              <c:f>Sheet1!$D$2:$D$3</c:f>
              <c:numCache>
                <c:formatCode>0%</c:formatCode>
                <c:ptCount val="2"/>
                <c:pt idx="0">
                  <c:v>0.26</c:v>
                </c:pt>
                <c:pt idx="1">
                  <c:v>0.24</c:v>
                </c:pt>
              </c:numCache>
            </c:numRef>
          </c:val>
          <c:extLst>
            <c:ext xmlns:c16="http://schemas.microsoft.com/office/drawing/2014/chart" uri="{C3380CC4-5D6E-409C-BE32-E72D297353CC}">
              <c16:uniqueId val="{00000000-DB12-4B25-B885-E193221B5386}"/>
            </c:ext>
          </c:extLst>
        </c:ser>
        <c:ser>
          <c:idx val="2"/>
          <c:order val="1"/>
          <c:tx>
            <c:strRef>
              <c:f>Sheet1!$B$1</c:f>
              <c:strCache>
                <c:ptCount val="1"/>
                <c:pt idx="0">
                  <c:v>Large effect</c:v>
                </c:pt>
              </c:strCache>
            </c:strRef>
          </c:tx>
          <c:spPr>
            <a:solidFill>
              <a:srgbClr val="A10028">
                <a:alpha val="80000"/>
              </a:srgbClr>
            </a:solidFill>
            <a:ln>
              <a:noFill/>
            </a:ln>
            <a:effectLst/>
          </c:spPr>
          <c:invertIfNegative val="0"/>
          <c:dPt>
            <c:idx val="1"/>
            <c:invertIfNegative val="0"/>
            <c:bubble3D val="0"/>
            <c:extLst>
              <c:ext xmlns:c16="http://schemas.microsoft.com/office/drawing/2014/chart" uri="{C3380CC4-5D6E-409C-BE32-E72D297353CC}">
                <c16:uniqueId val="{00000001-DB12-4B25-B885-E193221B538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budget deficit</c:v>
                </c:pt>
                <c:pt idx="1">
                  <c:v>Growing the economy</c:v>
                </c:pt>
              </c:strCache>
            </c:strRef>
          </c:cat>
          <c:val>
            <c:numRef>
              <c:f>Sheet1!$B$2:$B$3</c:f>
              <c:numCache>
                <c:formatCode>0%</c:formatCode>
                <c:ptCount val="2"/>
                <c:pt idx="0">
                  <c:v>0.37</c:v>
                </c:pt>
                <c:pt idx="1">
                  <c:v>0.34</c:v>
                </c:pt>
              </c:numCache>
            </c:numRef>
          </c:val>
          <c:extLst>
            <c:ext xmlns:c16="http://schemas.microsoft.com/office/drawing/2014/chart" uri="{C3380CC4-5D6E-409C-BE32-E72D297353CC}">
              <c16:uniqueId val="{00000002-DB12-4B25-B885-E193221B5386}"/>
            </c:ext>
          </c:extLst>
        </c:ser>
        <c:ser>
          <c:idx val="3"/>
          <c:order val="2"/>
          <c:tx>
            <c:strRef>
              <c:f>Sheet1!$C$1</c:f>
              <c:strCache>
                <c:ptCount val="1"/>
                <c:pt idx="0">
                  <c:v>Small effect</c:v>
                </c:pt>
              </c:strCache>
            </c:strRef>
          </c:tx>
          <c:spPr>
            <a:solidFill>
              <a:srgbClr val="009DD9"/>
            </a:solidFill>
            <a:ln>
              <a:noFill/>
            </a:ln>
            <a:effectLst/>
          </c:spPr>
          <c:invertIfNegative val="0"/>
          <c:dPt>
            <c:idx val="1"/>
            <c:invertIfNegative val="0"/>
            <c:bubble3D val="0"/>
            <c:extLst>
              <c:ext xmlns:c16="http://schemas.microsoft.com/office/drawing/2014/chart" uri="{C3380CC4-5D6E-409C-BE32-E72D297353CC}">
                <c16:uniqueId val="{00000003-DB12-4B25-B885-E193221B538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budget deficit</c:v>
                </c:pt>
                <c:pt idx="1">
                  <c:v>Growing the economy</c:v>
                </c:pt>
              </c:strCache>
            </c:strRef>
          </c:cat>
          <c:val>
            <c:numRef>
              <c:f>Sheet1!$C$2:$C$3</c:f>
              <c:numCache>
                <c:formatCode>0%</c:formatCode>
                <c:ptCount val="2"/>
                <c:pt idx="0">
                  <c:v>0.37</c:v>
                </c:pt>
                <c:pt idx="1">
                  <c:v>0.42</c:v>
                </c:pt>
              </c:numCache>
            </c:numRef>
          </c:val>
          <c:extLst>
            <c:ext xmlns:c16="http://schemas.microsoft.com/office/drawing/2014/chart" uri="{C3380CC4-5D6E-409C-BE32-E72D297353CC}">
              <c16:uniqueId val="{00000004-DB12-4B25-B885-E193221B5386}"/>
            </c:ext>
          </c:extLst>
        </c:ser>
        <c:dLbls>
          <c:dLblPos val="ctr"/>
          <c:showLegendKey val="0"/>
          <c:showVal val="1"/>
          <c:showCatName val="0"/>
          <c:showSerName val="0"/>
          <c:showPercent val="0"/>
          <c:showBubbleSize val="0"/>
        </c:dLbls>
        <c:gapWidth val="57"/>
        <c:overlap val="100"/>
        <c:axId val="336705552"/>
        <c:axId val="336709080"/>
      </c:barChart>
      <c:catAx>
        <c:axId val="336705552"/>
        <c:scaling>
          <c:orientation val="minMax"/>
        </c:scaling>
        <c:delete val="0"/>
        <c:axPos val="t"/>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36709080"/>
        <c:crosses val="max"/>
        <c:auto val="1"/>
        <c:lblAlgn val="ctr"/>
        <c:lblOffset val="100"/>
        <c:noMultiLvlLbl val="0"/>
      </c:catAx>
      <c:valAx>
        <c:axId val="336709080"/>
        <c:scaling>
          <c:orientation val="minMax"/>
          <c:max val="1"/>
        </c:scaling>
        <c:delete val="1"/>
        <c:axPos val="l"/>
        <c:numFmt formatCode="0%" sourceLinked="1"/>
        <c:majorTickMark val="out"/>
        <c:minorTickMark val="none"/>
        <c:tickLblPos val="nextTo"/>
        <c:crossAx val="336705552"/>
        <c:crosses val="autoZero"/>
        <c:crossBetween val="between"/>
      </c:valAx>
      <c:spPr>
        <a:noFill/>
        <a:ln>
          <a:noFill/>
        </a:ln>
        <a:effectLst/>
      </c:spPr>
    </c:plotArea>
    <c:legend>
      <c:legendPos val="r"/>
      <c:layout>
        <c:manualLayout>
          <c:xMode val="edge"/>
          <c:yMode val="edge"/>
          <c:x val="1.3364175465099614E-2"/>
          <c:y val="0.3694719318924829"/>
          <c:w val="0.25118020401518759"/>
          <c:h val="0.20767638631702581"/>
        </c:manualLayout>
      </c:layout>
      <c:overlay val="0"/>
      <c:txPr>
        <a:bodyPr/>
        <a:lstStyle/>
        <a:p>
          <a:pPr>
            <a:defRPr sz="14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BB-4ECB-AE27-41B880BAD08F}"/>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80BB-4ECB-AE27-41B880BAD08F}"/>
              </c:ext>
            </c:extLst>
          </c:dPt>
          <c:cat>
            <c:strRef>
              <c:f>Sheet1!$A$2:$A$3</c:f>
              <c:strCache>
                <c:ptCount val="2"/>
                <c:pt idx="0">
                  <c:v>Yes</c:v>
                </c:pt>
                <c:pt idx="1">
                  <c:v>No</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4-80BB-4ECB-AE27-41B880BAD08F}"/>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15750742628638E-2"/>
          <c:y val="1.6891370559445024E-2"/>
          <c:w val="0.9794842492573711"/>
          <c:h val="0.97331440480196918"/>
        </c:manualLayout>
      </c:layout>
      <c:barChart>
        <c:barDir val="bar"/>
        <c:grouping val="percentStacked"/>
        <c:varyColors val="0"/>
        <c:ser>
          <c:idx val="0"/>
          <c:order val="0"/>
          <c:tx>
            <c:strRef>
              <c:f>Sheet1!$B$1</c:f>
              <c:strCache>
                <c:ptCount val="1"/>
                <c:pt idx="0">
                  <c:v>Socialist</c:v>
                </c:pt>
              </c:strCache>
            </c:strRef>
          </c:tx>
          <c:spPr>
            <a:solidFill>
              <a:schemeClr val="accent4">
                <a:lumMod val="75000"/>
              </a:schemeClr>
            </a:solidFill>
            <a:ln>
              <a:noFill/>
            </a:ln>
            <a:effectLst/>
          </c:spPr>
          <c:invertIfNegative val="0"/>
          <c:dLbls>
            <c:dLbl>
              <c:idx val="0"/>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BB-4806-BBE6-FB6BF6194359}"/>
                </c:ext>
              </c:extLst>
            </c:dLbl>
            <c:dLbl>
              <c:idx val="1"/>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BB-4806-BBE6-FB6BF6194359}"/>
                </c:ext>
              </c:extLst>
            </c:dLbl>
            <c:dLbl>
              <c:idx val="2"/>
              <c:tx>
                <c:rich>
                  <a:bodyPr/>
                  <a:lstStyle/>
                  <a:p>
                    <a:r>
                      <a:rPr lang="en-US" dirty="0"/>
                      <a:t>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BB-4806-BBE6-FB6BF6194359}"/>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c:formatCode>
                <c:ptCount val="3"/>
                <c:pt idx="0">
                  <c:v>-0.22</c:v>
                </c:pt>
                <c:pt idx="1">
                  <c:v>-0.23</c:v>
                </c:pt>
                <c:pt idx="2">
                  <c:v>-0.6</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Cap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0.78</c:v>
                </c:pt>
                <c:pt idx="1">
                  <c:v>0.77</c:v>
                </c:pt>
                <c:pt idx="2">
                  <c:v>0.4</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430460048"/>
        <c:axId val="430462008"/>
      </c:barChart>
      <c:catAx>
        <c:axId val="430460048"/>
        <c:scaling>
          <c:orientation val="maxMin"/>
        </c:scaling>
        <c:delete val="1"/>
        <c:axPos val="l"/>
        <c:numFmt formatCode="General" sourceLinked="1"/>
        <c:majorTickMark val="out"/>
        <c:minorTickMark val="none"/>
        <c:tickLblPos val="nextTo"/>
        <c:crossAx val="430462008"/>
        <c:crosses val="autoZero"/>
        <c:auto val="1"/>
        <c:lblAlgn val="ctr"/>
        <c:lblOffset val="100"/>
        <c:noMultiLvlLbl val="0"/>
      </c:catAx>
      <c:valAx>
        <c:axId val="430462008"/>
        <c:scaling>
          <c:orientation val="minMax"/>
        </c:scaling>
        <c:delete val="1"/>
        <c:axPos val="b"/>
        <c:numFmt formatCode="0%" sourceLinked="1"/>
        <c:majorTickMark val="out"/>
        <c:minorTickMark val="none"/>
        <c:tickLblPos val="nextTo"/>
        <c:crossAx val="4304600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ability to contribute</c:v>
                </c:pt>
                <c:pt idx="1">
                  <c:v>relatives</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chemeClr val="accent1"/>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rgbClr val="9B0C10"/>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21754185899176395"/>
                  <c:y val="0.167614955020003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oppose</c:v>
                </c:pt>
                <c:pt idx="1">
                  <c:v>favor</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c:v>
                </c:pt>
                <c:pt idx="1">
                  <c:v>1 to less than 250,000</c:v>
                </c:pt>
                <c:pt idx="2">
                  <c:v>250,000 to 499,999</c:v>
                </c:pt>
                <c:pt idx="3">
                  <c:v>500,000 to less than 1 million</c:v>
                </c:pt>
                <c:pt idx="4">
                  <c:v>1 million to less than 1.5 million</c:v>
                </c:pt>
                <c:pt idx="5">
                  <c:v>1.5 million to less than 2 million</c:v>
                </c:pt>
                <c:pt idx="6">
                  <c:v>2 million to less than 2.5 million</c:v>
                </c:pt>
                <c:pt idx="7">
                  <c:v>2.5 million or more</c:v>
                </c:pt>
              </c:strCache>
            </c:strRef>
          </c:cat>
          <c:val>
            <c:numRef>
              <c:f>Sheet1!$B$2:$B$9</c:f>
              <c:numCache>
                <c:formatCode>0%</c:formatCode>
                <c:ptCount val="8"/>
                <c:pt idx="0">
                  <c:v>0.09</c:v>
                </c:pt>
                <c:pt idx="1">
                  <c:v>0.35</c:v>
                </c:pt>
                <c:pt idx="2">
                  <c:v>0.19</c:v>
                </c:pt>
                <c:pt idx="3">
                  <c:v>0.18</c:v>
                </c:pt>
                <c:pt idx="4">
                  <c:v>7.0000000000000007E-2</c:v>
                </c:pt>
                <c:pt idx="5">
                  <c:v>0.03</c:v>
                </c:pt>
                <c:pt idx="6">
                  <c:v>0.01</c:v>
                </c:pt>
                <c:pt idx="7">
                  <c:v>0.08</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430216216"/>
        <c:axId val="430217000"/>
      </c:barChart>
      <c:catAx>
        <c:axId val="4302162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430217000"/>
        <c:crosses val="autoZero"/>
        <c:auto val="1"/>
        <c:lblAlgn val="ctr"/>
        <c:lblOffset val="100"/>
        <c:noMultiLvlLbl val="0"/>
      </c:catAx>
      <c:valAx>
        <c:axId val="430217000"/>
        <c:scaling>
          <c:orientation val="minMax"/>
        </c:scaling>
        <c:delete val="1"/>
        <c:axPos val="b"/>
        <c:numFmt formatCode="0%" sourceLinked="1"/>
        <c:majorTickMark val="out"/>
        <c:minorTickMark val="none"/>
        <c:tickLblPos val="nextTo"/>
        <c:crossAx val="430216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Support</c:v>
                </c:pt>
                <c:pt idx="1">
                  <c:v>Oppose</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29-4B2F-818F-BA20C69A9E23}"/>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0529-4B2F-818F-BA20C69A9E23}"/>
              </c:ext>
            </c:extLst>
          </c:dPt>
          <c:dLbls>
            <c:dLbl>
              <c:idx val="0"/>
              <c:layout>
                <c:manualLayout>
                  <c:x val="-0.25357146417118015"/>
                  <c:y val="-9.99731861238826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29-4B2F-818F-BA20C69A9E23}"/>
                </c:ext>
              </c:extLst>
            </c:dLbl>
            <c:dLbl>
              <c:idx val="1"/>
              <c:layout>
                <c:manualLayout>
                  <c:x val="0.25356942527631554"/>
                  <c:y val="1.12081366770617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29-4B2F-818F-BA20C69A9E23}"/>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support</c:v>
                </c:pt>
                <c:pt idx="1">
                  <c:v>oppose</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0529-4B2F-818F-BA20C69A9E23}"/>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96045520485442637"/>
          <c:h val="0.88760200956801261"/>
        </c:manualLayout>
      </c:layout>
      <c:barChart>
        <c:barDir val="col"/>
        <c:grouping val="percentStacked"/>
        <c:varyColors val="0"/>
        <c:ser>
          <c:idx val="0"/>
          <c:order val="0"/>
          <c:tx>
            <c:strRef>
              <c:f>Sheet1!$B$1</c:f>
              <c:strCache>
                <c:ptCount val="1"/>
                <c:pt idx="0">
                  <c:v>No opinion</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Feb</c:v>
                </c:pt>
                <c:pt idx="1">
                  <c:v>Mar</c:v>
                </c:pt>
                <c:pt idx="2">
                  <c:v>Apr</c:v>
                </c:pt>
                <c:pt idx="3">
                  <c:v>May</c:v>
                </c:pt>
                <c:pt idx="4">
                  <c:v>Jun</c:v>
                </c:pt>
                <c:pt idx="5">
                  <c:v>Aug</c:v>
                </c:pt>
                <c:pt idx="6">
                  <c:v>Sep</c:v>
                </c:pt>
                <c:pt idx="7">
                  <c:v>Oct</c:v>
                </c:pt>
                <c:pt idx="8">
                  <c:v>Nov</c:v>
                </c:pt>
                <c:pt idx="9">
                  <c:v>Dec</c:v>
                </c:pt>
                <c:pt idx="10">
                  <c:v>Jan</c:v>
                </c:pt>
              </c:strCache>
            </c:strRef>
          </c:cat>
          <c:val>
            <c:numRef>
              <c:f>Sheet1!$B$2:$B$13</c:f>
              <c:numCache>
                <c:formatCode>0%</c:formatCode>
                <c:ptCount val="11"/>
                <c:pt idx="0">
                  <c:v>0.1</c:v>
                </c:pt>
                <c:pt idx="1">
                  <c:v>0.11</c:v>
                </c:pt>
                <c:pt idx="2">
                  <c:v>0.09</c:v>
                </c:pt>
                <c:pt idx="3">
                  <c:v>0.09</c:v>
                </c:pt>
                <c:pt idx="4">
                  <c:v>0.08</c:v>
                </c:pt>
                <c:pt idx="5">
                  <c:v>0.1</c:v>
                </c:pt>
                <c:pt idx="6">
                  <c:v>0.09</c:v>
                </c:pt>
                <c:pt idx="7">
                  <c:v>0.08</c:v>
                </c:pt>
                <c:pt idx="8">
                  <c:v>0.09</c:v>
                </c:pt>
                <c:pt idx="9">
                  <c:v>0.08</c:v>
                </c:pt>
                <c:pt idx="10">
                  <c:v>0.08</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Getting worse</c:v>
                </c:pt>
              </c:strCache>
            </c:strRef>
          </c:tx>
          <c:spPr>
            <a:solidFill>
              <a:srgbClr val="A10028">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Feb</c:v>
                </c:pt>
                <c:pt idx="1">
                  <c:v>Mar</c:v>
                </c:pt>
                <c:pt idx="2">
                  <c:v>Apr</c:v>
                </c:pt>
                <c:pt idx="3">
                  <c:v>May</c:v>
                </c:pt>
                <c:pt idx="4">
                  <c:v>Jun</c:v>
                </c:pt>
                <c:pt idx="5">
                  <c:v>Aug</c:v>
                </c:pt>
                <c:pt idx="6">
                  <c:v>Sep</c:v>
                </c:pt>
                <c:pt idx="7">
                  <c:v>Oct</c:v>
                </c:pt>
                <c:pt idx="8">
                  <c:v>Nov</c:v>
                </c:pt>
                <c:pt idx="9">
                  <c:v>Dec</c:v>
                </c:pt>
                <c:pt idx="10">
                  <c:v>Jan</c:v>
                </c:pt>
              </c:strCache>
            </c:strRef>
          </c:cat>
          <c:val>
            <c:numRef>
              <c:f>Sheet1!$C$2:$C$13</c:f>
              <c:numCache>
                <c:formatCode>0%</c:formatCode>
                <c:ptCount val="11"/>
                <c:pt idx="0">
                  <c:v>0.25</c:v>
                </c:pt>
                <c:pt idx="1">
                  <c:v>0.23</c:v>
                </c:pt>
                <c:pt idx="2">
                  <c:v>0.24</c:v>
                </c:pt>
                <c:pt idx="3">
                  <c:v>0.23</c:v>
                </c:pt>
                <c:pt idx="4">
                  <c:v>0.26</c:v>
                </c:pt>
                <c:pt idx="5">
                  <c:v>0.24</c:v>
                </c:pt>
                <c:pt idx="6">
                  <c:v>0.28000000000000003</c:v>
                </c:pt>
                <c:pt idx="7">
                  <c:v>0.28000000000000003</c:v>
                </c:pt>
                <c:pt idx="8">
                  <c:v>0.28000000000000003</c:v>
                </c:pt>
                <c:pt idx="9">
                  <c:v>0.27</c:v>
                </c:pt>
                <c:pt idx="10">
                  <c:v>0.24</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Just as well off</c:v>
                </c:pt>
              </c:strCache>
            </c:strRef>
          </c:tx>
          <c:spPr>
            <a:solidFill>
              <a:srgbClr val="7F7F7F">
                <a:alpha val="60000"/>
              </a:srgbClr>
            </a:solidFill>
            <a:ln>
              <a:noFill/>
            </a:ln>
            <a:effectLst/>
          </c:spPr>
          <c:invertIfNegative val="0"/>
          <c:dPt>
            <c:idx val="1"/>
            <c:invertIfNegative val="0"/>
            <c:bubble3D val="0"/>
            <c:spPr>
              <a:solidFill>
                <a:srgbClr val="7F7F7F">
                  <a:alpha val="6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Feb</c:v>
                </c:pt>
                <c:pt idx="1">
                  <c:v>Mar</c:v>
                </c:pt>
                <c:pt idx="2">
                  <c:v>Apr</c:v>
                </c:pt>
                <c:pt idx="3">
                  <c:v>May</c:v>
                </c:pt>
                <c:pt idx="4">
                  <c:v>Jun</c:v>
                </c:pt>
                <c:pt idx="5">
                  <c:v>Aug</c:v>
                </c:pt>
                <c:pt idx="6">
                  <c:v>Sep</c:v>
                </c:pt>
                <c:pt idx="7">
                  <c:v>Oct</c:v>
                </c:pt>
                <c:pt idx="8">
                  <c:v>Nov</c:v>
                </c:pt>
                <c:pt idx="9">
                  <c:v>Dec</c:v>
                </c:pt>
                <c:pt idx="10">
                  <c:v>Jan</c:v>
                </c:pt>
              </c:strCache>
            </c:strRef>
          </c:cat>
          <c:val>
            <c:numRef>
              <c:f>Sheet1!$D$2:$D$13</c:f>
              <c:numCache>
                <c:formatCode>0%</c:formatCode>
                <c:ptCount val="11"/>
                <c:pt idx="0">
                  <c:v>0.38</c:v>
                </c:pt>
                <c:pt idx="1">
                  <c:v>0.37</c:v>
                </c:pt>
                <c:pt idx="2">
                  <c:v>0.4</c:v>
                </c:pt>
                <c:pt idx="3">
                  <c:v>0.43</c:v>
                </c:pt>
                <c:pt idx="4">
                  <c:v>0.4</c:v>
                </c:pt>
                <c:pt idx="5">
                  <c:v>0.4</c:v>
                </c:pt>
                <c:pt idx="6">
                  <c:v>0.38</c:v>
                </c:pt>
                <c:pt idx="7">
                  <c:v>0.38</c:v>
                </c:pt>
                <c:pt idx="8">
                  <c:v>0.39</c:v>
                </c:pt>
                <c:pt idx="9">
                  <c:v>0.39</c:v>
                </c:pt>
                <c:pt idx="10">
                  <c:v>0.36</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Improving</c:v>
                </c:pt>
              </c:strCache>
            </c:strRef>
          </c:tx>
          <c:spPr>
            <a:solidFill>
              <a:srgbClr val="009DD9"/>
            </a:solidFill>
            <a:ln>
              <a:noFill/>
            </a:ln>
            <a:effectLst/>
          </c:spPr>
          <c:invertIfNegative val="0"/>
          <c:dPt>
            <c:idx val="1"/>
            <c:invertIfNegative val="0"/>
            <c:bubble3D val="0"/>
            <c:spPr>
              <a:solidFill>
                <a:srgbClr val="009DD9"/>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Feb</c:v>
                </c:pt>
                <c:pt idx="1">
                  <c:v>Mar</c:v>
                </c:pt>
                <c:pt idx="2">
                  <c:v>Apr</c:v>
                </c:pt>
                <c:pt idx="3">
                  <c:v>May</c:v>
                </c:pt>
                <c:pt idx="4">
                  <c:v>Jun</c:v>
                </c:pt>
                <c:pt idx="5">
                  <c:v>Aug</c:v>
                </c:pt>
                <c:pt idx="6">
                  <c:v>Sep</c:v>
                </c:pt>
                <c:pt idx="7">
                  <c:v>Oct</c:v>
                </c:pt>
                <c:pt idx="8">
                  <c:v>Nov</c:v>
                </c:pt>
                <c:pt idx="9">
                  <c:v>Dec</c:v>
                </c:pt>
                <c:pt idx="10">
                  <c:v>Jan</c:v>
                </c:pt>
              </c:strCache>
            </c:strRef>
          </c:cat>
          <c:val>
            <c:numRef>
              <c:f>Sheet1!$E$2:$E$13</c:f>
              <c:numCache>
                <c:formatCode>0%</c:formatCode>
                <c:ptCount val="11"/>
                <c:pt idx="0">
                  <c:v>0.27</c:v>
                </c:pt>
                <c:pt idx="1">
                  <c:v>0.28999999999999998</c:v>
                </c:pt>
                <c:pt idx="2">
                  <c:v>0.27</c:v>
                </c:pt>
                <c:pt idx="3">
                  <c:v>0.24</c:v>
                </c:pt>
                <c:pt idx="4">
                  <c:v>0.26</c:v>
                </c:pt>
                <c:pt idx="5">
                  <c:v>0.27</c:v>
                </c:pt>
                <c:pt idx="6">
                  <c:v>0.25</c:v>
                </c:pt>
                <c:pt idx="7">
                  <c:v>0.26</c:v>
                </c:pt>
                <c:pt idx="8">
                  <c:v>0.24</c:v>
                </c:pt>
                <c:pt idx="9">
                  <c:v>0.26</c:v>
                </c:pt>
                <c:pt idx="10">
                  <c:v>0.31</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430453384"/>
        <c:axId val="430451032"/>
      </c:barChart>
      <c:catAx>
        <c:axId val="430453384"/>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430451032"/>
        <c:crosses val="autoZero"/>
        <c:auto val="1"/>
        <c:lblAlgn val="ctr"/>
        <c:lblOffset val="100"/>
        <c:noMultiLvlLbl val="0"/>
      </c:catAx>
      <c:valAx>
        <c:axId val="430451032"/>
        <c:scaling>
          <c:orientation val="minMax"/>
          <c:max val="1"/>
        </c:scaling>
        <c:delete val="1"/>
        <c:axPos val="l"/>
        <c:numFmt formatCode="0%" sourceLinked="1"/>
        <c:majorTickMark val="out"/>
        <c:minorTickMark val="none"/>
        <c:tickLblPos val="nextTo"/>
        <c:crossAx val="43045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C2B6-4B53-9EAF-ED6C1C94B3C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Favor</c:v>
                </c:pt>
                <c:pt idx="1">
                  <c:v>Oppose</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C2B6-4B53-9EAF-ED6C1C94B3C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Favor</c:v>
                </c:pt>
                <c:pt idx="1">
                  <c:v>Oppose</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3-42B6-9F0C-F545524B90B9}"/>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March</c:v>
                </c:pt>
                <c:pt idx="2">
                  <c:v>April</c:v>
                </c:pt>
                <c:pt idx="3">
                  <c:v>May</c:v>
                </c:pt>
                <c:pt idx="4">
                  <c:v>June</c:v>
                </c:pt>
                <c:pt idx="5">
                  <c:v>July</c:v>
                </c:pt>
                <c:pt idx="6">
                  <c:v>Aug</c:v>
                </c:pt>
                <c:pt idx="7">
                  <c:v>Sept</c:v>
                </c:pt>
                <c:pt idx="8">
                  <c:v>Oct</c:v>
                </c:pt>
                <c:pt idx="9">
                  <c:v>Nov</c:v>
                </c:pt>
                <c:pt idx="10">
                  <c:v>Dec</c:v>
                </c:pt>
                <c:pt idx="11">
                  <c:v>Jan</c:v>
                </c:pt>
              </c:strCache>
            </c:strRef>
          </c:cat>
          <c:val>
            <c:numRef>
              <c:f>Sheet1!$B$2:$B$13</c:f>
              <c:numCache>
                <c:formatCode>0%</c:formatCode>
                <c:ptCount val="12"/>
                <c:pt idx="0">
                  <c:v>0.52</c:v>
                </c:pt>
                <c:pt idx="1">
                  <c:v>0.51</c:v>
                </c:pt>
                <c:pt idx="2">
                  <c:v>0.52</c:v>
                </c:pt>
                <c:pt idx="3">
                  <c:v>0.55000000000000004</c:v>
                </c:pt>
                <c:pt idx="4">
                  <c:v>0.52</c:v>
                </c:pt>
                <c:pt idx="5">
                  <c:v>0.56000000000000005</c:v>
                </c:pt>
                <c:pt idx="6">
                  <c:v>0.56999999999999995</c:v>
                </c:pt>
                <c:pt idx="7">
                  <c:v>0.55000000000000004</c:v>
                </c:pt>
                <c:pt idx="8">
                  <c:v>0.57999999999999996</c:v>
                </c:pt>
                <c:pt idx="9">
                  <c:v>0.59</c:v>
                </c:pt>
                <c:pt idx="10">
                  <c:v>0.59</c:v>
                </c:pt>
                <c:pt idx="11">
                  <c:v>0.57999999999999996</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March</c:v>
                </c:pt>
                <c:pt idx="2">
                  <c:v>April</c:v>
                </c:pt>
                <c:pt idx="3">
                  <c:v>May</c:v>
                </c:pt>
                <c:pt idx="4">
                  <c:v>June</c:v>
                </c:pt>
                <c:pt idx="5">
                  <c:v>July</c:v>
                </c:pt>
                <c:pt idx="6">
                  <c:v>Aug</c:v>
                </c:pt>
                <c:pt idx="7">
                  <c:v>Sept</c:v>
                </c:pt>
                <c:pt idx="8">
                  <c:v>Oct</c:v>
                </c:pt>
                <c:pt idx="9">
                  <c:v>Nov</c:v>
                </c:pt>
                <c:pt idx="10">
                  <c:v>Dec</c:v>
                </c:pt>
                <c:pt idx="11">
                  <c:v>Jan</c:v>
                </c:pt>
              </c:strCache>
            </c:strRef>
          </c:cat>
          <c:val>
            <c:numRef>
              <c:f>Sheet1!$C$2:$C$13</c:f>
              <c:numCache>
                <c:formatCode>0%</c:formatCode>
                <c:ptCount val="12"/>
                <c:pt idx="0">
                  <c:v>0.48</c:v>
                </c:pt>
                <c:pt idx="1">
                  <c:v>0.49</c:v>
                </c:pt>
                <c:pt idx="2">
                  <c:v>0.48</c:v>
                </c:pt>
                <c:pt idx="3">
                  <c:v>0.45</c:v>
                </c:pt>
                <c:pt idx="4">
                  <c:v>0.48</c:v>
                </c:pt>
                <c:pt idx="5">
                  <c:v>0.44</c:v>
                </c:pt>
                <c:pt idx="6">
                  <c:v>0.43</c:v>
                </c:pt>
                <c:pt idx="7">
                  <c:v>0.45</c:v>
                </c:pt>
                <c:pt idx="8">
                  <c:v>0.42</c:v>
                </c:pt>
                <c:pt idx="9">
                  <c:v>0.41</c:v>
                </c:pt>
                <c:pt idx="10">
                  <c:v>0.41</c:v>
                </c:pt>
                <c:pt idx="11">
                  <c:v>0.42</c:v>
                </c:pt>
              </c:numCache>
            </c:numRef>
          </c:val>
          <c:extLs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60"/>
        <c:overlap val="100"/>
        <c:axId val="435079752"/>
        <c:axId val="435071912"/>
      </c:barChart>
      <c:catAx>
        <c:axId val="435079752"/>
        <c:scaling>
          <c:orientation val="minMax"/>
        </c:scaling>
        <c:delete val="1"/>
        <c:axPos val="b"/>
        <c:numFmt formatCode="General" sourceLinked="1"/>
        <c:majorTickMark val="out"/>
        <c:minorTickMark val="none"/>
        <c:tickLblPos val="nextTo"/>
        <c:crossAx val="435071912"/>
        <c:crosses val="autoZero"/>
        <c:auto val="1"/>
        <c:lblAlgn val="ctr"/>
        <c:lblOffset val="100"/>
        <c:noMultiLvlLbl val="0"/>
      </c:catAx>
      <c:valAx>
        <c:axId val="435071912"/>
        <c:scaling>
          <c:orientation val="minMax"/>
        </c:scaling>
        <c:delete val="1"/>
        <c:axPos val="r"/>
        <c:numFmt formatCode="0%" sourceLinked="1"/>
        <c:majorTickMark val="out"/>
        <c:minorTickMark val="none"/>
        <c:tickLblPos val="nextTo"/>
        <c:crossAx val="4350797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163742690058478E-2"/>
          <c:w val="0.96620898424980683"/>
          <c:h val="0.93567251461988299"/>
        </c:manualLayout>
      </c:layout>
      <c:barChart>
        <c:barDir val="bar"/>
        <c:grouping val="percentStacked"/>
        <c:varyColors val="0"/>
        <c:ser>
          <c:idx val="0"/>
          <c:order val="0"/>
          <c:tx>
            <c:strRef>
              <c:f>Sheet1!$B$1</c:f>
              <c:strCache>
                <c:ptCount val="1"/>
                <c:pt idx="0">
                  <c:v>Strongly disapprove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Stimulating jobs</c:v>
                </c:pt>
                <c:pt idx="5">
                  <c:v>The economy</c:v>
                </c:pt>
              </c:strCache>
            </c:strRef>
          </c:cat>
          <c:val>
            <c:numRef>
              <c:f>Sheet1!$B$2:$B$7</c:f>
              <c:numCache>
                <c:formatCode>0%</c:formatCode>
                <c:ptCount val="6"/>
                <c:pt idx="0">
                  <c:v>0.42</c:v>
                </c:pt>
                <c:pt idx="1">
                  <c:v>0.43</c:v>
                </c:pt>
                <c:pt idx="2">
                  <c:v>0.42</c:v>
                </c:pt>
                <c:pt idx="3">
                  <c:v>0.32</c:v>
                </c:pt>
                <c:pt idx="4">
                  <c:v>0.27</c:v>
                </c:pt>
                <c:pt idx="5">
                  <c:v>0.28000000000000003</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disapprove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Stimulating jobs</c:v>
                </c:pt>
                <c:pt idx="5">
                  <c:v>The economy</c:v>
                </c:pt>
              </c:strCache>
            </c:strRef>
          </c:cat>
          <c:val>
            <c:numRef>
              <c:f>Sheet1!$C$2:$C$7</c:f>
              <c:numCache>
                <c:formatCode>0%</c:formatCode>
                <c:ptCount val="6"/>
                <c:pt idx="0">
                  <c:v>0.19</c:v>
                </c:pt>
                <c:pt idx="1">
                  <c:v>0.17</c:v>
                </c:pt>
                <c:pt idx="2">
                  <c:v>0.15</c:v>
                </c:pt>
                <c:pt idx="3">
                  <c:v>0.18</c:v>
                </c:pt>
                <c:pt idx="4">
                  <c:v>0.19</c:v>
                </c:pt>
                <c:pt idx="5">
                  <c:v>0.19</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approve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Stimulating jobs</c:v>
                </c:pt>
                <c:pt idx="5">
                  <c:v>The economy</c:v>
                </c:pt>
              </c:strCache>
            </c:strRef>
          </c:cat>
          <c:val>
            <c:numRef>
              <c:f>Sheet1!$D$2:$D$7</c:f>
              <c:numCache>
                <c:formatCode>0%</c:formatCode>
                <c:ptCount val="6"/>
                <c:pt idx="0">
                  <c:v>0.23</c:v>
                </c:pt>
                <c:pt idx="1">
                  <c:v>0.22</c:v>
                </c:pt>
                <c:pt idx="2">
                  <c:v>0.2</c:v>
                </c:pt>
                <c:pt idx="3">
                  <c:v>0.24</c:v>
                </c:pt>
                <c:pt idx="4">
                  <c:v>0.27</c:v>
                </c:pt>
                <c:pt idx="5">
                  <c:v>0.26</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Strongly approve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Stimulating jobs</c:v>
                </c:pt>
                <c:pt idx="5">
                  <c:v>The economy</c:v>
                </c:pt>
              </c:strCache>
            </c:strRef>
          </c:cat>
          <c:val>
            <c:numRef>
              <c:f>Sheet1!$E$2:$E$7</c:f>
              <c:numCache>
                <c:formatCode>0%</c:formatCode>
                <c:ptCount val="6"/>
                <c:pt idx="0">
                  <c:v>0.16</c:v>
                </c:pt>
                <c:pt idx="1">
                  <c:v>0.18</c:v>
                </c:pt>
                <c:pt idx="2">
                  <c:v>0.22</c:v>
                </c:pt>
                <c:pt idx="3">
                  <c:v>0.26</c:v>
                </c:pt>
                <c:pt idx="4">
                  <c:v>0.27</c:v>
                </c:pt>
                <c:pt idx="5">
                  <c:v>0.28000000000000003</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534563304"/>
        <c:axId val="534557032"/>
      </c:barChart>
      <c:catAx>
        <c:axId val="534563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34557032"/>
        <c:crosses val="autoZero"/>
        <c:auto val="1"/>
        <c:lblAlgn val="ctr"/>
        <c:lblOffset val="100"/>
        <c:noMultiLvlLbl val="0"/>
      </c:catAx>
      <c:valAx>
        <c:axId val="534557032"/>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456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78309244221297669"/>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Sheet1!$B$2:$B$13</c:f>
              <c:numCache>
                <c:formatCode>0%</c:formatCode>
                <c:ptCount val="12"/>
                <c:pt idx="0">
                  <c:v>0.35</c:v>
                </c:pt>
                <c:pt idx="1">
                  <c:v>0.35</c:v>
                </c:pt>
                <c:pt idx="2">
                  <c:v>0.36</c:v>
                </c:pt>
                <c:pt idx="3">
                  <c:v>0.39</c:v>
                </c:pt>
                <c:pt idx="4">
                  <c:v>0.35</c:v>
                </c:pt>
                <c:pt idx="5">
                  <c:v>0.39</c:v>
                </c:pt>
                <c:pt idx="6">
                  <c:v>0.4</c:v>
                </c:pt>
                <c:pt idx="7">
                  <c:v>0.37</c:v>
                </c:pt>
                <c:pt idx="8">
                  <c:v>0.4</c:v>
                </c:pt>
                <c:pt idx="9">
                  <c:v>0.41</c:v>
                </c:pt>
                <c:pt idx="10">
                  <c:v>0.43</c:v>
                </c:pt>
                <c:pt idx="11">
                  <c:v>0.37</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Sheet1!$C$2:$C$13</c:f>
              <c:numCache>
                <c:formatCode>0%</c:formatCode>
                <c:ptCount val="12"/>
                <c:pt idx="0">
                  <c:v>0.22</c:v>
                </c:pt>
                <c:pt idx="1">
                  <c:v>0.24</c:v>
                </c:pt>
                <c:pt idx="2">
                  <c:v>0.25</c:v>
                </c:pt>
                <c:pt idx="3">
                  <c:v>0.27</c:v>
                </c:pt>
                <c:pt idx="4">
                  <c:v>0.28000000000000003</c:v>
                </c:pt>
                <c:pt idx="5">
                  <c:v>0.28000000000000003</c:v>
                </c:pt>
                <c:pt idx="6">
                  <c:v>0.3</c:v>
                </c:pt>
                <c:pt idx="7">
                  <c:v>0.31</c:v>
                </c:pt>
                <c:pt idx="8">
                  <c:v>0.31</c:v>
                </c:pt>
                <c:pt idx="9">
                  <c:v>0.31</c:v>
                </c:pt>
                <c:pt idx="10">
                  <c:v>0.24</c:v>
                </c:pt>
                <c:pt idx="11">
                  <c:v>0.27</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Sheet1!$D$2:$D$13</c:f>
              <c:numCache>
                <c:formatCode>0%</c:formatCode>
                <c:ptCount val="12"/>
                <c:pt idx="0">
                  <c:v>0.28999999999999998</c:v>
                </c:pt>
                <c:pt idx="1">
                  <c:v>0.3</c:v>
                </c:pt>
                <c:pt idx="2">
                  <c:v>0.31</c:v>
                </c:pt>
                <c:pt idx="3">
                  <c:v>0.27</c:v>
                </c:pt>
                <c:pt idx="4">
                  <c:v>0.28000000000000003</c:v>
                </c:pt>
                <c:pt idx="5">
                  <c:v>0.25</c:v>
                </c:pt>
                <c:pt idx="6">
                  <c:v>0.23</c:v>
                </c:pt>
                <c:pt idx="7">
                  <c:v>0.23</c:v>
                </c:pt>
                <c:pt idx="8">
                  <c:v>0.23</c:v>
                </c:pt>
                <c:pt idx="9">
                  <c:v>0.23</c:v>
                </c:pt>
                <c:pt idx="10">
                  <c:v>0.25</c:v>
                </c:pt>
                <c:pt idx="11">
                  <c:v>0.3</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Feb</c:v>
                </c:pt>
                <c:pt idx="1">
                  <c:v>Mar</c:v>
                </c:pt>
                <c:pt idx="2">
                  <c:v>Apr</c:v>
                </c:pt>
                <c:pt idx="3">
                  <c:v>May</c:v>
                </c:pt>
                <c:pt idx="4">
                  <c:v>Jun</c:v>
                </c:pt>
                <c:pt idx="5">
                  <c:v>Jul</c:v>
                </c:pt>
                <c:pt idx="6">
                  <c:v>Aug</c:v>
                </c:pt>
                <c:pt idx="7">
                  <c:v>Sept</c:v>
                </c:pt>
                <c:pt idx="8">
                  <c:v>Oct</c:v>
                </c:pt>
                <c:pt idx="9">
                  <c:v>Nov</c:v>
                </c:pt>
                <c:pt idx="10">
                  <c:v>Dec</c:v>
                </c:pt>
                <c:pt idx="11">
                  <c:v>Jan</c:v>
                </c:pt>
              </c:strCache>
            </c:strRef>
          </c:cat>
          <c:val>
            <c:numRef>
              <c:f>Sheet1!$E$2:$E$13</c:f>
              <c:numCache>
                <c:formatCode>0%</c:formatCode>
                <c:ptCount val="12"/>
                <c:pt idx="0">
                  <c:v>0.14000000000000001</c:v>
                </c:pt>
                <c:pt idx="1">
                  <c:v>0.11</c:v>
                </c:pt>
                <c:pt idx="2">
                  <c:v>0.08</c:v>
                </c:pt>
                <c:pt idx="3">
                  <c:v>0.08</c:v>
                </c:pt>
                <c:pt idx="4">
                  <c:v>0.1</c:v>
                </c:pt>
                <c:pt idx="5">
                  <c:v>0.08</c:v>
                </c:pt>
                <c:pt idx="6">
                  <c:v>7.0000000000000007E-2</c:v>
                </c:pt>
                <c:pt idx="7">
                  <c:v>0.09</c:v>
                </c:pt>
                <c:pt idx="8">
                  <c:v>0.06</c:v>
                </c:pt>
                <c:pt idx="9">
                  <c:v>0.05</c:v>
                </c:pt>
                <c:pt idx="10">
                  <c:v>0.08</c:v>
                </c:pt>
                <c:pt idx="11">
                  <c:v>7.0000000000000007E-2</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0"/>
        <c:overlap val="100"/>
        <c:axId val="435075832"/>
        <c:axId val="435073088"/>
      </c:barChart>
      <c:catAx>
        <c:axId val="435075832"/>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35073088"/>
        <c:crosses val="autoZero"/>
        <c:auto val="1"/>
        <c:lblAlgn val="ctr"/>
        <c:lblOffset val="100"/>
        <c:noMultiLvlLbl val="0"/>
      </c:catAx>
      <c:valAx>
        <c:axId val="435073088"/>
        <c:scaling>
          <c:orientation val="minMax"/>
          <c:max val="1"/>
        </c:scaling>
        <c:delete val="1"/>
        <c:axPos val="l"/>
        <c:numFmt formatCode="0%" sourceLinked="1"/>
        <c:majorTickMark val="out"/>
        <c:minorTickMark val="none"/>
        <c:tickLblPos val="nextTo"/>
        <c:crossAx val="435075832"/>
        <c:crosses val="autoZero"/>
        <c:crossBetween val="between"/>
      </c:valAx>
      <c:spPr>
        <a:noFill/>
        <a:ln>
          <a:noFill/>
        </a:ln>
        <a:effectLst/>
      </c:spPr>
    </c:plotArea>
    <c:legend>
      <c:legendPos val="r"/>
      <c:layout>
        <c:manualLayout>
          <c:xMode val="edge"/>
          <c:yMode val="edge"/>
          <c:x val="0.82077683184852557"/>
          <c:y val="0.69486806595196338"/>
          <c:w val="0.1415256830486597"/>
          <c:h val="0.274676895939275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2/7/2018</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2/7/2018</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27</a:t>
            </a:fld>
            <a:endParaRPr lang="en-US" dirty="0"/>
          </a:p>
        </p:txBody>
      </p:sp>
    </p:spTree>
    <p:extLst>
      <p:ext uri="{BB962C8B-B14F-4D97-AF65-F5344CB8AC3E}">
        <p14:creationId xmlns:p14="http://schemas.microsoft.com/office/powerpoint/2010/main" val="237419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30</a:t>
            </a:fld>
            <a:endParaRPr lang="en-US" dirty="0"/>
          </a:p>
        </p:txBody>
      </p:sp>
    </p:spTree>
    <p:extLst>
      <p:ext uri="{BB962C8B-B14F-4D97-AF65-F5344CB8AC3E}">
        <p14:creationId xmlns:p14="http://schemas.microsoft.com/office/powerpoint/2010/main" val="21620225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4.xml"/><Relationship Id="rId7" Type="http://schemas.openxmlformats.org/officeDocument/2006/relationships/image" Target="../media/image3.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3946395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1" descr="Image result for Harris Poll">
            <a:extLst>
              <a:ext uri="{FF2B5EF4-FFF2-40B4-BE49-F238E27FC236}">
                <a16:creationId xmlns:a16="http://schemas.microsoft.com/office/drawing/2014/main" id="{53E31871-0FF5-4319-9305-7FE3F08F9867}"/>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7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11" descr="Image result for Harris Poll">
            <a:extLst>
              <a:ext uri="{FF2B5EF4-FFF2-40B4-BE49-F238E27FC236}">
                <a16:creationId xmlns:a16="http://schemas.microsoft.com/office/drawing/2014/main" id="{8760289A-E8A8-49A3-952F-C4D578C1185F}"/>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5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229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23751887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3314"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420639300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11" descr="Image result for Harris Poll">
            <a:extLst>
              <a:ext uri="{FF2B5EF4-FFF2-40B4-BE49-F238E27FC236}">
                <a16:creationId xmlns:a16="http://schemas.microsoft.com/office/drawing/2014/main" id="{FBCFF1CD-5728-4680-A99D-0C36678BA0E5}"/>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7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3" name="Rectangle 2"/>
          <p:cNvSpPr/>
          <p:nvPr userDrawn="1"/>
        </p:nvSpPr>
        <p:spPr>
          <a:xfrm>
            <a:off x="0" y="0"/>
            <a:ext cx="12192000" cy="6858000"/>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2070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6386"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302696544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7673435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Image result for Harris Poll">
            <a:extLst>
              <a:ext uri="{FF2B5EF4-FFF2-40B4-BE49-F238E27FC236}">
                <a16:creationId xmlns:a16="http://schemas.microsoft.com/office/drawing/2014/main" id="{BE0CBAAB-3492-49F7-8FA0-42EC1C3862D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57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1" descr="Image result for Harris Poll">
            <a:extLst>
              <a:ext uri="{FF2B5EF4-FFF2-40B4-BE49-F238E27FC236}">
                <a16:creationId xmlns:a16="http://schemas.microsoft.com/office/drawing/2014/main" id="{6DF939B7-8671-46F4-800D-CF51395BB0F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555" b="34445"/>
          <a:stretch/>
        </p:blipFill>
        <p:spPr bwMode="auto">
          <a:xfrm>
            <a:off x="8839200" y="1596046"/>
            <a:ext cx="2962730" cy="88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6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421662630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1" descr="Image result for Harris Poll">
            <a:extLst>
              <a:ext uri="{FF2B5EF4-FFF2-40B4-BE49-F238E27FC236}">
                <a16:creationId xmlns:a16="http://schemas.microsoft.com/office/drawing/2014/main" id="{9D4A8214-9E59-44EC-8616-A9E0F1C83D9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1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a:solidFill>
                  <a:srgbClr val="009DD9"/>
                </a:solidFill>
              </a:rPr>
              <a:pPr algn="ctr">
                <a:defRPr/>
              </a:pP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pic>
        <p:nvPicPr>
          <p:cNvPr id="13" name="Picture 11" descr="Image result for Harris Poll">
            <a:extLst>
              <a:ext uri="{FF2B5EF4-FFF2-40B4-BE49-F238E27FC236}">
                <a16:creationId xmlns:a16="http://schemas.microsoft.com/office/drawing/2014/main" id="{0D7A6DD8-500F-411F-99B3-F0F9A0023D97}"/>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9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1506"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420202810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253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365242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11" descr="Image result for Harris Poll">
            <a:extLst>
              <a:ext uri="{FF2B5EF4-FFF2-40B4-BE49-F238E27FC236}">
                <a16:creationId xmlns:a16="http://schemas.microsoft.com/office/drawing/2014/main" id="{55DFBF29-6ACB-46F9-8841-B35E22ECF222}"/>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41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3" name="Rectangle 2"/>
          <p:cNvSpPr/>
          <p:nvPr userDrawn="1"/>
        </p:nvSpPr>
        <p:spPr>
          <a:xfrm>
            <a:off x="0" y="0"/>
            <a:ext cx="12192000" cy="6858000"/>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5132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5602"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71184745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7451044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Image result for Harris Poll">
            <a:extLst>
              <a:ext uri="{FF2B5EF4-FFF2-40B4-BE49-F238E27FC236}">
                <a16:creationId xmlns:a16="http://schemas.microsoft.com/office/drawing/2014/main" id="{20DD35F8-0E89-4702-AA63-904389918F49}"/>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8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1" descr="Image result for Harris Poll">
            <a:extLst>
              <a:ext uri="{FF2B5EF4-FFF2-40B4-BE49-F238E27FC236}">
                <a16:creationId xmlns:a16="http://schemas.microsoft.com/office/drawing/2014/main" id="{7F313E78-608C-4376-A731-C23AA304ED5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555" b="34445"/>
          <a:stretch/>
        </p:blipFill>
        <p:spPr bwMode="auto">
          <a:xfrm>
            <a:off x="9134905" y="1905000"/>
            <a:ext cx="2763520" cy="82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11" descr="Image result for Harris Poll">
            <a:extLst>
              <a:ext uri="{FF2B5EF4-FFF2-40B4-BE49-F238E27FC236}">
                <a16:creationId xmlns:a16="http://schemas.microsoft.com/office/drawing/2014/main" id="{EBFEA9F6-0799-4962-91AC-9308B4019376}"/>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38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1" descr="Image result for Harris Poll">
            <a:extLst>
              <a:ext uri="{FF2B5EF4-FFF2-40B4-BE49-F238E27FC236}">
                <a16:creationId xmlns:a16="http://schemas.microsoft.com/office/drawing/2014/main" id="{F7EFB0D7-8831-479B-AEDE-A7614FC65F9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45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a:solidFill>
                  <a:srgbClr val="009DD9"/>
                </a:solidFill>
              </a:rPr>
              <a:pPr algn="ctr">
                <a:defRPr/>
              </a:pP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pic>
        <p:nvPicPr>
          <p:cNvPr id="13" name="Picture 11" descr="Image result for Harris Poll">
            <a:extLst>
              <a:ext uri="{FF2B5EF4-FFF2-40B4-BE49-F238E27FC236}">
                <a16:creationId xmlns:a16="http://schemas.microsoft.com/office/drawing/2014/main" id="{5A0AD91E-FAA9-4C82-8819-3FA89A8AF4DA}"/>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16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22"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422409070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1746"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314602838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932408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3" name="Rectangle 2"/>
          <p:cNvSpPr/>
          <p:nvPr userDrawn="1"/>
        </p:nvSpPr>
        <p:spPr>
          <a:xfrm>
            <a:off x="0" y="0"/>
            <a:ext cx="12192000" cy="6858000"/>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003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4818"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429098979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0455409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207116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2028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3" name="Rectangle 2"/>
          <p:cNvSpPr/>
          <p:nvPr userDrawn="1"/>
        </p:nvSpPr>
        <p:spPr>
          <a:xfrm>
            <a:off x="0" y="0"/>
            <a:ext cx="12192000" cy="6858000"/>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64083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313061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11513962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99870369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Image result for Harris Poll">
            <a:extLst>
              <a:ext uri="{FF2B5EF4-FFF2-40B4-BE49-F238E27FC236}">
                <a16:creationId xmlns:a16="http://schemas.microsoft.com/office/drawing/2014/main" id="{FABBB573-5E14-4A36-93E7-4CC2886707C8}"/>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5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400786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1" descr="Image result for Harris Poll">
            <a:extLst>
              <a:ext uri="{FF2B5EF4-FFF2-40B4-BE49-F238E27FC236}">
                <a16:creationId xmlns:a16="http://schemas.microsoft.com/office/drawing/2014/main" id="{87F3BD35-6E31-4A78-9853-B5984CB459BA}"/>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555" b="34445"/>
          <a:stretch/>
        </p:blipFill>
        <p:spPr bwMode="auto">
          <a:xfrm>
            <a:off x="10681063" y="25581"/>
            <a:ext cx="1493520" cy="4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7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11.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21.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vmlDrawing" Target="../drawings/vmlDrawing20.v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1.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oleObject" Target="../embeddings/oleObject20.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oleObject" Target="../embeddings/oleObject29.bin"/><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3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vmlDrawing" Target="../drawings/vmlDrawing29.v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15" imgW="540" imgH="541" progId="TCLayout.ActiveDocument.1">
                  <p:embed/>
                </p:oleObj>
              </mc:Choice>
              <mc:Fallback>
                <p:oleObj name="think-cell Slide" r:id="rId15" imgW="540" imgH="541" progId="TCLayout.ActiveDocument.1">
                  <p:embed/>
                  <p:pic>
                    <p:nvPicPr>
                      <p:cNvPr id="4" name="Object 3" hidden="1"/>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245152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3"/>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14" imgW="540" imgH="541" progId="TCLayout.ActiveDocument.1">
                  <p:embed/>
                </p:oleObj>
              </mc:Choice>
              <mc:Fallback>
                <p:oleObj name="think-cell Slide" r:id="rId14" imgW="540" imgH="541" progId="TCLayout.ActiveDocument.1">
                  <p:embed/>
                  <p:pic>
                    <p:nvPicPr>
                      <p:cNvPr id="4" name="Object 3" hidden="1"/>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9714508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3"/>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482" name="think-cell Slide" r:id="rId14" imgW="540" imgH="541" progId="TCLayout.ActiveDocument.1">
                  <p:embed/>
                </p:oleObj>
              </mc:Choice>
              <mc:Fallback>
                <p:oleObj name="think-cell Slide" r:id="rId14" imgW="540" imgH="541" progId="TCLayout.ActiveDocument.1">
                  <p:embed/>
                  <p:pic>
                    <p:nvPicPr>
                      <p:cNvPr id="4" name="Object 3" hidden="1"/>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7537425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9698" name="think-cell Slide" r:id="rId13" imgW="540" imgH="541" progId="TCLayout.ActiveDocument.1">
                  <p:embed/>
                </p:oleObj>
              </mc:Choice>
              <mc:Fallback>
                <p:oleObj name="think-cell Slide" r:id="rId13" imgW="540" imgH="541" progId="TCLayout.ActiveDocument.1">
                  <p:embed/>
                  <p:pic>
                    <p:nvPicPr>
                      <p:cNvPr id="4" name="Object 3" hidden="1"/>
                      <p:cNvPicPr/>
                      <p:nvPr/>
                    </p:nvPicPr>
                    <p:blipFill>
                      <a:blip r:embed="rId14"/>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732850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35.xml"/><Relationship Id="rId7" Type="http://schemas.openxmlformats.org/officeDocument/2006/relationships/image" Target="../media/image12.jpe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7.bin"/></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14.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chart" Target="../charts/chart13.x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1.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23.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chart" Target="../charts/chart22.xml"/><Relationship Id="rId5" Type="http://schemas.openxmlformats.org/officeDocument/2006/relationships/image" Target="../media/image1.emf"/><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34.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chart" Target="../charts/chart33.xml"/><Relationship Id="rId5" Type="http://schemas.openxmlformats.org/officeDocument/2006/relationships/image" Target="../media/image1.emf"/><Relationship Id="rId4" Type="http://schemas.openxmlformats.org/officeDocument/2006/relationships/oleObject" Target="../embeddings/oleObject50.bin"/></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37.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chart" Target="../charts/chart36.xml"/><Relationship Id="rId5" Type="http://schemas.openxmlformats.org/officeDocument/2006/relationships/image" Target="../media/image1.emf"/><Relationship Id="rId4" Type="http://schemas.openxmlformats.org/officeDocument/2006/relationships/oleObject" Target="../embeddings/oleObject51.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39.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chart" Target="../charts/chart38.x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4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42.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chart" Target="../charts/chart41.xml"/><Relationship Id="rId5" Type="http://schemas.openxmlformats.org/officeDocument/2006/relationships/image" Target="../media/image1.emf"/><Relationship Id="rId4" Type="http://schemas.openxmlformats.org/officeDocument/2006/relationships/oleObject" Target="../embeddings/oleObject54.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44.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chart" Target="../charts/chart43.xml"/><Relationship Id="rId5" Type="http://schemas.openxmlformats.org/officeDocument/2006/relationships/image" Target="../media/image1.emf"/><Relationship Id="rId4" Type="http://schemas.openxmlformats.org/officeDocument/2006/relationships/oleObject" Target="../embeddings/oleObject57.bin"/></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s/_rels/slide5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56.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chart" Target="../charts/chart55.xml"/><Relationship Id="rId5" Type="http://schemas.openxmlformats.org/officeDocument/2006/relationships/image" Target="../media/image1.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chart" Target="../charts/chart7.xml"/><Relationship Id="rId5" Type="http://schemas.openxmlformats.org/officeDocument/2006/relationships/image" Target="../media/image1.emf"/><Relationship Id="rId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11125200" cy="647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5326400"/>
            <a:ext cx="1975499" cy="693400"/>
          </a:xfrm>
          <a:prstGeom prst="rect">
            <a:avLst/>
          </a:prstGeom>
        </p:spPr>
      </p:pic>
      <p:sp>
        <p:nvSpPr>
          <p:cNvPr id="9" name="Rectangle 8"/>
          <p:cNvSpPr/>
          <p:nvPr/>
        </p:nvSpPr>
        <p:spPr>
          <a:xfrm>
            <a:off x="0" y="6457890"/>
            <a:ext cx="12192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Field Dates:  </a:t>
            </a:r>
            <a:r>
              <a:rPr lang="en-US" sz="1400" dirty="0">
                <a:solidFill>
                  <a:srgbClr val="FFFFFF"/>
                </a:solidFill>
                <a:latin typeface="Segoe UI" panose="020B0502040204020203" pitchFamily="34" charset="0"/>
                <a:cs typeface="Segoe UI" panose="020B0502040204020203" pitchFamily="34" charset="0"/>
              </a:rPr>
              <a:t>January 13-16 and 17-19</a:t>
            </a: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2018</a:t>
            </a:r>
          </a:p>
        </p:txBody>
      </p:sp>
      <p:pic>
        <p:nvPicPr>
          <p:cNvPr id="5" name="Picture 4">
            <a:extLst>
              <a:ext uri="{FF2B5EF4-FFF2-40B4-BE49-F238E27FC236}">
                <a16:creationId xmlns:a16="http://schemas.microsoft.com/office/drawing/2014/main" id="{DC613647-2DB0-4EBA-B877-D97D1D28FD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2286000"/>
            <a:ext cx="10058400" cy="2286000"/>
          </a:xfrm>
          <a:prstGeom prst="rect">
            <a:avLst/>
          </a:prstGeom>
        </p:spPr>
      </p:pic>
      <p:pic>
        <p:nvPicPr>
          <p:cNvPr id="11285" name="Picture 21" descr="Related image">
            <a:extLst>
              <a:ext uri="{FF2B5EF4-FFF2-40B4-BE49-F238E27FC236}">
                <a16:creationId xmlns:a16="http://schemas.microsoft.com/office/drawing/2014/main" id="{F8E75592-F065-4A78-B866-7DD5AD9C8CA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5555" b="35555"/>
          <a:stretch/>
        </p:blipFill>
        <p:spPr bwMode="auto">
          <a:xfrm>
            <a:off x="3886200" y="5327227"/>
            <a:ext cx="2133600" cy="61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dirty="0"/>
            </a:br>
            <a:br>
              <a:rPr lang="en-US" sz="2800" dirty="0"/>
            </a:br>
            <a:r>
              <a:rPr lang="en-US" sz="2800" dirty="0"/>
              <a:t>Half or more voters approve trump’s handling of the economy, stimulating jobs, and fighting terrorism</a:t>
            </a:r>
          </a:p>
        </p:txBody>
      </p:sp>
      <p:sp>
        <p:nvSpPr>
          <p:cNvPr id="3" name="Text Placeholder 2"/>
          <p:cNvSpPr>
            <a:spLocks noGrp="1"/>
          </p:cNvSpPr>
          <p:nvPr>
            <p:ph type="body" idx="13"/>
          </p:nvPr>
        </p:nvSpPr>
        <p:spPr>
          <a:xfrm>
            <a:off x="792481" y="1366679"/>
            <a:ext cx="9951719" cy="228598"/>
          </a:xfrm>
        </p:spPr>
        <p:txBody>
          <a:bodyPr/>
          <a:lstStyle/>
          <a:p>
            <a:r>
              <a:rPr lang="en-US" dirty="0"/>
              <a:t>Voters, however, disapprove of Trump on his handling of immigration, foreign affairs, and government administration.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 </a:t>
            </a:r>
          </a:p>
          <a:p>
            <a:r>
              <a:rPr lang="en-US" dirty="0">
                <a:solidFill>
                  <a:srgbClr val="262626"/>
                </a:solidFill>
                <a:ea typeface="MS Mincho" panose="02020609040205080304" pitchFamily="49" charset="-128"/>
              </a:rPr>
              <a:t>M3A. Do you approve or disapprove of the job President Trump is doing on …?</a:t>
            </a:r>
          </a:p>
        </p:txBody>
      </p:sp>
      <p:graphicFrame>
        <p:nvGraphicFramePr>
          <p:cNvPr id="6" name="Chart 5"/>
          <p:cNvGraphicFramePr/>
          <p:nvPr>
            <p:extLst>
              <p:ext uri="{D42A27DB-BD31-4B8C-83A1-F6EECF244321}">
                <p14:modId xmlns:p14="http://schemas.microsoft.com/office/powerpoint/2010/main" val="1455592259"/>
              </p:ext>
            </p:extLst>
          </p:nvPr>
        </p:nvGraphicFramePr>
        <p:xfrm>
          <a:off x="609600" y="2057400"/>
          <a:ext cx="994487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graphicFrame>
        <p:nvGraphicFramePr>
          <p:cNvPr id="44" name="Table 43"/>
          <p:cNvGraphicFramePr>
            <a:graphicFrameLocks noGrp="1"/>
          </p:cNvGraphicFramePr>
          <p:nvPr>
            <p:extLst>
              <p:ext uri="{D42A27DB-BD31-4B8C-83A1-F6EECF244321}">
                <p14:modId xmlns:p14="http://schemas.microsoft.com/office/powerpoint/2010/main" val="853954875"/>
              </p:ext>
            </p:extLst>
          </p:nvPr>
        </p:nvGraphicFramePr>
        <p:xfrm>
          <a:off x="10058400" y="1511987"/>
          <a:ext cx="1921362" cy="4507814"/>
        </p:xfrm>
        <a:graphic>
          <a:graphicData uri="http://schemas.openxmlformats.org/drawingml/2006/table">
            <a:tbl>
              <a:tblPr firstRow="1" bandRow="1">
                <a:tableStyleId>{2D5ABB26-0587-4C30-8999-92F81FD0307C}</a:tableStyleId>
              </a:tblPr>
              <a:tblGrid>
                <a:gridCol w="1056450">
                  <a:extLst>
                    <a:ext uri="{9D8B030D-6E8A-4147-A177-3AD203B41FA5}">
                      <a16:colId xmlns:a16="http://schemas.microsoft.com/office/drawing/2014/main" val="20000"/>
                    </a:ext>
                  </a:extLst>
                </a:gridCol>
                <a:gridCol w="864912">
                  <a:extLst>
                    <a:ext uri="{9D8B030D-6E8A-4147-A177-3AD203B41FA5}">
                      <a16:colId xmlns:a16="http://schemas.microsoft.com/office/drawing/2014/main" val="20001"/>
                    </a:ext>
                  </a:extLst>
                </a:gridCol>
              </a:tblGrid>
              <a:tr h="528290">
                <a:tc>
                  <a:txBody>
                    <a:bodyPr/>
                    <a:lstStyle/>
                    <a:p>
                      <a:pPr algn="ctr"/>
                      <a:r>
                        <a:rPr lang="en-US" sz="1400" b="1" dirty="0"/>
                        <a:t>Disapprove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t>Approve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46%</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54%</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46%</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54%</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50%</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50%</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57%</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43%</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60%</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40%</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6632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61%</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39%</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3782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sz="2800" dirty="0"/>
              <a:t>GOP Approval improves for second straight month</a:t>
            </a:r>
          </a:p>
        </p:txBody>
      </p:sp>
      <p:sp>
        <p:nvSpPr>
          <p:cNvPr id="3" name="Text Placeholder 2"/>
          <p:cNvSpPr>
            <a:spLocks noGrp="1"/>
          </p:cNvSpPr>
          <p:nvPr>
            <p:ph type="body" idx="13"/>
          </p:nvPr>
        </p:nvSpPr>
        <p:spPr>
          <a:xfrm>
            <a:off x="792480" y="1248157"/>
            <a:ext cx="10408920" cy="255899"/>
          </a:xfrm>
        </p:spPr>
        <p:txBody>
          <a:bodyPr/>
          <a:lstStyle/>
          <a:p>
            <a:r>
              <a:rPr lang="en-US" dirty="0"/>
              <a:t>After hitting a low in November 2017 (28%), GOP approval ratings have improved to 36% in January 2018.</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November n=2350 December n=1995 ; January n=1962) </a:t>
            </a:r>
          </a:p>
          <a:p>
            <a:r>
              <a:rPr lang="en-US" dirty="0">
                <a:solidFill>
                  <a:srgbClr val="262626"/>
                </a:solidFill>
                <a:ea typeface="MS Mincho" panose="02020609040205080304" pitchFamily="49" charset="-128"/>
              </a:rPr>
              <a:t>M4 Do you approve or disapprove of the way the Republican Party is handling its job?</a:t>
            </a:r>
          </a:p>
        </p:txBody>
      </p:sp>
      <p:sp>
        <p:nvSpPr>
          <p:cNvPr id="15" name="Rectangle 14"/>
          <p:cNvSpPr/>
          <p:nvPr/>
        </p:nvSpPr>
        <p:spPr>
          <a:xfrm>
            <a:off x="4074298" y="1879258"/>
            <a:ext cx="38452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Republican Party Job Approval Ratings</a:t>
            </a:r>
          </a:p>
        </p:txBody>
      </p:sp>
      <p:graphicFrame>
        <p:nvGraphicFramePr>
          <p:cNvPr id="12" name="Chart 11"/>
          <p:cNvGraphicFramePr/>
          <p:nvPr>
            <p:extLst/>
          </p:nvPr>
        </p:nvGraphicFramePr>
        <p:xfrm>
          <a:off x="585254" y="2464259"/>
          <a:ext cx="11454345"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4" name="Left Bracket 23"/>
          <p:cNvSpPr/>
          <p:nvPr/>
        </p:nvSpPr>
        <p:spPr>
          <a:xfrm flipH="1">
            <a:off x="9831680" y="2575666"/>
            <a:ext cx="45719" cy="109728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ounded Rectangle 24"/>
          <p:cNvSpPr/>
          <p:nvPr/>
        </p:nvSpPr>
        <p:spPr>
          <a:xfrm>
            <a:off x="9959173" y="2707341"/>
            <a:ext cx="2385227"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A10028"/>
                </a:solidFill>
                <a:effectLst/>
                <a:uLnTx/>
                <a:uFillTx/>
                <a:latin typeface="Calibri"/>
                <a:ea typeface="+mn-ea"/>
                <a:cs typeface="+mn-cs"/>
              </a:rPr>
              <a:t>36%</a:t>
            </a:r>
            <a:br>
              <a:rPr kumimoji="0" lang="en-US" sz="3200" b="1" i="0" u="none" strike="noStrike" kern="0" cap="none" spc="0" normalizeH="0" baseline="0" noProof="0" dirty="0">
                <a:ln>
                  <a:noFill/>
                </a:ln>
                <a:solidFill>
                  <a:srgbClr val="A10028"/>
                </a:solidFill>
                <a:effectLst/>
                <a:uLnTx/>
                <a:uFillTx/>
                <a:latin typeface="Calibri"/>
                <a:ea typeface="+mn-ea"/>
                <a:cs typeface="+mn-cs"/>
              </a:rPr>
            </a:br>
            <a:r>
              <a:rPr kumimoji="0" lang="en-US" sz="2000" b="1" i="0" u="none" strike="noStrike" kern="0" cap="none" spc="0" normalizeH="0" baseline="0" noProof="0" dirty="0">
                <a:ln>
                  <a:noFill/>
                </a:ln>
                <a:solidFill>
                  <a:srgbClr val="A10028"/>
                </a:solidFill>
                <a:effectLst/>
                <a:uLnTx/>
                <a:uFillTx/>
                <a:latin typeface="Calibri"/>
                <a:ea typeface="+mn-ea"/>
                <a:cs typeface="+mn-cs"/>
              </a:rPr>
              <a:t>approve</a:t>
            </a:r>
          </a:p>
        </p:txBody>
      </p:sp>
      <p:sp>
        <p:nvSpPr>
          <p:cNvPr id="18" name="Left Bracket 17"/>
          <p:cNvSpPr/>
          <p:nvPr/>
        </p:nvSpPr>
        <p:spPr>
          <a:xfrm flipH="1">
            <a:off x="9821177" y="3725778"/>
            <a:ext cx="45719" cy="219456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ounded Rectangle 18"/>
          <p:cNvSpPr/>
          <p:nvPr/>
        </p:nvSpPr>
        <p:spPr>
          <a:xfrm>
            <a:off x="9965124" y="390699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A10028"/>
                </a:solidFill>
                <a:effectLst/>
                <a:uLnTx/>
                <a:uFillTx/>
                <a:latin typeface="Calibri"/>
                <a:ea typeface="+mn-ea"/>
                <a:cs typeface="+mn-cs"/>
              </a:rPr>
              <a:t>67%</a:t>
            </a:r>
            <a:br>
              <a:rPr kumimoji="0" lang="en-US" sz="3200" b="1" i="0" u="none" strike="noStrike" kern="0" cap="none" spc="0" normalizeH="0" baseline="0" noProof="0" dirty="0">
                <a:ln>
                  <a:noFill/>
                </a:ln>
                <a:solidFill>
                  <a:srgbClr val="A10028"/>
                </a:solidFill>
                <a:effectLst/>
                <a:uLnTx/>
                <a:uFillTx/>
                <a:latin typeface="Calibri"/>
                <a:ea typeface="+mn-ea"/>
                <a:cs typeface="+mn-cs"/>
              </a:rPr>
            </a:br>
            <a:r>
              <a:rPr kumimoji="0" lang="en-US" sz="2000" b="1" i="0" u="none" strike="noStrike" kern="0" cap="none" spc="0" normalizeH="0" baseline="0" noProof="0" dirty="0">
                <a:ln>
                  <a:noFill/>
                </a:ln>
                <a:solidFill>
                  <a:srgbClr val="A10028"/>
                </a:solidFill>
                <a:effectLst/>
                <a:uLnTx/>
                <a:uFillTx/>
                <a:latin typeface="Calibri"/>
                <a:ea typeface="+mn-ea"/>
                <a:cs typeface="+mn-cs"/>
              </a:rPr>
              <a:t>disapprove</a:t>
            </a:r>
          </a:p>
        </p:txBody>
      </p:sp>
    </p:spTree>
    <p:extLst>
      <p:ext uri="{BB962C8B-B14F-4D97-AF65-F5344CB8AC3E}">
        <p14:creationId xmlns:p14="http://schemas.microsoft.com/office/powerpoint/2010/main" val="9082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nvPr>
        </p:nvGraphicFramePr>
        <p:xfrm>
          <a:off x="990600" y="2419188"/>
          <a:ext cx="10891258" cy="37934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92480" y="676656"/>
            <a:ext cx="10408920" cy="571500"/>
          </a:xfrm>
        </p:spPr>
        <p:txBody>
          <a:bodyPr/>
          <a:lstStyle/>
          <a:p>
            <a:r>
              <a:rPr lang="en-US" sz="2800" dirty="0"/>
              <a:t>Democrat approval improved for first time since August</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November n=2350 December n=1995 ; January n=1962) </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21" name="Rectangle 20"/>
          <p:cNvSpPr/>
          <p:nvPr/>
        </p:nvSpPr>
        <p:spPr>
          <a:xfrm>
            <a:off x="4057883" y="1846423"/>
            <a:ext cx="38781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Democratic Party Job Approval Ratings</a:t>
            </a:r>
          </a:p>
        </p:txBody>
      </p:sp>
      <p:sp>
        <p:nvSpPr>
          <p:cNvPr id="26" name="Rounded Rectangle 25"/>
          <p:cNvSpPr/>
          <p:nvPr/>
        </p:nvSpPr>
        <p:spPr>
          <a:xfrm>
            <a:off x="9912885" y="2675088"/>
            <a:ext cx="1321235"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9DD9"/>
                </a:solidFill>
                <a:latin typeface="Calibri"/>
              </a:rPr>
              <a:t>41</a:t>
            </a:r>
            <a:r>
              <a:rPr kumimoji="0" lang="en-US" sz="3200" b="1" i="0" u="none" strike="noStrike" kern="0" cap="none" spc="0" normalizeH="0" baseline="0" noProof="0" dirty="0">
                <a:ln>
                  <a:noFill/>
                </a:ln>
                <a:solidFill>
                  <a:srgbClr val="009DD9"/>
                </a:solidFill>
                <a:effectLst/>
                <a:uLnTx/>
                <a:uFillTx/>
                <a:latin typeface="Calibri"/>
                <a:ea typeface="+mn-ea"/>
                <a:cs typeface="+mn-cs"/>
              </a:rPr>
              <a:t>%</a:t>
            </a:r>
            <a:br>
              <a:rPr kumimoji="0" lang="en-US" sz="3200" b="1" i="0" u="none" strike="noStrike" kern="0" cap="none" spc="0" normalizeH="0" baseline="0" noProof="0" dirty="0">
                <a:ln>
                  <a:noFill/>
                </a:ln>
                <a:solidFill>
                  <a:srgbClr val="009DD9"/>
                </a:solidFill>
                <a:effectLst/>
                <a:uLnTx/>
                <a:uFillTx/>
                <a:latin typeface="Calibri"/>
                <a:ea typeface="+mn-ea"/>
                <a:cs typeface="+mn-cs"/>
              </a:rPr>
            </a:br>
            <a:r>
              <a:rPr kumimoji="0" lang="en-US" sz="2000" b="1" i="0" u="none" strike="noStrike" kern="0" cap="none" spc="0" normalizeH="0" baseline="0" noProof="0" dirty="0">
                <a:ln>
                  <a:noFill/>
                </a:ln>
                <a:solidFill>
                  <a:srgbClr val="009DD9"/>
                </a:solidFill>
                <a:effectLst/>
                <a:uLnTx/>
                <a:uFillTx/>
                <a:latin typeface="Calibri"/>
                <a:ea typeface="+mn-ea"/>
                <a:cs typeface="+mn-cs"/>
              </a:rPr>
              <a:t>approve</a:t>
            </a:r>
          </a:p>
        </p:txBody>
      </p:sp>
      <p:sp>
        <p:nvSpPr>
          <p:cNvPr id="27" name="Left Bracket 26"/>
          <p:cNvSpPr/>
          <p:nvPr/>
        </p:nvSpPr>
        <p:spPr>
          <a:xfrm flipH="1">
            <a:off x="9929129" y="2545081"/>
            <a:ext cx="45719" cy="10972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ounded Rectangle 19"/>
          <p:cNvSpPr/>
          <p:nvPr/>
        </p:nvSpPr>
        <p:spPr>
          <a:xfrm>
            <a:off x="9974848" y="4060634"/>
            <a:ext cx="170492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9DD9"/>
                </a:solidFill>
                <a:latin typeface="Calibri"/>
              </a:rPr>
              <a:t>59</a:t>
            </a:r>
            <a:r>
              <a:rPr kumimoji="0" lang="en-US" sz="3200" b="1" i="0" u="none" strike="noStrike" kern="0" cap="none" spc="0" normalizeH="0" baseline="0" noProof="0" dirty="0">
                <a:ln>
                  <a:noFill/>
                </a:ln>
                <a:solidFill>
                  <a:srgbClr val="009DD9"/>
                </a:solidFill>
                <a:effectLst/>
                <a:uLnTx/>
                <a:uFillTx/>
                <a:latin typeface="Calibri"/>
                <a:ea typeface="+mn-ea"/>
                <a:cs typeface="+mn-cs"/>
              </a:rPr>
              <a:t>%</a:t>
            </a:r>
            <a:br>
              <a:rPr kumimoji="0" lang="en-US" sz="3200" b="1" i="0" u="none" strike="noStrike" kern="0" cap="none" spc="0" normalizeH="0" baseline="0" noProof="0" dirty="0">
                <a:ln>
                  <a:noFill/>
                </a:ln>
                <a:solidFill>
                  <a:srgbClr val="009DD9"/>
                </a:solidFill>
                <a:effectLst/>
                <a:uLnTx/>
                <a:uFillTx/>
                <a:latin typeface="Calibri"/>
                <a:ea typeface="+mn-ea"/>
                <a:cs typeface="+mn-cs"/>
              </a:rPr>
            </a:br>
            <a:r>
              <a:rPr kumimoji="0" lang="en-US" sz="2000" b="1" i="0" u="none" strike="noStrike" kern="0" cap="none" spc="0" normalizeH="0" baseline="0" noProof="0" dirty="0">
                <a:ln>
                  <a:noFill/>
                </a:ln>
                <a:solidFill>
                  <a:srgbClr val="009DD9"/>
                </a:solidFill>
                <a:effectLst/>
                <a:uLnTx/>
                <a:uFillTx/>
                <a:latin typeface="Calibri"/>
                <a:ea typeface="+mn-ea"/>
                <a:cs typeface="+mn-cs"/>
              </a:rPr>
              <a:t>disapprove</a:t>
            </a:r>
          </a:p>
        </p:txBody>
      </p:sp>
      <p:sp>
        <p:nvSpPr>
          <p:cNvPr id="28" name="Left Bracket 27"/>
          <p:cNvSpPr/>
          <p:nvPr/>
        </p:nvSpPr>
        <p:spPr>
          <a:xfrm flipH="1">
            <a:off x="9929129" y="3746693"/>
            <a:ext cx="45719" cy="219456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Text Placeholder 4"/>
          <p:cNvSpPr>
            <a:spLocks noGrp="1"/>
          </p:cNvSpPr>
          <p:nvPr>
            <p:ph type="body" idx="13"/>
          </p:nvPr>
        </p:nvSpPr>
        <p:spPr/>
        <p:txBody>
          <a:bodyPr/>
          <a:lstStyle/>
          <a:p>
            <a:r>
              <a:rPr lang="en-US" dirty="0"/>
              <a:t>Until this January wave, Democratic approval had not increased since August 2017. At 41%, this is the first month since September 2017 that Democratic approval is above 40%.</a:t>
            </a:r>
          </a:p>
        </p:txBody>
      </p:sp>
    </p:spTree>
    <p:extLst>
      <p:ext uri="{BB962C8B-B14F-4D97-AF65-F5344CB8AC3E}">
        <p14:creationId xmlns:p14="http://schemas.microsoft.com/office/powerpoint/2010/main" val="310497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452978"/>
            <a:ext cx="9773581" cy="571500"/>
          </a:xfrm>
        </p:spPr>
        <p:txBody>
          <a:bodyPr/>
          <a:lstStyle/>
          <a:p>
            <a:r>
              <a:rPr lang="en-US" sz="2800" dirty="0"/>
              <a:t>Oprah and Bernie Sanders only two figures under study with majority favorability</a:t>
            </a:r>
          </a:p>
        </p:txBody>
      </p:sp>
      <p:sp>
        <p:nvSpPr>
          <p:cNvPr id="4" name="Text Placeholder 3"/>
          <p:cNvSpPr>
            <a:spLocks noGrp="1"/>
          </p:cNvSpPr>
          <p:nvPr>
            <p:ph type="body" idx="13"/>
          </p:nvPr>
        </p:nvSpPr>
        <p:spPr>
          <a:xfrm>
            <a:off x="792480" y="1056482"/>
            <a:ext cx="10880429" cy="315118"/>
          </a:xfrm>
        </p:spPr>
        <p:txBody>
          <a:bodyPr/>
          <a:lstStyle/>
          <a:p>
            <a:r>
              <a:rPr lang="en-US" dirty="0">
                <a:solidFill>
                  <a:srgbClr val="262626"/>
                </a:solidFill>
                <a:ea typeface="MS Mincho" panose="02020609040205080304" pitchFamily="49" charset="-128"/>
              </a:rPr>
              <a:t>Ranking third and fourth in favorability (respectively), Trump and Clinton are also the two most unfavorable political figures. Stephen Bannon has the lowest favorability among most voters.</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ext uri="{D42A27DB-BD31-4B8C-83A1-F6EECF244321}">
                <p14:modId xmlns:p14="http://schemas.microsoft.com/office/powerpoint/2010/main" val="2168583278"/>
              </p:ext>
            </p:extLst>
          </p:nvPr>
        </p:nvGraphicFramePr>
        <p:xfrm>
          <a:off x="3091405" y="178308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914227" y="3757650"/>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419600" y="6127805"/>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56614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871041" y="3452863"/>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5" name="Table 4"/>
          <p:cNvGraphicFramePr>
            <a:graphicFrameLocks noGrp="1"/>
          </p:cNvGraphicFramePr>
          <p:nvPr>
            <p:extLst>
              <p:ext uri="{D42A27DB-BD31-4B8C-83A1-F6EECF244321}">
                <p14:modId xmlns:p14="http://schemas.microsoft.com/office/powerpoint/2010/main" val="4290614748"/>
              </p:ext>
            </p:extLst>
          </p:nvPr>
        </p:nvGraphicFramePr>
        <p:xfrm>
          <a:off x="2374575" y="1910456"/>
          <a:ext cx="736600" cy="4217343"/>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324411">
                <a:tc>
                  <a:txBody>
                    <a:bodyPr/>
                    <a:lstStyle/>
                    <a:p>
                      <a:pPr algn="r" fontAlgn="b"/>
                      <a:r>
                        <a:rPr lang="en-US" sz="1100" b="1" i="0" u="none" strike="noStrike" dirty="0">
                          <a:solidFill>
                            <a:srgbClr val="009DD9"/>
                          </a:solidFill>
                          <a:effectLst/>
                          <a:latin typeface="Calibri" panose="020F0502020204030204" pitchFamily="34" charset="0"/>
                        </a:rPr>
                        <a:t>Oprah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411">
                <a:tc>
                  <a:txBody>
                    <a:bodyPr/>
                    <a:lstStyle/>
                    <a:p>
                      <a:pPr algn="r" fontAlgn="b"/>
                      <a:r>
                        <a:rPr lang="en-US" sz="1100" b="1" i="0" u="none" strike="noStrike" dirty="0">
                          <a:solidFill>
                            <a:srgbClr val="009DD9"/>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411">
                <a:tc>
                  <a:txBody>
                    <a:bodyPr/>
                    <a:lstStyle/>
                    <a:p>
                      <a:pPr algn="r" fontAlgn="b"/>
                      <a:r>
                        <a:rPr lang="en-US" sz="1100" b="1" i="0" u="none" strike="noStrike" dirty="0">
                          <a:solidFill>
                            <a:srgbClr val="009DD9"/>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411">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9DD9"/>
                          </a:solidFill>
                          <a:effectLst/>
                          <a:latin typeface="Calibri" panose="020F0502020204030204" pitchFamily="34" charset="0"/>
                        </a:rPr>
                        <a:t>H.</a:t>
                      </a:r>
                      <a:r>
                        <a:rPr lang="en-US" sz="1100" b="1" i="0" u="none" strike="noStrike" baseline="0" dirty="0">
                          <a:solidFill>
                            <a:srgbClr val="009DD9"/>
                          </a:solidFill>
                          <a:effectLst/>
                          <a:latin typeface="Calibri" panose="020F0502020204030204" pitchFamily="34" charset="0"/>
                        </a:rPr>
                        <a:t> Clinton</a:t>
                      </a:r>
                      <a:endParaRPr lang="en-US" sz="1100" b="1" i="0" u="none" strike="noStrike" dirty="0">
                        <a:solidFill>
                          <a:srgbClr val="009DD9"/>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411">
                <a:tc>
                  <a:txBody>
                    <a:bodyPr/>
                    <a:lstStyle/>
                    <a:p>
                      <a:pPr algn="r" fontAlgn="b"/>
                      <a:r>
                        <a:rPr lang="en-US" sz="1100" b="1" i="0" u="none" strike="noStrike" dirty="0">
                          <a:solidFill>
                            <a:srgbClr val="009DD9"/>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411">
                <a:tc>
                  <a:txBody>
                    <a:bodyPr/>
                    <a:lstStyle/>
                    <a:p>
                      <a:pPr algn="r" fontAlgn="b"/>
                      <a:r>
                        <a:rPr lang="en-US" sz="1100" b="1" i="0" u="none" strike="noStrike" dirty="0">
                          <a:solidFill>
                            <a:srgbClr val="009DD9"/>
                          </a:solidFill>
                          <a:effectLst/>
                          <a:latin typeface="Calibri" panose="020F0502020204030204" pitchFamily="34" charset="0"/>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411">
                <a:tc>
                  <a:txBody>
                    <a:bodyPr/>
                    <a:lstStyle/>
                    <a:p>
                      <a:pPr algn="r" fontAlgn="b"/>
                      <a:r>
                        <a:rPr lang="en-US" sz="1100" b="1" i="0" u="none" strike="noStrike" dirty="0">
                          <a:solidFill>
                            <a:srgbClr val="009DD9"/>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411">
                <a:tc>
                  <a:txBody>
                    <a:bodyPr/>
                    <a:lstStyle/>
                    <a:p>
                      <a:pPr algn="r" fontAlgn="b"/>
                      <a:r>
                        <a:rPr lang="en-US" sz="1100" b="1" i="0" u="none" strike="noStrike" dirty="0">
                          <a:solidFill>
                            <a:srgbClr val="009DD9"/>
                          </a:solidFill>
                          <a:effectLst/>
                          <a:latin typeface="Calibri" panose="020F0502020204030204" pitchFamily="34" charset="0"/>
                        </a:rPr>
                        <a:t>Mueller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411">
                <a:tc>
                  <a:txBody>
                    <a:bodyPr/>
                    <a:lstStyle/>
                    <a:p>
                      <a:pPr algn="r" fontAlgn="b"/>
                      <a:r>
                        <a:rPr lang="en-US" sz="1100" b="1" i="0" u="none" strike="noStrike" dirty="0">
                          <a:solidFill>
                            <a:srgbClr val="009DD9"/>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4411">
                <a:tc>
                  <a:txBody>
                    <a:bodyPr/>
                    <a:lstStyle/>
                    <a:p>
                      <a:pPr algn="r" fontAlgn="b"/>
                      <a:r>
                        <a:rPr lang="en-US" sz="1100" b="1" i="0" u="none" strike="noStrike" dirty="0">
                          <a:solidFill>
                            <a:srgbClr val="009DD9"/>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411">
                <a:tc>
                  <a:txBody>
                    <a:bodyPr/>
                    <a:lstStyle/>
                    <a:p>
                      <a:pPr algn="r" fontAlgn="b"/>
                      <a:r>
                        <a:rPr lang="en-US" sz="1100" b="1" i="0" u="none" strike="noStrike" dirty="0">
                          <a:solidFill>
                            <a:srgbClr val="009DD9"/>
                          </a:solidFill>
                          <a:effectLst/>
                          <a:latin typeface="Calibri" panose="020F0502020204030204" pitchFamily="34" charset="0"/>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411">
                <a:tc>
                  <a:txBody>
                    <a:bodyPr/>
                    <a:lstStyle/>
                    <a:p>
                      <a:pPr algn="r" fontAlgn="b"/>
                      <a:r>
                        <a:rPr lang="en-US" sz="1100" b="1" i="0" u="none" strike="noStrike" dirty="0">
                          <a:solidFill>
                            <a:srgbClr val="009DD9"/>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4411">
                <a:tc>
                  <a:txBody>
                    <a:bodyPr/>
                    <a:lstStyle/>
                    <a:p>
                      <a:pPr algn="r" fontAlgn="b"/>
                      <a:r>
                        <a:rPr lang="en-US" sz="1100" b="1" i="0" u="none" strike="noStrike" dirty="0">
                          <a:solidFill>
                            <a:srgbClr val="009DD9"/>
                          </a:solidFill>
                          <a:effectLst/>
                          <a:latin typeface="Calibri" panose="020F0502020204030204" pitchFamily="34" charset="0"/>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45726872"/>
              </p:ext>
            </p:extLst>
          </p:nvPr>
        </p:nvGraphicFramePr>
        <p:xfrm>
          <a:off x="9352328" y="1910456"/>
          <a:ext cx="736600" cy="4230096"/>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325392">
                <a:tc>
                  <a:txBody>
                    <a:bodyPr/>
                    <a:lstStyle/>
                    <a:p>
                      <a:pPr algn="l" fontAlgn="b"/>
                      <a:r>
                        <a:rPr lang="en-US" sz="1100" b="1" i="0" u="none" strike="noStrike" dirty="0">
                          <a:solidFill>
                            <a:schemeClr val="accent4"/>
                          </a:solidFill>
                          <a:effectLst/>
                          <a:latin typeface="Calibri" panose="020F0502020204030204" pitchFamily="34" charset="0"/>
                        </a:rPr>
                        <a:t>Oprah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5392">
                <a:tc>
                  <a:txBody>
                    <a:bodyPr/>
                    <a:lstStyle/>
                    <a:p>
                      <a:pPr algn="l" fontAlgn="b"/>
                      <a:r>
                        <a:rPr lang="en-US" sz="1100" b="1" i="0" u="none" strike="noStrike" dirty="0">
                          <a:solidFill>
                            <a:schemeClr val="accent4"/>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5392">
                <a:tc>
                  <a:txBody>
                    <a:bodyPr/>
                    <a:lstStyle/>
                    <a:p>
                      <a:pPr algn="l" fontAlgn="b"/>
                      <a:r>
                        <a:rPr lang="en-US" sz="1100" b="1" i="0" u="none" strike="noStrike" dirty="0">
                          <a:solidFill>
                            <a:schemeClr val="accent4"/>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39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accent4"/>
                          </a:solidFill>
                          <a:effectLst/>
                          <a:latin typeface="Calibri" panose="020F0502020204030204" pitchFamily="34" charset="0"/>
                        </a:rPr>
                        <a:t>H.</a:t>
                      </a:r>
                      <a:r>
                        <a:rPr lang="en-US" sz="1100" b="1" i="0" u="none" strike="noStrike" baseline="0" dirty="0">
                          <a:solidFill>
                            <a:schemeClr val="accent4"/>
                          </a:solidFill>
                          <a:effectLst/>
                          <a:latin typeface="Calibri" panose="020F0502020204030204" pitchFamily="34" charset="0"/>
                        </a:rPr>
                        <a:t> Clinton</a:t>
                      </a:r>
                      <a:endParaRPr lang="en-US" sz="1100" b="1" i="0" u="none" strike="noStrike" dirty="0">
                        <a:solidFill>
                          <a:schemeClr val="accent4"/>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5392">
                <a:tc>
                  <a:txBody>
                    <a:bodyPr/>
                    <a:lstStyle/>
                    <a:p>
                      <a:pPr algn="l" fontAlgn="b"/>
                      <a:r>
                        <a:rPr lang="en-US" sz="1100" b="1" i="0" u="none" strike="noStrike" dirty="0">
                          <a:solidFill>
                            <a:schemeClr val="accent4"/>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392">
                <a:tc>
                  <a:txBody>
                    <a:bodyPr/>
                    <a:lstStyle/>
                    <a:p>
                      <a:pPr algn="l" fontAlgn="b"/>
                      <a:r>
                        <a:rPr lang="en-US" sz="1100" b="1" i="0" u="none" strike="noStrike" dirty="0">
                          <a:solidFill>
                            <a:schemeClr val="accent4"/>
                          </a:solidFill>
                          <a:effectLst/>
                          <a:latin typeface="Calibri" panose="020F0502020204030204" pitchFamily="34" charset="0"/>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5392">
                <a:tc>
                  <a:txBody>
                    <a:bodyPr/>
                    <a:lstStyle/>
                    <a:p>
                      <a:pPr algn="l" fontAlgn="b"/>
                      <a:r>
                        <a:rPr lang="en-US" sz="1100" b="1" i="0" u="none" strike="noStrike" dirty="0">
                          <a:solidFill>
                            <a:schemeClr val="accent4"/>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392">
                <a:tc>
                  <a:txBody>
                    <a:bodyPr/>
                    <a:lstStyle/>
                    <a:p>
                      <a:pPr algn="l" fontAlgn="b"/>
                      <a:r>
                        <a:rPr lang="en-US" sz="1100" b="1" i="0" u="none" strike="noStrike" dirty="0">
                          <a:solidFill>
                            <a:schemeClr val="accent4"/>
                          </a:solidFill>
                          <a:effectLst/>
                          <a:latin typeface="Calibri" panose="020F0502020204030204" pitchFamily="34" charset="0"/>
                        </a:rPr>
                        <a:t>Mueller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5392">
                <a:tc>
                  <a:txBody>
                    <a:bodyPr/>
                    <a:lstStyle/>
                    <a:p>
                      <a:pPr algn="l" fontAlgn="b"/>
                      <a:r>
                        <a:rPr lang="en-US" sz="1100" b="1" i="0" u="none" strike="noStrike" dirty="0">
                          <a:solidFill>
                            <a:schemeClr val="accent4"/>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5392">
                <a:tc>
                  <a:txBody>
                    <a:bodyPr/>
                    <a:lstStyle/>
                    <a:p>
                      <a:pPr algn="l" fontAlgn="b"/>
                      <a:r>
                        <a:rPr lang="en-US" sz="1100" b="1" i="0" u="none" strike="noStrike" dirty="0">
                          <a:solidFill>
                            <a:schemeClr val="accent4"/>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5392">
                <a:tc>
                  <a:txBody>
                    <a:bodyPr/>
                    <a:lstStyle/>
                    <a:p>
                      <a:pPr algn="l" fontAlgn="b"/>
                      <a:r>
                        <a:rPr lang="en-US" sz="1100" b="1" i="0" u="none" strike="noStrike" dirty="0">
                          <a:solidFill>
                            <a:schemeClr val="accent4"/>
                          </a:solidFill>
                          <a:effectLst/>
                          <a:latin typeface="Calibri" panose="020F0502020204030204" pitchFamily="34" charset="0"/>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392">
                <a:tc>
                  <a:txBody>
                    <a:bodyPr/>
                    <a:lstStyle/>
                    <a:p>
                      <a:pPr algn="l" fontAlgn="b"/>
                      <a:r>
                        <a:rPr lang="en-US" sz="1100" b="1" i="0" u="none" strike="noStrike" dirty="0">
                          <a:solidFill>
                            <a:schemeClr val="accent4"/>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5392">
                <a:tc>
                  <a:txBody>
                    <a:bodyPr/>
                    <a:lstStyle/>
                    <a:p>
                      <a:pPr algn="l" fontAlgn="b"/>
                      <a:r>
                        <a:rPr lang="en-US" sz="1100" b="1" i="0" u="none" strike="noStrike" dirty="0">
                          <a:solidFill>
                            <a:schemeClr val="accent4"/>
                          </a:solidFill>
                          <a:effectLst/>
                          <a:latin typeface="Calibri" panose="020F0502020204030204" pitchFamily="34" charset="0"/>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3703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256520" cy="571500"/>
          </a:xfrm>
        </p:spPr>
        <p:txBody>
          <a:bodyPr/>
          <a:lstStyle/>
          <a:p>
            <a:r>
              <a:rPr lang="en-US" sz="2800" dirty="0"/>
              <a:t>Over a quarter of voters think stimulating American jobs should be the top priority for president trump</a:t>
            </a:r>
          </a:p>
        </p:txBody>
      </p:sp>
      <p:sp>
        <p:nvSpPr>
          <p:cNvPr id="3" name="Text Placeholder 2"/>
          <p:cNvSpPr>
            <a:spLocks noGrp="1"/>
          </p:cNvSpPr>
          <p:nvPr>
            <p:ph type="body" idx="13"/>
          </p:nvPr>
        </p:nvSpPr>
        <p:spPr/>
        <p:txBody>
          <a:bodyPr/>
          <a:lstStyle/>
          <a:p>
            <a:r>
              <a:rPr lang="en-US" dirty="0"/>
              <a:t>Voters rank infrastructure and repealing / replacing ACA as the second and third priorities for GOP.</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 </a:t>
            </a:r>
          </a:p>
          <a:p>
            <a:r>
              <a:rPr lang="en-US" dirty="0">
                <a:solidFill>
                  <a:srgbClr val="262626"/>
                </a:solidFill>
                <a:ea typeface="MS Mincho" panose="02020609040205080304" pitchFamily="49" charset="-128"/>
              </a:rPr>
              <a:t>M9. Which of the following should be the top priority for President Trump and Republicans in Congress?</a:t>
            </a:r>
            <a:endParaRPr lang="en-US" dirty="0"/>
          </a:p>
        </p:txBody>
      </p:sp>
      <p:graphicFrame>
        <p:nvGraphicFramePr>
          <p:cNvPr id="5" name="Chart 4"/>
          <p:cNvGraphicFramePr/>
          <p:nvPr>
            <p:extLst>
              <p:ext uri="{D42A27DB-BD31-4B8C-83A1-F6EECF244321}">
                <p14:modId xmlns:p14="http://schemas.microsoft.com/office/powerpoint/2010/main" val="3355670547"/>
              </p:ext>
            </p:extLst>
          </p:nvPr>
        </p:nvGraphicFramePr>
        <p:xfrm>
          <a:off x="2003594" y="1907695"/>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52600" y="1828800"/>
            <a:ext cx="8937063" cy="369332"/>
          </a:xfrm>
          <a:prstGeom prst="rect">
            <a:avLst/>
          </a:prstGeom>
        </p:spPr>
        <p:txBody>
          <a:bodyPr wrap="none">
            <a:spAutoFit/>
          </a:bodyPr>
          <a:lstStyle/>
          <a:p>
            <a:pPr algn="ctr" defTabSz="457200">
              <a:defRPr/>
            </a:pPr>
            <a:r>
              <a:rPr lang="en-US" b="1" kern="0" dirty="0">
                <a:solidFill>
                  <a:srgbClr val="707276"/>
                </a:solidFill>
              </a:rPr>
              <a:t>Voters think the top priorities for President Trump and Republicans in Congress should be…</a:t>
            </a:r>
          </a:p>
        </p:txBody>
      </p:sp>
    </p:spTree>
    <p:extLst>
      <p:ext uri="{BB962C8B-B14F-4D97-AF65-F5344CB8AC3E}">
        <p14:creationId xmlns:p14="http://schemas.microsoft.com/office/powerpoint/2010/main" val="104019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Oval 6"/>
          <p:cNvSpPr/>
          <p:nvPr/>
        </p:nvSpPr>
        <p:spPr>
          <a:xfrm>
            <a:off x="9372600" y="1884888"/>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latin typeface="Calibri"/>
                <a:ea typeface="+mn-ea"/>
                <a:cs typeface="+mn-cs"/>
              </a:rPr>
              <a:t>23% </a:t>
            </a:r>
            <a:br>
              <a:rPr kumimoji="0" lang="en-US" sz="3200" b="1" i="0" u="none" strike="noStrike" kern="0" cap="none" spc="0" normalizeH="0" baseline="0" noProof="0" dirty="0">
                <a:ln>
                  <a:noFill/>
                </a:ln>
                <a:solidFill>
                  <a:srgbClr val="707276"/>
                </a:solidFill>
                <a:effectLst/>
                <a:uLnTx/>
                <a:uFillTx/>
                <a:latin typeface="Calibri"/>
                <a:ea typeface="+mn-ea"/>
                <a:cs typeface="+mn-cs"/>
              </a:rPr>
            </a:br>
            <a:r>
              <a:rPr kumimoji="0" lang="en-US" sz="1400" b="1" i="0" u="none" strike="noStrike" kern="0" cap="none" spc="0" normalizeH="0" baseline="0" noProof="0" dirty="0">
                <a:ln>
                  <a:noFill/>
                </a:ln>
                <a:solidFill>
                  <a:srgbClr val="707276"/>
                </a:solidFill>
                <a:effectLst/>
                <a:uLnTx/>
                <a:uFillTx/>
                <a:latin typeface="Calibri"/>
                <a:ea typeface="+mn-ea"/>
                <a:cs typeface="+mn-cs"/>
              </a:rPr>
              <a:t>say Democrats should boycott </a:t>
            </a:r>
            <a:br>
              <a:rPr kumimoji="0" lang="en-US" sz="1400" b="1" i="0" u="none" strike="noStrike" kern="0" cap="none" spc="0" normalizeH="0" baseline="0" noProof="0" dirty="0">
                <a:ln>
                  <a:noFill/>
                </a:ln>
                <a:solidFill>
                  <a:srgbClr val="707276"/>
                </a:solidFill>
                <a:effectLst/>
                <a:uLnTx/>
                <a:uFillTx/>
                <a:latin typeface="Calibri"/>
                <a:ea typeface="+mn-ea"/>
                <a:cs typeface="+mn-cs"/>
              </a:rPr>
            </a:br>
            <a:r>
              <a:rPr kumimoji="0" lang="en-US" sz="1400" b="1" i="0" u="none" strike="noStrike" kern="0" cap="none" spc="0" normalizeH="0" baseline="0" noProof="0" dirty="0">
                <a:ln>
                  <a:noFill/>
                </a:ln>
                <a:solidFill>
                  <a:srgbClr val="707276"/>
                </a:solidFill>
                <a:effectLst/>
                <a:uLnTx/>
                <a:uFillTx/>
                <a:latin typeface="Calibri"/>
                <a:ea typeface="+mn-ea"/>
                <a:cs typeface="+mn-cs"/>
              </a:rPr>
              <a:t>and resist</a:t>
            </a:r>
            <a:br>
              <a:rPr kumimoji="0" lang="en-US" sz="1100" b="0" i="0" u="none" strike="noStrike" kern="0" cap="none" spc="0" normalizeH="0" baseline="0" noProof="0" dirty="0">
                <a:ln>
                  <a:noFill/>
                </a:ln>
                <a:solidFill>
                  <a:srgbClr val="707276"/>
                </a:solidFill>
                <a:effectLst/>
                <a:uLnTx/>
                <a:uFillTx/>
                <a:latin typeface="Calibri"/>
                <a:ea typeface="+mn-ea"/>
                <a:cs typeface="+mn-cs"/>
              </a:rPr>
            </a:br>
            <a:r>
              <a:rPr kumimoji="0" lang="en-US" sz="1100" b="0" i="0" u="none" strike="noStrike" kern="0" cap="none" spc="0" normalizeH="0" baseline="0" noProof="0" dirty="0">
                <a:ln>
                  <a:noFill/>
                </a:ln>
                <a:solidFill>
                  <a:srgbClr val="707276"/>
                </a:solidFill>
                <a:effectLst/>
                <a:uLnTx/>
                <a:uFillTx/>
                <a:latin typeface="Calibri"/>
                <a:ea typeface="+mn-ea"/>
                <a:cs typeface="+mn-cs"/>
              </a:rPr>
              <a:t>everything President Trump and his administration are doing</a:t>
            </a:r>
            <a:endParaRPr kumimoji="0" lang="en-US" sz="1200" b="0" i="0" u="none" strike="noStrike" kern="0" cap="none" spc="0" normalizeH="0" baseline="0" noProof="0" dirty="0">
              <a:ln>
                <a:noFill/>
              </a:ln>
              <a:solidFill>
                <a:srgbClr val="707276"/>
              </a:solidFill>
              <a:effectLst/>
              <a:uLnTx/>
              <a:uFillTx/>
              <a:latin typeface="Calibri"/>
              <a:ea typeface="+mn-ea"/>
              <a:cs typeface="+mn-cs"/>
            </a:endParaRPr>
          </a:p>
        </p:txBody>
      </p:sp>
      <p:sp>
        <p:nvSpPr>
          <p:cNvPr id="19" name="Oval 18"/>
          <p:cNvSpPr/>
          <p:nvPr/>
        </p:nvSpPr>
        <p:spPr>
          <a:xfrm>
            <a:off x="609600" y="1884888"/>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latin typeface="Calibri"/>
                <a:ea typeface="+mn-ea"/>
                <a:cs typeface="+mn-cs"/>
              </a:rPr>
              <a:t>27% </a:t>
            </a:r>
            <a:br>
              <a:rPr kumimoji="0" lang="en-US" sz="3200" b="1" i="0" u="none" strike="noStrike" kern="0" cap="none" spc="0" normalizeH="0" baseline="0" noProof="0" dirty="0">
                <a:ln>
                  <a:noFill/>
                </a:ln>
                <a:solidFill>
                  <a:srgbClr val="707276"/>
                </a:solidFill>
                <a:effectLst/>
                <a:uLnTx/>
                <a:uFillTx/>
                <a:latin typeface="Calibri"/>
                <a:ea typeface="+mn-ea"/>
                <a:cs typeface="+mn-cs"/>
              </a:rPr>
            </a:br>
            <a:r>
              <a:rPr kumimoji="0" lang="en-US" sz="1400" b="1" i="0" u="none" strike="noStrike" kern="0" cap="none" spc="0" normalizeH="0" baseline="0" noProof="0" dirty="0">
                <a:ln>
                  <a:noFill/>
                </a:ln>
                <a:solidFill>
                  <a:srgbClr val="707276"/>
                </a:solidFill>
                <a:effectLst/>
                <a:uLnTx/>
                <a:uFillTx/>
                <a:latin typeface="Calibri"/>
                <a:ea typeface="+mn-ea"/>
                <a:cs typeface="+mn-cs"/>
              </a:rPr>
              <a:t>think President Trump should hold out for his agenda </a:t>
            </a:r>
            <a:r>
              <a:rPr kumimoji="0" lang="en-US" sz="1100" b="0" i="0" u="none" strike="noStrike" kern="0" cap="none" spc="0" normalizeH="0" baseline="0" noProof="0" dirty="0">
                <a:ln>
                  <a:noFill/>
                </a:ln>
                <a:solidFill>
                  <a:srgbClr val="707276"/>
                </a:solidFill>
                <a:effectLst/>
                <a:uLnTx/>
                <a:uFillTx/>
                <a:latin typeface="Calibri"/>
                <a:ea typeface="+mn-ea"/>
                <a:cs typeface="+mn-cs"/>
              </a:rPr>
              <a:t>even if it means achieving change without </a:t>
            </a:r>
            <a:br>
              <a:rPr kumimoji="0" lang="en-US" sz="1100" b="0" i="0" u="none" strike="noStrike" kern="0" cap="none" spc="0" normalizeH="0" baseline="0" noProof="0" dirty="0">
                <a:ln>
                  <a:noFill/>
                </a:ln>
                <a:solidFill>
                  <a:srgbClr val="707276"/>
                </a:solidFill>
                <a:effectLst/>
                <a:uLnTx/>
                <a:uFillTx/>
                <a:latin typeface="Calibri"/>
                <a:ea typeface="+mn-ea"/>
                <a:cs typeface="+mn-cs"/>
              </a:rPr>
            </a:br>
            <a:r>
              <a:rPr kumimoji="0" lang="en-US" sz="1100" b="0" i="0" u="none" strike="noStrike" kern="0" cap="none" spc="0" normalizeH="0" baseline="0" noProof="0" dirty="0">
                <a:ln>
                  <a:noFill/>
                </a:ln>
                <a:solidFill>
                  <a:srgbClr val="707276"/>
                </a:solidFill>
                <a:effectLst/>
                <a:uLnTx/>
                <a:uFillTx/>
                <a:latin typeface="Calibri"/>
                <a:ea typeface="+mn-ea"/>
                <a:cs typeface="+mn-cs"/>
              </a:rPr>
              <a:t>Congressional </a:t>
            </a:r>
            <a:br>
              <a:rPr kumimoji="0" lang="en-US" sz="1100" b="0" i="0" u="none" strike="noStrike" kern="0" cap="none" spc="0" normalizeH="0" baseline="0" noProof="0" dirty="0">
                <a:ln>
                  <a:noFill/>
                </a:ln>
                <a:solidFill>
                  <a:srgbClr val="707276"/>
                </a:solidFill>
                <a:effectLst/>
                <a:uLnTx/>
                <a:uFillTx/>
                <a:latin typeface="Calibri"/>
                <a:ea typeface="+mn-ea"/>
                <a:cs typeface="+mn-cs"/>
              </a:rPr>
            </a:br>
            <a:r>
              <a:rPr kumimoji="0" lang="en-US" sz="1100" b="0" i="0" u="none" strike="noStrike" kern="0" cap="none" spc="0" normalizeH="0" baseline="0" noProof="0" dirty="0">
                <a:ln>
                  <a:noFill/>
                </a:ln>
                <a:solidFill>
                  <a:srgbClr val="707276"/>
                </a:solidFill>
                <a:effectLst/>
                <a:uLnTx/>
                <a:uFillTx/>
                <a:latin typeface="Calibri"/>
                <a:ea typeface="+mn-ea"/>
                <a:cs typeface="+mn-cs"/>
              </a:rPr>
              <a:t>approval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707276"/>
              </a:solidFill>
              <a:effectLst/>
              <a:uLnTx/>
              <a:uFillTx/>
              <a:latin typeface="Calibri"/>
              <a:ea typeface="+mn-ea"/>
              <a:cs typeface="+mn-cs"/>
            </a:endParaRP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M8. Which is closer to your view?</a:t>
            </a:r>
          </a:p>
          <a:p>
            <a:r>
              <a:rPr lang="en-US" dirty="0">
                <a:solidFill>
                  <a:srgbClr val="262626"/>
                </a:solidFill>
                <a:ea typeface="MS Mincho" panose="02020609040205080304" pitchFamily="49" charset="-128"/>
              </a:rPr>
              <a:t>M19. Which is closer to your view?</a:t>
            </a:r>
          </a:p>
        </p:txBody>
      </p:sp>
      <p:grpSp>
        <p:nvGrpSpPr>
          <p:cNvPr id="18" name="Group 17"/>
          <p:cNvGrpSpPr/>
          <p:nvPr/>
        </p:nvGrpSpPr>
        <p:grpSpPr>
          <a:xfrm>
            <a:off x="5495538" y="2367544"/>
            <a:ext cx="5359400" cy="3547533"/>
            <a:chOff x="4800600" y="2566837"/>
            <a:chExt cx="5359400" cy="3547533"/>
          </a:xfrm>
        </p:grpSpPr>
        <p:graphicFrame>
          <p:nvGraphicFramePr>
            <p:cNvPr id="17" name="Chart 16"/>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9DD9"/>
                  </a:solidFill>
                  <a:effectLst/>
                  <a:uLnTx/>
                  <a:uFillTx/>
                  <a:latin typeface="Calibri"/>
                  <a:ea typeface="+mn-ea"/>
                  <a:cs typeface="+mn-cs"/>
                </a:rPr>
                <a:t>77% </a:t>
              </a:r>
              <a:br>
                <a:rPr kumimoji="0" lang="en-US" sz="4000" b="1" i="0" u="none" strike="noStrike" kern="0" cap="none" spc="0" normalizeH="0" baseline="0" noProof="0" dirty="0">
                  <a:ln>
                    <a:noFill/>
                  </a:ln>
                  <a:solidFill>
                    <a:srgbClr val="009DD9"/>
                  </a:solidFill>
                  <a:effectLst/>
                  <a:uLnTx/>
                  <a:uFillTx/>
                  <a:latin typeface="Calibri"/>
                  <a:ea typeface="+mn-ea"/>
                  <a:cs typeface="+mn-cs"/>
                </a:rPr>
              </a:br>
              <a:r>
                <a:rPr kumimoji="0" lang="en-US" sz="1800" b="1" i="0" u="none" strike="noStrike" kern="0" cap="none" spc="0" normalizeH="0" baseline="0" noProof="0" dirty="0">
                  <a:ln>
                    <a:noFill/>
                  </a:ln>
                  <a:solidFill>
                    <a:srgbClr val="009DD9"/>
                  </a:solidFill>
                  <a:effectLst/>
                  <a:uLnTx/>
                  <a:uFillTx/>
                  <a:latin typeface="Calibri"/>
                  <a:ea typeface="+mn-ea"/>
                  <a:cs typeface="+mn-cs"/>
                </a:rPr>
                <a:t>say Democrats should look to cooperate with President Trump</a:t>
              </a:r>
              <a:r>
                <a:rPr kumimoji="0" lang="en-US" sz="1400" b="0" i="0" u="none" strike="noStrike" kern="0" cap="none" spc="0" normalizeH="0" baseline="0" noProof="0" dirty="0">
                  <a:ln>
                    <a:noFill/>
                  </a:ln>
                  <a:solidFill>
                    <a:srgbClr val="009DD9"/>
                  </a:solidFill>
                  <a:effectLst/>
                  <a:uLnTx/>
                  <a:uFillTx/>
                  <a:latin typeface="Calibri"/>
                  <a:ea typeface="+mn-ea"/>
                  <a:cs typeface="+mn-cs"/>
                </a:rPr>
                <a:t> </a:t>
              </a:r>
              <a:br>
                <a:rPr kumimoji="0" lang="en-US" sz="1400" b="0" i="0" u="none" strike="noStrike" kern="0" cap="none" spc="0" normalizeH="0" baseline="0" noProof="0" dirty="0">
                  <a:ln>
                    <a:noFill/>
                  </a:ln>
                  <a:solidFill>
                    <a:srgbClr val="009DD9"/>
                  </a:solidFill>
                  <a:effectLst/>
                  <a:uLnTx/>
                  <a:uFillTx/>
                  <a:latin typeface="Calibri"/>
                  <a:ea typeface="+mn-ea"/>
                  <a:cs typeface="+mn-cs"/>
                </a:rPr>
              </a:br>
              <a:r>
                <a:rPr kumimoji="0" lang="en-US" sz="1600" b="0" i="0" u="none" strike="noStrike" kern="0" cap="none" spc="0" normalizeH="0" baseline="0" noProof="0" dirty="0">
                  <a:ln>
                    <a:noFill/>
                  </a:ln>
                  <a:solidFill>
                    <a:srgbClr val="009DD9"/>
                  </a:solidFill>
                  <a:effectLst/>
                  <a:uLnTx/>
                  <a:uFillTx/>
                  <a:latin typeface="Calibri"/>
                  <a:ea typeface="+mn-ea"/>
                  <a:cs typeface="+mn-cs"/>
                </a:rPr>
                <a:t>and his administration and make deals on the issues they support</a:t>
              </a:r>
            </a:p>
          </p:txBody>
        </p:sp>
      </p:grpSp>
      <p:grpSp>
        <p:nvGrpSpPr>
          <p:cNvPr id="20" name="Group 19"/>
          <p:cNvGrpSpPr/>
          <p:nvPr/>
        </p:nvGrpSpPr>
        <p:grpSpPr>
          <a:xfrm>
            <a:off x="1346200" y="2367544"/>
            <a:ext cx="5359400" cy="3547533"/>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D70036">
                      <a:lumMod val="75000"/>
                    </a:srgbClr>
                  </a:solidFill>
                  <a:effectLst/>
                  <a:uLnTx/>
                  <a:uFillTx/>
                  <a:latin typeface="Calibri"/>
                  <a:ea typeface="+mn-ea"/>
                  <a:cs typeface="+mn-cs"/>
                </a:rPr>
                <a:t>73% </a:t>
              </a:r>
              <a:br>
                <a:rPr kumimoji="0" lang="en-US" sz="4000" b="1" i="0" u="none" strike="noStrike" kern="0" cap="none" spc="0" normalizeH="0" baseline="0" noProof="0" dirty="0">
                  <a:ln>
                    <a:noFill/>
                  </a:ln>
                  <a:solidFill>
                    <a:srgbClr val="D70036">
                      <a:lumMod val="75000"/>
                    </a:srgbClr>
                  </a:solidFill>
                  <a:effectLst/>
                  <a:uLnTx/>
                  <a:uFillTx/>
                  <a:latin typeface="Calibri"/>
                  <a:ea typeface="+mn-ea"/>
                  <a:cs typeface="+mn-cs"/>
                </a:rPr>
              </a:br>
              <a:r>
                <a:rPr kumimoji="0" lang="en-US" sz="1800" b="1" i="0" u="none" strike="noStrike" kern="0" cap="none" spc="0" normalizeH="0" baseline="0" noProof="0" dirty="0">
                  <a:ln>
                    <a:noFill/>
                  </a:ln>
                  <a:solidFill>
                    <a:srgbClr val="D70036">
                      <a:lumMod val="75000"/>
                    </a:srgbClr>
                  </a:solidFill>
                  <a:effectLst/>
                  <a:uLnTx/>
                  <a:uFillTx/>
                  <a:latin typeface="Calibri"/>
                  <a:ea typeface="+mn-ea"/>
                  <a:cs typeface="+mn-cs"/>
                </a:rPr>
                <a:t>think President Trump</a:t>
              </a:r>
              <a:br>
                <a:rPr kumimoji="0" lang="en-US" sz="1800" b="1" i="0" u="none" strike="noStrike" kern="0" cap="none" spc="0" normalizeH="0" baseline="0" noProof="0" dirty="0">
                  <a:ln>
                    <a:noFill/>
                  </a:ln>
                  <a:solidFill>
                    <a:srgbClr val="D70036">
                      <a:lumMod val="75000"/>
                    </a:srgbClr>
                  </a:solidFill>
                  <a:effectLst/>
                  <a:uLnTx/>
                  <a:uFillTx/>
                  <a:latin typeface="Calibri"/>
                  <a:ea typeface="+mn-ea"/>
                  <a:cs typeface="+mn-cs"/>
                </a:rPr>
              </a:br>
              <a:r>
                <a:rPr kumimoji="0" lang="en-US" sz="1800" b="1" i="0" u="none" strike="noStrike" kern="0" cap="none" spc="0" normalizeH="0" baseline="0" noProof="0" dirty="0">
                  <a:ln>
                    <a:noFill/>
                  </a:ln>
                  <a:solidFill>
                    <a:srgbClr val="D70036">
                      <a:lumMod val="75000"/>
                    </a:srgbClr>
                  </a:solidFill>
                  <a:effectLst/>
                  <a:uLnTx/>
                  <a:uFillTx/>
                  <a:latin typeface="Calibri"/>
                  <a:ea typeface="+mn-ea"/>
                  <a:cs typeface="+mn-cs"/>
                </a:rPr>
                <a:t>should compromise </a:t>
              </a:r>
              <a:br>
                <a:rPr kumimoji="0" lang="en-US" sz="1400" b="0" i="0" u="none" strike="noStrike" kern="0" cap="none" spc="0" normalizeH="0" baseline="0" noProof="0" dirty="0">
                  <a:ln>
                    <a:noFill/>
                  </a:ln>
                  <a:solidFill>
                    <a:srgbClr val="D70036">
                      <a:lumMod val="75000"/>
                    </a:srgbClr>
                  </a:solidFill>
                  <a:effectLst/>
                  <a:uLnTx/>
                  <a:uFillTx/>
                  <a:latin typeface="Calibri"/>
                  <a:ea typeface="+mn-ea"/>
                  <a:cs typeface="+mn-cs"/>
                </a:rPr>
              </a:br>
              <a:r>
                <a:rPr kumimoji="0" lang="en-US" sz="1600" b="0" i="0" u="none" strike="noStrike" kern="0" cap="none" spc="0" normalizeH="0" baseline="0" noProof="0" dirty="0">
                  <a:ln>
                    <a:noFill/>
                  </a:ln>
                  <a:solidFill>
                    <a:srgbClr val="D70036">
                      <a:lumMod val="75000"/>
                    </a:srgbClr>
                  </a:solidFill>
                  <a:effectLst/>
                  <a:uLnTx/>
                  <a:uFillTx/>
                  <a:latin typeface="Calibri"/>
                  <a:ea typeface="+mn-ea"/>
                  <a:cs typeface="+mn-cs"/>
                </a:rPr>
                <a:t>on his agenda in order to work together with Congress</a:t>
              </a:r>
            </a:p>
          </p:txBody>
        </p:sp>
      </p:grpSp>
      <p:sp>
        <p:nvSpPr>
          <p:cNvPr id="27" name="Rounded Rectangular Callout 26"/>
          <p:cNvSpPr/>
          <p:nvPr/>
        </p:nvSpPr>
        <p:spPr>
          <a:xfrm>
            <a:off x="3124199" y="5915077"/>
            <a:ext cx="3581401" cy="824051"/>
          </a:xfrm>
          <a:prstGeom prst="wedgeRoundRectCallout">
            <a:avLst>
              <a:gd name="adj1" fmla="val -25070"/>
              <a:gd name="adj2" fmla="val -90076"/>
              <a:gd name="adj3" fmla="val 16667"/>
            </a:avLst>
          </a:prstGeom>
          <a:no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7276"/>
                </a:solidFill>
                <a:effectLst/>
                <a:uLnTx/>
                <a:uFillTx/>
                <a:latin typeface="Calibri"/>
                <a:ea typeface="+mn-ea"/>
                <a:cs typeface="+mn-cs"/>
              </a:rPr>
              <a:t>Republicans are nearly split on this sentiment with 49% wanting compromise and 51% who feel the President should hold out.</a:t>
            </a:r>
          </a:p>
        </p:txBody>
      </p:sp>
      <p:sp>
        <p:nvSpPr>
          <p:cNvPr id="28" name="Rounded Rectangular Callout 27"/>
          <p:cNvSpPr/>
          <p:nvPr/>
        </p:nvSpPr>
        <p:spPr>
          <a:xfrm>
            <a:off x="7588041" y="5915077"/>
            <a:ext cx="3581401" cy="824051"/>
          </a:xfrm>
          <a:prstGeom prst="wedgeRoundRectCallout">
            <a:avLst>
              <a:gd name="adj1" fmla="val -25070"/>
              <a:gd name="adj2" fmla="val -90076"/>
              <a:gd name="adj3" fmla="val 16667"/>
            </a:avLst>
          </a:prstGeom>
          <a:no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srgbClr val="707276"/>
                </a:solidFill>
                <a:latin typeface="Calibri"/>
              </a:rPr>
              <a:t>Democrats are split as well with 59% saying Democrats should </a:t>
            </a:r>
            <a:r>
              <a:rPr kumimoji="0" lang="en-US" sz="1400" b="0" i="0" u="none" strike="noStrike" kern="0" cap="none" spc="0" normalizeH="0" baseline="0" noProof="0" dirty="0">
                <a:ln>
                  <a:noFill/>
                </a:ln>
                <a:solidFill>
                  <a:srgbClr val="707276"/>
                </a:solidFill>
                <a:effectLst/>
                <a:uLnTx/>
                <a:uFillTx/>
                <a:latin typeface="Calibri"/>
                <a:ea typeface="+mn-ea"/>
                <a:cs typeface="+mn-cs"/>
              </a:rPr>
              <a:t>cooperate and 41% calling for boycotts and resistance.</a:t>
            </a:r>
          </a:p>
        </p:txBody>
      </p:sp>
      <p:sp>
        <p:nvSpPr>
          <p:cNvPr id="6" name="Title 5"/>
          <p:cNvSpPr>
            <a:spLocks noGrp="1"/>
          </p:cNvSpPr>
          <p:nvPr>
            <p:ph type="title"/>
          </p:nvPr>
        </p:nvSpPr>
        <p:spPr/>
        <p:txBody>
          <a:bodyPr/>
          <a:lstStyle/>
          <a:p>
            <a:r>
              <a:rPr lang="en-US" dirty="0"/>
              <a:t>Most voters agree that both trump and democrats should compromise and cooperate</a:t>
            </a:r>
          </a:p>
        </p:txBody>
      </p:sp>
      <p:sp>
        <p:nvSpPr>
          <p:cNvPr id="9" name="Text Placeholder 8"/>
          <p:cNvSpPr>
            <a:spLocks noGrp="1"/>
          </p:cNvSpPr>
          <p:nvPr>
            <p:ph type="body" idx="13"/>
          </p:nvPr>
        </p:nvSpPr>
        <p:spPr/>
        <p:txBody>
          <a:bodyPr/>
          <a:lstStyle/>
          <a:p>
            <a:r>
              <a:rPr lang="en-US" dirty="0"/>
              <a:t>Only about a quarter of voters believe Trump should work unilaterally to achieve policy goals.</a:t>
            </a:r>
          </a:p>
        </p:txBody>
      </p:sp>
    </p:spTree>
    <p:extLst>
      <p:ext uri="{BB962C8B-B14F-4D97-AF65-F5344CB8AC3E}">
        <p14:creationId xmlns:p14="http://schemas.microsoft.com/office/powerpoint/2010/main" val="250296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DNC Nomination</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201815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792480" y="410424"/>
            <a:ext cx="10888896" cy="571500"/>
          </a:xfrm>
        </p:spPr>
        <p:txBody>
          <a:bodyPr/>
          <a:lstStyle/>
          <a:p>
            <a:r>
              <a:rPr lang="en-US" sz="2800" dirty="0"/>
              <a:t>Joe Biden is top choice for the DNC nomination in 2020</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Democrat Registered Voter (n=711)</a:t>
            </a:r>
          </a:p>
          <a:p>
            <a:r>
              <a:rPr lang="en-US" dirty="0"/>
              <a:t>DNCNOMINATION1 Who would you support for the 2020 Democratic nomination for President? Please select your top choice. </a:t>
            </a:r>
          </a:p>
          <a:p>
            <a:r>
              <a:rPr lang="en-US" dirty="0"/>
              <a:t>DNCNOMINATION2 Who would be your second choice? </a:t>
            </a:r>
            <a:endParaRPr lang="en-US" dirty="0">
              <a:solidFill>
                <a:srgbClr val="262626"/>
              </a:solidFill>
              <a:ea typeface="MS Mincho" panose="02020609040205080304" pitchFamily="49" charset="-128"/>
            </a:endParaRPr>
          </a:p>
        </p:txBody>
      </p:sp>
      <p:sp>
        <p:nvSpPr>
          <p:cNvPr id="16" name="Rectangle 15"/>
          <p:cNvSpPr/>
          <p:nvPr/>
        </p:nvSpPr>
        <p:spPr>
          <a:xfrm>
            <a:off x="1157309" y="1920946"/>
            <a:ext cx="9906000" cy="338554"/>
          </a:xfrm>
          <a:prstGeom prst="rect">
            <a:avLst/>
          </a:prstGeom>
        </p:spPr>
        <p:txBody>
          <a:bodyPr wrap="square">
            <a:spAutoFit/>
          </a:bodyPr>
          <a:lstStyle/>
          <a:p>
            <a:pPr algn="ctr">
              <a:defRPr/>
            </a:pPr>
            <a:r>
              <a:rPr lang="en-US" sz="1600" b="1" dirty="0">
                <a:solidFill>
                  <a:srgbClr val="707276"/>
                </a:solidFill>
              </a:rPr>
              <a:t>Candidates to Support for 2020 DNC Nomination</a:t>
            </a:r>
          </a:p>
        </p:txBody>
      </p:sp>
      <p:graphicFrame>
        <p:nvGraphicFramePr>
          <p:cNvPr id="15" name="Chart 14">
            <a:extLst>
              <a:ext uri="{FF2B5EF4-FFF2-40B4-BE49-F238E27FC236}">
                <a16:creationId xmlns:a16="http://schemas.microsoft.com/office/drawing/2014/main" id="{A6E065A3-61F5-4C9C-B7A8-6C1C90BEC8E2}"/>
              </a:ext>
            </a:extLst>
          </p:cNvPr>
          <p:cNvGraphicFramePr/>
          <p:nvPr>
            <p:extLst>
              <p:ext uri="{D42A27DB-BD31-4B8C-83A1-F6EECF244321}">
                <p14:modId xmlns:p14="http://schemas.microsoft.com/office/powerpoint/2010/main" val="1453230940"/>
              </p:ext>
            </p:extLst>
          </p:nvPr>
        </p:nvGraphicFramePr>
        <p:xfrm>
          <a:off x="914400" y="2352896"/>
          <a:ext cx="10148909" cy="35512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idx="13"/>
          </p:nvPr>
        </p:nvSpPr>
        <p:spPr>
          <a:xfrm>
            <a:off x="792480" y="978758"/>
            <a:ext cx="10880429" cy="315118"/>
          </a:xfrm>
        </p:spPr>
        <p:txBody>
          <a:bodyPr/>
          <a:lstStyle/>
          <a:p>
            <a:r>
              <a:rPr lang="en-US" dirty="0"/>
              <a:t>Nearly half say Joe Biden is their first or second choice for the nomination in 2020, followed then by Bernie Sanders, then Hillary Clinton.</a:t>
            </a:r>
          </a:p>
        </p:txBody>
      </p:sp>
    </p:spTree>
    <p:extLst>
      <p:ext uri="{BB962C8B-B14F-4D97-AF65-F5344CB8AC3E}">
        <p14:creationId xmlns:p14="http://schemas.microsoft.com/office/powerpoint/2010/main" val="97654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rPr>
              <a:t>Foreign</a:t>
            </a:r>
            <a:r>
              <a:rPr kumimoji="0" lang="en-US" sz="3600" b="0" i="0" u="none" strike="noStrike" kern="1200" cap="all" spc="0" normalizeH="0" noProof="0" dirty="0">
                <a:ln>
                  <a:noFill/>
                </a:ln>
                <a:solidFill>
                  <a:srgbClr val="7FBA00"/>
                </a:solidFill>
                <a:effectLst/>
                <a:uLnTx/>
                <a:uFillTx/>
                <a:latin typeface="Segoe UI" panose="020B0502040204020203" pitchFamily="34" charset="0"/>
                <a:ea typeface="+mj-ea"/>
                <a:cs typeface="Segoe UI" panose="020B0502040204020203" pitchFamily="34" charset="0"/>
              </a:rPr>
              <a:t> AFFAIRS</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186705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rgbClr val="262626"/>
              </a:solidFill>
              <a:ea typeface="MS Mincho" panose="02020609040205080304" pitchFamily="49" charset="-128"/>
            </a:endParaRPr>
          </a:p>
          <a:p>
            <a:r>
              <a:rPr lang="en-US" dirty="0"/>
              <a:t>QPAKISTAN Do you support or oppose the U.S. government's decision to withhold over one billion dollars in military and other aid to Pakistan until they do more to eliminate terrorist safe havens in the country?</a:t>
            </a:r>
          </a:p>
          <a:p>
            <a:r>
              <a:rPr lang="en-US" dirty="0"/>
              <a:t>M3D Do you support or oppose the decision to recognize Jerusalem as the capital of Israel and move the U.S. embassy to Israel over the next few years?</a:t>
            </a:r>
            <a:endParaRPr lang="en-US" dirty="0">
              <a:solidFill>
                <a:srgbClr val="000000"/>
              </a:solidFill>
            </a:endParaRPr>
          </a:p>
        </p:txBody>
      </p:sp>
      <p:grpSp>
        <p:nvGrpSpPr>
          <p:cNvPr id="11" name="Group 10"/>
          <p:cNvGrpSpPr/>
          <p:nvPr/>
        </p:nvGrpSpPr>
        <p:grpSpPr>
          <a:xfrm>
            <a:off x="666802" y="2894504"/>
            <a:ext cx="5038835" cy="3577634"/>
            <a:chOff x="628498" y="2593767"/>
            <a:chExt cx="5460655" cy="3877131"/>
          </a:xfrm>
        </p:grpSpPr>
        <p:grpSp>
          <p:nvGrpSpPr>
            <p:cNvPr id="12" name="Group 11"/>
            <p:cNvGrpSpPr/>
            <p:nvPr/>
          </p:nvGrpSpPr>
          <p:grpSpPr>
            <a:xfrm>
              <a:off x="1029473" y="2940889"/>
              <a:ext cx="5059680" cy="3530009"/>
              <a:chOff x="4639141" y="3312877"/>
              <a:chExt cx="5359400" cy="3547533"/>
            </a:xfrm>
          </p:grpSpPr>
          <p:graphicFrame>
            <p:nvGraphicFramePr>
              <p:cNvPr id="14" name="Chart 13"/>
              <p:cNvGraphicFramePr/>
              <p:nvPr>
                <p:extLst>
                  <p:ext uri="{D42A27DB-BD31-4B8C-83A1-F6EECF244321}">
                    <p14:modId xmlns:p14="http://schemas.microsoft.com/office/powerpoint/2010/main" val="4216099925"/>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009DD9"/>
                    </a:solidFill>
                  </a:rPr>
                  <a:t>77</a:t>
                </a:r>
                <a:r>
                  <a:rPr kumimoji="0" lang="en-US" sz="5400" b="1" i="0" u="none" strike="noStrike" kern="0" cap="none" spc="0" normalizeH="0" baseline="0" noProof="0" dirty="0">
                    <a:ln>
                      <a:noFill/>
                    </a:ln>
                    <a:solidFill>
                      <a:srgbClr val="009DD9"/>
                    </a:solidFill>
                    <a:effectLst/>
                    <a:uLnTx/>
                    <a:uFillTx/>
                  </a:rPr>
                  <a:t>%</a:t>
                </a:r>
              </a:p>
              <a:p>
                <a:pPr lvl="0" algn="ctr">
                  <a:defRPr/>
                </a:pPr>
                <a:r>
                  <a:rPr lang="en-US" sz="2400" b="1" kern="0" dirty="0">
                    <a:solidFill>
                      <a:srgbClr val="009DD9"/>
                    </a:solidFill>
                  </a:rPr>
                  <a:t>Support</a:t>
                </a:r>
                <a:endParaRPr kumimoji="0" lang="en-US" sz="4000" i="0" u="none" strike="noStrike" kern="0" cap="none" spc="0" normalizeH="0" baseline="0" noProof="0" dirty="0">
                  <a:ln>
                    <a:noFill/>
                  </a:ln>
                  <a:solidFill>
                    <a:srgbClr val="009DD9"/>
                  </a:solidFill>
                  <a:effectLst/>
                  <a:uLnTx/>
                  <a:uFillTx/>
                </a:endParaRPr>
              </a:p>
            </p:txBody>
          </p:sp>
        </p:grpSp>
        <p:sp>
          <p:nvSpPr>
            <p:cNvPr id="13" name="Oval 12"/>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A10028"/>
                  </a:solidFill>
                </a:rPr>
                <a:t>23</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noProof="0" dirty="0">
                  <a:solidFill>
                    <a:srgbClr val="A10028"/>
                  </a:solidFill>
                </a:rPr>
                <a:t>Oppose</a:t>
              </a:r>
              <a:endParaRPr lang="en-US" sz="1600" kern="0" dirty="0">
                <a:solidFill>
                  <a:srgbClr val="A10028"/>
                </a:solidFill>
              </a:endParaRPr>
            </a:p>
          </p:txBody>
        </p:sp>
      </p:grpSp>
      <p:sp>
        <p:nvSpPr>
          <p:cNvPr id="16" name="Rectangle 15"/>
          <p:cNvSpPr/>
          <p:nvPr/>
        </p:nvSpPr>
        <p:spPr>
          <a:xfrm>
            <a:off x="710665" y="1975348"/>
            <a:ext cx="5159927" cy="923330"/>
          </a:xfrm>
          <a:prstGeom prst="rect">
            <a:avLst/>
          </a:prstGeom>
        </p:spPr>
        <p:txBody>
          <a:bodyPr wrap="square">
            <a:spAutoFit/>
          </a:bodyPr>
          <a:lstStyle/>
          <a:p>
            <a:pPr lvl="0" algn="ctr">
              <a:defRPr/>
            </a:pPr>
            <a:r>
              <a:rPr lang="en-US" b="1" kern="0" dirty="0">
                <a:solidFill>
                  <a:srgbClr val="707276"/>
                </a:solidFill>
              </a:rPr>
              <a:t>Support / Oppose</a:t>
            </a:r>
          </a:p>
          <a:p>
            <a:pPr lvl="0" algn="ctr">
              <a:defRPr/>
            </a:pPr>
            <a:r>
              <a:rPr kumimoji="0" lang="en-US" sz="1800" b="1" i="0" u="none" strike="noStrike" kern="0" cap="none" spc="0" normalizeH="0" baseline="0" noProof="0" dirty="0">
                <a:ln>
                  <a:noFill/>
                </a:ln>
                <a:solidFill>
                  <a:srgbClr val="707276"/>
                </a:solidFill>
                <a:effectLst/>
                <a:uLnTx/>
                <a:uFillTx/>
              </a:rPr>
              <a:t>Withholding</a:t>
            </a:r>
            <a:r>
              <a:rPr kumimoji="0" lang="en-US" sz="1800" b="1" i="0" u="none" strike="noStrike" kern="0" cap="none" spc="0" normalizeH="0" noProof="0" dirty="0">
                <a:ln>
                  <a:noFill/>
                </a:ln>
                <a:solidFill>
                  <a:srgbClr val="707276"/>
                </a:solidFill>
                <a:effectLst/>
                <a:uLnTx/>
                <a:uFillTx/>
              </a:rPr>
              <a:t> over $1B in military and other aid until more is done to eliminate terrorist safe havens</a:t>
            </a:r>
            <a:endParaRPr kumimoji="0" lang="en-US" sz="1800" b="1" i="0" u="none" strike="noStrike" kern="0" cap="none" spc="0" normalizeH="0" baseline="0" noProof="0" dirty="0">
              <a:ln>
                <a:noFill/>
              </a:ln>
              <a:solidFill>
                <a:srgbClr val="707276"/>
              </a:solidFill>
              <a:effectLst/>
              <a:uLnTx/>
              <a:uFillTx/>
            </a:endParaRPr>
          </a:p>
        </p:txBody>
      </p:sp>
      <p:sp>
        <p:nvSpPr>
          <p:cNvPr id="17" name="Rectangle 16"/>
          <p:cNvSpPr/>
          <p:nvPr/>
        </p:nvSpPr>
        <p:spPr>
          <a:xfrm>
            <a:off x="6416041" y="1979201"/>
            <a:ext cx="4953000" cy="923330"/>
          </a:xfrm>
          <a:prstGeom prst="rect">
            <a:avLst/>
          </a:prstGeom>
        </p:spPr>
        <p:txBody>
          <a:bodyPr wrap="square">
            <a:spAutoFit/>
          </a:bodyPr>
          <a:lstStyle/>
          <a:p>
            <a:pPr lvl="0" algn="ctr">
              <a:defRPr/>
            </a:pPr>
            <a:r>
              <a:rPr lang="en-US" b="1" kern="0" dirty="0">
                <a:solidFill>
                  <a:srgbClr val="707276"/>
                </a:solidFill>
              </a:rPr>
              <a:t>Support / Oppose</a:t>
            </a:r>
          </a:p>
          <a:p>
            <a:pPr lvl="0" algn="ctr">
              <a:defRPr/>
            </a:pPr>
            <a:r>
              <a:rPr lang="en-US" b="1" kern="0" dirty="0">
                <a:solidFill>
                  <a:srgbClr val="707276"/>
                </a:solidFill>
              </a:rPr>
              <a:t>Recognize Jerusalem as the capital of Israel and move the U.S. embassy to Israel</a:t>
            </a:r>
          </a:p>
        </p:txBody>
      </p:sp>
      <p:grpSp>
        <p:nvGrpSpPr>
          <p:cNvPr id="18" name="Group 17"/>
          <p:cNvGrpSpPr/>
          <p:nvPr/>
        </p:nvGrpSpPr>
        <p:grpSpPr>
          <a:xfrm>
            <a:off x="6790274" y="2846832"/>
            <a:ext cx="4205735" cy="3706368"/>
            <a:chOff x="1466354" y="2375844"/>
            <a:chExt cx="4419600" cy="3800356"/>
          </a:xfrm>
        </p:grpSpPr>
        <p:graphicFrame>
          <p:nvGraphicFramePr>
            <p:cNvPr id="19" name="Chart 18"/>
            <p:cNvGraphicFramePr/>
            <p:nvPr>
              <p:extLst>
                <p:ext uri="{D42A27DB-BD31-4B8C-83A1-F6EECF244321}">
                  <p14:modId xmlns:p14="http://schemas.microsoft.com/office/powerpoint/2010/main" val="258990599"/>
                </p:ext>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3"/>
            </a:graphicData>
          </a:graphic>
        </p:graphicFrame>
        <p:sp>
          <p:nvSpPr>
            <p:cNvPr id="20" name="Rounded Rectangle 19"/>
            <p:cNvSpPr/>
            <p:nvPr/>
          </p:nvSpPr>
          <p:spPr>
            <a:xfrm>
              <a:off x="1866152" y="3643697"/>
              <a:ext cx="1825242" cy="12247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Support</a:t>
              </a:r>
            </a:p>
          </p:txBody>
        </p:sp>
        <p:sp>
          <p:nvSpPr>
            <p:cNvPr id="21" name="Rounded Rectangle 20"/>
            <p:cNvSpPr/>
            <p:nvPr/>
          </p:nvSpPr>
          <p:spPr>
            <a:xfrm>
              <a:off x="3567133" y="3687711"/>
              <a:ext cx="1774804" cy="12441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Oppose</a:t>
              </a:r>
            </a:p>
          </p:txBody>
        </p:sp>
      </p:grpSp>
      <p:sp>
        <p:nvSpPr>
          <p:cNvPr id="3" name="Title 2"/>
          <p:cNvSpPr>
            <a:spLocks noGrp="1"/>
          </p:cNvSpPr>
          <p:nvPr>
            <p:ph type="title"/>
          </p:nvPr>
        </p:nvSpPr>
        <p:spPr>
          <a:xfrm>
            <a:off x="792480" y="457976"/>
            <a:ext cx="10408920" cy="571500"/>
          </a:xfrm>
        </p:spPr>
        <p:txBody>
          <a:bodyPr/>
          <a:lstStyle/>
          <a:p>
            <a:r>
              <a:rPr lang="en-US" sz="2800" dirty="0"/>
              <a:t>voters administration policies on Israel and Pakistan</a:t>
            </a:r>
          </a:p>
        </p:txBody>
      </p:sp>
      <p:sp>
        <p:nvSpPr>
          <p:cNvPr id="22" name="Text Placeholder 4"/>
          <p:cNvSpPr>
            <a:spLocks noGrp="1"/>
          </p:cNvSpPr>
          <p:nvPr>
            <p:ph type="body" idx="13"/>
          </p:nvPr>
        </p:nvSpPr>
        <p:spPr>
          <a:xfrm>
            <a:off x="790708" y="1055499"/>
            <a:ext cx="10880429" cy="315118"/>
          </a:xfrm>
        </p:spPr>
        <p:txBody>
          <a:bodyPr/>
          <a:lstStyle/>
          <a:p>
            <a:r>
              <a:rPr lang="en-US" dirty="0"/>
              <a:t>A large majority of voters support withholding aid from Pakistan until more is done to eliminate terrorist safe havens in the county. But voters are split on the decision to recognize Jerusalem as the capital of Israel.</a:t>
            </a:r>
          </a:p>
        </p:txBody>
      </p:sp>
    </p:spTree>
    <p:extLst>
      <p:ext uri="{BB962C8B-B14F-4D97-AF65-F5344CB8AC3E}">
        <p14:creationId xmlns:p14="http://schemas.microsoft.com/office/powerpoint/2010/main" val="110130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5029200" y="1867763"/>
            <a:ext cx="6652176" cy="3877985"/>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0" y="1524000"/>
            <a:ext cx="4236720" cy="4985980"/>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January 13-16 among </a:t>
            </a:r>
            <a:r>
              <a:rPr lang="en-US" sz="2400" b="1" dirty="0">
                <a:solidFill>
                  <a:srgbClr val="FF8300"/>
                </a:solidFill>
                <a:latin typeface="Segoe UI" panose="020B0502040204020203" pitchFamily="34" charset="0"/>
                <a:cs typeface="Segoe UI" panose="020B0502040204020203" pitchFamily="34" charset="0"/>
              </a:rPr>
              <a:t>1,962 registered voters </a:t>
            </a:r>
            <a:r>
              <a:rPr lang="en-US" sz="2400" dirty="0">
                <a:solidFill>
                  <a:srgbClr val="FF8300"/>
                </a:solidFill>
                <a:latin typeface="Segoe UI" panose="020B0502040204020203" pitchFamily="34" charset="0"/>
                <a:cs typeface="Segoe UI" panose="020B0502040204020203" pitchFamily="34" charset="0"/>
              </a:rPr>
              <a:t>by The Harris Poll. </a:t>
            </a:r>
          </a:p>
          <a:p>
            <a:pPr>
              <a:lnSpc>
                <a:spcPct val="100000"/>
              </a:lnSpc>
            </a:pPr>
            <a:endParaRPr lang="en-US" sz="2400" dirty="0">
              <a:solidFill>
                <a:srgbClr val="FF8300"/>
              </a:solidFill>
              <a:latin typeface="Segoe UI" panose="020B0502040204020203" pitchFamily="34" charset="0"/>
              <a:cs typeface="Segoe UI" panose="020B0502040204020203" pitchFamily="34" charset="0"/>
            </a:endParaRPr>
          </a:p>
          <a:p>
            <a:pPr>
              <a:lnSpc>
                <a:spcPct val="100000"/>
              </a:lnSpc>
            </a:pPr>
            <a:r>
              <a:rPr lang="en-US" sz="2400" dirty="0">
                <a:latin typeface="Segoe UI" panose="020B0502040204020203" pitchFamily="34" charset="0"/>
                <a:cs typeface="Segoe UI" panose="020B0502040204020203" pitchFamily="34" charset="0"/>
              </a:rPr>
              <a:t>A second flash poll on taxes and immigration was conducted </a:t>
            </a:r>
            <a:r>
              <a:rPr lang="en-US" sz="2400" dirty="0">
                <a:solidFill>
                  <a:srgbClr val="FF8300"/>
                </a:solidFill>
                <a:latin typeface="Segoe UI" panose="020B0502040204020203" pitchFamily="34" charset="0"/>
                <a:cs typeface="Segoe UI" panose="020B0502040204020203" pitchFamily="34" charset="0"/>
              </a:rPr>
              <a:t>January 17-19 among </a:t>
            </a:r>
            <a:r>
              <a:rPr lang="en-US" sz="2400" b="1" dirty="0">
                <a:solidFill>
                  <a:srgbClr val="FF8300"/>
                </a:solidFill>
                <a:latin typeface="Segoe UI" panose="020B0502040204020203" pitchFamily="34" charset="0"/>
                <a:cs typeface="Segoe UI" panose="020B0502040204020203" pitchFamily="34" charset="0"/>
              </a:rPr>
              <a:t>980 registered voters. </a:t>
            </a:r>
            <a:endParaRPr lang="en-US" sz="2400" dirty="0">
              <a:latin typeface="Segoe UI" panose="020B0502040204020203" pitchFamily="34" charset="0"/>
              <a:cs typeface="Segoe UI" panose="020B0502040204020203" pitchFamily="34" charset="0"/>
            </a:endParaRPr>
          </a:p>
        </p:txBody>
      </p:sp>
      <p:sp>
        <p:nvSpPr>
          <p:cNvPr id="4" name="Text Placeholder 5"/>
          <p:cNvSpPr txBox="1">
            <a:spLocks/>
          </p:cNvSpPr>
          <p:nvPr/>
        </p:nvSpPr>
        <p:spPr bwMode="gray">
          <a:xfrm>
            <a:off x="5105400" y="1990874"/>
            <a:ext cx="6324600" cy="3447098"/>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education, political party, and political ideology where necessary to align them with their actual proportions in the population. 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 Stephen Ansolabehere, and Dritan Nesho supervised the poll.</a:t>
            </a:r>
          </a:p>
        </p:txBody>
      </p:sp>
    </p:spTree>
    <p:extLst>
      <p:ext uri="{BB962C8B-B14F-4D97-AF65-F5344CB8AC3E}">
        <p14:creationId xmlns:p14="http://schemas.microsoft.com/office/powerpoint/2010/main" val="152475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102551" cy="571500"/>
          </a:xfrm>
        </p:spPr>
        <p:txBody>
          <a:bodyPr/>
          <a:lstStyle/>
          <a:p>
            <a:r>
              <a:rPr lang="en-US" sz="2800" dirty="0"/>
              <a:t>But a MAJORITY OF voters disapprove of the way trump is handling the situation with north Korea</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chemeClr val="tx2"/>
              </a:solidFill>
              <a:ea typeface="MS Mincho" panose="02020609040205080304" pitchFamily="49" charset="-128"/>
            </a:endParaRPr>
          </a:p>
          <a:p>
            <a:pPr>
              <a:spcBef>
                <a:spcPts val="0"/>
              </a:spcBef>
            </a:pPr>
            <a:r>
              <a:rPr lang="en-US" dirty="0"/>
              <a:t>M3B Do you approve or disapprove of the way President Trump is handling North Korea? </a:t>
            </a:r>
            <a:endParaRPr lang="en-US" dirty="0">
              <a:solidFill>
                <a:schemeClr val="tx2"/>
              </a:solidFill>
            </a:endParaRPr>
          </a:p>
        </p:txBody>
      </p:sp>
      <p:grpSp>
        <p:nvGrpSpPr>
          <p:cNvPr id="6" name="Group 5"/>
          <p:cNvGrpSpPr/>
          <p:nvPr/>
        </p:nvGrpSpPr>
        <p:grpSpPr>
          <a:xfrm>
            <a:off x="2895600" y="2334303"/>
            <a:ext cx="2762673" cy="172351"/>
            <a:chOff x="2743200" y="2842038"/>
            <a:chExt cx="2762673" cy="172351"/>
          </a:xfrm>
        </p:grpSpPr>
        <p:sp>
          <p:nvSpPr>
            <p:cNvPr id="122" name="Oval 121"/>
            <p:cNvSpPr/>
            <p:nvPr/>
          </p:nvSpPr>
          <p:spPr>
            <a:xfrm>
              <a:off x="2743200" y="284204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3" name="Oval 122"/>
            <p:cNvSpPr/>
            <p:nvPr/>
          </p:nvSpPr>
          <p:spPr>
            <a:xfrm>
              <a:off x="3031846" y="284204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4" name="Oval 123"/>
            <p:cNvSpPr/>
            <p:nvPr/>
          </p:nvSpPr>
          <p:spPr>
            <a:xfrm>
              <a:off x="3320492"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5" name="Oval 124"/>
            <p:cNvSpPr/>
            <p:nvPr/>
          </p:nvSpPr>
          <p:spPr>
            <a:xfrm>
              <a:off x="3609138"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6" name="Oval 125"/>
            <p:cNvSpPr/>
            <p:nvPr/>
          </p:nvSpPr>
          <p:spPr>
            <a:xfrm>
              <a:off x="3897784"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7" name="Oval 126"/>
            <p:cNvSpPr/>
            <p:nvPr/>
          </p:nvSpPr>
          <p:spPr>
            <a:xfrm>
              <a:off x="4186430"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8" name="Oval 127"/>
            <p:cNvSpPr/>
            <p:nvPr/>
          </p:nvSpPr>
          <p:spPr>
            <a:xfrm>
              <a:off x="4475077"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29" name="Oval 128"/>
            <p:cNvSpPr/>
            <p:nvPr/>
          </p:nvSpPr>
          <p:spPr>
            <a:xfrm>
              <a:off x="4763723" y="284203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30" name="Oval 129"/>
            <p:cNvSpPr/>
            <p:nvPr/>
          </p:nvSpPr>
          <p:spPr>
            <a:xfrm>
              <a:off x="5052369" y="28495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sp>
          <p:nvSpPr>
            <p:cNvPr id="131" name="Oval 130"/>
            <p:cNvSpPr/>
            <p:nvPr/>
          </p:nvSpPr>
          <p:spPr>
            <a:xfrm>
              <a:off x="5341012" y="284203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9"/>
                </a:solidFill>
                <a:effectLst/>
                <a:uLnTx/>
                <a:uFillTx/>
                <a:latin typeface="Calibri"/>
                <a:ea typeface="+mn-ea"/>
                <a:cs typeface="+mn-cs"/>
              </a:endParaRPr>
            </a:p>
          </p:txBody>
        </p:sp>
      </p:grpSp>
      <p:grpSp>
        <p:nvGrpSpPr>
          <p:cNvPr id="7" name="Group 6"/>
          <p:cNvGrpSpPr/>
          <p:nvPr/>
        </p:nvGrpSpPr>
        <p:grpSpPr>
          <a:xfrm>
            <a:off x="2895600" y="2635098"/>
            <a:ext cx="2762673" cy="172351"/>
            <a:chOff x="2743200" y="3142833"/>
            <a:chExt cx="2762673" cy="172351"/>
          </a:xfrm>
        </p:grpSpPr>
        <p:sp>
          <p:nvSpPr>
            <p:cNvPr id="112" name="Oval 111"/>
            <p:cNvSpPr/>
            <p:nvPr/>
          </p:nvSpPr>
          <p:spPr>
            <a:xfrm>
              <a:off x="2743200" y="3142837"/>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3" name="Oval 112"/>
            <p:cNvSpPr/>
            <p:nvPr/>
          </p:nvSpPr>
          <p:spPr>
            <a:xfrm>
              <a:off x="3031846" y="314283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4" name="Oval 113"/>
            <p:cNvSpPr/>
            <p:nvPr/>
          </p:nvSpPr>
          <p:spPr>
            <a:xfrm>
              <a:off x="3320492"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5" name="Oval 114"/>
            <p:cNvSpPr/>
            <p:nvPr/>
          </p:nvSpPr>
          <p:spPr>
            <a:xfrm>
              <a:off x="3609138"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6" name="Oval 115"/>
            <p:cNvSpPr/>
            <p:nvPr/>
          </p:nvSpPr>
          <p:spPr>
            <a:xfrm>
              <a:off x="3897784"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7" name="Oval 116"/>
            <p:cNvSpPr/>
            <p:nvPr/>
          </p:nvSpPr>
          <p:spPr>
            <a:xfrm>
              <a:off x="4186430"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8" name="Oval 117"/>
            <p:cNvSpPr/>
            <p:nvPr/>
          </p:nvSpPr>
          <p:spPr>
            <a:xfrm>
              <a:off x="4475077"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9" name="Oval 118"/>
            <p:cNvSpPr/>
            <p:nvPr/>
          </p:nvSpPr>
          <p:spPr>
            <a:xfrm>
              <a:off x="4763723" y="314283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0" name="Oval 119"/>
            <p:cNvSpPr/>
            <p:nvPr/>
          </p:nvSpPr>
          <p:spPr>
            <a:xfrm>
              <a:off x="5052369" y="31503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1" name="Oval 120"/>
            <p:cNvSpPr/>
            <p:nvPr/>
          </p:nvSpPr>
          <p:spPr>
            <a:xfrm>
              <a:off x="5341012" y="314283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8" name="Group 7"/>
          <p:cNvGrpSpPr/>
          <p:nvPr/>
        </p:nvGrpSpPr>
        <p:grpSpPr>
          <a:xfrm>
            <a:off x="2895600" y="2935893"/>
            <a:ext cx="2762673" cy="172351"/>
            <a:chOff x="2743200" y="3443628"/>
            <a:chExt cx="2762673" cy="172351"/>
          </a:xfrm>
        </p:grpSpPr>
        <p:sp>
          <p:nvSpPr>
            <p:cNvPr id="102" name="Oval 101"/>
            <p:cNvSpPr/>
            <p:nvPr/>
          </p:nvSpPr>
          <p:spPr>
            <a:xfrm>
              <a:off x="2743200" y="344363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3" name="Oval 102"/>
            <p:cNvSpPr/>
            <p:nvPr/>
          </p:nvSpPr>
          <p:spPr>
            <a:xfrm>
              <a:off x="3031846" y="344363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4" name="Oval 103"/>
            <p:cNvSpPr/>
            <p:nvPr/>
          </p:nvSpPr>
          <p:spPr>
            <a:xfrm>
              <a:off x="3320492"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5" name="Oval 104"/>
            <p:cNvSpPr/>
            <p:nvPr/>
          </p:nvSpPr>
          <p:spPr>
            <a:xfrm>
              <a:off x="3609138"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6" name="Oval 105"/>
            <p:cNvSpPr/>
            <p:nvPr/>
          </p:nvSpPr>
          <p:spPr>
            <a:xfrm>
              <a:off x="3897784"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 name="Oval 106"/>
            <p:cNvSpPr/>
            <p:nvPr/>
          </p:nvSpPr>
          <p:spPr>
            <a:xfrm>
              <a:off x="4186430"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8" name="Oval 107"/>
            <p:cNvSpPr/>
            <p:nvPr/>
          </p:nvSpPr>
          <p:spPr>
            <a:xfrm>
              <a:off x="4475077"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9" name="Oval 108"/>
            <p:cNvSpPr/>
            <p:nvPr/>
          </p:nvSpPr>
          <p:spPr>
            <a:xfrm>
              <a:off x="4763723" y="344362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0" name="Oval 109"/>
            <p:cNvSpPr/>
            <p:nvPr/>
          </p:nvSpPr>
          <p:spPr>
            <a:xfrm>
              <a:off x="5052369" y="345111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1" name="Oval 110"/>
            <p:cNvSpPr/>
            <p:nvPr/>
          </p:nvSpPr>
          <p:spPr>
            <a:xfrm>
              <a:off x="5341012" y="34436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 name="Group 8"/>
          <p:cNvGrpSpPr/>
          <p:nvPr/>
        </p:nvGrpSpPr>
        <p:grpSpPr>
          <a:xfrm>
            <a:off x="2895600" y="3236687"/>
            <a:ext cx="2762673" cy="172351"/>
            <a:chOff x="2743200" y="3744422"/>
            <a:chExt cx="2762673" cy="172351"/>
          </a:xfrm>
        </p:grpSpPr>
        <p:sp>
          <p:nvSpPr>
            <p:cNvPr id="92" name="Oval 91"/>
            <p:cNvSpPr/>
            <p:nvPr/>
          </p:nvSpPr>
          <p:spPr>
            <a:xfrm>
              <a:off x="2743200" y="374442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 name="Oval 92"/>
            <p:cNvSpPr/>
            <p:nvPr/>
          </p:nvSpPr>
          <p:spPr>
            <a:xfrm>
              <a:off x="3031846" y="374442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4" name="Oval 93"/>
            <p:cNvSpPr/>
            <p:nvPr/>
          </p:nvSpPr>
          <p:spPr>
            <a:xfrm>
              <a:off x="3320492"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 name="Oval 94"/>
            <p:cNvSpPr/>
            <p:nvPr/>
          </p:nvSpPr>
          <p:spPr>
            <a:xfrm>
              <a:off x="3609138"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6" name="Oval 95"/>
            <p:cNvSpPr/>
            <p:nvPr/>
          </p:nvSpPr>
          <p:spPr>
            <a:xfrm>
              <a:off x="3897784"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7" name="Oval 96"/>
            <p:cNvSpPr/>
            <p:nvPr/>
          </p:nvSpPr>
          <p:spPr>
            <a:xfrm>
              <a:off x="4186430"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8" name="Oval 97"/>
            <p:cNvSpPr/>
            <p:nvPr/>
          </p:nvSpPr>
          <p:spPr>
            <a:xfrm>
              <a:off x="4475077"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9" name="Oval 98"/>
            <p:cNvSpPr/>
            <p:nvPr/>
          </p:nvSpPr>
          <p:spPr>
            <a:xfrm>
              <a:off x="4763723" y="37444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0" name="Oval 99"/>
            <p:cNvSpPr/>
            <p:nvPr/>
          </p:nvSpPr>
          <p:spPr>
            <a:xfrm>
              <a:off x="5052369" y="375191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1" name="Oval 100"/>
            <p:cNvSpPr/>
            <p:nvPr/>
          </p:nvSpPr>
          <p:spPr>
            <a:xfrm>
              <a:off x="5341012" y="374442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1" name="Group 10"/>
          <p:cNvGrpSpPr/>
          <p:nvPr/>
        </p:nvGrpSpPr>
        <p:grpSpPr>
          <a:xfrm>
            <a:off x="2895600" y="3838277"/>
            <a:ext cx="2762673" cy="172351"/>
            <a:chOff x="2743200" y="4346012"/>
            <a:chExt cx="2762673" cy="172351"/>
          </a:xfrm>
        </p:grpSpPr>
        <p:sp>
          <p:nvSpPr>
            <p:cNvPr id="72" name="Oval 71"/>
            <p:cNvSpPr/>
            <p:nvPr/>
          </p:nvSpPr>
          <p:spPr>
            <a:xfrm>
              <a:off x="2743200" y="434601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3" name="Oval 72"/>
            <p:cNvSpPr/>
            <p:nvPr/>
          </p:nvSpPr>
          <p:spPr>
            <a:xfrm>
              <a:off x="3031846" y="434601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4" name="Oval 73"/>
            <p:cNvSpPr/>
            <p:nvPr/>
          </p:nvSpPr>
          <p:spPr>
            <a:xfrm>
              <a:off x="3320492"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5" name="Oval 74"/>
            <p:cNvSpPr/>
            <p:nvPr/>
          </p:nvSpPr>
          <p:spPr>
            <a:xfrm>
              <a:off x="3609138"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6" name="Oval 75"/>
            <p:cNvSpPr/>
            <p:nvPr/>
          </p:nvSpPr>
          <p:spPr>
            <a:xfrm>
              <a:off x="3897784"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7" name="Oval 76"/>
            <p:cNvSpPr/>
            <p:nvPr/>
          </p:nvSpPr>
          <p:spPr>
            <a:xfrm>
              <a:off x="4186430"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8" name="Oval 77"/>
            <p:cNvSpPr/>
            <p:nvPr/>
          </p:nvSpPr>
          <p:spPr>
            <a:xfrm>
              <a:off x="4475077"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9" name="Oval 78"/>
            <p:cNvSpPr/>
            <p:nvPr/>
          </p:nvSpPr>
          <p:spPr>
            <a:xfrm>
              <a:off x="4763723" y="434601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Oval 79"/>
            <p:cNvSpPr/>
            <p:nvPr/>
          </p:nvSpPr>
          <p:spPr>
            <a:xfrm>
              <a:off x="5052369" y="43535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1" name="Oval 80"/>
            <p:cNvSpPr/>
            <p:nvPr/>
          </p:nvSpPr>
          <p:spPr>
            <a:xfrm>
              <a:off x="5341012" y="434601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2" name="Group 11"/>
          <p:cNvGrpSpPr/>
          <p:nvPr/>
        </p:nvGrpSpPr>
        <p:grpSpPr>
          <a:xfrm>
            <a:off x="2895600" y="4139072"/>
            <a:ext cx="2762673" cy="172351"/>
            <a:chOff x="2743200" y="4646807"/>
            <a:chExt cx="2762673" cy="172351"/>
          </a:xfrm>
        </p:grpSpPr>
        <p:sp>
          <p:nvSpPr>
            <p:cNvPr id="62" name="Oval 61"/>
            <p:cNvSpPr/>
            <p:nvPr/>
          </p:nvSpPr>
          <p:spPr>
            <a:xfrm>
              <a:off x="2743200" y="464681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Oval 62"/>
            <p:cNvSpPr/>
            <p:nvPr/>
          </p:nvSpPr>
          <p:spPr>
            <a:xfrm>
              <a:off x="3031846" y="464681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4" name="Oval 63"/>
            <p:cNvSpPr/>
            <p:nvPr/>
          </p:nvSpPr>
          <p:spPr>
            <a:xfrm>
              <a:off x="3320492"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Oval 64"/>
            <p:cNvSpPr/>
            <p:nvPr/>
          </p:nvSpPr>
          <p:spPr>
            <a:xfrm>
              <a:off x="3609138"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6" name="Oval 65"/>
            <p:cNvSpPr/>
            <p:nvPr/>
          </p:nvSpPr>
          <p:spPr>
            <a:xfrm>
              <a:off x="3897784"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Oval 66"/>
            <p:cNvSpPr/>
            <p:nvPr/>
          </p:nvSpPr>
          <p:spPr>
            <a:xfrm>
              <a:off x="4186430"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Oval 67"/>
            <p:cNvSpPr/>
            <p:nvPr/>
          </p:nvSpPr>
          <p:spPr>
            <a:xfrm>
              <a:off x="4475077"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Oval 68"/>
            <p:cNvSpPr/>
            <p:nvPr/>
          </p:nvSpPr>
          <p:spPr>
            <a:xfrm>
              <a:off x="4763723" y="464680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0" name="Oval 69"/>
            <p:cNvSpPr/>
            <p:nvPr/>
          </p:nvSpPr>
          <p:spPr>
            <a:xfrm>
              <a:off x="5052369" y="46542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1" name="Oval 70"/>
            <p:cNvSpPr/>
            <p:nvPr/>
          </p:nvSpPr>
          <p:spPr>
            <a:xfrm>
              <a:off x="5341012" y="464680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3" name="Group 12"/>
          <p:cNvGrpSpPr/>
          <p:nvPr/>
        </p:nvGrpSpPr>
        <p:grpSpPr>
          <a:xfrm>
            <a:off x="2895600" y="4439866"/>
            <a:ext cx="2762673" cy="172351"/>
            <a:chOff x="2743200" y="4947601"/>
            <a:chExt cx="2762673" cy="172351"/>
          </a:xfrm>
        </p:grpSpPr>
        <p:sp>
          <p:nvSpPr>
            <p:cNvPr id="52" name="Oval 51"/>
            <p:cNvSpPr/>
            <p:nvPr/>
          </p:nvSpPr>
          <p:spPr>
            <a:xfrm>
              <a:off x="2743200" y="494760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Oval 52"/>
            <p:cNvSpPr/>
            <p:nvPr/>
          </p:nvSpPr>
          <p:spPr>
            <a:xfrm>
              <a:off x="3031846" y="494760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Oval 53"/>
            <p:cNvSpPr/>
            <p:nvPr/>
          </p:nvSpPr>
          <p:spPr>
            <a:xfrm>
              <a:off x="3320492"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5" name="Oval 54"/>
            <p:cNvSpPr/>
            <p:nvPr/>
          </p:nvSpPr>
          <p:spPr>
            <a:xfrm>
              <a:off x="3609138"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6" name="Oval 55"/>
            <p:cNvSpPr/>
            <p:nvPr/>
          </p:nvSpPr>
          <p:spPr>
            <a:xfrm>
              <a:off x="3897784"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7" name="Oval 56"/>
            <p:cNvSpPr/>
            <p:nvPr/>
          </p:nvSpPr>
          <p:spPr>
            <a:xfrm>
              <a:off x="4186430"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Oval 57"/>
            <p:cNvSpPr/>
            <p:nvPr/>
          </p:nvSpPr>
          <p:spPr>
            <a:xfrm>
              <a:off x="4475077"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Oval 58"/>
            <p:cNvSpPr/>
            <p:nvPr/>
          </p:nvSpPr>
          <p:spPr>
            <a:xfrm>
              <a:off x="4763723" y="49476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0" name="Oval 59"/>
            <p:cNvSpPr/>
            <p:nvPr/>
          </p:nvSpPr>
          <p:spPr>
            <a:xfrm>
              <a:off x="5052369" y="49550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1" name="Oval 60"/>
            <p:cNvSpPr/>
            <p:nvPr/>
          </p:nvSpPr>
          <p:spPr>
            <a:xfrm>
              <a:off x="5341012" y="494760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 name="Group 13"/>
          <p:cNvGrpSpPr/>
          <p:nvPr/>
        </p:nvGrpSpPr>
        <p:grpSpPr>
          <a:xfrm>
            <a:off x="2895600" y="4740661"/>
            <a:ext cx="2762673" cy="172351"/>
            <a:chOff x="2743200" y="5248396"/>
            <a:chExt cx="2762673" cy="172351"/>
          </a:xfrm>
        </p:grpSpPr>
        <p:sp>
          <p:nvSpPr>
            <p:cNvPr id="42" name="Oval 41"/>
            <p:cNvSpPr/>
            <p:nvPr/>
          </p:nvSpPr>
          <p:spPr>
            <a:xfrm>
              <a:off x="2743200" y="524840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Oval 42"/>
            <p:cNvSpPr/>
            <p:nvPr/>
          </p:nvSpPr>
          <p:spPr>
            <a:xfrm>
              <a:off x="3031846" y="524839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4" name="Oval 43"/>
            <p:cNvSpPr/>
            <p:nvPr/>
          </p:nvSpPr>
          <p:spPr>
            <a:xfrm>
              <a:off x="3320492"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5" name="Oval 44"/>
            <p:cNvSpPr/>
            <p:nvPr/>
          </p:nvSpPr>
          <p:spPr>
            <a:xfrm>
              <a:off x="3609138"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Oval 45"/>
            <p:cNvSpPr/>
            <p:nvPr/>
          </p:nvSpPr>
          <p:spPr>
            <a:xfrm>
              <a:off x="3897784"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7" name="Oval 46"/>
            <p:cNvSpPr/>
            <p:nvPr/>
          </p:nvSpPr>
          <p:spPr>
            <a:xfrm>
              <a:off x="4186430"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Oval 47"/>
            <p:cNvSpPr/>
            <p:nvPr/>
          </p:nvSpPr>
          <p:spPr>
            <a:xfrm>
              <a:off x="4475077"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9" name="Oval 48"/>
            <p:cNvSpPr/>
            <p:nvPr/>
          </p:nvSpPr>
          <p:spPr>
            <a:xfrm>
              <a:off x="4763723" y="52483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Oval 49"/>
            <p:cNvSpPr/>
            <p:nvPr/>
          </p:nvSpPr>
          <p:spPr>
            <a:xfrm>
              <a:off x="5052369" y="525588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1" name="Oval 50"/>
            <p:cNvSpPr/>
            <p:nvPr/>
          </p:nvSpPr>
          <p:spPr>
            <a:xfrm>
              <a:off x="5341012" y="524839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34" name="Group 133"/>
          <p:cNvGrpSpPr/>
          <p:nvPr/>
        </p:nvGrpSpPr>
        <p:grpSpPr>
          <a:xfrm>
            <a:off x="2895600" y="5041453"/>
            <a:ext cx="2762673" cy="172351"/>
            <a:chOff x="2743200" y="5549188"/>
            <a:chExt cx="2762673" cy="172351"/>
          </a:xfrm>
        </p:grpSpPr>
        <p:sp>
          <p:nvSpPr>
            <p:cNvPr id="32" name="Oval 31"/>
            <p:cNvSpPr/>
            <p:nvPr/>
          </p:nvSpPr>
          <p:spPr>
            <a:xfrm>
              <a:off x="2743200" y="554919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 name="Oval 32"/>
            <p:cNvSpPr/>
            <p:nvPr/>
          </p:nvSpPr>
          <p:spPr>
            <a:xfrm>
              <a:off x="3031846" y="55491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 name="Oval 33"/>
            <p:cNvSpPr/>
            <p:nvPr/>
          </p:nvSpPr>
          <p:spPr>
            <a:xfrm>
              <a:off x="3320492"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Oval 34"/>
            <p:cNvSpPr/>
            <p:nvPr/>
          </p:nvSpPr>
          <p:spPr>
            <a:xfrm>
              <a:off x="3609138"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6" name="Oval 35"/>
            <p:cNvSpPr/>
            <p:nvPr/>
          </p:nvSpPr>
          <p:spPr>
            <a:xfrm>
              <a:off x="3897784"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Oval 36"/>
            <p:cNvSpPr/>
            <p:nvPr/>
          </p:nvSpPr>
          <p:spPr>
            <a:xfrm>
              <a:off x="4186430"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Oval 37"/>
            <p:cNvSpPr/>
            <p:nvPr/>
          </p:nvSpPr>
          <p:spPr>
            <a:xfrm>
              <a:off x="4475077"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Oval 38"/>
            <p:cNvSpPr/>
            <p:nvPr/>
          </p:nvSpPr>
          <p:spPr>
            <a:xfrm>
              <a:off x="4763723" y="554918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Oval 39"/>
            <p:cNvSpPr/>
            <p:nvPr/>
          </p:nvSpPr>
          <p:spPr>
            <a:xfrm>
              <a:off x="5052369" y="555667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Oval 40"/>
            <p:cNvSpPr/>
            <p:nvPr/>
          </p:nvSpPr>
          <p:spPr>
            <a:xfrm>
              <a:off x="5341012" y="554918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5" name="Group 24"/>
          <p:cNvGrpSpPr/>
          <p:nvPr/>
        </p:nvGrpSpPr>
        <p:grpSpPr>
          <a:xfrm>
            <a:off x="5977512" y="2427121"/>
            <a:ext cx="3780832" cy="923330"/>
            <a:chOff x="3481772" y="3209290"/>
            <a:chExt cx="3780832" cy="923330"/>
          </a:xfrm>
        </p:grpSpPr>
        <p:sp>
          <p:nvSpPr>
            <p:cNvPr id="28" name="TextBox 27"/>
            <p:cNvSpPr txBox="1"/>
            <p:nvPr/>
          </p:nvSpPr>
          <p:spPr>
            <a:xfrm>
              <a:off x="3481772" y="3209290"/>
              <a:ext cx="17590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kern="0" dirty="0">
                  <a:solidFill>
                    <a:srgbClr val="009DD9"/>
                  </a:solidFill>
                  <a:latin typeface="Calibri"/>
                </a:rPr>
                <a:t>40</a:t>
              </a:r>
              <a:r>
                <a:rPr kumimoji="0" lang="en-US" sz="5400" b="1" i="0" u="none" strike="noStrike" kern="0" cap="none" spc="0" normalizeH="0" baseline="0" noProof="0" dirty="0">
                  <a:ln>
                    <a:noFill/>
                  </a:ln>
                  <a:solidFill>
                    <a:srgbClr val="009DD9"/>
                  </a:solidFill>
                  <a:effectLst/>
                  <a:uLnTx/>
                  <a:uFillTx/>
                  <a:latin typeface="Calibri"/>
                  <a:ea typeface="+mn-ea"/>
                  <a:cs typeface="+mn-cs"/>
                </a:rPr>
                <a:t>%</a:t>
              </a:r>
            </a:p>
          </p:txBody>
        </p:sp>
        <p:sp>
          <p:nvSpPr>
            <p:cNvPr id="29" name="Rectangle 28"/>
            <p:cNvSpPr/>
            <p:nvPr/>
          </p:nvSpPr>
          <p:spPr>
            <a:xfrm>
              <a:off x="4896564" y="3473453"/>
              <a:ext cx="2366040" cy="403316"/>
            </a:xfrm>
            <a:prstGeom prst="rect">
              <a:avLst/>
            </a:prstGeom>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approve</a:t>
              </a:r>
            </a:p>
          </p:txBody>
        </p:sp>
      </p:grpSp>
      <p:sp>
        <p:nvSpPr>
          <p:cNvPr id="132" name="Rectangle 131"/>
          <p:cNvSpPr/>
          <p:nvPr/>
        </p:nvSpPr>
        <p:spPr>
          <a:xfrm>
            <a:off x="2743200" y="1752600"/>
            <a:ext cx="67228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7276"/>
                </a:solidFill>
                <a:effectLst/>
                <a:uLnTx/>
                <a:uFillTx/>
                <a:latin typeface="Calibri"/>
                <a:ea typeface="+mn-ea"/>
                <a:cs typeface="+mn-cs"/>
              </a:rPr>
              <a:t>Approval of President Trump’s handling of North Korea</a:t>
            </a:r>
          </a:p>
        </p:txBody>
      </p:sp>
      <p:sp>
        <p:nvSpPr>
          <p:cNvPr id="135" name="TextBox 134"/>
          <p:cNvSpPr txBox="1"/>
          <p:nvPr/>
        </p:nvSpPr>
        <p:spPr>
          <a:xfrm>
            <a:off x="5977512" y="3964981"/>
            <a:ext cx="17590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kern="0" dirty="0">
                <a:solidFill>
                  <a:srgbClr val="C00000"/>
                </a:solidFill>
                <a:latin typeface="Calibri"/>
              </a:rPr>
              <a:t>60</a:t>
            </a:r>
            <a:r>
              <a:rPr kumimoji="0" lang="en-US" sz="5400" b="1" i="0" u="none" strike="noStrike" kern="0" cap="none" spc="0" normalizeH="0" baseline="0" noProof="0" dirty="0">
                <a:ln>
                  <a:noFill/>
                </a:ln>
                <a:solidFill>
                  <a:srgbClr val="C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Calibri"/>
              <a:ea typeface="+mn-ea"/>
              <a:cs typeface="+mn-cs"/>
            </a:endParaRPr>
          </a:p>
        </p:txBody>
      </p:sp>
      <p:sp>
        <p:nvSpPr>
          <p:cNvPr id="136" name="Rectangle 135"/>
          <p:cNvSpPr/>
          <p:nvPr/>
        </p:nvSpPr>
        <p:spPr>
          <a:xfrm>
            <a:off x="7437118" y="4203504"/>
            <a:ext cx="361031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a:ea typeface="+mn-ea"/>
                <a:cs typeface="+mn-cs"/>
              </a:rPr>
              <a:t>disapprove</a:t>
            </a:r>
            <a:endParaRPr kumimoji="0" lang="en-US" sz="1800" b="0" i="0" u="none" strike="noStrike" kern="0" cap="none" spc="0" normalizeH="0" baseline="0" noProof="0" dirty="0">
              <a:ln>
                <a:noFill/>
              </a:ln>
              <a:solidFill>
                <a:srgbClr val="C00000"/>
              </a:solidFill>
              <a:effectLst/>
              <a:uLnTx/>
              <a:uFillTx/>
              <a:latin typeface="Calibri"/>
              <a:ea typeface="+mn-ea"/>
              <a:cs typeface="+mn-cs"/>
            </a:endParaRPr>
          </a:p>
        </p:txBody>
      </p:sp>
      <p:grpSp>
        <p:nvGrpSpPr>
          <p:cNvPr id="133" name="Group 132">
            <a:extLst>
              <a:ext uri="{FF2B5EF4-FFF2-40B4-BE49-F238E27FC236}">
                <a16:creationId xmlns:a16="http://schemas.microsoft.com/office/drawing/2014/main" id="{5B82C0F6-331E-4725-8787-889F1312CA11}"/>
              </a:ext>
            </a:extLst>
          </p:cNvPr>
          <p:cNvGrpSpPr/>
          <p:nvPr/>
        </p:nvGrpSpPr>
        <p:grpSpPr>
          <a:xfrm>
            <a:off x="2895600" y="3533737"/>
            <a:ext cx="2762673" cy="172351"/>
            <a:chOff x="2743200" y="4346012"/>
            <a:chExt cx="2762673" cy="172351"/>
          </a:xfrm>
        </p:grpSpPr>
        <p:sp>
          <p:nvSpPr>
            <p:cNvPr id="137" name="Oval 136">
              <a:extLst>
                <a:ext uri="{FF2B5EF4-FFF2-40B4-BE49-F238E27FC236}">
                  <a16:creationId xmlns:a16="http://schemas.microsoft.com/office/drawing/2014/main" id="{26399760-91F7-4BBB-A3DB-052DB79031CD}"/>
                </a:ext>
              </a:extLst>
            </p:cNvPr>
            <p:cNvSpPr/>
            <p:nvPr/>
          </p:nvSpPr>
          <p:spPr>
            <a:xfrm>
              <a:off x="2743200" y="434601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8" name="Oval 137">
              <a:extLst>
                <a:ext uri="{FF2B5EF4-FFF2-40B4-BE49-F238E27FC236}">
                  <a16:creationId xmlns:a16="http://schemas.microsoft.com/office/drawing/2014/main" id="{579308E0-B8C2-45AC-B6D6-22E5D9B964E6}"/>
                </a:ext>
              </a:extLst>
            </p:cNvPr>
            <p:cNvSpPr/>
            <p:nvPr/>
          </p:nvSpPr>
          <p:spPr>
            <a:xfrm>
              <a:off x="3031846" y="434601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9" name="Oval 138">
              <a:extLst>
                <a:ext uri="{FF2B5EF4-FFF2-40B4-BE49-F238E27FC236}">
                  <a16:creationId xmlns:a16="http://schemas.microsoft.com/office/drawing/2014/main" id="{7A269CAA-55CE-4C44-A1BB-F8C737A22D12}"/>
                </a:ext>
              </a:extLst>
            </p:cNvPr>
            <p:cNvSpPr/>
            <p:nvPr/>
          </p:nvSpPr>
          <p:spPr>
            <a:xfrm>
              <a:off x="3320492"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0" name="Oval 139">
              <a:extLst>
                <a:ext uri="{FF2B5EF4-FFF2-40B4-BE49-F238E27FC236}">
                  <a16:creationId xmlns:a16="http://schemas.microsoft.com/office/drawing/2014/main" id="{899D80A4-4763-4861-AFF8-0100FA2B09D8}"/>
                </a:ext>
              </a:extLst>
            </p:cNvPr>
            <p:cNvSpPr/>
            <p:nvPr/>
          </p:nvSpPr>
          <p:spPr>
            <a:xfrm>
              <a:off x="3609138"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1" name="Oval 140">
              <a:extLst>
                <a:ext uri="{FF2B5EF4-FFF2-40B4-BE49-F238E27FC236}">
                  <a16:creationId xmlns:a16="http://schemas.microsoft.com/office/drawing/2014/main" id="{1B95C013-BE56-408E-932D-FBC410FA2F9F}"/>
                </a:ext>
              </a:extLst>
            </p:cNvPr>
            <p:cNvSpPr/>
            <p:nvPr/>
          </p:nvSpPr>
          <p:spPr>
            <a:xfrm>
              <a:off x="3897784"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2" name="Oval 141">
              <a:extLst>
                <a:ext uri="{FF2B5EF4-FFF2-40B4-BE49-F238E27FC236}">
                  <a16:creationId xmlns:a16="http://schemas.microsoft.com/office/drawing/2014/main" id="{62A2AE82-E709-452A-B93C-960476303C64}"/>
                </a:ext>
              </a:extLst>
            </p:cNvPr>
            <p:cNvSpPr/>
            <p:nvPr/>
          </p:nvSpPr>
          <p:spPr>
            <a:xfrm>
              <a:off x="4186430"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3" name="Oval 142">
              <a:extLst>
                <a:ext uri="{FF2B5EF4-FFF2-40B4-BE49-F238E27FC236}">
                  <a16:creationId xmlns:a16="http://schemas.microsoft.com/office/drawing/2014/main" id="{FF9B5D35-D990-4584-B5A1-7A2FBE1EA400}"/>
                </a:ext>
              </a:extLst>
            </p:cNvPr>
            <p:cNvSpPr/>
            <p:nvPr/>
          </p:nvSpPr>
          <p:spPr>
            <a:xfrm>
              <a:off x="4475077"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4" name="Oval 143">
              <a:extLst>
                <a:ext uri="{FF2B5EF4-FFF2-40B4-BE49-F238E27FC236}">
                  <a16:creationId xmlns:a16="http://schemas.microsoft.com/office/drawing/2014/main" id="{9C86C19A-8471-472D-8807-A4BEE5D12848}"/>
                </a:ext>
              </a:extLst>
            </p:cNvPr>
            <p:cNvSpPr/>
            <p:nvPr/>
          </p:nvSpPr>
          <p:spPr>
            <a:xfrm>
              <a:off x="4763723" y="434601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Oval 144">
              <a:extLst>
                <a:ext uri="{FF2B5EF4-FFF2-40B4-BE49-F238E27FC236}">
                  <a16:creationId xmlns:a16="http://schemas.microsoft.com/office/drawing/2014/main" id="{19A3671C-B1A4-49D6-8A7E-26E66B017E57}"/>
                </a:ext>
              </a:extLst>
            </p:cNvPr>
            <p:cNvSpPr/>
            <p:nvPr/>
          </p:nvSpPr>
          <p:spPr>
            <a:xfrm>
              <a:off x="5052369" y="43535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6" name="Oval 145">
              <a:extLst>
                <a:ext uri="{FF2B5EF4-FFF2-40B4-BE49-F238E27FC236}">
                  <a16:creationId xmlns:a16="http://schemas.microsoft.com/office/drawing/2014/main" id="{5D64E02C-247B-48BD-A9AC-DF8136BDC690}"/>
                </a:ext>
              </a:extLst>
            </p:cNvPr>
            <p:cNvSpPr/>
            <p:nvPr/>
          </p:nvSpPr>
          <p:spPr>
            <a:xfrm>
              <a:off x="5341012" y="434601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301539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rgbClr val="262626"/>
              </a:solidFill>
              <a:ea typeface="MS Mincho" panose="02020609040205080304" pitchFamily="49" charset="-128"/>
            </a:endParaRPr>
          </a:p>
          <a:p>
            <a:r>
              <a:rPr lang="en-US" dirty="0"/>
              <a:t>M3C Do you think the U.S. government on should leave the Iran nuclear deal as it is or attempt to renegotiate it? </a:t>
            </a:r>
            <a:endParaRPr lang="en-US" dirty="0">
              <a:solidFill>
                <a:srgbClr val="000000"/>
              </a:solidFill>
            </a:endParaRPr>
          </a:p>
        </p:txBody>
      </p:sp>
      <p:graphicFrame>
        <p:nvGraphicFramePr>
          <p:cNvPr id="7" name="Chart 6"/>
          <p:cNvGraphicFramePr/>
          <p:nvPr>
            <p:extLst>
              <p:ext uri="{D42A27DB-BD31-4B8C-83A1-F6EECF244321}">
                <p14:modId xmlns:p14="http://schemas.microsoft.com/office/powerpoint/2010/main" val="1241233893"/>
              </p:ext>
            </p:extLst>
          </p:nvPr>
        </p:nvGraphicFramePr>
        <p:xfrm>
          <a:off x="2821191" y="2749272"/>
          <a:ext cx="6457627"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9145791" y="3112933"/>
            <a:ext cx="157408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Leave it as is</a:t>
            </a:r>
            <a:endParaRPr kumimoji="0" lang="en-US" sz="1800" b="0" i="1" u="none" strike="noStrike" kern="0" cap="none" spc="0" normalizeH="0" baseline="0" noProof="0" dirty="0">
              <a:ln>
                <a:noFill/>
              </a:ln>
              <a:solidFill>
                <a:srgbClr val="009DD9"/>
              </a:solidFill>
              <a:effectLst/>
              <a:uLnTx/>
              <a:uFillTx/>
              <a:latin typeface="Calibri"/>
              <a:ea typeface="+mn-ea"/>
              <a:cs typeface="+mn-cs"/>
            </a:endParaRPr>
          </a:p>
        </p:txBody>
      </p:sp>
      <p:sp>
        <p:nvSpPr>
          <p:cNvPr id="9" name="Rounded Rectangle 128"/>
          <p:cNvSpPr/>
          <p:nvPr/>
        </p:nvSpPr>
        <p:spPr>
          <a:xfrm>
            <a:off x="365760" y="3145971"/>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99999"/>
                </a:solidFill>
                <a:effectLst/>
                <a:uLnTx/>
                <a:uFillTx/>
                <a:latin typeface="Calibri"/>
                <a:ea typeface="+mn-ea"/>
                <a:cs typeface="+mn-cs"/>
              </a:rPr>
              <a:t>Attempt to renegotiate it</a:t>
            </a:r>
            <a:endParaRPr kumimoji="0" lang="en-US" sz="1800" b="0" i="1" u="none" strike="noStrike" kern="0" cap="none" spc="0" normalizeH="0" baseline="0" noProof="0" dirty="0">
              <a:ln>
                <a:noFill/>
              </a:ln>
              <a:solidFill>
                <a:srgbClr val="999999"/>
              </a:solidFill>
              <a:effectLst/>
              <a:uLnTx/>
              <a:uFillTx/>
              <a:latin typeface="Calibri"/>
              <a:ea typeface="+mn-ea"/>
              <a:cs typeface="+mn-cs"/>
            </a:endParaRPr>
          </a:p>
        </p:txBody>
      </p:sp>
      <p:sp>
        <p:nvSpPr>
          <p:cNvPr id="10" name="Rectangle 9"/>
          <p:cNvSpPr/>
          <p:nvPr/>
        </p:nvSpPr>
        <p:spPr>
          <a:xfrm>
            <a:off x="3778210" y="2071125"/>
            <a:ext cx="454358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7276"/>
                </a:solidFill>
                <a:effectLst/>
                <a:uLnTx/>
                <a:uFillTx/>
                <a:latin typeface="Calibri"/>
                <a:ea typeface="+mn-ea"/>
                <a:cs typeface="+mn-cs"/>
              </a:rPr>
              <a:t>Do you think the US </a:t>
            </a:r>
            <a:r>
              <a:rPr lang="en-US" b="1" dirty="0">
                <a:solidFill>
                  <a:srgbClr val="707276"/>
                </a:solidFill>
                <a:latin typeface="Calibri"/>
              </a:rPr>
              <a:t>Government</a:t>
            </a:r>
            <a:r>
              <a:rPr kumimoji="0" lang="en-US" sz="1800" b="1" i="0" u="none" strike="noStrike" kern="1200" cap="none" spc="0" normalizeH="0" baseline="0" noProof="0" dirty="0">
                <a:ln>
                  <a:noFill/>
                </a:ln>
                <a:solidFill>
                  <a:srgbClr val="707276"/>
                </a:solidFill>
                <a:effectLst/>
                <a:uLnTx/>
                <a:uFillTx/>
                <a:latin typeface="Calibri"/>
                <a:ea typeface="+mn-ea"/>
                <a:cs typeface="+mn-cs"/>
              </a:rPr>
              <a:t> should leave the Iran Nuclear deal as is or attempt to renegotiate it?</a:t>
            </a:r>
          </a:p>
        </p:txBody>
      </p:sp>
      <p:sp>
        <p:nvSpPr>
          <p:cNvPr id="3" name="Title 2"/>
          <p:cNvSpPr>
            <a:spLocks noGrp="1"/>
          </p:cNvSpPr>
          <p:nvPr>
            <p:ph type="title"/>
          </p:nvPr>
        </p:nvSpPr>
        <p:spPr>
          <a:xfrm>
            <a:off x="792482" y="838200"/>
            <a:ext cx="10888896" cy="571500"/>
          </a:xfrm>
        </p:spPr>
        <p:txBody>
          <a:bodyPr/>
          <a:lstStyle/>
          <a:p>
            <a:r>
              <a:rPr lang="en-US" sz="2800" dirty="0"/>
              <a:t>MAJORITY OF VOTERS believe the us Government should attempt to renegotiate the </a:t>
            </a:r>
            <a:r>
              <a:rPr lang="en-US" sz="2800" dirty="0" err="1"/>
              <a:t>iran</a:t>
            </a:r>
            <a:r>
              <a:rPr lang="en-US" sz="2800" dirty="0"/>
              <a:t> nuclear deal</a:t>
            </a:r>
          </a:p>
        </p:txBody>
      </p:sp>
    </p:spTree>
    <p:extLst>
      <p:ext uri="{BB962C8B-B14F-4D97-AF65-F5344CB8AC3E}">
        <p14:creationId xmlns:p14="http://schemas.microsoft.com/office/powerpoint/2010/main" val="312931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endParaRPr lang="en-US" dirty="0">
              <a:solidFill>
                <a:srgbClr val="262626"/>
              </a:solidFill>
              <a:ea typeface="MS Mincho" panose="02020609040205080304" pitchFamily="49" charset="-128"/>
            </a:endParaRPr>
          </a:p>
          <a:p>
            <a:r>
              <a:rPr lang="en-US" dirty="0"/>
              <a:t>WIRANPROTESTS Do you think the U.S. government should be vocal in supporting pro-democracy protests in Iran, or should it not comment on the protests and wait and see?</a:t>
            </a:r>
          </a:p>
          <a:p>
            <a:r>
              <a:rPr lang="en-US" dirty="0">
                <a:solidFill>
                  <a:srgbClr val="000000"/>
                </a:solidFill>
              </a:rPr>
              <a:t>QIRANPROTESTS2 Do you think the government of Iran has the support of its people or not?</a:t>
            </a:r>
          </a:p>
          <a:p>
            <a:r>
              <a:rPr lang="en-US" dirty="0"/>
              <a:t>QIRANPROTESTS3 Do you think Iran is a working democracy or is it run by a group of religious leaders who claim absolute power based on religion?</a:t>
            </a:r>
          </a:p>
        </p:txBody>
      </p:sp>
      <p:graphicFrame>
        <p:nvGraphicFramePr>
          <p:cNvPr id="7" name="Chart 6"/>
          <p:cNvGraphicFramePr/>
          <p:nvPr>
            <p:extLst>
              <p:ext uri="{D42A27DB-BD31-4B8C-83A1-F6EECF244321}">
                <p14:modId xmlns:p14="http://schemas.microsoft.com/office/powerpoint/2010/main" val="790463774"/>
              </p:ext>
            </p:extLst>
          </p:nvPr>
        </p:nvGraphicFramePr>
        <p:xfrm>
          <a:off x="2209801" y="2057447"/>
          <a:ext cx="3664193"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5715000" y="2435103"/>
            <a:ext cx="198120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Vocally support pro-democracy protest in Iran</a:t>
            </a:r>
            <a:endParaRPr kumimoji="0" lang="en-US" sz="1800" b="0" i="1" u="none" strike="noStrike" kern="0" cap="none" spc="0" normalizeH="0" baseline="0" noProof="0" dirty="0">
              <a:ln>
                <a:noFill/>
              </a:ln>
              <a:solidFill>
                <a:srgbClr val="009DD9"/>
              </a:solidFill>
              <a:effectLst/>
              <a:uLnTx/>
              <a:uFillTx/>
              <a:latin typeface="Calibri"/>
              <a:ea typeface="+mn-ea"/>
              <a:cs typeface="+mn-cs"/>
            </a:endParaRPr>
          </a:p>
        </p:txBody>
      </p:sp>
      <p:sp>
        <p:nvSpPr>
          <p:cNvPr id="9" name="Rounded Rectangle 128"/>
          <p:cNvSpPr/>
          <p:nvPr/>
        </p:nvSpPr>
        <p:spPr>
          <a:xfrm>
            <a:off x="-76200" y="2421108"/>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99999"/>
                </a:solidFill>
                <a:effectLst/>
                <a:uLnTx/>
                <a:uFillTx/>
                <a:latin typeface="Calibri"/>
                <a:ea typeface="+mn-ea"/>
                <a:cs typeface="+mn-cs"/>
              </a:rPr>
              <a:t>Withhold comment and wait and see</a:t>
            </a:r>
            <a:endParaRPr kumimoji="0" lang="en-US" sz="1800" b="0" i="1" u="none" strike="noStrike" kern="0" cap="none" spc="0" normalizeH="0" baseline="0" noProof="0" dirty="0">
              <a:ln>
                <a:noFill/>
              </a:ln>
              <a:solidFill>
                <a:srgbClr val="999999"/>
              </a:solidFill>
              <a:effectLst/>
              <a:uLnTx/>
              <a:uFillTx/>
              <a:latin typeface="Calibri"/>
              <a:ea typeface="+mn-ea"/>
              <a:cs typeface="+mn-cs"/>
            </a:endParaRPr>
          </a:p>
        </p:txBody>
      </p:sp>
      <p:sp>
        <p:nvSpPr>
          <p:cNvPr id="10" name="Rectangle 9"/>
          <p:cNvSpPr/>
          <p:nvPr/>
        </p:nvSpPr>
        <p:spPr>
          <a:xfrm>
            <a:off x="1781013" y="1982738"/>
            <a:ext cx="454358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707276"/>
                </a:solidFill>
                <a:latin typeface="Calibri"/>
              </a:rPr>
              <a:t>How Should US Be Involved in Iran Protests</a:t>
            </a:r>
            <a:endParaRPr kumimoji="0" lang="en-US" sz="1800" b="1" i="0" u="none" strike="noStrike" kern="1200" cap="none" spc="0" normalizeH="0" baseline="0" noProof="0" dirty="0">
              <a:ln>
                <a:noFill/>
              </a:ln>
              <a:solidFill>
                <a:srgbClr val="707276"/>
              </a:solidFill>
              <a:effectLst/>
              <a:uLnTx/>
              <a:uFillTx/>
              <a:latin typeface="Calibri"/>
              <a:ea typeface="+mn-ea"/>
              <a:cs typeface="+mn-cs"/>
            </a:endParaRPr>
          </a:p>
        </p:txBody>
      </p:sp>
      <p:graphicFrame>
        <p:nvGraphicFramePr>
          <p:cNvPr id="11" name="Chart 10"/>
          <p:cNvGraphicFramePr/>
          <p:nvPr>
            <p:extLst>
              <p:ext uri="{D42A27DB-BD31-4B8C-83A1-F6EECF244321}">
                <p14:modId xmlns:p14="http://schemas.microsoft.com/office/powerpoint/2010/main" val="1662357272"/>
              </p:ext>
            </p:extLst>
          </p:nvPr>
        </p:nvGraphicFramePr>
        <p:xfrm>
          <a:off x="2209801" y="4419647"/>
          <a:ext cx="3664194" cy="1676353"/>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le 127"/>
          <p:cNvSpPr/>
          <p:nvPr/>
        </p:nvSpPr>
        <p:spPr>
          <a:xfrm>
            <a:off x="5715000" y="4760763"/>
            <a:ext cx="157408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Government of Iran has the support of its people</a:t>
            </a:r>
            <a:endParaRPr kumimoji="0" lang="en-US" sz="1800" b="0" i="1" u="none" strike="noStrike" kern="0" cap="none" spc="0" normalizeH="0" baseline="0" noProof="0" dirty="0">
              <a:ln>
                <a:noFill/>
              </a:ln>
              <a:solidFill>
                <a:srgbClr val="009DD9"/>
              </a:solidFill>
              <a:effectLst/>
              <a:uLnTx/>
              <a:uFillTx/>
              <a:latin typeface="Calibri"/>
              <a:ea typeface="+mn-ea"/>
              <a:cs typeface="+mn-cs"/>
            </a:endParaRPr>
          </a:p>
        </p:txBody>
      </p:sp>
      <p:sp>
        <p:nvSpPr>
          <p:cNvPr id="13" name="Rounded Rectangle 128"/>
          <p:cNvSpPr/>
          <p:nvPr/>
        </p:nvSpPr>
        <p:spPr>
          <a:xfrm>
            <a:off x="-76200" y="4783308"/>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99999"/>
                </a:solidFill>
                <a:effectLst/>
                <a:uLnTx/>
                <a:uFillTx/>
                <a:latin typeface="Calibri"/>
                <a:ea typeface="+mn-ea"/>
                <a:cs typeface="+mn-cs"/>
              </a:rPr>
              <a:t>Government of Iran does not have the support of its people</a:t>
            </a:r>
            <a:endParaRPr kumimoji="0" lang="en-US" sz="1800" b="0" i="1" u="none" strike="noStrike" kern="0" cap="none" spc="0" normalizeH="0" baseline="0" noProof="0" dirty="0">
              <a:ln>
                <a:noFill/>
              </a:ln>
              <a:solidFill>
                <a:srgbClr val="999999"/>
              </a:solidFill>
              <a:effectLst/>
              <a:uLnTx/>
              <a:uFillTx/>
              <a:latin typeface="Calibri"/>
              <a:ea typeface="+mn-ea"/>
              <a:cs typeface="+mn-cs"/>
            </a:endParaRPr>
          </a:p>
        </p:txBody>
      </p:sp>
      <p:sp>
        <p:nvSpPr>
          <p:cNvPr id="14" name="Rectangle 13"/>
          <p:cNvSpPr/>
          <p:nvPr/>
        </p:nvSpPr>
        <p:spPr>
          <a:xfrm>
            <a:off x="1781013" y="4136977"/>
            <a:ext cx="454358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7276"/>
                </a:solidFill>
                <a:effectLst/>
                <a:uLnTx/>
                <a:uFillTx/>
                <a:latin typeface="Calibri"/>
                <a:ea typeface="+mn-ea"/>
                <a:cs typeface="+mn-cs"/>
              </a:rPr>
              <a:t>Does Iran Government Have the Support of its People</a:t>
            </a:r>
          </a:p>
        </p:txBody>
      </p:sp>
      <p:grpSp>
        <p:nvGrpSpPr>
          <p:cNvPr id="15" name="Group 14"/>
          <p:cNvGrpSpPr/>
          <p:nvPr/>
        </p:nvGrpSpPr>
        <p:grpSpPr>
          <a:xfrm>
            <a:off x="7749202" y="2623882"/>
            <a:ext cx="4347409" cy="3591529"/>
            <a:chOff x="245647" y="2495964"/>
            <a:chExt cx="5843506" cy="3974934"/>
          </a:xfrm>
        </p:grpSpPr>
        <p:grpSp>
          <p:nvGrpSpPr>
            <p:cNvPr id="16" name="Group 15"/>
            <p:cNvGrpSpPr/>
            <p:nvPr/>
          </p:nvGrpSpPr>
          <p:grpSpPr>
            <a:xfrm>
              <a:off x="1029473" y="2940889"/>
              <a:ext cx="5059680" cy="3530009"/>
              <a:chOff x="4639141" y="3312877"/>
              <a:chExt cx="5359400" cy="3547533"/>
            </a:xfrm>
          </p:grpSpPr>
          <p:graphicFrame>
            <p:nvGraphicFramePr>
              <p:cNvPr id="18" name="Chart 17"/>
              <p:cNvGraphicFramePr/>
              <p:nvPr>
                <p:extLst>
                  <p:ext uri="{D42A27DB-BD31-4B8C-83A1-F6EECF244321}">
                    <p14:modId xmlns:p14="http://schemas.microsoft.com/office/powerpoint/2010/main" val="2490651320"/>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4"/>
              </a:graphicData>
            </a:graphic>
          </p:graphicFrame>
          <p:sp>
            <p:nvSpPr>
              <p:cNvPr id="19" name="Oval 18"/>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kern="0" dirty="0">
                    <a:solidFill>
                      <a:srgbClr val="C00000"/>
                    </a:solidFill>
                    <a:latin typeface="Calibri"/>
                  </a:rPr>
                  <a:t>86</a:t>
                </a:r>
                <a:r>
                  <a:rPr kumimoji="0" lang="en-US" sz="4800" b="1" i="0" u="none" strike="noStrike" kern="0" cap="none" spc="0" normalizeH="0" baseline="0" noProof="0" dirty="0">
                    <a:ln>
                      <a:noFill/>
                    </a:ln>
                    <a:solidFill>
                      <a:srgbClr val="C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Calibri"/>
                    <a:ea typeface="+mn-ea"/>
                    <a:cs typeface="+mn-cs"/>
                  </a:rPr>
                  <a:t>Iran is Run by a</a:t>
                </a:r>
                <a:r>
                  <a:rPr kumimoji="0" lang="en-US" sz="2000" b="1" i="0" u="none" strike="noStrike" kern="0" cap="none" spc="0" normalizeH="0" noProof="0" dirty="0">
                    <a:ln>
                      <a:noFill/>
                    </a:ln>
                    <a:solidFill>
                      <a:srgbClr val="C00000"/>
                    </a:solidFill>
                    <a:effectLst/>
                    <a:uLnTx/>
                    <a:uFillTx/>
                    <a:latin typeface="Calibri"/>
                    <a:ea typeface="+mn-ea"/>
                    <a:cs typeface="+mn-cs"/>
                  </a:rPr>
                  <a:t> Group of Religious Leader</a:t>
                </a:r>
                <a:endParaRPr kumimoji="0" lang="en-US" sz="3600" b="0" i="0" u="none" strike="noStrike" kern="0" cap="none" spc="0" normalizeH="0" baseline="0" noProof="0" dirty="0">
                  <a:ln>
                    <a:noFill/>
                  </a:ln>
                  <a:solidFill>
                    <a:srgbClr val="C00000"/>
                  </a:solidFill>
                  <a:effectLst/>
                  <a:uLnTx/>
                  <a:uFillTx/>
                  <a:latin typeface="Calibri"/>
                  <a:ea typeface="+mn-ea"/>
                  <a:cs typeface="+mn-cs"/>
                </a:endParaRPr>
              </a:p>
            </p:txBody>
          </p:sp>
        </p:grpSp>
        <p:sp>
          <p:nvSpPr>
            <p:cNvPr id="17" name="Oval 16"/>
            <p:cNvSpPr/>
            <p:nvPr/>
          </p:nvSpPr>
          <p:spPr>
            <a:xfrm>
              <a:off x="245647" y="2495964"/>
              <a:ext cx="2211650" cy="189680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9DD9"/>
                  </a:solidFill>
                  <a:effectLst/>
                  <a:uLnTx/>
                  <a:uFillTx/>
                  <a:latin typeface="Calibri"/>
                  <a:ea typeface="+mn-ea"/>
                  <a:cs typeface="+mn-cs"/>
                </a:rPr>
                <a:t>14% </a:t>
              </a:r>
              <a:br>
                <a:rPr kumimoji="0" lang="en-US" sz="3600" b="1" i="0" u="none" strike="noStrike" kern="0" cap="none" spc="0" normalizeH="0" baseline="0" noProof="0" dirty="0">
                  <a:ln>
                    <a:noFill/>
                  </a:ln>
                  <a:solidFill>
                    <a:srgbClr val="009DD9"/>
                  </a:solidFill>
                  <a:effectLst/>
                  <a:uLnTx/>
                  <a:uFillTx/>
                  <a:latin typeface="Calibri"/>
                  <a:ea typeface="+mn-ea"/>
                  <a:cs typeface="+mn-cs"/>
                </a:rPr>
              </a:br>
              <a:r>
                <a:rPr kumimoji="0" lang="en-US" sz="1600" b="1" i="0" u="none" strike="noStrike" kern="0" cap="none" spc="0" normalizeH="0" baseline="0" noProof="0" dirty="0">
                  <a:ln>
                    <a:noFill/>
                  </a:ln>
                  <a:solidFill>
                    <a:srgbClr val="009DD9"/>
                  </a:solidFill>
                  <a:effectLst/>
                  <a:uLnTx/>
                  <a:uFillTx/>
                  <a:latin typeface="Calibri"/>
                  <a:ea typeface="+mn-ea"/>
                  <a:cs typeface="+mn-cs"/>
                </a:rPr>
                <a:t>Iran is</a:t>
              </a:r>
              <a:r>
                <a:rPr kumimoji="0" lang="en-US" sz="1600" b="1" i="0" u="none" strike="noStrike" kern="0" cap="none" spc="0" normalizeH="0" noProof="0" dirty="0">
                  <a:ln>
                    <a:noFill/>
                  </a:ln>
                  <a:solidFill>
                    <a:srgbClr val="009DD9"/>
                  </a:solidFill>
                  <a:effectLst/>
                  <a:uLnTx/>
                  <a:uFillTx/>
                  <a:latin typeface="Calibri"/>
                  <a:ea typeface="+mn-ea"/>
                  <a:cs typeface="+mn-cs"/>
                </a:rPr>
                <a:t> a Working Democracy</a:t>
              </a:r>
              <a:endParaRPr kumimoji="0" lang="en-US" sz="1600" b="0" i="0" u="none" strike="noStrike" kern="0" cap="none" spc="0" normalizeH="0" baseline="0" noProof="0" dirty="0">
                <a:ln>
                  <a:noFill/>
                </a:ln>
                <a:solidFill>
                  <a:srgbClr val="009DD9"/>
                </a:solidFill>
                <a:effectLst/>
                <a:uLnTx/>
                <a:uFillTx/>
                <a:latin typeface="Calibri"/>
                <a:ea typeface="+mn-ea"/>
                <a:cs typeface="+mn-cs"/>
              </a:endParaRPr>
            </a:p>
          </p:txBody>
        </p:sp>
      </p:grpSp>
      <p:sp>
        <p:nvSpPr>
          <p:cNvPr id="20" name="Rectangle 19"/>
          <p:cNvSpPr/>
          <p:nvPr/>
        </p:nvSpPr>
        <p:spPr>
          <a:xfrm>
            <a:off x="8507419" y="1987680"/>
            <a:ext cx="312776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Voters Impression of Iran</a:t>
            </a:r>
            <a:r>
              <a:rPr kumimoji="0" lang="en-US" sz="1800" b="1" i="0" u="none" strike="noStrike" kern="0" cap="none" spc="0" normalizeH="0" noProof="0" dirty="0">
                <a:ln>
                  <a:noFill/>
                </a:ln>
                <a:solidFill>
                  <a:srgbClr val="707276"/>
                </a:solidFill>
                <a:effectLst/>
                <a:uLnTx/>
                <a:uFillTx/>
                <a:latin typeface="Calibri"/>
                <a:ea typeface="+mn-ea"/>
                <a:cs typeface="+mn-cs"/>
              </a:rPr>
              <a:t> Government Institution</a:t>
            </a:r>
            <a:endParaRPr kumimoji="0" lang="en-US" sz="1800" b="1" i="0" u="none" strike="noStrike" kern="0" cap="none" spc="0" normalizeH="0" baseline="0" noProof="0" dirty="0">
              <a:ln>
                <a:noFill/>
              </a:ln>
              <a:solidFill>
                <a:srgbClr val="707276"/>
              </a:solidFill>
              <a:effectLst/>
              <a:uLnTx/>
              <a:uFillTx/>
              <a:latin typeface="Calibri"/>
              <a:ea typeface="+mn-ea"/>
              <a:cs typeface="+mn-cs"/>
            </a:endParaRPr>
          </a:p>
        </p:txBody>
      </p:sp>
      <p:sp>
        <p:nvSpPr>
          <p:cNvPr id="3" name="Title 2"/>
          <p:cNvSpPr>
            <a:spLocks noGrp="1"/>
          </p:cNvSpPr>
          <p:nvPr>
            <p:ph type="title"/>
          </p:nvPr>
        </p:nvSpPr>
        <p:spPr>
          <a:xfrm>
            <a:off x="784013" y="372434"/>
            <a:ext cx="10888896" cy="571500"/>
          </a:xfrm>
        </p:spPr>
        <p:txBody>
          <a:bodyPr/>
          <a:lstStyle/>
          <a:p>
            <a:r>
              <a:rPr lang="en-US" sz="2800" dirty="0"/>
              <a:t>Very few voters believe that Iran is a working democracy</a:t>
            </a:r>
          </a:p>
        </p:txBody>
      </p:sp>
      <p:sp>
        <p:nvSpPr>
          <p:cNvPr id="21" name="Text Placeholder 4"/>
          <p:cNvSpPr>
            <a:spLocks noGrp="1"/>
          </p:cNvSpPr>
          <p:nvPr>
            <p:ph type="body" idx="13"/>
          </p:nvPr>
        </p:nvSpPr>
        <p:spPr>
          <a:xfrm>
            <a:off x="784013" y="950857"/>
            <a:ext cx="10880429" cy="315118"/>
          </a:xfrm>
        </p:spPr>
        <p:txBody>
          <a:bodyPr/>
          <a:lstStyle/>
          <a:p>
            <a:r>
              <a:rPr lang="en-US" dirty="0"/>
              <a:t>And although most believe the Iran government does not have the support of its people; voters also would like to wait and see before supporting the pro-democracy protests in Iran.</a:t>
            </a:r>
          </a:p>
        </p:txBody>
      </p:sp>
    </p:spTree>
    <p:extLst>
      <p:ext uri="{BB962C8B-B14F-4D97-AF65-F5344CB8AC3E}">
        <p14:creationId xmlns:p14="http://schemas.microsoft.com/office/powerpoint/2010/main" val="248159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Russia Investigation</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178127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2800" dirty="0"/>
              <a:t>Most voters believe the investigation into Russia and trump is hurting the county; uncertain of its findings</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rPr>
              <a:t>M10 Do you think the investigations into Russia and President Trump are helping the country or hurting the country?</a:t>
            </a:r>
          </a:p>
          <a:p>
            <a:r>
              <a:rPr lang="en-US" dirty="0">
                <a:solidFill>
                  <a:srgbClr val="262626"/>
                </a:solidFill>
                <a:ea typeface="MS Mincho" panose="02020609040205080304" pitchFamily="49" charset="-128"/>
              </a:rPr>
              <a:t>QCOLLUSION Do you think the independent counsel has found actual evidence of Trump campaign officials colluding with the Russians or has he not found any evidence of such collusion?</a:t>
            </a:r>
          </a:p>
        </p:txBody>
      </p:sp>
      <p:grpSp>
        <p:nvGrpSpPr>
          <p:cNvPr id="6" name="Group 5"/>
          <p:cNvGrpSpPr/>
          <p:nvPr/>
        </p:nvGrpSpPr>
        <p:grpSpPr>
          <a:xfrm>
            <a:off x="497016" y="2346993"/>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C00000"/>
                    </a:solidFill>
                    <a:effectLst/>
                    <a:uLnTx/>
                    <a:uFillTx/>
                    <a:latin typeface="Calibri"/>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alibri"/>
                    <a:ea typeface="+mn-ea"/>
                    <a:cs typeface="+mn-cs"/>
                  </a:rPr>
                  <a:t>Hurting the country</a:t>
                </a:r>
                <a:endParaRPr kumimoji="0" lang="en-US" sz="4000" b="0" i="0" u="none" strike="noStrike" kern="0" cap="none" spc="0" normalizeH="0" baseline="0" noProof="0" dirty="0">
                  <a:ln>
                    <a:noFill/>
                  </a:ln>
                  <a:solidFill>
                    <a:srgbClr val="C00000"/>
                  </a:solidFill>
                  <a:effectLst/>
                  <a:uLnTx/>
                  <a:uFillTx/>
                  <a:latin typeface="Calibri"/>
                  <a:ea typeface="+mn-ea"/>
                  <a:cs typeface="+mn-cs"/>
                </a:endParaRPr>
              </a:p>
            </p:txBody>
          </p:sp>
        </p:grpSp>
        <p:sp>
          <p:nvSpPr>
            <p:cNvPr id="24" name="Oval 23"/>
            <p:cNvSpPr/>
            <p:nvPr/>
          </p:nvSpPr>
          <p:spPr>
            <a:xfrm>
              <a:off x="628498" y="2593767"/>
              <a:ext cx="1828800" cy="182880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9DD9"/>
                  </a:solidFill>
                  <a:effectLst/>
                  <a:uLnTx/>
                  <a:uFillTx/>
                  <a:latin typeface="Calibri"/>
                  <a:ea typeface="+mn-ea"/>
                  <a:cs typeface="+mn-cs"/>
                </a:rPr>
                <a:t>40% </a:t>
              </a:r>
              <a:br>
                <a:rPr kumimoji="0" lang="en-US" sz="3600" b="1" i="0" u="none" strike="noStrike" kern="0" cap="none" spc="0" normalizeH="0" baseline="0" noProof="0" dirty="0">
                  <a:ln>
                    <a:noFill/>
                  </a:ln>
                  <a:solidFill>
                    <a:srgbClr val="009DD9"/>
                  </a:solidFill>
                  <a:effectLst/>
                  <a:uLnTx/>
                  <a:uFillTx/>
                  <a:latin typeface="Calibri"/>
                  <a:ea typeface="+mn-ea"/>
                  <a:cs typeface="+mn-cs"/>
                </a:rPr>
              </a:br>
              <a:r>
                <a:rPr kumimoji="0" lang="en-US" sz="1600" b="1" i="0" u="none" strike="noStrike" kern="0" cap="none" spc="0" normalizeH="0" baseline="0" noProof="0" dirty="0">
                  <a:ln>
                    <a:noFill/>
                  </a:ln>
                  <a:solidFill>
                    <a:srgbClr val="009DD9"/>
                  </a:solidFill>
                  <a:effectLst/>
                  <a:uLnTx/>
                  <a:uFillTx/>
                  <a:latin typeface="Calibri"/>
                  <a:ea typeface="+mn-ea"/>
                  <a:cs typeface="+mn-cs"/>
                </a:rPr>
                <a:t>Helping the country</a:t>
              </a:r>
              <a:endParaRPr kumimoji="0" lang="en-US" sz="1600" b="0" i="0" u="none" strike="noStrike" kern="0" cap="none" spc="0" normalizeH="0" baseline="0" noProof="0" dirty="0">
                <a:ln>
                  <a:noFill/>
                </a:ln>
                <a:solidFill>
                  <a:srgbClr val="009DD9"/>
                </a:solidFill>
                <a:effectLst/>
                <a:uLnTx/>
                <a:uFillTx/>
                <a:latin typeface="Calibri"/>
                <a:ea typeface="+mn-ea"/>
                <a:cs typeface="+mn-cs"/>
              </a:endParaRPr>
            </a:p>
          </p:txBody>
        </p:sp>
      </p:grpSp>
      <p:sp>
        <p:nvSpPr>
          <p:cNvPr id="28" name="Rectangle 27"/>
          <p:cNvSpPr/>
          <p:nvPr/>
        </p:nvSpPr>
        <p:spPr>
          <a:xfrm>
            <a:off x="797324" y="1696896"/>
            <a:ext cx="491315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Voters feel the investigations into Russia and President Trump are…</a:t>
            </a:r>
          </a:p>
        </p:txBody>
      </p:sp>
      <p:sp>
        <p:nvSpPr>
          <p:cNvPr id="11" name="Rectangle 10"/>
          <p:cNvSpPr/>
          <p:nvPr/>
        </p:nvSpPr>
        <p:spPr>
          <a:xfrm>
            <a:off x="6010789" y="1696896"/>
            <a:ext cx="580647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Opinion on whether the independent counsel has found actual evidence of Trump campaign officials colluding with the Russians</a:t>
            </a:r>
          </a:p>
        </p:txBody>
      </p:sp>
      <p:grpSp>
        <p:nvGrpSpPr>
          <p:cNvPr id="12" name="Group 11"/>
          <p:cNvGrpSpPr/>
          <p:nvPr/>
        </p:nvGrpSpPr>
        <p:grpSpPr>
          <a:xfrm>
            <a:off x="5942226" y="2066065"/>
            <a:ext cx="6019800" cy="3900972"/>
            <a:chOff x="3352800" y="2164620"/>
            <a:chExt cx="6019800" cy="3900972"/>
          </a:xfrm>
        </p:grpSpPr>
        <p:graphicFrame>
          <p:nvGraphicFramePr>
            <p:cNvPr id="13" name="Chart 12"/>
            <p:cNvGraphicFramePr/>
            <p:nvPr>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7696200" y="3493767"/>
              <a:ext cx="16764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Found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5" name="TextBox 14"/>
            <p:cNvSpPr txBox="1"/>
            <p:nvPr/>
          </p:nvSpPr>
          <p:spPr>
            <a:xfrm>
              <a:off x="3352800" y="3587534"/>
              <a:ext cx="1798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DD9"/>
                  </a:solidFill>
                  <a:effectLst/>
                  <a:uLnTx/>
                  <a:uFillTx/>
                  <a:latin typeface="Calibri"/>
                  <a:ea typeface="+mn-ea"/>
                  <a:cs typeface="+mn-cs"/>
                </a:rPr>
                <a:t>Not found</a:t>
              </a:r>
            </a:p>
          </p:txBody>
        </p:sp>
        <p:sp>
          <p:nvSpPr>
            <p:cNvPr id="16" name="TextBox 15"/>
            <p:cNvSpPr txBox="1"/>
            <p:nvPr/>
          </p:nvSpPr>
          <p:spPr>
            <a:xfrm>
              <a:off x="5791200" y="5419261"/>
              <a:ext cx="14785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Don’t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F5F5F"/>
                </a:solidFill>
                <a:effectLst/>
                <a:uLnTx/>
                <a:uFillTx/>
                <a:latin typeface="Calibri"/>
                <a:ea typeface="+mn-ea"/>
                <a:cs typeface="+mn-cs"/>
              </a:endParaRPr>
            </a:p>
          </p:txBody>
        </p:sp>
      </p:grpSp>
    </p:spTree>
    <p:extLst>
      <p:ext uri="{BB962C8B-B14F-4D97-AF65-F5344CB8AC3E}">
        <p14:creationId xmlns:p14="http://schemas.microsoft.com/office/powerpoint/2010/main" val="108782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 </a:t>
            </a:r>
          </a:p>
          <a:p>
            <a:r>
              <a:rPr lang="en-US" dirty="0">
                <a:solidFill>
                  <a:srgbClr val="262626"/>
                </a:solidFill>
                <a:ea typeface="MS Mincho" panose="02020609040205080304" pitchFamily="49" charset="-128"/>
              </a:rPr>
              <a:t>M9B. Do you think that, for his actions, President Trump should be impeached and removed from office, censured by Congress, or no action should be taken?</a:t>
            </a:r>
          </a:p>
        </p:txBody>
      </p:sp>
      <p:graphicFrame>
        <p:nvGraphicFramePr>
          <p:cNvPr id="5" name="Chart 4"/>
          <p:cNvGraphicFramePr/>
          <p:nvPr>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96200" y="3493767"/>
            <a:ext cx="167640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Impeached and removed from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Rectangle 6"/>
          <p:cNvSpPr/>
          <p:nvPr/>
        </p:nvSpPr>
        <p:spPr>
          <a:xfrm>
            <a:off x="4326848" y="2019585"/>
            <a:ext cx="399550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For his actions, President Trump should be…</a:t>
            </a:r>
          </a:p>
        </p:txBody>
      </p:sp>
      <p:sp>
        <p:nvSpPr>
          <p:cNvPr id="8" name="TextBox 7"/>
          <p:cNvSpPr txBox="1"/>
          <p:nvPr/>
        </p:nvSpPr>
        <p:spPr>
          <a:xfrm>
            <a:off x="3352800" y="3587534"/>
            <a:ext cx="17980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DD9"/>
                </a:solidFill>
                <a:effectLst/>
                <a:uLnTx/>
                <a:uFillTx/>
                <a:latin typeface="Calibri"/>
                <a:ea typeface="+mn-ea"/>
                <a:cs typeface="+mn-cs"/>
              </a:rPr>
              <a:t>No action should be taken</a:t>
            </a:r>
          </a:p>
        </p:txBody>
      </p:sp>
      <p:sp>
        <p:nvSpPr>
          <p:cNvPr id="9" name="TextBox 8"/>
          <p:cNvSpPr txBox="1"/>
          <p:nvPr/>
        </p:nvSpPr>
        <p:spPr>
          <a:xfrm>
            <a:off x="5791200" y="5419261"/>
            <a:ext cx="14785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Censured by Congress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F5F5F"/>
              </a:solidFill>
              <a:effectLst/>
              <a:uLnTx/>
              <a:uFillTx/>
              <a:latin typeface="Calibri"/>
              <a:ea typeface="+mn-ea"/>
              <a:cs typeface="+mn-cs"/>
            </a:endParaRPr>
          </a:p>
        </p:txBody>
      </p:sp>
      <p:sp>
        <p:nvSpPr>
          <p:cNvPr id="10" name="Title 9"/>
          <p:cNvSpPr>
            <a:spLocks noGrp="1"/>
          </p:cNvSpPr>
          <p:nvPr>
            <p:ph type="title"/>
          </p:nvPr>
        </p:nvSpPr>
        <p:spPr>
          <a:xfrm>
            <a:off x="790873" y="799651"/>
            <a:ext cx="10888896" cy="571500"/>
          </a:xfrm>
        </p:spPr>
        <p:txBody>
          <a:bodyPr/>
          <a:lstStyle/>
          <a:p>
            <a:r>
              <a:rPr lang="en-US" sz="2800" dirty="0"/>
              <a:t>Voters are split on whether any action should be taken towards president trump</a:t>
            </a:r>
          </a:p>
        </p:txBody>
      </p:sp>
    </p:spTree>
    <p:extLst>
      <p:ext uri="{BB962C8B-B14F-4D97-AF65-F5344CB8AC3E}">
        <p14:creationId xmlns:p14="http://schemas.microsoft.com/office/powerpoint/2010/main" val="120855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85120" cy="571500"/>
          </a:xfrm>
        </p:spPr>
        <p:txBody>
          <a:bodyPr/>
          <a:lstStyle/>
          <a:p>
            <a:r>
              <a:rPr lang="en-US" sz="2800" dirty="0"/>
              <a:t>According to voters, Clinton WAS not fully investigated And majority wants Comey investigated. </a:t>
            </a:r>
          </a:p>
        </p:txBody>
      </p:sp>
      <p:sp>
        <p:nvSpPr>
          <p:cNvPr id="3" name="Text Placeholder 2"/>
          <p:cNvSpPr>
            <a:spLocks noGrp="1"/>
          </p:cNvSpPr>
          <p:nvPr>
            <p:ph type="body" idx="13"/>
          </p:nvPr>
        </p:nvSpPr>
        <p:spPr>
          <a:xfrm>
            <a:off x="800947" y="1302106"/>
            <a:ext cx="10880429" cy="315118"/>
          </a:xfrm>
        </p:spPr>
        <p:txBody>
          <a:bodyPr/>
          <a:lstStyle/>
          <a:p>
            <a:r>
              <a:rPr lang="en-US" dirty="0"/>
              <a:t>Country divided on re-opening email investigation – most say no. </a:t>
            </a:r>
          </a:p>
        </p:txBody>
      </p:sp>
      <p:sp>
        <p:nvSpPr>
          <p:cNvPr id="8" name="Text Placeholder 7"/>
          <p:cNvSpPr>
            <a:spLocks noGrp="1"/>
          </p:cNvSpPr>
          <p:nvPr>
            <p:ph type="body" idx="15"/>
          </p:nvPr>
        </p:nvSpPr>
        <p:spPr>
          <a:xfrm>
            <a:off x="797651" y="6401590"/>
            <a:ext cx="10887287" cy="365760"/>
          </a:xfrm>
        </p:spPr>
        <p:txBody>
          <a:bodyPr/>
          <a:lstStyle/>
          <a:p>
            <a:r>
              <a:rPr lang="en-US" u="sng" dirty="0">
                <a:solidFill>
                  <a:schemeClr val="accent6"/>
                </a:solidFill>
                <a:ea typeface="MS Mincho" panose="02020609040205080304" pitchFamily="49" charset="-128"/>
              </a:rPr>
              <a:t>BASE: Registered Voters (n=1,962) </a:t>
            </a:r>
          </a:p>
          <a:p>
            <a:r>
              <a:rPr lang="en-US" dirty="0">
                <a:solidFill>
                  <a:schemeClr val="accent6"/>
                </a:solidFill>
              </a:rPr>
              <a:t>QCLINTON1 Should the investigation into Hillary Clinton's State Department emails and the relationship between the State Department and the Clinton Foundation during her tenure be reopened or not? </a:t>
            </a:r>
          </a:p>
          <a:p>
            <a:r>
              <a:rPr lang="en-US" dirty="0">
                <a:solidFill>
                  <a:schemeClr val="accent6"/>
                </a:solidFill>
              </a:rPr>
              <a:t>QCOMEY1 Do you think former FBI Director James </a:t>
            </a:r>
            <a:r>
              <a:rPr lang="en-US" dirty="0" err="1">
                <a:solidFill>
                  <a:schemeClr val="accent6"/>
                </a:solidFill>
              </a:rPr>
              <a:t>Comey</a:t>
            </a:r>
            <a:r>
              <a:rPr lang="en-US" dirty="0">
                <a:solidFill>
                  <a:schemeClr val="accent6"/>
                </a:solidFill>
              </a:rPr>
              <a:t> and his team fully investigated the Clinton State Department emails and relations between the State Department and the Clinton Foundation, or did they not fully investigate them? </a:t>
            </a:r>
          </a:p>
          <a:p>
            <a:r>
              <a:rPr lang="en-US" dirty="0">
                <a:solidFill>
                  <a:schemeClr val="accent6"/>
                </a:solidFill>
              </a:rPr>
              <a:t>QCOMEY2 Should former FBI Director James </a:t>
            </a:r>
            <a:r>
              <a:rPr lang="en-US" dirty="0" err="1">
                <a:solidFill>
                  <a:schemeClr val="accent6"/>
                </a:solidFill>
              </a:rPr>
              <a:t>Comey's</a:t>
            </a:r>
            <a:r>
              <a:rPr lang="en-US" dirty="0">
                <a:solidFill>
                  <a:schemeClr val="accent6"/>
                </a:solidFill>
              </a:rPr>
              <a:t> actions and decisions be investigated? </a:t>
            </a:r>
          </a:p>
        </p:txBody>
      </p:sp>
      <p:grpSp>
        <p:nvGrpSpPr>
          <p:cNvPr id="24" name="Group 23"/>
          <p:cNvGrpSpPr/>
          <p:nvPr/>
        </p:nvGrpSpPr>
        <p:grpSpPr>
          <a:xfrm>
            <a:off x="533400" y="2557775"/>
            <a:ext cx="3991516" cy="3766824"/>
            <a:chOff x="8636504" y="2213722"/>
            <a:chExt cx="3991516" cy="3766824"/>
          </a:xfrm>
        </p:grpSpPr>
        <p:grpSp>
          <p:nvGrpSpPr>
            <p:cNvPr id="6" name="Group 5"/>
            <p:cNvGrpSpPr/>
            <p:nvPr/>
          </p:nvGrpSpPr>
          <p:grpSpPr>
            <a:xfrm>
              <a:off x="8636504" y="3200257"/>
              <a:ext cx="3991516" cy="2780289"/>
              <a:chOff x="7362498" y="2612284"/>
              <a:chExt cx="5033516" cy="3559916"/>
            </a:xfrm>
          </p:grpSpPr>
          <p:grpSp>
            <p:nvGrpSpPr>
              <p:cNvPr id="11" name="Group 10"/>
              <p:cNvGrpSpPr/>
              <p:nvPr/>
            </p:nvGrpSpPr>
            <p:grpSpPr>
              <a:xfrm>
                <a:off x="7362498" y="2612284"/>
                <a:ext cx="1812119" cy="1702406"/>
                <a:chOff x="1153607" y="3797577"/>
                <a:chExt cx="1719819" cy="1689032"/>
              </a:xfrm>
            </p:grpSpPr>
            <p:sp>
              <p:nvSpPr>
                <p:cNvPr id="13" name="TextBox 12"/>
                <p:cNvSpPr txBox="1"/>
                <p:nvPr/>
              </p:nvSpPr>
              <p:spPr>
                <a:xfrm>
                  <a:off x="1276328" y="3991363"/>
                  <a:ext cx="1487837" cy="10165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707276"/>
                      </a:solidFill>
                      <a:latin typeface="Calibri"/>
                    </a:rPr>
                    <a:t>46</a:t>
                  </a:r>
                  <a:r>
                    <a:rPr kumimoji="0" lang="en-US" sz="2800" b="1" i="0" u="none" strike="noStrike" kern="0" cap="none" spc="0" normalizeH="0" baseline="0" noProof="0" dirty="0">
                      <a:ln>
                        <a:noFill/>
                      </a:ln>
                      <a:solidFill>
                        <a:srgbClr val="707276"/>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dirty="0">
                      <a:solidFill>
                        <a:srgbClr val="707276"/>
                      </a:solidFill>
                      <a:latin typeface="Calibri"/>
                    </a:rPr>
                    <a:t>F</a:t>
                  </a:r>
                  <a:r>
                    <a:rPr kumimoji="0" lang="en-US" sz="1800" b="1" i="0" u="none" strike="noStrike" kern="0" cap="none" spc="0" normalizeH="0" baseline="0" noProof="0" dirty="0" err="1">
                      <a:ln>
                        <a:noFill/>
                      </a:ln>
                      <a:solidFill>
                        <a:srgbClr val="707276"/>
                      </a:solidFill>
                      <a:effectLst/>
                      <a:uLnTx/>
                      <a:uFillTx/>
                      <a:latin typeface="Calibri"/>
                      <a:ea typeface="+mn-ea"/>
                      <a:cs typeface="+mn-cs"/>
                    </a:rPr>
                    <a:t>ully</a:t>
                  </a:r>
                  <a:endParaRPr kumimoji="0" lang="en-US" sz="1800" b="0" i="0" u="none" strike="noStrike" kern="1200" cap="none" spc="0" normalizeH="0" baseline="0" noProof="0" dirty="0">
                    <a:ln>
                      <a:noFill/>
                    </a:ln>
                    <a:solidFill>
                      <a:srgbClr val="5F5F5F"/>
                    </a:solidFill>
                    <a:effectLst/>
                    <a:uLnTx/>
                    <a:uFillTx/>
                    <a:latin typeface="Calibri"/>
                    <a:ea typeface="+mn-ea"/>
                    <a:cs typeface="+mn-cs"/>
                  </a:endParaRPr>
                </a:p>
              </p:txBody>
            </p:sp>
            <p:sp>
              <p:nvSpPr>
                <p:cNvPr id="12" name="Oval 11"/>
                <p:cNvSpPr/>
                <p:nvPr/>
              </p:nvSpPr>
              <p:spPr>
                <a:xfrm>
                  <a:off x="1153606" y="3797578"/>
                  <a:ext cx="1719819" cy="168903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07276"/>
                    </a:solidFill>
                    <a:effectLst/>
                    <a:uLnTx/>
                    <a:uFillTx/>
                    <a:latin typeface="Calibri"/>
                    <a:ea typeface="+mn-ea"/>
                    <a:cs typeface="+mn-cs"/>
                  </a:endParaRPr>
                </a:p>
              </p:txBody>
            </p:sp>
          </p:grpSp>
          <p:graphicFrame>
            <p:nvGraphicFramePr>
              <p:cNvPr id="14" name="Chart 13"/>
              <p:cNvGraphicFramePr/>
              <p:nvPr>
                <p:extLst>
                  <p:ext uri="{D42A27DB-BD31-4B8C-83A1-F6EECF244321}">
                    <p14:modId xmlns:p14="http://schemas.microsoft.com/office/powerpoint/2010/main" val="3778472670"/>
                  </p:ext>
                </p:extLst>
              </p:nvPr>
            </p:nvGraphicFramePr>
            <p:xfrm>
              <a:off x="7772400" y="2692770"/>
              <a:ext cx="4623614" cy="347943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9129184" y="3743270"/>
                <a:ext cx="1894830" cy="11428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DD9"/>
                    </a:solidFill>
                    <a:effectLst/>
                    <a:uLnTx/>
                    <a:uFillTx/>
                    <a:latin typeface="Calibri"/>
                    <a:ea typeface="+mn-ea"/>
                    <a:cs typeface="+mn-cs"/>
                  </a:rPr>
                  <a:t>54% </a:t>
                </a:r>
                <a:br>
                  <a:rPr kumimoji="0" lang="en-US" sz="2400" b="1" i="0" u="none" strike="noStrike" kern="1200" cap="none" spc="0" normalizeH="0" baseline="0" noProof="0" dirty="0">
                    <a:ln>
                      <a:noFill/>
                    </a:ln>
                    <a:solidFill>
                      <a:srgbClr val="009DD9"/>
                    </a:solidFill>
                    <a:effectLst/>
                    <a:uLnTx/>
                    <a:uFillTx/>
                    <a:latin typeface="Calibri"/>
                    <a:ea typeface="+mn-ea"/>
                    <a:cs typeface="+mn-cs"/>
                  </a:rPr>
                </a:br>
                <a:r>
                  <a:rPr kumimoji="0" lang="en-US" sz="2400" b="1" i="0" u="none" strike="noStrike" kern="1200" cap="none" spc="0" normalizeH="0" baseline="0" noProof="0" dirty="0">
                    <a:ln>
                      <a:noFill/>
                    </a:ln>
                    <a:solidFill>
                      <a:srgbClr val="009DD9"/>
                    </a:solidFill>
                    <a:effectLst/>
                    <a:uLnTx/>
                    <a:uFillTx/>
                    <a:latin typeface="Calibri"/>
                    <a:ea typeface="+mn-ea"/>
                    <a:cs typeface="+mn-cs"/>
                  </a:rPr>
                  <a:t>Not Fully</a:t>
                </a:r>
              </a:p>
            </p:txBody>
          </p:sp>
        </p:grpSp>
        <p:sp>
          <p:nvSpPr>
            <p:cNvPr id="18" name="Rectangle 17"/>
            <p:cNvSpPr/>
            <p:nvPr/>
          </p:nvSpPr>
          <p:spPr>
            <a:xfrm>
              <a:off x="8985995" y="2213722"/>
              <a:ext cx="2895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Over half of voters feel Hillary Clinton was not fully investigated</a:t>
              </a:r>
            </a:p>
          </p:txBody>
        </p:sp>
      </p:grpSp>
      <p:grpSp>
        <p:nvGrpSpPr>
          <p:cNvPr id="15" name="Group 14"/>
          <p:cNvGrpSpPr/>
          <p:nvPr/>
        </p:nvGrpSpPr>
        <p:grpSpPr>
          <a:xfrm>
            <a:off x="9024446" y="2290547"/>
            <a:ext cx="2931506" cy="2997199"/>
            <a:chOff x="258883" y="2478952"/>
            <a:chExt cx="2931506" cy="2997199"/>
          </a:xfrm>
        </p:grpSpPr>
        <p:sp>
          <p:nvSpPr>
            <p:cNvPr id="19" name="TextBox 18"/>
            <p:cNvSpPr txBox="1"/>
            <p:nvPr/>
          </p:nvSpPr>
          <p:spPr>
            <a:xfrm>
              <a:off x="258883" y="2478952"/>
              <a:ext cx="23622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9DD9"/>
                  </a:solidFill>
                  <a:effectLst/>
                  <a:uLnTx/>
                  <a:uFillTx/>
                  <a:latin typeface="Calibri"/>
                  <a:ea typeface="+mn-ea"/>
                  <a:cs typeface="+mn-cs"/>
                </a:rPr>
                <a:t>54%</a:t>
              </a:r>
              <a:endParaRPr kumimoji="0" lang="en-US" sz="3600" b="1" i="0" u="none" strike="noStrike" kern="1200" cap="none" spc="0" normalizeH="0" baseline="0" noProof="0" dirty="0">
                <a:ln>
                  <a:noFill/>
                </a:ln>
                <a:solidFill>
                  <a:srgbClr val="009DD9"/>
                </a:solidFill>
                <a:effectLst/>
                <a:uLnTx/>
                <a:uFillTx/>
                <a:latin typeface="Calibri"/>
                <a:ea typeface="+mn-ea"/>
                <a:cs typeface="+mn-cs"/>
              </a:endParaRPr>
            </a:p>
          </p:txBody>
        </p:sp>
        <p:sp>
          <p:nvSpPr>
            <p:cNvPr id="20" name="Rectangle 19"/>
            <p:cNvSpPr/>
            <p:nvPr/>
          </p:nvSpPr>
          <p:spPr>
            <a:xfrm>
              <a:off x="370989" y="3660269"/>
              <a:ext cx="28194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7276"/>
                  </a:solidFill>
                  <a:effectLst/>
                  <a:uLnTx/>
                  <a:uFillTx/>
                  <a:latin typeface="Calibri"/>
                  <a:ea typeface="+mn-ea"/>
                  <a:cs typeface="+mn-cs"/>
                </a:rPr>
                <a:t>of voters believe </a:t>
              </a:r>
              <a:r>
                <a:rPr lang="en-US" sz="2800" b="1" dirty="0">
                  <a:solidFill>
                    <a:srgbClr val="009DD9"/>
                  </a:solidFill>
                  <a:latin typeface="Calibri"/>
                </a:rPr>
                <a:t>J</a:t>
              </a:r>
              <a:r>
                <a:rPr kumimoji="0" lang="en-US" sz="2800" b="1" i="0" u="none" strike="noStrike" kern="1200" cap="none" spc="0" normalizeH="0" baseline="0" noProof="0" dirty="0" err="1">
                  <a:ln>
                    <a:noFill/>
                  </a:ln>
                  <a:solidFill>
                    <a:srgbClr val="009DD9"/>
                  </a:solidFill>
                  <a:effectLst/>
                  <a:uLnTx/>
                  <a:uFillTx/>
                  <a:latin typeface="Calibri"/>
                  <a:ea typeface="+mn-ea"/>
                  <a:cs typeface="+mn-cs"/>
                </a:rPr>
                <a:t>ames</a:t>
              </a:r>
              <a:r>
                <a:rPr kumimoji="0" lang="en-US" sz="2800" b="1" i="0" u="none" strike="noStrike" kern="1200" cap="none" spc="0" normalizeH="0" baseline="0" noProof="0" dirty="0">
                  <a:ln>
                    <a:noFill/>
                  </a:ln>
                  <a:solidFill>
                    <a:srgbClr val="009DD9"/>
                  </a:solidFill>
                  <a:effectLst/>
                  <a:uLnTx/>
                  <a:uFillTx/>
                  <a:latin typeface="Calibri"/>
                  <a:ea typeface="+mn-ea"/>
                  <a:cs typeface="+mn-cs"/>
                </a:rPr>
                <a:t> </a:t>
              </a:r>
              <a:r>
                <a:rPr kumimoji="0" lang="en-US" sz="2800" b="1" i="0" u="none" strike="noStrike" kern="1200" cap="none" spc="0" normalizeH="0" baseline="0" noProof="0" dirty="0" err="1">
                  <a:ln>
                    <a:noFill/>
                  </a:ln>
                  <a:solidFill>
                    <a:srgbClr val="009DD9"/>
                  </a:solidFill>
                  <a:effectLst/>
                  <a:uLnTx/>
                  <a:uFillTx/>
                  <a:latin typeface="Calibri"/>
                  <a:ea typeface="+mn-ea"/>
                  <a:cs typeface="+mn-cs"/>
                </a:rPr>
                <a:t>Comey</a:t>
              </a:r>
              <a:r>
                <a:rPr kumimoji="0" lang="en-US" sz="2800" b="1" i="0" u="none" strike="noStrike" kern="1200" cap="none" spc="0" normalizeH="0" baseline="0" noProof="0" dirty="0">
                  <a:ln>
                    <a:noFill/>
                  </a:ln>
                  <a:solidFill>
                    <a:srgbClr val="009DD9"/>
                  </a:solidFill>
                  <a:effectLst/>
                  <a:uLnTx/>
                  <a:uFillTx/>
                  <a:latin typeface="Calibri"/>
                  <a:ea typeface="+mn-ea"/>
                  <a:cs typeface="+mn-cs"/>
                </a:rPr>
                <a:t> should be investigated</a:t>
              </a:r>
              <a:endParaRPr kumimoji="0" lang="en-US" sz="2800" b="0" i="0" u="none" strike="noStrike" kern="1200" cap="none" spc="0" normalizeH="0" baseline="0" noProof="0" dirty="0">
                <a:ln>
                  <a:noFill/>
                </a:ln>
                <a:solidFill>
                  <a:srgbClr val="009DD9"/>
                </a:solidFill>
                <a:effectLst/>
                <a:uLnTx/>
                <a:uFillTx/>
                <a:latin typeface="Calibri"/>
                <a:ea typeface="+mn-ea"/>
                <a:cs typeface="+mn-cs"/>
              </a:endParaRPr>
            </a:p>
          </p:txBody>
        </p:sp>
      </p:grpSp>
      <p:cxnSp>
        <p:nvCxnSpPr>
          <p:cNvPr id="22" name="Straight Connector 21"/>
          <p:cNvCxnSpPr/>
          <p:nvPr/>
        </p:nvCxnSpPr>
        <p:spPr>
          <a:xfrm>
            <a:off x="8689622" y="2611115"/>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96644" y="2638273"/>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A5D12994-F644-475C-AF43-C5FF231BE296}"/>
              </a:ext>
            </a:extLst>
          </p:cNvPr>
          <p:cNvGrpSpPr/>
          <p:nvPr/>
        </p:nvGrpSpPr>
        <p:grpSpPr>
          <a:xfrm>
            <a:off x="4129552" y="1935561"/>
            <a:ext cx="4414156" cy="4252854"/>
            <a:chOff x="3756626" y="1470879"/>
            <a:chExt cx="5135947" cy="4855070"/>
          </a:xfrm>
        </p:grpSpPr>
        <p:sp>
          <p:nvSpPr>
            <p:cNvPr id="32" name="Rectangle 31">
              <a:extLst>
                <a:ext uri="{FF2B5EF4-FFF2-40B4-BE49-F238E27FC236}">
                  <a16:creationId xmlns:a16="http://schemas.microsoft.com/office/drawing/2014/main" id="{F9308CBA-C8C3-45C0-A9A2-D3907119C60D}"/>
                </a:ext>
              </a:extLst>
            </p:cNvPr>
            <p:cNvSpPr/>
            <p:nvPr/>
          </p:nvSpPr>
          <p:spPr>
            <a:xfrm>
              <a:off x="4216640" y="1470879"/>
              <a:ext cx="4131352" cy="1229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707276"/>
                  </a:solidFill>
                  <a:latin typeface="Calibri"/>
                </a:rPr>
                <a:t>Voters are split on whether investigation into Hillary Clinton’s emails and State </a:t>
              </a:r>
              <a:r>
                <a:rPr lang="en-US" sz="1600" b="1" dirty="0" err="1">
                  <a:solidFill>
                    <a:srgbClr val="707276"/>
                  </a:solidFill>
                  <a:latin typeface="Calibri"/>
                </a:rPr>
                <a:t>Dept</a:t>
              </a:r>
              <a:r>
                <a:rPr lang="en-US" sz="1600" b="1" dirty="0">
                  <a:solidFill>
                    <a:srgbClr val="707276"/>
                  </a:solidFill>
                  <a:latin typeface="Calibri"/>
                </a:rPr>
                <a:t> relationship should be reopened </a:t>
              </a:r>
              <a:endParaRPr kumimoji="0" lang="en-US" sz="1600" b="1" i="0" u="none" strike="noStrike" kern="1200" cap="none" spc="0" normalizeH="0" baseline="0" noProof="0" dirty="0">
                <a:ln>
                  <a:noFill/>
                </a:ln>
                <a:solidFill>
                  <a:srgbClr val="707276"/>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EA791C37-0218-46A4-9DE9-B2D0BD820C02}"/>
                </a:ext>
              </a:extLst>
            </p:cNvPr>
            <p:cNvGrpSpPr/>
            <p:nvPr/>
          </p:nvGrpSpPr>
          <p:grpSpPr>
            <a:xfrm>
              <a:off x="3756626" y="2732613"/>
              <a:ext cx="5135947" cy="3593336"/>
              <a:chOff x="3756626" y="2732613"/>
              <a:chExt cx="5135947" cy="3593336"/>
            </a:xfrm>
          </p:grpSpPr>
          <p:graphicFrame>
            <p:nvGraphicFramePr>
              <p:cNvPr id="34" name="Chart 33">
                <a:extLst>
                  <a:ext uri="{FF2B5EF4-FFF2-40B4-BE49-F238E27FC236}">
                    <a16:creationId xmlns:a16="http://schemas.microsoft.com/office/drawing/2014/main" id="{6F5BBE53-EC5D-43A8-8715-557956E78B79}"/>
                  </a:ext>
                </a:extLst>
              </p:cNvPr>
              <p:cNvGraphicFramePr/>
              <p:nvPr>
                <p:extLst/>
              </p:nvPr>
            </p:nvGraphicFramePr>
            <p:xfrm>
              <a:off x="3756626" y="2732613"/>
              <a:ext cx="5135947" cy="359333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1EE9A3DC-82D0-4629-B30F-1D0CF14E7149}"/>
                  </a:ext>
                </a:extLst>
              </p:cNvPr>
              <p:cNvSpPr txBox="1"/>
              <p:nvPr/>
            </p:nvSpPr>
            <p:spPr>
              <a:xfrm>
                <a:off x="4606212" y="3965832"/>
                <a:ext cx="1676400" cy="597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Should be reopened</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F53EE575-A8C6-4D81-AFD1-B17FFE8532FB}"/>
                  </a:ext>
                </a:extLst>
              </p:cNvPr>
              <p:cNvSpPr txBox="1"/>
              <p:nvPr/>
            </p:nvSpPr>
            <p:spPr>
              <a:xfrm>
                <a:off x="6346915" y="4529281"/>
                <a:ext cx="1506803" cy="597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Should NOT be reopened</a:t>
                </a:r>
              </a:p>
            </p:txBody>
          </p:sp>
        </p:grpSp>
      </p:grpSp>
    </p:spTree>
    <p:extLst>
      <p:ext uri="{BB962C8B-B14F-4D97-AF65-F5344CB8AC3E}">
        <p14:creationId xmlns:p14="http://schemas.microsoft.com/office/powerpoint/2010/main" val="333857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0" y="6400800"/>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ea typeface="MS Mincho" panose="02020609040205080304" pitchFamily="49" charset="-128"/>
              </a:rPr>
              <a:t>PROBE1 Please indicate whether you have heard or not heard of each of the following reports.</a:t>
            </a:r>
          </a:p>
          <a:p>
            <a:r>
              <a:rPr lang="en-US" dirty="0">
                <a:solidFill>
                  <a:srgbClr val="262626"/>
                </a:solidFill>
                <a:ea typeface="MS Mincho" panose="02020609040205080304" pitchFamily="49" charset="-128"/>
              </a:rPr>
              <a:t>PROBE2 Please indicate whether you believe each of the following is true or not true.</a:t>
            </a:r>
          </a:p>
        </p:txBody>
      </p:sp>
      <p:sp>
        <p:nvSpPr>
          <p:cNvPr id="13" name="Title 2"/>
          <p:cNvSpPr>
            <a:spLocks noGrp="1"/>
          </p:cNvSpPr>
          <p:nvPr>
            <p:ph type="title"/>
          </p:nvPr>
        </p:nvSpPr>
        <p:spPr>
          <a:xfrm>
            <a:off x="792480" y="676656"/>
            <a:ext cx="10104120" cy="571500"/>
          </a:xfrm>
        </p:spPr>
        <p:txBody>
          <a:bodyPr/>
          <a:lstStyle/>
          <a:p>
            <a:r>
              <a:rPr lang="en-US" sz="2800" dirty="0"/>
              <a:t>Many voters are NOT familiar with reports regarding the Russia probe BUT believe many of the details</a:t>
            </a:r>
          </a:p>
        </p:txBody>
      </p:sp>
      <p:graphicFrame>
        <p:nvGraphicFramePr>
          <p:cNvPr id="2" name="Table 1"/>
          <p:cNvGraphicFramePr>
            <a:graphicFrameLocks noGrp="1"/>
          </p:cNvGraphicFramePr>
          <p:nvPr>
            <p:extLst>
              <p:ext uri="{D42A27DB-BD31-4B8C-83A1-F6EECF244321}">
                <p14:modId xmlns:p14="http://schemas.microsoft.com/office/powerpoint/2010/main" val="3100668750"/>
              </p:ext>
            </p:extLst>
          </p:nvPr>
        </p:nvGraphicFramePr>
        <p:xfrm>
          <a:off x="792480" y="1471711"/>
          <a:ext cx="11118783" cy="4705534"/>
        </p:xfrm>
        <a:graphic>
          <a:graphicData uri="http://schemas.openxmlformats.org/drawingml/2006/table">
            <a:tbl>
              <a:tblPr firstRow="1" bandRow="1">
                <a:tableStyleId>{B301B821-A1FF-4177-AEE7-76D212191A09}</a:tableStyleId>
              </a:tblPr>
              <a:tblGrid>
                <a:gridCol w="8860233">
                  <a:extLst>
                    <a:ext uri="{9D8B030D-6E8A-4147-A177-3AD203B41FA5}">
                      <a16:colId xmlns:a16="http://schemas.microsoft.com/office/drawing/2014/main" val="20000"/>
                    </a:ext>
                  </a:extLst>
                </a:gridCol>
                <a:gridCol w="1120124">
                  <a:extLst>
                    <a:ext uri="{9D8B030D-6E8A-4147-A177-3AD203B41FA5}">
                      <a16:colId xmlns:a16="http://schemas.microsoft.com/office/drawing/2014/main" val="20001"/>
                    </a:ext>
                  </a:extLst>
                </a:gridCol>
                <a:gridCol w="1138426">
                  <a:extLst>
                    <a:ext uri="{9D8B030D-6E8A-4147-A177-3AD203B41FA5}">
                      <a16:colId xmlns:a16="http://schemas.microsoft.com/office/drawing/2014/main" val="20002"/>
                    </a:ext>
                  </a:extLst>
                </a:gridCol>
              </a:tblGrid>
              <a:tr h="369688">
                <a:tc>
                  <a:txBody>
                    <a:bodyPr/>
                    <a:lstStyle/>
                    <a:p>
                      <a:r>
                        <a:rPr lang="en-US" sz="1800" dirty="0"/>
                        <a:t>Reports Related to Election Interference</a:t>
                      </a:r>
                      <a:r>
                        <a:rPr lang="en-US" sz="1800" baseline="0" dirty="0"/>
                        <a:t> and Russia Probe</a:t>
                      </a:r>
                      <a:endParaRPr lang="en-US" sz="1800" dirty="0"/>
                    </a:p>
                  </a:txBody>
                  <a:tcPr/>
                </a:tc>
                <a:tc>
                  <a:txBody>
                    <a:bodyPr/>
                    <a:lstStyle/>
                    <a:p>
                      <a:pPr algn="ctr"/>
                      <a:r>
                        <a:rPr lang="en-US" sz="1600" dirty="0"/>
                        <a:t>Heard Of</a:t>
                      </a:r>
                    </a:p>
                  </a:txBody>
                  <a:tcPr/>
                </a:tc>
                <a:tc>
                  <a:txBody>
                    <a:bodyPr/>
                    <a:lstStyle/>
                    <a:p>
                      <a:pPr algn="ctr"/>
                      <a:r>
                        <a:rPr lang="en-US" sz="1600" dirty="0"/>
                        <a:t>Believe</a:t>
                      </a:r>
                    </a:p>
                  </a:txBody>
                  <a:tcPr/>
                </a:tc>
                <a:extLst>
                  <a:ext uri="{0D108BD9-81ED-4DB2-BD59-A6C34878D82A}">
                    <a16:rowId xmlns:a16="http://schemas.microsoft.com/office/drawing/2014/main" val="10000"/>
                  </a:ext>
                </a:extLst>
              </a:tr>
              <a:tr h="475322">
                <a:tc>
                  <a:txBody>
                    <a:bodyPr/>
                    <a:lstStyle/>
                    <a:p>
                      <a:pPr algn="l" fontAlgn="b"/>
                      <a:r>
                        <a:rPr lang="en-US" sz="1400" u="none" strike="noStrike" dirty="0">
                          <a:effectLst/>
                        </a:rPr>
                        <a:t>Former FBI Director James </a:t>
                      </a:r>
                      <a:r>
                        <a:rPr lang="en-US" sz="1400" u="none" strike="noStrike" dirty="0" err="1">
                          <a:effectLst/>
                        </a:rPr>
                        <a:t>Comey</a:t>
                      </a:r>
                      <a:r>
                        <a:rPr lang="en-US" sz="1400" u="none" strike="noStrike" dirty="0">
                          <a:effectLst/>
                        </a:rPr>
                        <a:t> drafted a public statement clearing Hillary Clinton's handling of State Department emails before 17 witnesses including Hillary Clinton and most of her aides were examined.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57%</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68%</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793773">
                <a:tc>
                  <a:txBody>
                    <a:bodyPr/>
                    <a:lstStyle/>
                    <a:p>
                      <a:pPr algn="l" fontAlgn="b"/>
                      <a:r>
                        <a:rPr lang="en-US" sz="1400" u="none" strike="noStrike" dirty="0">
                          <a:effectLst/>
                        </a:rPr>
                        <a:t>James </a:t>
                      </a:r>
                      <a:r>
                        <a:rPr lang="en-US" sz="1400" u="none" strike="noStrike" dirty="0" err="1">
                          <a:effectLst/>
                        </a:rPr>
                        <a:t>Comey</a:t>
                      </a:r>
                      <a:r>
                        <a:rPr lang="en-US" sz="1400" u="none" strike="noStrike" dirty="0">
                          <a:effectLst/>
                        </a:rPr>
                        <a:t> typed memos that he says were summaries of his talks with President Trump on government computers, most of which were classified, and he then said that these memos where his personal property and gave them to a university professor to leak to The New York Times. It appears at least one of the leaked memos was classified.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52%</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69%</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597086">
                <a:tc>
                  <a:txBody>
                    <a:bodyPr/>
                    <a:lstStyle/>
                    <a:p>
                      <a:pPr algn="l" fontAlgn="b"/>
                      <a:r>
                        <a:rPr lang="en-US" sz="1400" u="none" strike="noStrike" dirty="0">
                          <a:effectLst/>
                        </a:rPr>
                        <a:t>The Fusion GPS dossier, filled with salacious and unverified Russia-related allegations against Donald Trump and other members of his presidential campaign, was based on the hiring of former British spy Christopher Steele and paid for by the Hillary Clinton campaign and the Democratic National Committee.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47%</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56%</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793773">
                <a:tc>
                  <a:txBody>
                    <a:bodyPr/>
                    <a:lstStyle/>
                    <a:p>
                      <a:pPr algn="l" fontAlgn="b"/>
                      <a:r>
                        <a:rPr lang="en-US" sz="1400" u="none" strike="noStrike" dirty="0">
                          <a:effectLst/>
                        </a:rPr>
                        <a:t>FBI investigator Peter </a:t>
                      </a:r>
                      <a:r>
                        <a:rPr lang="en-US" sz="1400" u="none" strike="noStrike" dirty="0" err="1">
                          <a:effectLst/>
                        </a:rPr>
                        <a:t>Strzok</a:t>
                      </a:r>
                      <a:r>
                        <a:rPr lang="en-US" sz="1400" u="none" strike="noStrike" dirty="0">
                          <a:effectLst/>
                        </a:rPr>
                        <a:t>, who was re-assigned after damaging text messages displaying significant bias towards Donald Trump, edited key language in James </a:t>
                      </a:r>
                      <a:r>
                        <a:rPr lang="en-US" sz="1400" u="none" strike="noStrike" dirty="0" err="1">
                          <a:effectLst/>
                        </a:rPr>
                        <a:t>Comey's</a:t>
                      </a:r>
                      <a:r>
                        <a:rPr lang="en-US" sz="1400" u="none" strike="noStrike" dirty="0">
                          <a:effectLst/>
                        </a:rPr>
                        <a:t> public statement on the email probe to take out damaging conclusions that supported criminal prosecution for Hillary Clinton and her staff, including that they were ''grossly negligent'' and that it was likely foreign governments had secured access to her emails.</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44%</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62%</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475322">
                <a:tc>
                  <a:txBody>
                    <a:bodyPr/>
                    <a:lstStyle/>
                    <a:p>
                      <a:pPr algn="l" fontAlgn="b"/>
                      <a:r>
                        <a:rPr lang="en-US" sz="1400" u="none" strike="noStrike" dirty="0">
                          <a:effectLst/>
                        </a:rPr>
                        <a:t>The Fusion GPS dossier financed by the Hillary Clinton campaign was used by the FBI to get wiretaps of Trump campaign officials.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42%</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54%</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607347">
                <a:tc>
                  <a:txBody>
                    <a:bodyPr/>
                    <a:lstStyle/>
                    <a:p>
                      <a:pPr algn="l" fontAlgn="b"/>
                      <a:r>
                        <a:rPr lang="en-US" sz="1400" u="none" strike="noStrike" dirty="0">
                          <a:effectLst/>
                        </a:rPr>
                        <a:t>Senators Chuck Grassley and Lindsey Graham believe that former British spy Christopher Steele lied to federal officials about the Fusion GPS dossier and have asked the Justice Department to investigate him.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39%</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64%</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475322">
                <a:tc>
                  <a:txBody>
                    <a:bodyPr/>
                    <a:lstStyle/>
                    <a:p>
                      <a:pPr algn="l" fontAlgn="b"/>
                      <a:r>
                        <a:rPr lang="en-US" sz="1400" u="none" strike="noStrike" dirty="0">
                          <a:effectLst/>
                        </a:rPr>
                        <a:t>A text between ousted FBI investigator Peter </a:t>
                      </a:r>
                      <a:r>
                        <a:rPr lang="en-US" sz="1400" u="none" strike="noStrike" dirty="0" err="1">
                          <a:effectLst/>
                        </a:rPr>
                        <a:t>Strzok</a:t>
                      </a:r>
                      <a:r>
                        <a:rPr lang="en-US" sz="1400" u="none" strike="noStrike" dirty="0">
                          <a:effectLst/>
                        </a:rPr>
                        <a:t> and FBI lawyer Lisa Page referred to meetings with top FBI officials on the Russia probe as being an ''insurance policy'' in case Donald Trump was elected President. </a:t>
                      </a:r>
                      <a:endParaRPr lang="en-US" sz="14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600" u="none" strike="noStrike" dirty="0">
                          <a:effectLst/>
                        </a:rPr>
                        <a:t>36%</a:t>
                      </a:r>
                      <a:endParaRPr lang="en-US" sz="16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61%</a:t>
                      </a:r>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495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5"/>
          </p:nvPr>
        </p:nvSpPr>
        <p:spPr>
          <a:xfrm>
            <a:off x="797651" y="6401590"/>
            <a:ext cx="10887287" cy="365760"/>
          </a:xfrm>
        </p:spPr>
        <p:txBody>
          <a:bodyPr/>
          <a:lstStyle/>
          <a:p>
            <a:r>
              <a:rPr lang="en-US" u="sng" dirty="0">
                <a:solidFill>
                  <a:schemeClr val="accent6"/>
                </a:solidFill>
                <a:ea typeface="MS Mincho" panose="02020609040205080304" pitchFamily="49" charset="-128"/>
              </a:rPr>
              <a:t>BASE: Registered Voters (n=1962)</a:t>
            </a:r>
          </a:p>
          <a:p>
            <a:r>
              <a:rPr lang="en-US" dirty="0">
                <a:solidFill>
                  <a:schemeClr val="accent6"/>
                </a:solidFill>
              </a:rPr>
              <a:t>PROBE3 If true, would you consider these developments significant or not significant?</a:t>
            </a:r>
          </a:p>
          <a:p>
            <a:r>
              <a:rPr lang="en-US" dirty="0">
                <a:solidFill>
                  <a:schemeClr val="accent6"/>
                </a:solidFill>
              </a:rPr>
              <a:t>PROBE4 If true, do you think they are evidence of significant bias in the investigation or they are not evidence of significant bias?</a:t>
            </a:r>
          </a:p>
          <a:p>
            <a:r>
              <a:rPr lang="en-US" dirty="0">
                <a:solidFill>
                  <a:schemeClr val="accent6"/>
                </a:solidFill>
              </a:rPr>
              <a:t>PROBE5 Do you think these facts warrant an investigation of the FBI and how it handled the Hillary Clinton and Trump campaign matters or not?</a:t>
            </a:r>
          </a:p>
        </p:txBody>
      </p:sp>
      <p:grpSp>
        <p:nvGrpSpPr>
          <p:cNvPr id="24" name="Group 23"/>
          <p:cNvGrpSpPr/>
          <p:nvPr/>
        </p:nvGrpSpPr>
        <p:grpSpPr>
          <a:xfrm>
            <a:off x="533403" y="2314441"/>
            <a:ext cx="3985946" cy="4019123"/>
            <a:chOff x="8636507" y="2213722"/>
            <a:chExt cx="3985946" cy="3775245"/>
          </a:xfrm>
        </p:grpSpPr>
        <p:grpSp>
          <p:nvGrpSpPr>
            <p:cNvPr id="6" name="Group 5"/>
            <p:cNvGrpSpPr/>
            <p:nvPr/>
          </p:nvGrpSpPr>
          <p:grpSpPr>
            <a:xfrm>
              <a:off x="8636507" y="3200257"/>
              <a:ext cx="3985946" cy="2788710"/>
              <a:chOff x="7362497" y="2612282"/>
              <a:chExt cx="5026490" cy="3570698"/>
            </a:xfrm>
          </p:grpSpPr>
          <p:grpSp>
            <p:nvGrpSpPr>
              <p:cNvPr id="11" name="Group 10"/>
              <p:cNvGrpSpPr/>
              <p:nvPr/>
            </p:nvGrpSpPr>
            <p:grpSpPr>
              <a:xfrm>
                <a:off x="7362497" y="2612282"/>
                <a:ext cx="1812119" cy="1702405"/>
                <a:chOff x="1153606" y="3797578"/>
                <a:chExt cx="1719819" cy="1689032"/>
              </a:xfrm>
            </p:grpSpPr>
            <p:sp>
              <p:nvSpPr>
                <p:cNvPr id="12" name="Oval 11"/>
                <p:cNvSpPr/>
                <p:nvPr/>
              </p:nvSpPr>
              <p:spPr>
                <a:xfrm>
                  <a:off x="1153606" y="3797578"/>
                  <a:ext cx="1719819" cy="168903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07276"/>
                    </a:solidFill>
                    <a:effectLst/>
                    <a:uLnTx/>
                    <a:uFillTx/>
                    <a:latin typeface="Calibri"/>
                    <a:ea typeface="+mn-ea"/>
                    <a:cs typeface="+mn-cs"/>
                  </a:endParaRPr>
                </a:p>
              </p:txBody>
            </p:sp>
            <p:sp>
              <p:nvSpPr>
                <p:cNvPr id="13" name="TextBox 12"/>
                <p:cNvSpPr txBox="1"/>
                <p:nvPr/>
              </p:nvSpPr>
              <p:spPr>
                <a:xfrm>
                  <a:off x="1260169" y="3979160"/>
                  <a:ext cx="1487837" cy="12119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7276"/>
                      </a:solidFill>
                      <a:effectLst/>
                      <a:uLnTx/>
                      <a:uFillTx/>
                      <a:latin typeface="Calibri"/>
                      <a:ea typeface="+mn-ea"/>
                      <a:cs typeface="+mn-cs"/>
                    </a:rPr>
                    <a:t>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707276"/>
                      </a:solidFill>
                      <a:latin typeface="Calibri"/>
                    </a:rPr>
                    <a:t>Not Significant</a:t>
                  </a:r>
                  <a:endParaRPr kumimoji="0" lang="en-US" sz="1600" b="0" i="0" u="none" strike="noStrike" kern="1200" cap="none" spc="0" normalizeH="0" baseline="0" noProof="0" dirty="0">
                    <a:ln>
                      <a:noFill/>
                    </a:ln>
                    <a:solidFill>
                      <a:srgbClr val="5F5F5F"/>
                    </a:solidFill>
                    <a:effectLst/>
                    <a:uLnTx/>
                    <a:uFillTx/>
                    <a:latin typeface="Calibri"/>
                    <a:ea typeface="+mn-ea"/>
                    <a:cs typeface="+mn-cs"/>
                  </a:endParaRPr>
                </a:p>
              </p:txBody>
            </p:sp>
          </p:grpSp>
          <p:graphicFrame>
            <p:nvGraphicFramePr>
              <p:cNvPr id="14" name="Chart 13"/>
              <p:cNvGraphicFramePr/>
              <p:nvPr>
                <p:extLst/>
              </p:nvPr>
            </p:nvGraphicFramePr>
            <p:xfrm>
              <a:off x="7765373" y="2703548"/>
              <a:ext cx="4623614" cy="347943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9142890" y="3555627"/>
                <a:ext cx="1894830" cy="1221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9DD9"/>
                    </a:solidFill>
                    <a:latin typeface="Calibri"/>
                  </a:rPr>
                  <a:t>75</a:t>
                </a:r>
                <a:r>
                  <a:rPr kumimoji="0" lang="en-US" sz="3600" b="1" i="0" u="none" strike="noStrike" kern="1200" cap="none" spc="0" normalizeH="0" baseline="0" noProof="0" dirty="0">
                    <a:ln>
                      <a:noFill/>
                    </a:ln>
                    <a:solidFill>
                      <a:srgbClr val="009DD9"/>
                    </a:solidFill>
                    <a:effectLst/>
                    <a:uLnTx/>
                    <a:uFillTx/>
                    <a:latin typeface="Calibri"/>
                    <a:ea typeface="+mn-ea"/>
                    <a:cs typeface="+mn-cs"/>
                  </a:rPr>
                  <a:t>% </a:t>
                </a:r>
                <a:br>
                  <a:rPr kumimoji="0" lang="en-US" sz="2400" b="1" i="0" u="none" strike="noStrike" kern="1200" cap="none" spc="0" normalizeH="0" baseline="0" noProof="0" dirty="0">
                    <a:ln>
                      <a:noFill/>
                    </a:ln>
                    <a:solidFill>
                      <a:srgbClr val="009DD9"/>
                    </a:solidFill>
                    <a:effectLst/>
                    <a:uLnTx/>
                    <a:uFillTx/>
                    <a:latin typeface="Calibri"/>
                    <a:ea typeface="+mn-ea"/>
                    <a:cs typeface="+mn-cs"/>
                  </a:rPr>
                </a:br>
                <a:r>
                  <a:rPr kumimoji="0" lang="en-US" sz="2400" b="1" i="0" u="none" strike="noStrike" kern="1200" cap="none" spc="0" normalizeH="0" baseline="0" noProof="0" dirty="0">
                    <a:ln>
                      <a:noFill/>
                    </a:ln>
                    <a:solidFill>
                      <a:srgbClr val="009DD9"/>
                    </a:solidFill>
                    <a:effectLst/>
                    <a:uLnTx/>
                    <a:uFillTx/>
                    <a:latin typeface="Calibri"/>
                    <a:ea typeface="+mn-ea"/>
                    <a:cs typeface="+mn-cs"/>
                  </a:rPr>
                  <a:t>Significant</a:t>
                </a:r>
              </a:p>
            </p:txBody>
          </p:sp>
        </p:grpSp>
        <p:sp>
          <p:nvSpPr>
            <p:cNvPr id="18" name="Rectangle 17"/>
            <p:cNvSpPr/>
            <p:nvPr/>
          </p:nvSpPr>
          <p:spPr>
            <a:xfrm>
              <a:off x="8985995" y="2213722"/>
              <a:ext cx="2895600" cy="5492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If True, Are these Developments Significant</a:t>
              </a:r>
              <a:r>
                <a:rPr lang="en-US" sz="1600" b="1" dirty="0">
                  <a:solidFill>
                    <a:srgbClr val="707276"/>
                  </a:solidFill>
                  <a:latin typeface="Calibri"/>
                </a:rPr>
                <a:t>t?</a:t>
              </a:r>
              <a:endParaRPr kumimoji="0" lang="en-US" sz="1600" b="1" i="0" u="none" strike="noStrike" kern="1200" cap="none" spc="0" normalizeH="0" baseline="0" noProof="0" dirty="0">
                <a:ln>
                  <a:noFill/>
                </a:ln>
                <a:solidFill>
                  <a:srgbClr val="707276"/>
                </a:solidFill>
                <a:effectLst/>
                <a:uLnTx/>
                <a:uFillTx/>
                <a:latin typeface="Calibri"/>
                <a:ea typeface="+mn-ea"/>
                <a:cs typeface="+mn-cs"/>
              </a:endParaRPr>
            </a:p>
          </p:txBody>
        </p:sp>
      </p:grpSp>
      <p:grpSp>
        <p:nvGrpSpPr>
          <p:cNvPr id="15" name="Group 14"/>
          <p:cNvGrpSpPr/>
          <p:nvPr/>
        </p:nvGrpSpPr>
        <p:grpSpPr>
          <a:xfrm>
            <a:off x="9024446" y="2290547"/>
            <a:ext cx="2931506" cy="3858973"/>
            <a:chOff x="258883" y="2478952"/>
            <a:chExt cx="2931506" cy="3858973"/>
          </a:xfrm>
        </p:grpSpPr>
        <p:sp>
          <p:nvSpPr>
            <p:cNvPr id="19" name="TextBox 18"/>
            <p:cNvSpPr txBox="1"/>
            <p:nvPr/>
          </p:nvSpPr>
          <p:spPr>
            <a:xfrm>
              <a:off x="258883" y="2478952"/>
              <a:ext cx="23622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solidFill>
                    <a:srgbClr val="009DD9"/>
                  </a:solidFill>
                  <a:latin typeface="Calibri"/>
                </a:rPr>
                <a:t>66</a:t>
              </a:r>
              <a:r>
                <a:rPr kumimoji="0" lang="en-US" sz="8800" b="1" i="0" u="none" strike="noStrike" kern="1200" cap="none" spc="0" normalizeH="0" baseline="0" noProof="0" dirty="0">
                  <a:ln>
                    <a:noFill/>
                  </a:ln>
                  <a:solidFill>
                    <a:srgbClr val="009DD9"/>
                  </a:solidFill>
                  <a:effectLst/>
                  <a:uLnTx/>
                  <a:uFillTx/>
                  <a:latin typeface="Calibri"/>
                  <a:ea typeface="+mn-ea"/>
                  <a:cs typeface="+mn-cs"/>
                </a:rPr>
                <a:t>%</a:t>
              </a:r>
              <a:endParaRPr kumimoji="0" lang="en-US" sz="3600" b="1" i="0" u="none" strike="noStrike" kern="1200" cap="none" spc="0" normalizeH="0" baseline="0" noProof="0" dirty="0">
                <a:ln>
                  <a:noFill/>
                </a:ln>
                <a:solidFill>
                  <a:srgbClr val="009DD9"/>
                </a:solidFill>
                <a:effectLst/>
                <a:uLnTx/>
                <a:uFillTx/>
                <a:latin typeface="Calibri"/>
                <a:ea typeface="+mn-ea"/>
                <a:cs typeface="+mn-cs"/>
              </a:endParaRPr>
            </a:p>
          </p:txBody>
        </p:sp>
        <p:sp>
          <p:nvSpPr>
            <p:cNvPr id="20" name="Rectangle 19"/>
            <p:cNvSpPr/>
            <p:nvPr/>
          </p:nvSpPr>
          <p:spPr>
            <a:xfrm>
              <a:off x="370989" y="3660269"/>
              <a:ext cx="2819400" cy="2677656"/>
            </a:xfrm>
            <a:prstGeom prst="rect">
              <a:avLst/>
            </a:prstGeom>
          </p:spPr>
          <p:txBody>
            <a:bodyPr wrap="square">
              <a:spAutoFit/>
            </a:bodyPr>
            <a:lstStyle/>
            <a:p>
              <a:pPr lvl="0">
                <a:defRPr/>
              </a:pPr>
              <a:r>
                <a:rPr kumimoji="0" lang="en-US" sz="2400" b="0" i="0" u="none" strike="noStrike" kern="1200" cap="none" spc="0" normalizeH="0" baseline="0" noProof="0" dirty="0">
                  <a:ln>
                    <a:noFill/>
                  </a:ln>
                  <a:solidFill>
                    <a:srgbClr val="707276"/>
                  </a:solidFill>
                  <a:effectLst/>
                  <a:uLnTx/>
                  <a:uFillTx/>
                  <a:latin typeface="Calibri"/>
                </a:rPr>
                <a:t>of voters believe </a:t>
              </a:r>
              <a:r>
                <a:rPr lang="en-US" sz="2400" b="1" dirty="0">
                  <a:solidFill>
                    <a:srgbClr val="009DD9"/>
                  </a:solidFill>
                </a:rPr>
                <a:t>these facts warrant an investigation of the FBI and how it handled the Hillary Clinton and Trump campaign matters</a:t>
              </a:r>
              <a:endParaRPr kumimoji="0" lang="en-US" sz="2400" b="0" i="0" u="none" strike="noStrike" kern="1200" cap="none" spc="0" normalizeH="0" baseline="0" noProof="0" dirty="0">
                <a:ln>
                  <a:noFill/>
                </a:ln>
                <a:solidFill>
                  <a:srgbClr val="009DD9"/>
                </a:solidFill>
                <a:effectLst/>
                <a:uLnTx/>
                <a:uFillTx/>
                <a:latin typeface="Calibri"/>
              </a:endParaRPr>
            </a:p>
          </p:txBody>
        </p:sp>
      </p:grpSp>
      <p:cxnSp>
        <p:nvCxnSpPr>
          <p:cNvPr id="22" name="Straight Connector 21"/>
          <p:cNvCxnSpPr/>
          <p:nvPr/>
        </p:nvCxnSpPr>
        <p:spPr>
          <a:xfrm>
            <a:off x="8689622" y="2611115"/>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96644" y="2638273"/>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A5D12994-F644-475C-AF43-C5FF231BE296}"/>
              </a:ext>
            </a:extLst>
          </p:cNvPr>
          <p:cNvGrpSpPr/>
          <p:nvPr/>
        </p:nvGrpSpPr>
        <p:grpSpPr>
          <a:xfrm>
            <a:off x="4129552" y="1935561"/>
            <a:ext cx="4414156" cy="4252854"/>
            <a:chOff x="3756626" y="1470879"/>
            <a:chExt cx="5135947" cy="4855070"/>
          </a:xfrm>
        </p:grpSpPr>
        <p:sp>
          <p:nvSpPr>
            <p:cNvPr id="32" name="Rectangle 31">
              <a:extLst>
                <a:ext uri="{FF2B5EF4-FFF2-40B4-BE49-F238E27FC236}">
                  <a16:creationId xmlns:a16="http://schemas.microsoft.com/office/drawing/2014/main" id="{F9308CBA-C8C3-45C0-A9A2-D3907119C60D}"/>
                </a:ext>
              </a:extLst>
            </p:cNvPr>
            <p:cNvSpPr/>
            <p:nvPr/>
          </p:nvSpPr>
          <p:spPr>
            <a:xfrm>
              <a:off x="4216640" y="1470879"/>
              <a:ext cx="4131352" cy="1229755"/>
            </a:xfrm>
            <a:prstGeom prst="rect">
              <a:avLst/>
            </a:prstGeom>
          </p:spPr>
          <p:txBody>
            <a:bodyPr wrap="square">
              <a:spAutoFit/>
            </a:bodyPr>
            <a:lstStyle/>
            <a:p>
              <a:pPr lvl="0" algn="ctr">
                <a:defRPr/>
              </a:pPr>
              <a:r>
                <a:rPr lang="en-US" sz="1600" b="1" dirty="0">
                  <a:solidFill>
                    <a:srgbClr val="707276"/>
                  </a:solidFill>
                </a:rPr>
                <a:t>If true, do you think they are evidence of significant bias in the investigation or they are not evidence of significant bias?</a:t>
              </a:r>
              <a:endParaRPr kumimoji="0" lang="en-US" sz="1600" b="1" i="0" u="none" strike="noStrike" kern="1200" cap="none" spc="0" normalizeH="0" baseline="0" noProof="0" dirty="0">
                <a:ln>
                  <a:noFill/>
                </a:ln>
                <a:solidFill>
                  <a:srgbClr val="707276"/>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EA791C37-0218-46A4-9DE9-B2D0BD820C02}"/>
                </a:ext>
              </a:extLst>
            </p:cNvPr>
            <p:cNvGrpSpPr/>
            <p:nvPr/>
          </p:nvGrpSpPr>
          <p:grpSpPr>
            <a:xfrm>
              <a:off x="3756626" y="2732613"/>
              <a:ext cx="5135947" cy="3593336"/>
              <a:chOff x="3756626" y="2732613"/>
              <a:chExt cx="5135947" cy="3593336"/>
            </a:xfrm>
          </p:grpSpPr>
          <p:graphicFrame>
            <p:nvGraphicFramePr>
              <p:cNvPr id="34" name="Chart 33">
                <a:extLst>
                  <a:ext uri="{FF2B5EF4-FFF2-40B4-BE49-F238E27FC236}">
                    <a16:creationId xmlns:a16="http://schemas.microsoft.com/office/drawing/2014/main" id="{6F5BBE53-EC5D-43A8-8715-557956E78B79}"/>
                  </a:ext>
                </a:extLst>
              </p:cNvPr>
              <p:cNvGraphicFramePr/>
              <p:nvPr>
                <p:extLst/>
              </p:nvPr>
            </p:nvGraphicFramePr>
            <p:xfrm>
              <a:off x="3756626" y="2732613"/>
              <a:ext cx="5135947" cy="359333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1EE9A3DC-82D0-4629-B30F-1D0CF14E7149}"/>
                  </a:ext>
                </a:extLst>
              </p:cNvPr>
              <p:cNvSpPr txBox="1"/>
              <p:nvPr/>
            </p:nvSpPr>
            <p:spPr>
              <a:xfrm>
                <a:off x="4739035" y="3926157"/>
                <a:ext cx="1676400" cy="421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a:ea typeface="+mn-ea"/>
                    <a:cs typeface="+mn-cs"/>
                  </a:rPr>
                  <a:t>Not Evidence</a:t>
                </a:r>
                <a:endParaRPr kumimoji="0" lang="en-US"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F53EE575-A8C6-4D81-AFD1-B17FFE8532FB}"/>
                  </a:ext>
                </a:extLst>
              </p:cNvPr>
              <p:cNvSpPr txBox="1"/>
              <p:nvPr/>
            </p:nvSpPr>
            <p:spPr>
              <a:xfrm>
                <a:off x="6401436" y="4471410"/>
                <a:ext cx="1506803" cy="7378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a:ea typeface="+mn-ea"/>
                    <a:cs typeface="+mn-cs"/>
                  </a:rPr>
                  <a:t>Evidence</a:t>
                </a:r>
                <a:r>
                  <a:rPr kumimoji="0" lang="en-US" b="1" i="0" u="none" strike="noStrike" kern="1200" cap="none" spc="0" normalizeH="0" noProof="0" dirty="0">
                    <a:ln>
                      <a:noFill/>
                    </a:ln>
                    <a:solidFill>
                      <a:srgbClr val="FFFFFF"/>
                    </a:solidFill>
                    <a:effectLst/>
                    <a:uLnTx/>
                    <a:uFillTx/>
                    <a:latin typeface="Calibri"/>
                    <a:ea typeface="+mn-ea"/>
                    <a:cs typeface="+mn-cs"/>
                  </a:rPr>
                  <a:t> of Bias</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grpSp>
      </p:grpSp>
      <p:sp>
        <p:nvSpPr>
          <p:cNvPr id="4" name="Title 3"/>
          <p:cNvSpPr>
            <a:spLocks noGrp="1"/>
          </p:cNvSpPr>
          <p:nvPr>
            <p:ph type="title"/>
          </p:nvPr>
        </p:nvSpPr>
        <p:spPr/>
        <p:txBody>
          <a:bodyPr/>
          <a:lstStyle/>
          <a:p>
            <a:r>
              <a:rPr lang="en-US" dirty="0"/>
              <a:t>Voters believe that these reports, if true, warrant an investigation into the </a:t>
            </a:r>
            <a:r>
              <a:rPr lang="en-US" dirty="0" err="1"/>
              <a:t>fbi</a:t>
            </a:r>
            <a:endParaRPr lang="en-US" dirty="0"/>
          </a:p>
        </p:txBody>
      </p:sp>
      <p:sp>
        <p:nvSpPr>
          <p:cNvPr id="2" name="Text Placeholder 1"/>
          <p:cNvSpPr>
            <a:spLocks noGrp="1"/>
          </p:cNvSpPr>
          <p:nvPr>
            <p:ph type="body" idx="13"/>
          </p:nvPr>
        </p:nvSpPr>
        <p:spPr/>
        <p:txBody>
          <a:bodyPr/>
          <a:lstStyle/>
          <a:p>
            <a:r>
              <a:rPr lang="en-US" dirty="0"/>
              <a:t>Three-quarters believe these would-be developments are “significant” and represent evident of “significant bias” of the investigation.</a:t>
            </a:r>
          </a:p>
        </p:txBody>
      </p:sp>
    </p:spTree>
    <p:extLst>
      <p:ext uri="{BB962C8B-B14F-4D97-AF65-F5344CB8AC3E}">
        <p14:creationId xmlns:p14="http://schemas.microsoft.com/office/powerpoint/2010/main" val="186980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State of the union proposals</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375715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8"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Economy</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42026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(n=1000+) – Split Sample: Each respondent presented 13 of 25 proposals</a:t>
            </a:r>
          </a:p>
          <a:p>
            <a:r>
              <a:rPr lang="en-US" dirty="0">
                <a:solidFill>
                  <a:srgbClr val="262626"/>
                </a:solidFill>
                <a:ea typeface="MS Mincho" panose="02020609040205080304" pitchFamily="49" charset="-128"/>
              </a:rPr>
              <a:t>QSOTU1 Here are some things the President could announce in his State of the Union address. How much do you support or oppose each of the following?</a:t>
            </a:r>
          </a:p>
        </p:txBody>
      </p:sp>
      <p:sp>
        <p:nvSpPr>
          <p:cNvPr id="13" name="Title 2"/>
          <p:cNvSpPr>
            <a:spLocks noGrp="1"/>
          </p:cNvSpPr>
          <p:nvPr>
            <p:ph type="title"/>
          </p:nvPr>
        </p:nvSpPr>
        <p:spPr>
          <a:xfrm>
            <a:off x="792480" y="676656"/>
            <a:ext cx="10104120" cy="571500"/>
          </a:xfrm>
        </p:spPr>
        <p:txBody>
          <a:bodyPr/>
          <a:lstStyle/>
          <a:p>
            <a:r>
              <a:rPr lang="en-US" sz="2800" dirty="0"/>
              <a:t>Of possible proposals to be discussed during the state of the union, all but two engender majority support</a:t>
            </a:r>
          </a:p>
        </p:txBody>
      </p:sp>
      <p:graphicFrame>
        <p:nvGraphicFramePr>
          <p:cNvPr id="2" name="Table 1"/>
          <p:cNvGraphicFramePr>
            <a:graphicFrameLocks noGrp="1"/>
          </p:cNvGraphicFramePr>
          <p:nvPr>
            <p:extLst>
              <p:ext uri="{D42A27DB-BD31-4B8C-83A1-F6EECF244321}">
                <p14:modId xmlns:p14="http://schemas.microsoft.com/office/powerpoint/2010/main" val="3344291698"/>
              </p:ext>
            </p:extLst>
          </p:nvPr>
        </p:nvGraphicFramePr>
        <p:xfrm>
          <a:off x="381001" y="1627282"/>
          <a:ext cx="5791200" cy="4834418"/>
        </p:xfrm>
        <a:graphic>
          <a:graphicData uri="http://schemas.openxmlformats.org/drawingml/2006/table">
            <a:tbl>
              <a:tblPr firstRow="1" bandRow="1">
                <a:tableStyleId>{B301B821-A1FF-4177-AEE7-76D212191A09}</a:tableStyleId>
              </a:tblPr>
              <a:tblGrid>
                <a:gridCol w="5218947">
                  <a:extLst>
                    <a:ext uri="{9D8B030D-6E8A-4147-A177-3AD203B41FA5}">
                      <a16:colId xmlns:a16="http://schemas.microsoft.com/office/drawing/2014/main" val="20000"/>
                    </a:ext>
                  </a:extLst>
                </a:gridCol>
                <a:gridCol w="572253">
                  <a:extLst>
                    <a:ext uri="{9D8B030D-6E8A-4147-A177-3AD203B41FA5}">
                      <a16:colId xmlns:a16="http://schemas.microsoft.com/office/drawing/2014/main" val="20001"/>
                    </a:ext>
                  </a:extLst>
                </a:gridCol>
              </a:tblGrid>
              <a:tr h="292214">
                <a:tc>
                  <a:txBody>
                    <a:bodyPr/>
                    <a:lstStyle/>
                    <a:p>
                      <a:r>
                        <a:rPr lang="en-US" sz="1800" dirty="0"/>
                        <a:t>Support for (Possible)</a:t>
                      </a:r>
                      <a:r>
                        <a:rPr lang="en-US" sz="1800" baseline="0" dirty="0"/>
                        <a:t> </a:t>
                      </a:r>
                      <a:r>
                        <a:rPr lang="en-US" sz="1800" dirty="0"/>
                        <a:t>State</a:t>
                      </a:r>
                      <a:r>
                        <a:rPr lang="en-US" sz="1800" baseline="0" dirty="0"/>
                        <a:t> of the Union Proposals</a:t>
                      </a:r>
                      <a:endParaRPr lang="en-US" sz="1800" dirty="0"/>
                    </a:p>
                  </a:txBody>
                  <a:tcPr/>
                </a:tc>
                <a:tc>
                  <a:txBody>
                    <a:bodyPr/>
                    <a:lstStyle/>
                    <a:p>
                      <a:endParaRPr lang="en-US" sz="1800" dirty="0"/>
                    </a:p>
                  </a:txBody>
                  <a:tcPr/>
                </a:tc>
                <a:extLst>
                  <a:ext uri="{0D108BD9-81ED-4DB2-BD59-A6C34878D82A}">
                    <a16:rowId xmlns:a16="http://schemas.microsoft.com/office/drawing/2014/main" val="10000"/>
                  </a:ext>
                </a:extLst>
              </a:tr>
              <a:tr h="292214">
                <a:tc>
                  <a:txBody>
                    <a:bodyPr/>
                    <a:lstStyle/>
                    <a:p>
                      <a:pPr algn="l" fontAlgn="b"/>
                      <a:r>
                        <a:rPr lang="en-US" sz="1200" u="none" strike="noStrike" dirty="0">
                          <a:effectLst/>
                        </a:rPr>
                        <a:t>Increasing efforts to stop the flow of illegal drugs into the United States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86%</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92214">
                <a:tc>
                  <a:txBody>
                    <a:bodyPr/>
                    <a:lstStyle/>
                    <a:p>
                      <a:pPr algn="l" fontAlgn="b"/>
                      <a:r>
                        <a:rPr lang="en-US" sz="1200" u="none" strike="noStrike" dirty="0">
                          <a:effectLst/>
                        </a:rPr>
                        <a:t>Proposing a major program to invest and fix up urban areas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85%</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92214">
                <a:tc>
                  <a:txBody>
                    <a:bodyPr/>
                    <a:lstStyle/>
                    <a:p>
                      <a:pPr algn="l" fontAlgn="b"/>
                      <a:r>
                        <a:rPr lang="en-US" sz="1200" u="none" strike="noStrike" dirty="0">
                          <a:effectLst/>
                        </a:rPr>
                        <a:t>Requiring greater disclosure of all online political ads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83%</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92214">
                <a:tc>
                  <a:txBody>
                    <a:bodyPr/>
                    <a:lstStyle/>
                    <a:p>
                      <a:pPr algn="l" fontAlgn="b"/>
                      <a:r>
                        <a:rPr lang="en-US" sz="1200" u="none" strike="noStrike" dirty="0">
                          <a:effectLst/>
                        </a:rPr>
                        <a:t>Increasing the penalties for sexual harassment in the workplace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82%</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92214">
                <a:tc>
                  <a:txBody>
                    <a:bodyPr/>
                    <a:lstStyle/>
                    <a:p>
                      <a:pPr algn="l" fontAlgn="b"/>
                      <a:r>
                        <a:rPr lang="en-US" sz="1200" u="none" strike="noStrike" dirty="0">
                          <a:effectLst/>
                        </a:rPr>
                        <a:t>Establishing a $100 billion public private partnership to invest in building new US infrastructure (roads, highways, railways, ports, airports, etc.)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82%</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92214">
                <a:tc>
                  <a:txBody>
                    <a:bodyPr/>
                    <a:lstStyle/>
                    <a:p>
                      <a:pPr algn="l" fontAlgn="b"/>
                      <a:r>
                        <a:rPr lang="en-US" sz="1200" u="none" strike="noStrike" dirty="0">
                          <a:effectLst/>
                        </a:rPr>
                        <a:t>Reducing foreign aid to countries like Pakistan that harbor terrorists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a:effectLst/>
                        </a:rPr>
                        <a:t>80%</a:t>
                      </a:r>
                      <a:endParaRPr lang="en-US" sz="1200" b="0" i="0" u="none" strike="noStrike">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92214">
                <a:tc>
                  <a:txBody>
                    <a:bodyPr/>
                    <a:lstStyle/>
                    <a:p>
                      <a:pPr algn="l" fontAlgn="b"/>
                      <a:r>
                        <a:rPr lang="en-US" sz="1200" u="none" strike="noStrike" dirty="0">
                          <a:effectLst/>
                        </a:rPr>
                        <a:t>Putting America First in trade, foreign aid, and contributions to foreign organizations like NATO and the United Nations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79%</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292214">
                <a:tc>
                  <a:txBody>
                    <a:bodyPr/>
                    <a:lstStyle/>
                    <a:p>
                      <a:pPr algn="l" fontAlgn="b"/>
                      <a:r>
                        <a:rPr lang="en-US" sz="1200" u="none" strike="noStrike" dirty="0">
                          <a:effectLst/>
                        </a:rPr>
                        <a:t>Extending the 1st Amendment to make it illegal for companies to fire people for their political views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77%</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292214">
                <a:tc>
                  <a:txBody>
                    <a:bodyPr/>
                    <a:lstStyle/>
                    <a:p>
                      <a:pPr algn="l" fontAlgn="b"/>
                      <a:r>
                        <a:rPr lang="en-US" sz="1200" u="none" strike="noStrike" dirty="0">
                          <a:effectLst/>
                        </a:rPr>
                        <a:t>Added funding to programs to reduce the opioid crisis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a:effectLst/>
                        </a:rPr>
                        <a:t>77%</a:t>
                      </a:r>
                      <a:endParaRPr lang="en-US" sz="1200" b="0" i="0" u="none" strike="noStrike">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r h="402295">
                <a:tc>
                  <a:txBody>
                    <a:bodyPr/>
                    <a:lstStyle/>
                    <a:p>
                      <a:pPr algn="l" fontAlgn="b"/>
                      <a:r>
                        <a:rPr lang="en-US" sz="1200" u="none" strike="noStrike" dirty="0">
                          <a:effectLst/>
                        </a:rPr>
                        <a:t>Cracking down on illegal aliens who commit crimes or are arrested by requiring local governments to turn them over to immigration authorities or face the loss of law enforcement funding.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76%</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0"/>
                  </a:ext>
                </a:extLst>
              </a:tr>
              <a:tr h="292214">
                <a:tc>
                  <a:txBody>
                    <a:bodyPr/>
                    <a:lstStyle/>
                    <a:p>
                      <a:pPr algn="l" fontAlgn="b"/>
                      <a:r>
                        <a:rPr lang="en-US" sz="1200" u="none" strike="noStrike" dirty="0">
                          <a:effectLst/>
                        </a:rPr>
                        <a:t>Putting additional sanctions on Iran for their ballistic missile program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74%</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1"/>
                  </a:ext>
                </a:extLst>
              </a:tr>
              <a:tr h="292214">
                <a:tc>
                  <a:txBody>
                    <a:bodyPr/>
                    <a:lstStyle/>
                    <a:p>
                      <a:pPr algn="l" fontAlgn="b"/>
                      <a:r>
                        <a:rPr lang="en-US" sz="1200" u="none" strike="noStrike" dirty="0">
                          <a:effectLst/>
                        </a:rPr>
                        <a:t>Asking the FTC to examine the power of tech companies on the economy, consumer privacy, and news and information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73%</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r h="292214">
                <a:tc>
                  <a:txBody>
                    <a:bodyPr/>
                    <a:lstStyle/>
                    <a:p>
                      <a:pPr algn="l" fontAlgn="b"/>
                      <a:r>
                        <a:rPr lang="en-US" sz="1200" u="none" strike="noStrike" dirty="0">
                          <a:effectLst/>
                        </a:rPr>
                        <a:t>Proposing new rules to reform the civil service to make it easier to fire or replace government employees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b"/>
                      <a:r>
                        <a:rPr lang="en-US" sz="1200" u="none" strike="noStrike" dirty="0">
                          <a:effectLst/>
                        </a:rPr>
                        <a:t>72%</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71145139"/>
              </p:ext>
            </p:extLst>
          </p:nvPr>
        </p:nvGraphicFramePr>
        <p:xfrm>
          <a:off x="6324600" y="2012561"/>
          <a:ext cx="5791200" cy="4388239"/>
        </p:xfrm>
        <a:graphic>
          <a:graphicData uri="http://schemas.openxmlformats.org/drawingml/2006/table">
            <a:tbl>
              <a:tblPr bandRow="1">
                <a:tableStyleId>{B301B821-A1FF-4177-AEE7-76D212191A09}</a:tableStyleId>
              </a:tblPr>
              <a:tblGrid>
                <a:gridCol w="5218947">
                  <a:extLst>
                    <a:ext uri="{9D8B030D-6E8A-4147-A177-3AD203B41FA5}">
                      <a16:colId xmlns:a16="http://schemas.microsoft.com/office/drawing/2014/main" val="20000"/>
                    </a:ext>
                  </a:extLst>
                </a:gridCol>
                <a:gridCol w="572253">
                  <a:extLst>
                    <a:ext uri="{9D8B030D-6E8A-4147-A177-3AD203B41FA5}">
                      <a16:colId xmlns:a16="http://schemas.microsoft.com/office/drawing/2014/main" val="20001"/>
                    </a:ext>
                  </a:extLst>
                </a:gridCol>
              </a:tblGrid>
              <a:tr h="292214">
                <a:tc>
                  <a:txBody>
                    <a:bodyPr/>
                    <a:lstStyle/>
                    <a:p>
                      <a:pPr algn="l" fontAlgn="ctr"/>
                      <a:r>
                        <a:rPr lang="en-US" sz="1200" u="none" strike="noStrike" dirty="0">
                          <a:effectLst/>
                        </a:rPr>
                        <a:t>Proposing tough new restrictions on immigration from countries that foster terrorism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71%</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92214">
                <a:tc>
                  <a:txBody>
                    <a:bodyPr/>
                    <a:lstStyle/>
                    <a:p>
                      <a:pPr algn="l" fontAlgn="ctr"/>
                      <a:r>
                        <a:rPr lang="en-US" sz="1200" u="none" strike="noStrike" dirty="0">
                          <a:effectLst/>
                        </a:rPr>
                        <a:t>Establishing a bipartisan commission on race in America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69%</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92214">
                <a:tc>
                  <a:txBody>
                    <a:bodyPr/>
                    <a:lstStyle/>
                    <a:p>
                      <a:pPr algn="l" fontAlgn="ctr"/>
                      <a:r>
                        <a:rPr lang="en-US" sz="1200" u="none" strike="noStrike" dirty="0">
                          <a:effectLst/>
                        </a:rPr>
                        <a:t>Telling the North Koreans that the U.S. will never let them have nuclear weapons, no matter what the cost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67%</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92214">
                <a:tc>
                  <a:txBody>
                    <a:bodyPr/>
                    <a:lstStyle/>
                    <a:p>
                      <a:pPr algn="l" fontAlgn="ctr"/>
                      <a:r>
                        <a:rPr lang="en-US" sz="1200" u="none" strike="noStrike" dirty="0">
                          <a:effectLst/>
                        </a:rPr>
                        <a:t>Proposing added spending to modernize and strengthen our military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67%</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92214">
                <a:tc>
                  <a:txBody>
                    <a:bodyPr/>
                    <a:lstStyle/>
                    <a:p>
                      <a:pPr algn="l" fontAlgn="ctr"/>
                      <a:r>
                        <a:rPr lang="en-US" sz="1200" u="none" strike="noStrike" dirty="0">
                          <a:effectLst/>
                        </a:rPr>
                        <a:t>Proposing tougher requirements on eligibility for disability, food stamps, and other government programs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65%</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92214">
                <a:tc>
                  <a:txBody>
                    <a:bodyPr/>
                    <a:lstStyle/>
                    <a:p>
                      <a:pPr algn="l" fontAlgn="ctr"/>
                      <a:r>
                        <a:rPr lang="en-US" sz="1200" u="none" strike="noStrike" dirty="0">
                          <a:effectLst/>
                        </a:rPr>
                        <a:t>Replacing Obamacare with a new healthcare system based on greater competition in the marketplace while preserving coverage for pre-existing conditions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65%</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92214">
                <a:tc>
                  <a:txBody>
                    <a:bodyPr/>
                    <a:lstStyle/>
                    <a:p>
                      <a:pPr algn="l" fontAlgn="ctr"/>
                      <a:r>
                        <a:rPr lang="en-US" sz="1200" u="none" strike="noStrike" dirty="0">
                          <a:effectLst/>
                        </a:rPr>
                        <a:t>Requiring National ID cards for voting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60%</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92214">
                <a:tc>
                  <a:txBody>
                    <a:bodyPr/>
                    <a:lstStyle/>
                    <a:p>
                      <a:pPr algn="l" fontAlgn="ctr"/>
                      <a:r>
                        <a:rPr lang="en-US" sz="1200" u="none" strike="noStrike" dirty="0">
                          <a:effectLst/>
                        </a:rPr>
                        <a:t>Proposing a 10 per cent reduction in government employees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60%</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292214">
                <a:tc>
                  <a:txBody>
                    <a:bodyPr/>
                    <a:lstStyle/>
                    <a:p>
                      <a:pPr algn="l" fontAlgn="ctr"/>
                      <a:r>
                        <a:rPr lang="en-US" sz="1200" u="none" strike="noStrike" dirty="0">
                          <a:effectLst/>
                        </a:rPr>
                        <a:t>Creating comprehensive immigration reform that includes strengthened borders, a wall along the southern border, eliminates chain immigration and visa lotteries and replaces the system with one based on merit, and offers a path to citizenship for undocumented immigrants already in the country</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59%</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402295">
                <a:tc>
                  <a:txBody>
                    <a:bodyPr/>
                    <a:lstStyle/>
                    <a:p>
                      <a:pPr algn="l" fontAlgn="ctr"/>
                      <a:r>
                        <a:rPr lang="en-US" sz="1200" u="none" strike="noStrike" dirty="0">
                          <a:effectLst/>
                        </a:rPr>
                        <a:t>Eliminating the FISA secret court than authorizes national security wiretaps and the ability of the FBI to do secret national security wiretaps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54%</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r h="292214">
                <a:tc>
                  <a:txBody>
                    <a:bodyPr/>
                    <a:lstStyle/>
                    <a:p>
                      <a:pPr algn="l" fontAlgn="ctr"/>
                      <a:r>
                        <a:rPr lang="en-US" sz="1200" u="none" strike="noStrike" dirty="0">
                          <a:effectLst/>
                        </a:rPr>
                        <a:t>Withdrawing from North American Free Trade Association (NAFTA)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44%</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0"/>
                  </a:ext>
                </a:extLst>
              </a:tr>
              <a:tr h="292214">
                <a:tc>
                  <a:txBody>
                    <a:bodyPr/>
                    <a:lstStyle/>
                    <a:p>
                      <a:pPr algn="l" fontAlgn="ctr"/>
                      <a:r>
                        <a:rPr lang="en-US" sz="1200" u="none" strike="noStrike" dirty="0">
                          <a:effectLst/>
                        </a:rPr>
                        <a:t>Eliminating government funding for Planned Parenthood </a:t>
                      </a:r>
                      <a:endParaRPr lang="en-US" sz="1200" b="0" i="0" u="none" strike="noStrike" dirty="0">
                        <a:solidFill>
                          <a:schemeClr val="tx1"/>
                        </a:solidFill>
                        <a:effectLst/>
                        <a:latin typeface="Calibri" panose="020F0502020204030204" pitchFamily="34" charset="0"/>
                      </a:endParaRPr>
                    </a:p>
                  </a:txBody>
                  <a:tcPr marR="7620" marT="7620" marB="0" anchor="ctr"/>
                </a:tc>
                <a:tc>
                  <a:txBody>
                    <a:bodyPr/>
                    <a:lstStyle/>
                    <a:p>
                      <a:pPr algn="ctr" fontAlgn="ctr"/>
                      <a:r>
                        <a:rPr lang="en-US" sz="1200" u="none" strike="noStrike" dirty="0">
                          <a:effectLst/>
                        </a:rPr>
                        <a:t>39%</a:t>
                      </a:r>
                      <a:endParaRPr lang="en-US"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396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Marijuana legalization</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134632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Majority of voters support recreational marijuana use</a:t>
            </a:r>
          </a:p>
        </p:txBody>
      </p:sp>
      <p:sp>
        <p:nvSpPr>
          <p:cNvPr id="3" name="Text Placeholder 2"/>
          <p:cNvSpPr>
            <a:spLocks noGrp="1"/>
          </p:cNvSpPr>
          <p:nvPr>
            <p:ph type="body" idx="13"/>
          </p:nvPr>
        </p:nvSpPr>
        <p:spPr/>
        <p:txBody>
          <a:bodyPr/>
          <a:lstStyle/>
          <a:p>
            <a:r>
              <a:rPr lang="en-US" dirty="0"/>
              <a:t>Not only do most voters believe marijuana legalization should be a state issue – not federal – but also only about a third of voters think the feds should enforce current marijuana use laws.</a:t>
            </a:r>
          </a:p>
        </p:txBody>
      </p:sp>
      <p:sp>
        <p:nvSpPr>
          <p:cNvPr id="8" name="Text Placeholder 7"/>
          <p:cNvSpPr>
            <a:spLocks noGrp="1"/>
          </p:cNvSpPr>
          <p:nvPr>
            <p:ph type="body" idx="15"/>
          </p:nvPr>
        </p:nvSpPr>
        <p:spPr>
          <a:xfrm>
            <a:off x="792482" y="6373368"/>
            <a:ext cx="10887287" cy="365760"/>
          </a:xfrm>
        </p:spPr>
        <p:txBody>
          <a:bodyPr/>
          <a:lstStyle/>
          <a:p>
            <a:r>
              <a:rPr lang="en-US" u="sng" dirty="0">
                <a:solidFill>
                  <a:schemeClr val="accent6"/>
                </a:solidFill>
                <a:ea typeface="MS Mincho" panose="02020609040205080304" pitchFamily="49" charset="-128"/>
              </a:rPr>
              <a:t>BASE: Registered Voters (n=1962)</a:t>
            </a:r>
            <a:endParaRPr lang="en-US" dirty="0">
              <a:solidFill>
                <a:schemeClr val="accent6"/>
              </a:solidFill>
              <a:ea typeface="MS Mincho" panose="02020609040205080304" pitchFamily="49" charset="-128"/>
            </a:endParaRPr>
          </a:p>
          <a:p>
            <a:r>
              <a:rPr lang="en-US" dirty="0">
                <a:solidFill>
                  <a:schemeClr val="accent6"/>
                </a:solidFill>
              </a:rPr>
              <a:t>QPOT1 Do you favor or oppose legalization of marijuana for recreational purposes in the United States? </a:t>
            </a:r>
          </a:p>
          <a:p>
            <a:r>
              <a:rPr lang="en-US" dirty="0">
                <a:solidFill>
                  <a:schemeClr val="accent6"/>
                </a:solidFill>
              </a:rPr>
              <a:t>QPOT2 Do you feel individual states should be allowed to legalize marijuana usage or should it be decided by Congress and the federal government on a national level?</a:t>
            </a:r>
          </a:p>
          <a:p>
            <a:r>
              <a:rPr lang="en-US" dirty="0">
                <a:solidFill>
                  <a:schemeClr val="accent6"/>
                </a:solidFill>
              </a:rPr>
              <a:t>QPOT3 Do you feel the federal government should stop enforcing federal laws in states that legalize recreational marijuana usage or should the federal laws apply to all states?</a:t>
            </a:r>
          </a:p>
        </p:txBody>
      </p:sp>
      <p:grpSp>
        <p:nvGrpSpPr>
          <p:cNvPr id="24" name="Group 23"/>
          <p:cNvGrpSpPr/>
          <p:nvPr/>
        </p:nvGrpSpPr>
        <p:grpSpPr>
          <a:xfrm>
            <a:off x="533399" y="2109763"/>
            <a:ext cx="4072401" cy="3826869"/>
            <a:chOff x="8636503" y="2241606"/>
            <a:chExt cx="4072401" cy="3826869"/>
          </a:xfrm>
        </p:grpSpPr>
        <p:grpSp>
          <p:nvGrpSpPr>
            <p:cNvPr id="6" name="Group 5"/>
            <p:cNvGrpSpPr/>
            <p:nvPr/>
          </p:nvGrpSpPr>
          <p:grpSpPr>
            <a:xfrm>
              <a:off x="8636503" y="3200256"/>
              <a:ext cx="4072401" cy="2868219"/>
              <a:chOff x="7362497" y="2612282"/>
              <a:chExt cx="5135516" cy="3672501"/>
            </a:xfrm>
          </p:grpSpPr>
          <p:grpSp>
            <p:nvGrpSpPr>
              <p:cNvPr id="11" name="Group 10"/>
              <p:cNvGrpSpPr/>
              <p:nvPr/>
            </p:nvGrpSpPr>
            <p:grpSpPr>
              <a:xfrm>
                <a:off x="7362497" y="2612282"/>
                <a:ext cx="1812119" cy="1702405"/>
                <a:chOff x="1153606" y="3797578"/>
                <a:chExt cx="1719819" cy="1689032"/>
              </a:xfrm>
            </p:grpSpPr>
            <p:sp>
              <p:nvSpPr>
                <p:cNvPr id="12" name="Oval 11"/>
                <p:cNvSpPr/>
                <p:nvPr/>
              </p:nvSpPr>
              <p:spPr>
                <a:xfrm>
                  <a:off x="1153606" y="3797578"/>
                  <a:ext cx="1719819" cy="168903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kern="0" dirty="0">
                    <a:solidFill>
                      <a:srgbClr val="707276"/>
                    </a:solidFill>
                  </a:endParaRPr>
                </a:p>
              </p:txBody>
            </p:sp>
            <p:sp>
              <p:nvSpPr>
                <p:cNvPr id="13" name="TextBox 12"/>
                <p:cNvSpPr txBox="1"/>
                <p:nvPr/>
              </p:nvSpPr>
              <p:spPr>
                <a:xfrm>
                  <a:off x="1287630" y="3877434"/>
                  <a:ext cx="1487837" cy="1368448"/>
                </a:xfrm>
                <a:prstGeom prst="rect">
                  <a:avLst/>
                </a:prstGeom>
                <a:noFill/>
              </p:spPr>
              <p:txBody>
                <a:bodyPr wrap="square" rtlCol="0">
                  <a:spAutoFit/>
                </a:bodyPr>
                <a:lstStyle/>
                <a:p>
                  <a:pPr algn="ctr">
                    <a:defRPr/>
                  </a:pPr>
                  <a:r>
                    <a:rPr lang="en-US" sz="2800" b="1" kern="0" dirty="0">
                      <a:solidFill>
                        <a:srgbClr val="707276"/>
                      </a:solidFill>
                    </a:rPr>
                    <a:t>36% </a:t>
                  </a:r>
                </a:p>
                <a:p>
                  <a:pPr algn="ctr">
                    <a:defRPr/>
                  </a:pPr>
                  <a:r>
                    <a:rPr lang="en-US" dirty="0">
                      <a:solidFill>
                        <a:srgbClr val="5F5F5F"/>
                      </a:solidFill>
                    </a:rPr>
                    <a:t>Congress/ Fed Gov’t</a:t>
                  </a:r>
                </a:p>
              </p:txBody>
            </p:sp>
          </p:grpSp>
          <p:graphicFrame>
            <p:nvGraphicFramePr>
              <p:cNvPr id="14" name="Chart 13"/>
              <p:cNvGraphicFramePr/>
              <p:nvPr>
                <p:extLst/>
              </p:nvPr>
            </p:nvGraphicFramePr>
            <p:xfrm>
              <a:off x="7874399" y="2805353"/>
              <a:ext cx="4623614" cy="347943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9099014" y="3861067"/>
                <a:ext cx="2137332" cy="1142834"/>
              </a:xfrm>
              <a:prstGeom prst="rect">
                <a:avLst/>
              </a:prstGeom>
              <a:noFill/>
            </p:spPr>
            <p:txBody>
              <a:bodyPr wrap="square" rtlCol="0">
                <a:spAutoFit/>
              </a:bodyPr>
              <a:lstStyle/>
              <a:p>
                <a:pPr algn="ctr">
                  <a:defRPr/>
                </a:pPr>
                <a:r>
                  <a:rPr lang="en-US" sz="2800" b="1" dirty="0">
                    <a:solidFill>
                      <a:srgbClr val="009DD9"/>
                    </a:solidFill>
                  </a:rPr>
                  <a:t>64% </a:t>
                </a:r>
                <a:br>
                  <a:rPr lang="en-US" sz="2400" b="1" dirty="0">
                    <a:solidFill>
                      <a:srgbClr val="009DD9"/>
                    </a:solidFill>
                  </a:rPr>
                </a:br>
                <a:r>
                  <a:rPr lang="en-US" sz="2400" b="1" dirty="0">
                    <a:solidFill>
                      <a:srgbClr val="009DD9"/>
                    </a:solidFill>
                  </a:rPr>
                  <a:t>State Gov’t</a:t>
                </a:r>
              </a:p>
            </p:txBody>
          </p:sp>
        </p:grpSp>
        <p:sp>
          <p:nvSpPr>
            <p:cNvPr id="18" name="Rectangle 17"/>
            <p:cNvSpPr/>
            <p:nvPr/>
          </p:nvSpPr>
          <p:spPr>
            <a:xfrm>
              <a:off x="8895584" y="2241606"/>
              <a:ext cx="2895600" cy="584775"/>
            </a:xfrm>
            <a:prstGeom prst="rect">
              <a:avLst/>
            </a:prstGeom>
          </p:spPr>
          <p:txBody>
            <a:bodyPr wrap="square">
              <a:spAutoFit/>
            </a:bodyPr>
            <a:lstStyle/>
            <a:p>
              <a:pPr algn="ctr">
                <a:defRPr/>
              </a:pPr>
              <a:r>
                <a:rPr lang="en-US" sz="1600" b="1" dirty="0">
                  <a:solidFill>
                    <a:srgbClr val="707276"/>
                  </a:solidFill>
                </a:rPr>
                <a:t>Marijuana Legalization</a:t>
              </a:r>
            </a:p>
            <a:p>
              <a:pPr algn="ctr">
                <a:defRPr/>
              </a:pPr>
              <a:r>
                <a:rPr lang="en-US" sz="1600" b="1" dirty="0">
                  <a:solidFill>
                    <a:srgbClr val="707276"/>
                  </a:solidFill>
                </a:rPr>
                <a:t>State or Federal Issue</a:t>
              </a:r>
            </a:p>
          </p:txBody>
        </p:sp>
      </p:grpSp>
      <p:grpSp>
        <p:nvGrpSpPr>
          <p:cNvPr id="15" name="Group 14"/>
          <p:cNvGrpSpPr/>
          <p:nvPr/>
        </p:nvGrpSpPr>
        <p:grpSpPr>
          <a:xfrm>
            <a:off x="9240086" y="2547832"/>
            <a:ext cx="2951914" cy="2956747"/>
            <a:chOff x="527617" y="2474900"/>
            <a:chExt cx="2951914" cy="2956747"/>
          </a:xfrm>
        </p:grpSpPr>
        <p:sp>
          <p:nvSpPr>
            <p:cNvPr id="19" name="TextBox 18"/>
            <p:cNvSpPr txBox="1"/>
            <p:nvPr/>
          </p:nvSpPr>
          <p:spPr>
            <a:xfrm>
              <a:off x="527617" y="2474900"/>
              <a:ext cx="2362200" cy="1446550"/>
            </a:xfrm>
            <a:prstGeom prst="rect">
              <a:avLst/>
            </a:prstGeom>
            <a:noFill/>
          </p:spPr>
          <p:txBody>
            <a:bodyPr wrap="square" rtlCol="0">
              <a:spAutoFit/>
            </a:bodyPr>
            <a:lstStyle/>
            <a:p>
              <a:pPr algn="ctr">
                <a:defRPr/>
              </a:pPr>
              <a:r>
                <a:rPr lang="en-US" sz="8800" b="1" dirty="0">
                  <a:solidFill>
                    <a:srgbClr val="009DD9"/>
                  </a:solidFill>
                </a:rPr>
                <a:t>58%</a:t>
              </a:r>
              <a:endParaRPr lang="en-US" sz="3600" b="1" dirty="0">
                <a:solidFill>
                  <a:srgbClr val="009DD9"/>
                </a:solidFill>
              </a:endParaRPr>
            </a:p>
          </p:txBody>
        </p:sp>
        <p:sp>
          <p:nvSpPr>
            <p:cNvPr id="20" name="Rectangle 19"/>
            <p:cNvSpPr/>
            <p:nvPr/>
          </p:nvSpPr>
          <p:spPr>
            <a:xfrm>
              <a:off x="660131" y="3615765"/>
              <a:ext cx="2819400" cy="1815882"/>
            </a:xfrm>
            <a:prstGeom prst="rect">
              <a:avLst/>
            </a:prstGeom>
          </p:spPr>
          <p:txBody>
            <a:bodyPr wrap="square">
              <a:spAutoFit/>
            </a:bodyPr>
            <a:lstStyle/>
            <a:p>
              <a:pPr>
                <a:defRPr/>
              </a:pPr>
              <a:r>
                <a:rPr lang="en-US" sz="2800" dirty="0">
                  <a:solidFill>
                    <a:srgbClr val="707276"/>
                  </a:solidFill>
                </a:rPr>
                <a:t>of voters favor </a:t>
              </a:r>
              <a:r>
                <a:rPr lang="en-US" sz="2800" b="1" dirty="0">
                  <a:solidFill>
                    <a:srgbClr val="009DD9"/>
                  </a:solidFill>
                </a:rPr>
                <a:t>the legalization of recreational marijuana</a:t>
              </a:r>
              <a:endParaRPr lang="en-US" sz="2800" dirty="0">
                <a:solidFill>
                  <a:srgbClr val="009DD9"/>
                </a:solidFill>
              </a:endParaRPr>
            </a:p>
          </p:txBody>
        </p:sp>
      </p:grpSp>
      <p:cxnSp>
        <p:nvCxnSpPr>
          <p:cNvPr id="22" name="Straight Connector 21"/>
          <p:cNvCxnSpPr/>
          <p:nvPr/>
        </p:nvCxnSpPr>
        <p:spPr>
          <a:xfrm>
            <a:off x="8763000" y="2611115"/>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38600" y="2646082"/>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FEFB575-FD07-4346-BF0A-43A7BC2097EE}"/>
              </a:ext>
            </a:extLst>
          </p:cNvPr>
          <p:cNvGrpSpPr/>
          <p:nvPr/>
        </p:nvGrpSpPr>
        <p:grpSpPr>
          <a:xfrm>
            <a:off x="4577971" y="2019048"/>
            <a:ext cx="4072401" cy="3919926"/>
            <a:chOff x="8636503" y="2148548"/>
            <a:chExt cx="4072401" cy="3919926"/>
          </a:xfrm>
        </p:grpSpPr>
        <p:grpSp>
          <p:nvGrpSpPr>
            <p:cNvPr id="40" name="Group 39">
              <a:extLst>
                <a:ext uri="{FF2B5EF4-FFF2-40B4-BE49-F238E27FC236}">
                  <a16:creationId xmlns:a16="http://schemas.microsoft.com/office/drawing/2014/main" id="{5A5EDBC0-4164-47BD-AC36-6C9A12A25E06}"/>
                </a:ext>
              </a:extLst>
            </p:cNvPr>
            <p:cNvGrpSpPr/>
            <p:nvPr/>
          </p:nvGrpSpPr>
          <p:grpSpPr>
            <a:xfrm>
              <a:off x="8636503" y="3197913"/>
              <a:ext cx="4072401" cy="2870561"/>
              <a:chOff x="7362497" y="2609282"/>
              <a:chExt cx="5135516" cy="3675501"/>
            </a:xfrm>
          </p:grpSpPr>
          <p:grpSp>
            <p:nvGrpSpPr>
              <p:cNvPr id="42" name="Group 41">
                <a:extLst>
                  <a:ext uri="{FF2B5EF4-FFF2-40B4-BE49-F238E27FC236}">
                    <a16:creationId xmlns:a16="http://schemas.microsoft.com/office/drawing/2014/main" id="{E52C5DCE-4605-42DB-8109-B0E023447F8A}"/>
                  </a:ext>
                </a:extLst>
              </p:cNvPr>
              <p:cNvGrpSpPr/>
              <p:nvPr/>
            </p:nvGrpSpPr>
            <p:grpSpPr>
              <a:xfrm>
                <a:off x="7362497" y="2609282"/>
                <a:ext cx="1812119" cy="1733955"/>
                <a:chOff x="1153606" y="3794601"/>
                <a:chExt cx="1719819" cy="1720334"/>
              </a:xfrm>
            </p:grpSpPr>
            <p:sp>
              <p:nvSpPr>
                <p:cNvPr id="45" name="Oval 44">
                  <a:extLst>
                    <a:ext uri="{FF2B5EF4-FFF2-40B4-BE49-F238E27FC236}">
                      <a16:creationId xmlns:a16="http://schemas.microsoft.com/office/drawing/2014/main" id="{FF94D28D-1630-4F2B-BE44-03536C75868E}"/>
                    </a:ext>
                  </a:extLst>
                </p:cNvPr>
                <p:cNvSpPr/>
                <p:nvPr/>
              </p:nvSpPr>
              <p:spPr>
                <a:xfrm>
                  <a:off x="1153606" y="3797578"/>
                  <a:ext cx="1719819" cy="168903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kern="0" dirty="0">
                    <a:solidFill>
                      <a:srgbClr val="707276"/>
                    </a:solidFill>
                  </a:endParaRPr>
                </a:p>
              </p:txBody>
            </p:sp>
            <p:sp>
              <p:nvSpPr>
                <p:cNvPr id="46" name="TextBox 45">
                  <a:extLst>
                    <a:ext uri="{FF2B5EF4-FFF2-40B4-BE49-F238E27FC236}">
                      <a16:creationId xmlns:a16="http://schemas.microsoft.com/office/drawing/2014/main" id="{E586C8A5-D15E-4508-867A-09272C511F35}"/>
                    </a:ext>
                  </a:extLst>
                </p:cNvPr>
                <p:cNvSpPr txBox="1"/>
                <p:nvPr/>
              </p:nvSpPr>
              <p:spPr>
                <a:xfrm>
                  <a:off x="1288775" y="3794601"/>
                  <a:ext cx="1487837" cy="1720334"/>
                </a:xfrm>
                <a:prstGeom prst="rect">
                  <a:avLst/>
                </a:prstGeom>
                <a:noFill/>
              </p:spPr>
              <p:txBody>
                <a:bodyPr wrap="square" rtlCol="0">
                  <a:spAutoFit/>
                </a:bodyPr>
                <a:lstStyle/>
                <a:p>
                  <a:pPr algn="ctr">
                    <a:defRPr/>
                  </a:pPr>
                  <a:r>
                    <a:rPr lang="en-US" sz="2800" b="1" kern="0" dirty="0">
                      <a:solidFill>
                        <a:srgbClr val="707276"/>
                      </a:solidFill>
                    </a:rPr>
                    <a:t>36% </a:t>
                  </a:r>
                </a:p>
                <a:p>
                  <a:pPr algn="ctr">
                    <a:defRPr/>
                  </a:pPr>
                  <a:r>
                    <a:rPr lang="en-US" dirty="0">
                      <a:solidFill>
                        <a:srgbClr val="5F5F5F"/>
                      </a:solidFill>
                    </a:rPr>
                    <a:t>Enforce Federal Law</a:t>
                  </a:r>
                </a:p>
              </p:txBody>
            </p:sp>
          </p:grpSp>
          <p:graphicFrame>
            <p:nvGraphicFramePr>
              <p:cNvPr id="43" name="Chart 42">
                <a:extLst>
                  <a:ext uri="{FF2B5EF4-FFF2-40B4-BE49-F238E27FC236}">
                    <a16:creationId xmlns:a16="http://schemas.microsoft.com/office/drawing/2014/main" id="{E1259CB9-D77B-4318-B1F7-8770B6BDB7C5}"/>
                  </a:ext>
                </a:extLst>
              </p:cNvPr>
              <p:cNvGraphicFramePr/>
              <p:nvPr>
                <p:extLst/>
              </p:nvPr>
            </p:nvGraphicFramePr>
            <p:xfrm>
              <a:off x="7874399" y="2805352"/>
              <a:ext cx="4623614" cy="3479431"/>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151D6CA3-0236-4709-86E4-ED2597281E11}"/>
                  </a:ext>
                </a:extLst>
              </p:cNvPr>
              <p:cNvSpPr txBox="1"/>
              <p:nvPr/>
            </p:nvSpPr>
            <p:spPr>
              <a:xfrm>
                <a:off x="9133231" y="3682504"/>
                <a:ext cx="2137332" cy="1615732"/>
              </a:xfrm>
              <a:prstGeom prst="rect">
                <a:avLst/>
              </a:prstGeom>
              <a:noFill/>
            </p:spPr>
            <p:txBody>
              <a:bodyPr wrap="square" rtlCol="0">
                <a:spAutoFit/>
              </a:bodyPr>
              <a:lstStyle/>
              <a:p>
                <a:pPr algn="ctr">
                  <a:defRPr/>
                </a:pPr>
                <a:r>
                  <a:rPr lang="en-US" sz="2800" b="1" dirty="0">
                    <a:solidFill>
                      <a:srgbClr val="009DD9"/>
                    </a:solidFill>
                  </a:rPr>
                  <a:t>55% </a:t>
                </a:r>
                <a:br>
                  <a:rPr lang="en-US" sz="2400" b="1" dirty="0">
                    <a:solidFill>
                      <a:srgbClr val="009DD9"/>
                    </a:solidFill>
                  </a:rPr>
                </a:br>
                <a:r>
                  <a:rPr lang="en-US" sz="2400" b="1" dirty="0">
                    <a:solidFill>
                      <a:srgbClr val="009DD9"/>
                    </a:solidFill>
                  </a:rPr>
                  <a:t>Don’t Enforce</a:t>
                </a:r>
              </a:p>
            </p:txBody>
          </p:sp>
        </p:grpSp>
        <p:sp>
          <p:nvSpPr>
            <p:cNvPr id="41" name="Rectangle 40">
              <a:extLst>
                <a:ext uri="{FF2B5EF4-FFF2-40B4-BE49-F238E27FC236}">
                  <a16:creationId xmlns:a16="http://schemas.microsoft.com/office/drawing/2014/main" id="{97744007-9A7E-4424-BC9C-2B58E369A5B5}"/>
                </a:ext>
              </a:extLst>
            </p:cNvPr>
            <p:cNvSpPr/>
            <p:nvPr/>
          </p:nvSpPr>
          <p:spPr>
            <a:xfrm>
              <a:off x="9042435" y="2148548"/>
              <a:ext cx="2895600" cy="830997"/>
            </a:xfrm>
            <a:prstGeom prst="rect">
              <a:avLst/>
            </a:prstGeom>
          </p:spPr>
          <p:txBody>
            <a:bodyPr wrap="square">
              <a:spAutoFit/>
            </a:bodyPr>
            <a:lstStyle/>
            <a:p>
              <a:pPr algn="ctr">
                <a:defRPr/>
              </a:pPr>
              <a:r>
                <a:rPr lang="en-US" sz="1600" b="1" dirty="0">
                  <a:solidFill>
                    <a:srgbClr val="707276"/>
                  </a:solidFill>
                </a:rPr>
                <a:t>Should the federal government enforce laws against states that legalize marijuana?</a:t>
              </a:r>
            </a:p>
          </p:txBody>
        </p:sp>
      </p:grpSp>
    </p:spTree>
    <p:extLst>
      <p:ext uri="{BB962C8B-B14F-4D97-AF65-F5344CB8AC3E}">
        <p14:creationId xmlns:p14="http://schemas.microsoft.com/office/powerpoint/2010/main" val="970955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American Capitalism</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65949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ea typeface="MS Mincho" panose="02020609040205080304" pitchFamily="49" charset="-128"/>
              </a:rPr>
              <a:t>CAP1 Do you think that the United States should become a socialist country?</a:t>
            </a:r>
          </a:p>
          <a:p>
            <a:r>
              <a:rPr lang="en-US" dirty="0">
                <a:solidFill>
                  <a:srgbClr val="262626"/>
                </a:solidFill>
                <a:ea typeface="MS Mincho" panose="02020609040205080304" pitchFamily="49" charset="-128"/>
              </a:rPr>
              <a:t>CAP2 Do you think that the United States should maintain a capitalist, free enterprise-based economy?</a:t>
            </a:r>
          </a:p>
          <a:p>
            <a:r>
              <a:rPr lang="en-US" dirty="0">
                <a:solidFill>
                  <a:srgbClr val="262626"/>
                </a:solidFill>
                <a:ea typeface="MS Mincho" panose="02020609040205080304" pitchFamily="49" charset="-128"/>
              </a:rPr>
              <a:t>CAP3 Which system would be better for the United States: to remain a capitalist, free enterprise country or become a socialist country?</a:t>
            </a:r>
          </a:p>
        </p:txBody>
      </p:sp>
      <p:graphicFrame>
        <p:nvGraphicFramePr>
          <p:cNvPr id="22" name="Chart 21"/>
          <p:cNvGraphicFramePr/>
          <p:nvPr>
            <p:extLst>
              <p:ext uri="{D42A27DB-BD31-4B8C-83A1-F6EECF244321}">
                <p14:modId xmlns:p14="http://schemas.microsoft.com/office/powerpoint/2010/main" val="807591456"/>
              </p:ext>
            </p:extLst>
          </p:nvPr>
        </p:nvGraphicFramePr>
        <p:xfrm>
          <a:off x="609600" y="2374758"/>
          <a:ext cx="8666512" cy="379744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942983" y="2756341"/>
            <a:ext cx="3124201" cy="584775"/>
          </a:xfrm>
          <a:prstGeom prst="rect">
            <a:avLst/>
          </a:prstGeom>
        </p:spPr>
        <p:txBody>
          <a:bodyPr wrap="square">
            <a:spAutoFit/>
          </a:bodyPr>
          <a:lstStyle/>
          <a:p>
            <a:pPr algn="r"/>
            <a:r>
              <a:rPr lang="en-US" sz="1600" dirty="0">
                <a:solidFill>
                  <a:srgbClr val="5F5F5F"/>
                </a:solidFill>
              </a:rPr>
              <a:t>America Should Become a Socialist Country - </a:t>
            </a:r>
            <a:r>
              <a:rPr lang="en-US" sz="1600" b="1" dirty="0">
                <a:solidFill>
                  <a:srgbClr val="009DD9"/>
                </a:solidFill>
              </a:rPr>
              <a:t>YES</a:t>
            </a:r>
          </a:p>
        </p:txBody>
      </p:sp>
      <p:cxnSp>
        <p:nvCxnSpPr>
          <p:cNvPr id="11" name="Straight Connector 10"/>
          <p:cNvCxnSpPr/>
          <p:nvPr/>
        </p:nvCxnSpPr>
        <p:spPr>
          <a:xfrm>
            <a:off x="4876800" y="2725688"/>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153952" y="2133600"/>
            <a:ext cx="9906000" cy="369332"/>
          </a:xfrm>
          <a:prstGeom prst="rect">
            <a:avLst/>
          </a:prstGeom>
        </p:spPr>
        <p:txBody>
          <a:bodyPr wrap="square">
            <a:spAutoFit/>
          </a:bodyPr>
          <a:lstStyle/>
          <a:p>
            <a:pPr algn="ctr"/>
            <a:r>
              <a:rPr lang="en-US" b="1" dirty="0">
                <a:solidFill>
                  <a:srgbClr val="707276"/>
                </a:solidFill>
              </a:rPr>
              <a:t>Capitalism or Socialism</a:t>
            </a:r>
          </a:p>
        </p:txBody>
      </p:sp>
      <p:sp>
        <p:nvSpPr>
          <p:cNvPr id="13" name="Title 2"/>
          <p:cNvSpPr>
            <a:spLocks noGrp="1"/>
          </p:cNvSpPr>
          <p:nvPr>
            <p:ph type="title"/>
          </p:nvPr>
        </p:nvSpPr>
        <p:spPr>
          <a:xfrm>
            <a:off x="792480" y="676656"/>
            <a:ext cx="10104120" cy="571500"/>
          </a:xfrm>
        </p:spPr>
        <p:txBody>
          <a:bodyPr/>
          <a:lstStyle/>
          <a:p>
            <a:r>
              <a:rPr lang="en-US" sz="2800" dirty="0"/>
              <a:t>Overwhelmingly voters support the preservation of a CAPITALIST, free enterprise country</a:t>
            </a:r>
          </a:p>
        </p:txBody>
      </p:sp>
      <p:sp>
        <p:nvSpPr>
          <p:cNvPr id="12" name="Rectangle 11"/>
          <p:cNvSpPr/>
          <p:nvPr/>
        </p:nvSpPr>
        <p:spPr>
          <a:xfrm>
            <a:off x="505563" y="3866275"/>
            <a:ext cx="3589694" cy="830997"/>
          </a:xfrm>
          <a:prstGeom prst="rect">
            <a:avLst/>
          </a:prstGeom>
        </p:spPr>
        <p:txBody>
          <a:bodyPr wrap="square">
            <a:spAutoFit/>
          </a:bodyPr>
          <a:lstStyle/>
          <a:p>
            <a:pPr algn="r"/>
            <a:r>
              <a:rPr lang="en-US" sz="1600" dirty="0">
                <a:solidFill>
                  <a:srgbClr val="5F5F5F"/>
                </a:solidFill>
              </a:rPr>
              <a:t>United States should maintain a capitalist, free enterprise-based economy - </a:t>
            </a:r>
            <a:r>
              <a:rPr lang="en-US" sz="1600" b="1" dirty="0">
                <a:solidFill>
                  <a:srgbClr val="C00000"/>
                </a:solidFill>
              </a:rPr>
              <a:t>NO</a:t>
            </a:r>
          </a:p>
        </p:txBody>
      </p:sp>
      <p:sp>
        <p:nvSpPr>
          <p:cNvPr id="15" name="Rectangle 14"/>
          <p:cNvSpPr/>
          <p:nvPr/>
        </p:nvSpPr>
        <p:spPr>
          <a:xfrm>
            <a:off x="8860034" y="5188391"/>
            <a:ext cx="3393271" cy="584775"/>
          </a:xfrm>
          <a:prstGeom prst="rect">
            <a:avLst/>
          </a:prstGeom>
        </p:spPr>
        <p:txBody>
          <a:bodyPr wrap="square">
            <a:spAutoFit/>
          </a:bodyPr>
          <a:lstStyle/>
          <a:p>
            <a:r>
              <a:rPr lang="en-US" sz="1600" dirty="0">
                <a:solidFill>
                  <a:srgbClr val="5F5F5F"/>
                </a:solidFill>
              </a:rPr>
              <a:t>Better System for US – </a:t>
            </a:r>
          </a:p>
          <a:p>
            <a:r>
              <a:rPr lang="en-US" sz="1600" dirty="0">
                <a:solidFill>
                  <a:srgbClr val="5F5F5F"/>
                </a:solidFill>
              </a:rPr>
              <a:t>Remain Capitalist, Free-Enterprise</a:t>
            </a:r>
          </a:p>
        </p:txBody>
      </p:sp>
      <p:sp>
        <p:nvSpPr>
          <p:cNvPr id="16" name="Rectangle 15"/>
          <p:cNvSpPr/>
          <p:nvPr/>
        </p:nvSpPr>
        <p:spPr>
          <a:xfrm>
            <a:off x="8763000" y="2761864"/>
            <a:ext cx="3587341" cy="584775"/>
          </a:xfrm>
          <a:prstGeom prst="rect">
            <a:avLst/>
          </a:prstGeom>
        </p:spPr>
        <p:txBody>
          <a:bodyPr wrap="square">
            <a:spAutoFit/>
          </a:bodyPr>
          <a:lstStyle/>
          <a:p>
            <a:r>
              <a:rPr lang="en-US" sz="1600" dirty="0">
                <a:solidFill>
                  <a:srgbClr val="5F5F5F"/>
                </a:solidFill>
              </a:rPr>
              <a:t>America Should Become a Socialist Country - </a:t>
            </a:r>
            <a:r>
              <a:rPr lang="en-US" sz="1600" b="1" dirty="0">
                <a:solidFill>
                  <a:srgbClr val="C00000"/>
                </a:solidFill>
              </a:rPr>
              <a:t>NO</a:t>
            </a:r>
          </a:p>
        </p:txBody>
      </p:sp>
      <p:sp>
        <p:nvSpPr>
          <p:cNvPr id="17" name="Rectangle 16"/>
          <p:cNvSpPr/>
          <p:nvPr/>
        </p:nvSpPr>
        <p:spPr>
          <a:xfrm>
            <a:off x="8782817" y="3857980"/>
            <a:ext cx="3587341" cy="830997"/>
          </a:xfrm>
          <a:prstGeom prst="rect">
            <a:avLst/>
          </a:prstGeom>
        </p:spPr>
        <p:txBody>
          <a:bodyPr wrap="square">
            <a:spAutoFit/>
          </a:bodyPr>
          <a:lstStyle/>
          <a:p>
            <a:r>
              <a:rPr lang="en-US" sz="1600" dirty="0">
                <a:solidFill>
                  <a:srgbClr val="5F5F5F"/>
                </a:solidFill>
              </a:rPr>
              <a:t>United States should maintain a capitalist, free enterprise-based economy - </a:t>
            </a:r>
            <a:r>
              <a:rPr lang="en-US" sz="1600" b="1" dirty="0">
                <a:solidFill>
                  <a:srgbClr val="009DD9"/>
                </a:solidFill>
              </a:rPr>
              <a:t>YES</a:t>
            </a:r>
          </a:p>
        </p:txBody>
      </p:sp>
      <p:sp>
        <p:nvSpPr>
          <p:cNvPr id="18" name="Rectangle 17"/>
          <p:cNvSpPr/>
          <p:nvPr/>
        </p:nvSpPr>
        <p:spPr>
          <a:xfrm>
            <a:off x="507916" y="5216550"/>
            <a:ext cx="3587341" cy="584775"/>
          </a:xfrm>
          <a:prstGeom prst="rect">
            <a:avLst/>
          </a:prstGeom>
        </p:spPr>
        <p:txBody>
          <a:bodyPr wrap="square">
            <a:spAutoFit/>
          </a:bodyPr>
          <a:lstStyle/>
          <a:p>
            <a:pPr algn="r"/>
            <a:r>
              <a:rPr lang="en-US" sz="1600" dirty="0">
                <a:solidFill>
                  <a:srgbClr val="5F5F5F"/>
                </a:solidFill>
              </a:rPr>
              <a:t>Better System for US – </a:t>
            </a:r>
          </a:p>
          <a:p>
            <a:pPr algn="r"/>
            <a:r>
              <a:rPr lang="en-US" sz="1600" dirty="0">
                <a:solidFill>
                  <a:srgbClr val="5F5F5F"/>
                </a:solidFill>
              </a:rPr>
              <a:t>Become a Socialist County</a:t>
            </a:r>
          </a:p>
        </p:txBody>
      </p:sp>
    </p:spTree>
    <p:extLst>
      <p:ext uri="{BB962C8B-B14F-4D97-AF65-F5344CB8AC3E}">
        <p14:creationId xmlns:p14="http://schemas.microsoft.com/office/powerpoint/2010/main" val="405531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ea typeface="MS Mincho" panose="02020609040205080304" pitchFamily="49" charset="-128"/>
              </a:rPr>
              <a:t>CAP4 Which system do you think you personally would do better in: a capitalist, free enterprise system or a socialist system?</a:t>
            </a:r>
          </a:p>
        </p:txBody>
      </p:sp>
      <p:graphicFrame>
        <p:nvGraphicFramePr>
          <p:cNvPr id="5" name="Chart 4"/>
          <p:cNvGraphicFramePr/>
          <p:nvPr>
            <p:extLst>
              <p:ext uri="{D42A27DB-BD31-4B8C-83A1-F6EECF244321}">
                <p14:modId xmlns:p14="http://schemas.microsoft.com/office/powerpoint/2010/main" val="537226365"/>
              </p:ext>
            </p:extLst>
          </p:nvPr>
        </p:nvGraphicFramePr>
        <p:xfrm>
          <a:off x="3756626" y="2578864"/>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14519" y="3785985"/>
            <a:ext cx="1676400" cy="954107"/>
          </a:xfrm>
          <a:prstGeom prst="rect">
            <a:avLst/>
          </a:prstGeom>
          <a:noFill/>
        </p:spPr>
        <p:txBody>
          <a:bodyPr wrap="square" rtlCol="0">
            <a:spAutoFit/>
          </a:bodyPr>
          <a:lstStyle/>
          <a:p>
            <a:pPr algn="ctr">
              <a:defRPr/>
            </a:pPr>
            <a:r>
              <a:rPr lang="en-US" sz="2800" b="1" dirty="0">
                <a:solidFill>
                  <a:schemeClr val="accent4"/>
                </a:solidFill>
              </a:rPr>
              <a:t>A socialist system</a:t>
            </a:r>
            <a:endParaRPr lang="en-US" sz="2400" dirty="0">
              <a:solidFill>
                <a:schemeClr val="accent4"/>
              </a:solidFill>
            </a:endParaRPr>
          </a:p>
        </p:txBody>
      </p:sp>
      <p:sp>
        <p:nvSpPr>
          <p:cNvPr id="7" name="Rectangle 6"/>
          <p:cNvSpPr/>
          <p:nvPr/>
        </p:nvSpPr>
        <p:spPr>
          <a:xfrm>
            <a:off x="3162299" y="1501407"/>
            <a:ext cx="6324600" cy="1015663"/>
          </a:xfrm>
          <a:prstGeom prst="rect">
            <a:avLst/>
          </a:prstGeom>
        </p:spPr>
        <p:txBody>
          <a:bodyPr wrap="square">
            <a:spAutoFit/>
          </a:bodyPr>
          <a:lstStyle/>
          <a:p>
            <a:pPr algn="ctr"/>
            <a:r>
              <a:rPr lang="en-US" sz="2000" b="1" dirty="0">
                <a:solidFill>
                  <a:srgbClr val="707276"/>
                </a:solidFill>
              </a:rPr>
              <a:t>Which system do you think you </a:t>
            </a:r>
            <a:r>
              <a:rPr lang="en-US" sz="2000" b="1" u="sng" dirty="0">
                <a:solidFill>
                  <a:srgbClr val="707276"/>
                </a:solidFill>
              </a:rPr>
              <a:t>personally</a:t>
            </a:r>
            <a:r>
              <a:rPr lang="en-US" sz="2000" b="1" dirty="0">
                <a:solidFill>
                  <a:srgbClr val="707276"/>
                </a:solidFill>
              </a:rPr>
              <a:t> would do better in: a capitalist, free enterprise system or a socialist system?</a:t>
            </a:r>
          </a:p>
        </p:txBody>
      </p:sp>
      <p:sp>
        <p:nvSpPr>
          <p:cNvPr id="8" name="TextBox 7"/>
          <p:cNvSpPr txBox="1"/>
          <p:nvPr/>
        </p:nvSpPr>
        <p:spPr>
          <a:xfrm>
            <a:off x="8153400" y="4030391"/>
            <a:ext cx="1798089" cy="1015663"/>
          </a:xfrm>
          <a:prstGeom prst="rect">
            <a:avLst/>
          </a:prstGeom>
          <a:noFill/>
        </p:spPr>
        <p:txBody>
          <a:bodyPr wrap="square" rtlCol="0">
            <a:spAutoFit/>
          </a:bodyPr>
          <a:lstStyle/>
          <a:p>
            <a:pPr algn="ctr"/>
            <a:r>
              <a:rPr lang="en-US" sz="2000" b="1" dirty="0">
                <a:solidFill>
                  <a:schemeClr val="accent1"/>
                </a:solidFill>
              </a:rPr>
              <a:t>A capitalist, free enterprise system</a:t>
            </a:r>
          </a:p>
        </p:txBody>
      </p:sp>
      <p:sp>
        <p:nvSpPr>
          <p:cNvPr id="3" name="Title 2"/>
          <p:cNvSpPr>
            <a:spLocks noGrp="1"/>
          </p:cNvSpPr>
          <p:nvPr>
            <p:ph type="title"/>
          </p:nvPr>
        </p:nvSpPr>
        <p:spPr/>
        <p:txBody>
          <a:bodyPr/>
          <a:lstStyle/>
          <a:p>
            <a:r>
              <a:rPr lang="en-US" dirty="0"/>
              <a:t>Though voters overwhelmingly believe in a capitalist system for the US, many believe they would be better off in a socialist institution</a:t>
            </a:r>
          </a:p>
        </p:txBody>
      </p:sp>
    </p:spTree>
    <p:extLst>
      <p:ext uri="{BB962C8B-B14F-4D97-AF65-F5344CB8AC3E}">
        <p14:creationId xmlns:p14="http://schemas.microsoft.com/office/powerpoint/2010/main" val="60195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rPr>
              <a:t>CAP5 Do you think that our economy needs more regulation or less regulation?</a:t>
            </a:r>
          </a:p>
          <a:p>
            <a:r>
              <a:rPr lang="en-US" dirty="0">
                <a:solidFill>
                  <a:srgbClr val="262626"/>
                </a:solidFill>
              </a:rPr>
              <a:t>CAP6 Are you more concerned about how some people can become too wealthy in our economy or more concerned about people who could work living off government programs instead?</a:t>
            </a:r>
          </a:p>
        </p:txBody>
      </p:sp>
      <p:grpSp>
        <p:nvGrpSpPr>
          <p:cNvPr id="6" name="Group 5"/>
          <p:cNvGrpSpPr/>
          <p:nvPr/>
        </p:nvGrpSpPr>
        <p:grpSpPr>
          <a:xfrm>
            <a:off x="666802" y="2813318"/>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219211072"/>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rgbClr val="009DD9"/>
                    </a:solidFill>
                  </a:rPr>
                  <a:t>51</a:t>
                </a:r>
                <a:r>
                  <a:rPr kumimoji="0" lang="en-US" sz="5400" b="1" i="0" u="none" strike="noStrike" kern="0" cap="none" spc="0" normalizeH="0" baseline="0" noProof="0" dirty="0">
                    <a:ln>
                      <a:noFill/>
                    </a:ln>
                    <a:solidFill>
                      <a:srgbClr val="009DD9"/>
                    </a:solidFill>
                    <a:effectLst/>
                    <a:uLnTx/>
                    <a:uFillTx/>
                  </a:rPr>
                  <a:t>%</a:t>
                </a:r>
              </a:p>
              <a:p>
                <a:pPr lvl="0" algn="ctr">
                  <a:defRPr/>
                </a:pPr>
                <a:r>
                  <a:rPr lang="en-US" sz="2400" b="1" kern="0" dirty="0">
                    <a:solidFill>
                      <a:srgbClr val="009DD9"/>
                    </a:solidFill>
                  </a:rPr>
                  <a:t>More Regulation</a:t>
                </a:r>
                <a:endParaRPr kumimoji="0" lang="en-US" sz="40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49</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dirty="0">
                  <a:solidFill>
                    <a:srgbClr val="A10028"/>
                  </a:solidFill>
                </a:rPr>
                <a:t>Less Regulation</a:t>
              </a:r>
              <a:endParaRPr lang="en-US" sz="1600" kern="0" dirty="0">
                <a:solidFill>
                  <a:srgbClr val="A10028"/>
                </a:solidFill>
              </a:endParaRPr>
            </a:p>
          </p:txBody>
        </p:sp>
      </p:grpSp>
      <p:sp>
        <p:nvSpPr>
          <p:cNvPr id="28" name="Rectangle 27"/>
          <p:cNvSpPr/>
          <p:nvPr/>
        </p:nvSpPr>
        <p:spPr>
          <a:xfrm>
            <a:off x="792480" y="2161032"/>
            <a:ext cx="4913157" cy="369332"/>
          </a:xfrm>
          <a:prstGeom prst="rect">
            <a:avLst/>
          </a:prstGeom>
        </p:spPr>
        <p:txBody>
          <a:bodyPr wrap="square">
            <a:spAutoFit/>
          </a:bodyPr>
          <a:lstStyle/>
          <a:p>
            <a:pPr lvl="0" algn="ctr">
              <a:defRPr/>
            </a:pPr>
            <a:r>
              <a:rPr lang="en-US" b="1" kern="0" dirty="0">
                <a:solidFill>
                  <a:srgbClr val="707276"/>
                </a:solidFill>
              </a:rPr>
              <a:t>Does Economy Need More or Less Regulation</a:t>
            </a:r>
            <a:endParaRPr kumimoji="0" lang="en-US" sz="18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545075" y="2001776"/>
            <a:ext cx="4953000" cy="923330"/>
          </a:xfrm>
          <a:prstGeom prst="rect">
            <a:avLst/>
          </a:prstGeom>
        </p:spPr>
        <p:txBody>
          <a:bodyPr wrap="square">
            <a:spAutoFit/>
          </a:bodyPr>
          <a:lstStyle/>
          <a:p>
            <a:pPr lvl="0" algn="ctr">
              <a:defRPr/>
            </a:pPr>
            <a:r>
              <a:rPr lang="en-US" b="1" kern="0" dirty="0">
                <a:solidFill>
                  <a:srgbClr val="707276"/>
                </a:solidFill>
              </a:rPr>
              <a:t>Bigger Concern</a:t>
            </a:r>
          </a:p>
          <a:p>
            <a:pPr lvl="0" algn="ctr">
              <a:defRPr/>
            </a:pPr>
            <a:r>
              <a:rPr kumimoji="0" lang="en-US" sz="1800" b="1" i="0" u="none" strike="noStrike" kern="0" cap="none" spc="0" normalizeH="0" baseline="0" noProof="0" dirty="0">
                <a:ln>
                  <a:noFill/>
                </a:ln>
                <a:solidFill>
                  <a:srgbClr val="707276"/>
                </a:solidFill>
                <a:effectLst/>
                <a:uLnTx/>
                <a:uFillTx/>
              </a:rPr>
              <a:t>Runaway</a:t>
            </a:r>
            <a:r>
              <a:rPr kumimoji="0" lang="en-US" sz="1800" b="1" i="0" u="none" strike="noStrike" kern="0" cap="none" spc="0" normalizeH="0" noProof="0" dirty="0">
                <a:ln>
                  <a:noFill/>
                </a:ln>
                <a:solidFill>
                  <a:srgbClr val="707276"/>
                </a:solidFill>
                <a:effectLst/>
                <a:uLnTx/>
                <a:uFillTx/>
              </a:rPr>
              <a:t> Wealth or Abuse of Government Programs</a:t>
            </a:r>
            <a:endParaRPr kumimoji="0" lang="en-US" sz="1800" b="1" i="0" u="none" strike="noStrike" kern="0" cap="none" spc="0" normalizeH="0" baseline="0" noProof="0" dirty="0">
              <a:ln>
                <a:noFill/>
              </a:ln>
              <a:solidFill>
                <a:srgbClr val="707276"/>
              </a:solidFill>
              <a:effectLst/>
              <a:uLnTx/>
              <a:uFillTx/>
            </a:endParaRPr>
          </a:p>
        </p:txBody>
      </p:sp>
      <p:grpSp>
        <p:nvGrpSpPr>
          <p:cNvPr id="19" name="Group 18"/>
          <p:cNvGrpSpPr/>
          <p:nvPr/>
        </p:nvGrpSpPr>
        <p:grpSpPr>
          <a:xfrm>
            <a:off x="6796535" y="2752844"/>
            <a:ext cx="4419600" cy="3800356"/>
            <a:chOff x="1466354" y="2375844"/>
            <a:chExt cx="4419600" cy="3800356"/>
          </a:xfrm>
        </p:grpSpPr>
        <p:graphicFrame>
          <p:nvGraphicFramePr>
            <p:cNvPr id="25" name="Chart 24"/>
            <p:cNvGraphicFramePr/>
            <p:nvPr>
              <p:extLst>
                <p:ext uri="{D42A27DB-BD31-4B8C-83A1-F6EECF244321}">
                  <p14:modId xmlns:p14="http://schemas.microsoft.com/office/powerpoint/2010/main" val="2259217589"/>
                </p:ext>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25"/>
            <p:cNvSpPr/>
            <p:nvPr/>
          </p:nvSpPr>
          <p:spPr>
            <a:xfrm>
              <a:off x="1866152" y="3643697"/>
              <a:ext cx="1825242" cy="12247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More concerned about how some people can become too wealthy</a:t>
              </a:r>
            </a:p>
          </p:txBody>
        </p:sp>
        <p:sp>
          <p:nvSpPr>
            <p:cNvPr id="27" name="Rounded Rectangle 26"/>
            <p:cNvSpPr/>
            <p:nvPr/>
          </p:nvSpPr>
          <p:spPr>
            <a:xfrm>
              <a:off x="3562359" y="4109756"/>
              <a:ext cx="1775459" cy="125755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More concerned about people who could live off government programs</a:t>
              </a:r>
            </a:p>
          </p:txBody>
        </p:sp>
      </p:grpSp>
      <p:sp>
        <p:nvSpPr>
          <p:cNvPr id="3" name="Title 2"/>
          <p:cNvSpPr>
            <a:spLocks noGrp="1"/>
          </p:cNvSpPr>
          <p:nvPr>
            <p:ph type="title"/>
          </p:nvPr>
        </p:nvSpPr>
        <p:spPr/>
        <p:txBody>
          <a:bodyPr/>
          <a:lstStyle/>
          <a:p>
            <a:r>
              <a:rPr lang="en-US" dirty="0"/>
              <a:t>Voters are split on the need for more or less regulation</a:t>
            </a:r>
          </a:p>
        </p:txBody>
      </p:sp>
      <p:sp>
        <p:nvSpPr>
          <p:cNvPr id="17" name="Text Placeholder 2"/>
          <p:cNvSpPr>
            <a:spLocks noGrp="1"/>
          </p:cNvSpPr>
          <p:nvPr>
            <p:ph type="body" idx="13"/>
          </p:nvPr>
        </p:nvSpPr>
        <p:spPr>
          <a:xfrm>
            <a:off x="792480" y="1280160"/>
            <a:ext cx="10880429" cy="315118"/>
          </a:xfrm>
        </p:spPr>
        <p:txBody>
          <a:bodyPr/>
          <a:lstStyle/>
          <a:p>
            <a:r>
              <a:rPr lang="en-US" dirty="0"/>
              <a:t>Voters are also split on the bigger problem regarding wealth distribution. More voters are concerned with living off of and abusing government programs than are concerned with some people becoming “too wealthy.”</a:t>
            </a:r>
          </a:p>
        </p:txBody>
      </p:sp>
    </p:spTree>
    <p:extLst>
      <p:ext uri="{BB962C8B-B14F-4D97-AF65-F5344CB8AC3E}">
        <p14:creationId xmlns:p14="http://schemas.microsoft.com/office/powerpoint/2010/main" val="2031630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ea typeface="MS Mincho" panose="02020609040205080304" pitchFamily="49" charset="-128"/>
              </a:rPr>
              <a:t>CAP7 Should the government pay for all healthcare in the United States?</a:t>
            </a:r>
          </a:p>
          <a:p>
            <a:r>
              <a:rPr lang="en-US" dirty="0">
                <a:solidFill>
                  <a:srgbClr val="262626"/>
                </a:solidFill>
                <a:ea typeface="MS Mincho" panose="02020609040205080304" pitchFamily="49" charset="-128"/>
              </a:rPr>
              <a:t>CAP8 Should the government pay for all college in the United States?</a:t>
            </a:r>
          </a:p>
          <a:p>
            <a:r>
              <a:rPr lang="en-US" dirty="0">
                <a:solidFill>
                  <a:srgbClr val="262626"/>
                </a:solidFill>
                <a:ea typeface="MS Mincho" panose="02020609040205080304" pitchFamily="49" charset="-128"/>
              </a:rPr>
              <a:t>CAP9 Should every person in the United States have a guaranteed income?</a:t>
            </a:r>
          </a:p>
        </p:txBody>
      </p:sp>
      <p:graphicFrame>
        <p:nvGraphicFramePr>
          <p:cNvPr id="22" name="Chart 21"/>
          <p:cNvGraphicFramePr/>
          <p:nvPr>
            <p:extLst>
              <p:ext uri="{D42A27DB-BD31-4B8C-83A1-F6EECF244321}">
                <p14:modId xmlns:p14="http://schemas.microsoft.com/office/powerpoint/2010/main" val="1256769394"/>
              </p:ext>
            </p:extLst>
          </p:nvPr>
        </p:nvGraphicFramePr>
        <p:xfrm>
          <a:off x="685800" y="2618598"/>
          <a:ext cx="9753600" cy="401080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614285" y="3222872"/>
            <a:ext cx="3886200" cy="707886"/>
          </a:xfrm>
          <a:prstGeom prst="rect">
            <a:avLst/>
          </a:prstGeom>
        </p:spPr>
        <p:txBody>
          <a:bodyPr wrap="square">
            <a:spAutoFit/>
          </a:bodyPr>
          <a:lstStyle/>
          <a:p>
            <a:pPr algn="r"/>
            <a:r>
              <a:rPr lang="en-US" sz="2000" dirty="0">
                <a:solidFill>
                  <a:srgbClr val="5F5F5F"/>
                </a:solidFill>
              </a:rPr>
              <a:t>Government should pay for All Healthcare</a:t>
            </a:r>
          </a:p>
        </p:txBody>
      </p:sp>
      <p:cxnSp>
        <p:nvCxnSpPr>
          <p:cNvPr id="11" name="Straight Connector 10"/>
          <p:cNvCxnSpPr/>
          <p:nvPr/>
        </p:nvCxnSpPr>
        <p:spPr>
          <a:xfrm>
            <a:off x="7443743" y="282908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3882843" y="238963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NO</a:t>
            </a:r>
            <a:endParaRPr lang="en-US" i="1" kern="0" dirty="0">
              <a:solidFill>
                <a:srgbClr val="A10028"/>
              </a:solidFill>
            </a:endParaRPr>
          </a:p>
        </p:txBody>
      </p:sp>
      <p:sp>
        <p:nvSpPr>
          <p:cNvPr id="29" name="Rounded Rectangle 128"/>
          <p:cNvSpPr/>
          <p:nvPr/>
        </p:nvSpPr>
        <p:spPr>
          <a:xfrm>
            <a:off x="7800780" y="238425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YES</a:t>
            </a:r>
            <a:endParaRPr lang="en-US" i="1" kern="0" dirty="0">
              <a:solidFill>
                <a:srgbClr val="009DD9"/>
              </a:solidFill>
            </a:endParaRPr>
          </a:p>
        </p:txBody>
      </p:sp>
      <p:sp>
        <p:nvSpPr>
          <p:cNvPr id="30" name="Rectangle 29"/>
          <p:cNvSpPr/>
          <p:nvPr/>
        </p:nvSpPr>
        <p:spPr>
          <a:xfrm>
            <a:off x="1153952" y="2117795"/>
            <a:ext cx="9906000" cy="369332"/>
          </a:xfrm>
          <a:prstGeom prst="rect">
            <a:avLst/>
          </a:prstGeom>
        </p:spPr>
        <p:txBody>
          <a:bodyPr wrap="square">
            <a:spAutoFit/>
          </a:bodyPr>
          <a:lstStyle/>
          <a:p>
            <a:pPr algn="ctr"/>
            <a:r>
              <a:rPr lang="en-US" b="1" dirty="0">
                <a:solidFill>
                  <a:srgbClr val="707276"/>
                </a:solidFill>
              </a:rPr>
              <a:t>Should Government Provide for Healthcare, College, and Basic Income</a:t>
            </a:r>
          </a:p>
        </p:txBody>
      </p:sp>
      <p:sp>
        <p:nvSpPr>
          <p:cNvPr id="13" name="Title 2"/>
          <p:cNvSpPr>
            <a:spLocks noGrp="1"/>
          </p:cNvSpPr>
          <p:nvPr>
            <p:ph type="title"/>
          </p:nvPr>
        </p:nvSpPr>
        <p:spPr>
          <a:xfrm>
            <a:off x="792480" y="676656"/>
            <a:ext cx="10104120" cy="571500"/>
          </a:xfrm>
        </p:spPr>
        <p:txBody>
          <a:bodyPr/>
          <a:lstStyle/>
          <a:p>
            <a:r>
              <a:rPr lang="en-US" sz="2800" dirty="0"/>
              <a:t>Voters: Government should pay for healthcare, not college not guaranteed income</a:t>
            </a:r>
          </a:p>
        </p:txBody>
      </p:sp>
      <p:sp>
        <p:nvSpPr>
          <p:cNvPr id="12" name="Rectangle 11"/>
          <p:cNvSpPr/>
          <p:nvPr/>
        </p:nvSpPr>
        <p:spPr>
          <a:xfrm>
            <a:off x="614285" y="4330171"/>
            <a:ext cx="3886200" cy="400110"/>
          </a:xfrm>
          <a:prstGeom prst="rect">
            <a:avLst/>
          </a:prstGeom>
        </p:spPr>
        <p:txBody>
          <a:bodyPr wrap="square">
            <a:spAutoFit/>
          </a:bodyPr>
          <a:lstStyle/>
          <a:p>
            <a:pPr algn="r"/>
            <a:r>
              <a:rPr lang="en-US" sz="2000" dirty="0">
                <a:solidFill>
                  <a:srgbClr val="5F5F5F"/>
                </a:solidFill>
              </a:rPr>
              <a:t>Government should pay for College</a:t>
            </a:r>
          </a:p>
        </p:txBody>
      </p:sp>
      <p:sp>
        <p:nvSpPr>
          <p:cNvPr id="15" name="Rectangle 14"/>
          <p:cNvSpPr/>
          <p:nvPr/>
        </p:nvSpPr>
        <p:spPr>
          <a:xfrm>
            <a:off x="614285" y="5143478"/>
            <a:ext cx="3886200" cy="707886"/>
          </a:xfrm>
          <a:prstGeom prst="rect">
            <a:avLst/>
          </a:prstGeom>
        </p:spPr>
        <p:txBody>
          <a:bodyPr wrap="square">
            <a:spAutoFit/>
          </a:bodyPr>
          <a:lstStyle/>
          <a:p>
            <a:pPr algn="r"/>
            <a:r>
              <a:rPr lang="en-US" sz="2000" dirty="0">
                <a:solidFill>
                  <a:srgbClr val="5F5F5F"/>
                </a:solidFill>
              </a:rPr>
              <a:t>Every person should have guaranteed income</a:t>
            </a:r>
          </a:p>
        </p:txBody>
      </p:sp>
    </p:spTree>
    <p:extLst>
      <p:ext uri="{BB962C8B-B14F-4D97-AF65-F5344CB8AC3E}">
        <p14:creationId xmlns:p14="http://schemas.microsoft.com/office/powerpoint/2010/main" val="252033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6"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876300"/>
            <a:ext cx="10888896" cy="571500"/>
          </a:xfrm>
        </p:spPr>
        <p:txBody>
          <a:bodyPr/>
          <a:lstStyle/>
          <a:p>
            <a:r>
              <a:rPr lang="en-US" sz="2800" dirty="0"/>
              <a:t>Voters believe competition or cooperation is a better way than cooperation </a:t>
            </a:r>
          </a:p>
        </p:txBody>
      </p:sp>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rPr>
              <a:t>CAP10 Do you believe that competition brings out the best in people or that cooperation is the best way for people to coexist?</a:t>
            </a:r>
          </a:p>
          <a:p>
            <a:r>
              <a:rPr lang="en-US" dirty="0">
                <a:solidFill>
                  <a:srgbClr val="262626"/>
                </a:solidFill>
              </a:rPr>
              <a:t>CAP11 Would you rather live in a country where everyone works for their own wealth and there are no limits to wealth accumulation, or a country where wealth is distributed to everyone equally?</a:t>
            </a:r>
          </a:p>
        </p:txBody>
      </p:sp>
      <p:grpSp>
        <p:nvGrpSpPr>
          <p:cNvPr id="6" name="Group 5"/>
          <p:cNvGrpSpPr/>
          <p:nvPr/>
        </p:nvGrpSpPr>
        <p:grpSpPr>
          <a:xfrm>
            <a:off x="666802" y="2899366"/>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162775917"/>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009DD9"/>
                    </a:solidFill>
                  </a:rPr>
                  <a:t>75</a:t>
                </a:r>
                <a:r>
                  <a:rPr kumimoji="0" lang="en-US" sz="5400" b="1" i="0" u="none" strike="noStrike" kern="0" cap="none" spc="0" normalizeH="0" baseline="0" noProof="0" dirty="0">
                    <a:ln>
                      <a:noFill/>
                    </a:ln>
                    <a:solidFill>
                      <a:srgbClr val="009DD9"/>
                    </a:solidFill>
                    <a:effectLst/>
                    <a:uLnTx/>
                    <a:uFillTx/>
                  </a:rPr>
                  <a:t>%</a:t>
                </a:r>
              </a:p>
              <a:p>
                <a:pPr lvl="0" algn="ctr">
                  <a:defRPr/>
                </a:pPr>
                <a:r>
                  <a:rPr lang="en-US" sz="2400" b="1" kern="0" dirty="0">
                    <a:solidFill>
                      <a:srgbClr val="009DD9"/>
                    </a:solidFill>
                  </a:rPr>
                  <a:t>Everyone works for own wealth</a:t>
                </a:r>
                <a:endParaRPr kumimoji="0" lang="en-US" sz="40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A10028"/>
                  </a:solidFill>
                </a:rPr>
                <a:t>25</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dirty="0">
                  <a:solidFill>
                    <a:srgbClr val="A10028"/>
                  </a:solidFill>
                </a:rPr>
                <a:t>Wealth is distributed equally</a:t>
              </a:r>
              <a:endParaRPr lang="en-US" sz="1600" kern="0" dirty="0">
                <a:solidFill>
                  <a:srgbClr val="A10028"/>
                </a:solidFill>
              </a:endParaRPr>
            </a:p>
          </p:txBody>
        </p:sp>
      </p:grpSp>
      <p:sp>
        <p:nvSpPr>
          <p:cNvPr id="28" name="Rectangle 27"/>
          <p:cNvSpPr/>
          <p:nvPr/>
        </p:nvSpPr>
        <p:spPr>
          <a:xfrm>
            <a:off x="792480" y="1981200"/>
            <a:ext cx="4913157" cy="1077218"/>
          </a:xfrm>
          <a:prstGeom prst="rect">
            <a:avLst/>
          </a:prstGeom>
        </p:spPr>
        <p:txBody>
          <a:bodyPr wrap="square">
            <a:spAutoFit/>
          </a:bodyPr>
          <a:lstStyle/>
          <a:p>
            <a:pPr lvl="0" algn="ctr">
              <a:defRPr/>
            </a:pPr>
            <a:r>
              <a:rPr lang="en-US" sz="1600" b="1" kern="0" dirty="0">
                <a:solidFill>
                  <a:srgbClr val="707276"/>
                </a:solidFill>
              </a:rPr>
              <a:t>Would you rather live in a country where everyone works for their own wealth and there are no limits to wealth accumulation, or a country where wealth is distributed to everyone equally?</a:t>
            </a:r>
            <a:endParaRPr kumimoji="0" lang="en-US" sz="16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416041" y="1515324"/>
            <a:ext cx="4953000" cy="923330"/>
          </a:xfrm>
          <a:prstGeom prst="rect">
            <a:avLst/>
          </a:prstGeom>
        </p:spPr>
        <p:txBody>
          <a:bodyPr wrap="square">
            <a:spAutoFit/>
          </a:bodyPr>
          <a:lstStyle/>
          <a:p>
            <a:pPr lvl="0" algn="ctr">
              <a:defRPr/>
            </a:pPr>
            <a:r>
              <a:rPr lang="en-US" b="1" kern="0">
                <a:solidFill>
                  <a:srgbClr val="707276"/>
                </a:solidFill>
              </a:rPr>
              <a:t>Do you believe that competition brings out the best in people or that cooperation is the best way for people to coexist?</a:t>
            </a:r>
            <a:endParaRPr kumimoji="0" lang="en-US" sz="1800" b="1" i="0" u="none" strike="noStrike" kern="0" cap="none" spc="0" normalizeH="0" baseline="0" noProof="0" dirty="0">
              <a:ln>
                <a:noFill/>
              </a:ln>
              <a:solidFill>
                <a:srgbClr val="707276"/>
              </a:solidFill>
              <a:effectLst/>
              <a:uLnTx/>
              <a:uFillTx/>
            </a:endParaRPr>
          </a:p>
        </p:txBody>
      </p:sp>
      <p:grpSp>
        <p:nvGrpSpPr>
          <p:cNvPr id="19" name="Group 18"/>
          <p:cNvGrpSpPr/>
          <p:nvPr/>
        </p:nvGrpSpPr>
        <p:grpSpPr>
          <a:xfrm>
            <a:off x="6796535" y="2573012"/>
            <a:ext cx="4419600" cy="3800356"/>
            <a:chOff x="1466354" y="2375844"/>
            <a:chExt cx="4419600" cy="3800356"/>
          </a:xfrm>
        </p:grpSpPr>
        <p:graphicFrame>
          <p:nvGraphicFramePr>
            <p:cNvPr id="25" name="Chart 24"/>
            <p:cNvGraphicFramePr/>
            <p:nvPr>
              <p:extLst>
                <p:ext uri="{D42A27DB-BD31-4B8C-83A1-F6EECF244321}">
                  <p14:modId xmlns:p14="http://schemas.microsoft.com/office/powerpoint/2010/main" val="4039183042"/>
                </p:ext>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25"/>
            <p:cNvSpPr/>
            <p:nvPr/>
          </p:nvSpPr>
          <p:spPr>
            <a:xfrm>
              <a:off x="1985019" y="3884648"/>
              <a:ext cx="1825242" cy="12247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Competition brings out the best in people</a:t>
              </a:r>
            </a:p>
          </p:txBody>
        </p:sp>
        <p:sp>
          <p:nvSpPr>
            <p:cNvPr id="27" name="Rounded Rectangle 26"/>
            <p:cNvSpPr/>
            <p:nvPr/>
          </p:nvSpPr>
          <p:spPr>
            <a:xfrm>
              <a:off x="3562360" y="3929234"/>
              <a:ext cx="1774804" cy="12441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Cooperation is the best way for people to coexist</a:t>
              </a:r>
            </a:p>
          </p:txBody>
        </p:sp>
      </p:grpSp>
    </p:spTree>
    <p:extLst>
      <p:ext uri="{BB962C8B-B14F-4D97-AF65-F5344CB8AC3E}">
        <p14:creationId xmlns:p14="http://schemas.microsoft.com/office/powerpoint/2010/main" val="80854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876300"/>
            <a:ext cx="10888896" cy="571500"/>
          </a:xfrm>
        </p:spPr>
        <p:txBody>
          <a:bodyPr/>
          <a:lstStyle/>
          <a:p>
            <a:r>
              <a:rPr lang="en-US" sz="2800" dirty="0"/>
              <a:t>Voters want limited economic intervention and agree too that competition is better for society than ensuring equity</a:t>
            </a:r>
          </a:p>
        </p:txBody>
      </p:sp>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rPr>
              <a:t>CAP12 Should the government be fully involved in the economy or should it only interfere where laws are needed or they have been broken?</a:t>
            </a:r>
          </a:p>
          <a:p>
            <a:r>
              <a:rPr lang="en-US" dirty="0">
                <a:solidFill>
                  <a:srgbClr val="262626"/>
                </a:solidFill>
              </a:rPr>
              <a:t>CAP13 Do you feel a society is better off by generating growth based on individual competition and free enterprise or by ensuring social equity and an even distribution of income among groups?</a:t>
            </a:r>
          </a:p>
        </p:txBody>
      </p:sp>
      <p:grpSp>
        <p:nvGrpSpPr>
          <p:cNvPr id="6" name="Group 5"/>
          <p:cNvGrpSpPr/>
          <p:nvPr/>
        </p:nvGrpSpPr>
        <p:grpSpPr>
          <a:xfrm>
            <a:off x="666802" y="2899366"/>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1597426663"/>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rgbClr val="009DD9"/>
                    </a:solidFill>
                  </a:rPr>
                  <a:t>69</a:t>
                </a:r>
                <a:r>
                  <a:rPr kumimoji="0" lang="en-US" sz="5400" b="1" i="0" u="none" strike="noStrike" kern="0" cap="none" spc="0" normalizeH="0" baseline="0" noProof="0" dirty="0">
                    <a:ln>
                      <a:noFill/>
                    </a:ln>
                    <a:solidFill>
                      <a:srgbClr val="009DD9"/>
                    </a:solidFill>
                    <a:effectLst/>
                    <a:uLnTx/>
                    <a:uFillTx/>
                  </a:rPr>
                  <a:t>%</a:t>
                </a:r>
              </a:p>
              <a:p>
                <a:pPr lvl="0" algn="ctr">
                  <a:defRPr/>
                </a:pPr>
                <a:r>
                  <a:rPr lang="en-US" sz="1600" b="1" kern="0" dirty="0">
                    <a:solidFill>
                      <a:srgbClr val="009DD9"/>
                    </a:solidFill>
                  </a:rPr>
                  <a:t>Government should only interfere where laws are needed or when laws are broken</a:t>
                </a:r>
                <a:endParaRPr kumimoji="0" lang="en-US" sz="28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31</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dirty="0" err="1">
                  <a:solidFill>
                    <a:srgbClr val="A10028"/>
                  </a:solidFill>
                </a:rPr>
                <a:t>Govt</a:t>
              </a:r>
              <a:r>
                <a:rPr lang="en-US" sz="1600" b="1" kern="0" dirty="0">
                  <a:solidFill>
                    <a:srgbClr val="A10028"/>
                  </a:solidFill>
                </a:rPr>
                <a:t> should be fully involved in economy</a:t>
              </a:r>
              <a:endParaRPr lang="en-US" sz="1600" kern="0" dirty="0">
                <a:solidFill>
                  <a:srgbClr val="A10028"/>
                </a:solidFill>
              </a:endParaRPr>
            </a:p>
          </p:txBody>
        </p:sp>
      </p:grpSp>
      <p:sp>
        <p:nvSpPr>
          <p:cNvPr id="28" name="Rectangle 27"/>
          <p:cNvSpPr/>
          <p:nvPr/>
        </p:nvSpPr>
        <p:spPr>
          <a:xfrm>
            <a:off x="792480" y="1981200"/>
            <a:ext cx="4913157" cy="830997"/>
          </a:xfrm>
          <a:prstGeom prst="rect">
            <a:avLst/>
          </a:prstGeom>
        </p:spPr>
        <p:txBody>
          <a:bodyPr wrap="square">
            <a:spAutoFit/>
          </a:bodyPr>
          <a:lstStyle/>
          <a:p>
            <a:pPr lvl="0" algn="ctr">
              <a:defRPr/>
            </a:pPr>
            <a:r>
              <a:rPr lang="en-US" sz="1600" b="1" kern="0" dirty="0">
                <a:solidFill>
                  <a:srgbClr val="707276"/>
                </a:solidFill>
              </a:rPr>
              <a:t>Should the government be fully involved in the economy or should it only interfere where laws are needed or they have been broken?</a:t>
            </a:r>
            <a:endParaRPr kumimoji="0" lang="en-US" sz="16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553200" y="2124678"/>
            <a:ext cx="4953000" cy="369332"/>
          </a:xfrm>
          <a:prstGeom prst="rect">
            <a:avLst/>
          </a:prstGeom>
        </p:spPr>
        <p:txBody>
          <a:bodyPr wrap="square">
            <a:spAutoFit/>
          </a:bodyPr>
          <a:lstStyle/>
          <a:p>
            <a:pPr lvl="0" algn="ctr">
              <a:defRPr/>
            </a:pPr>
            <a:r>
              <a:rPr lang="en-US" b="1" kern="0" dirty="0">
                <a:solidFill>
                  <a:srgbClr val="707276"/>
                </a:solidFill>
              </a:rPr>
              <a:t>Under Which Philosophy is Society Better Off?</a:t>
            </a:r>
            <a:endParaRPr kumimoji="0" lang="en-US" sz="1800" b="1" i="0" u="none" strike="noStrike" kern="0" cap="none" spc="0" normalizeH="0" baseline="0" noProof="0" dirty="0">
              <a:ln>
                <a:noFill/>
              </a:ln>
              <a:solidFill>
                <a:srgbClr val="707276"/>
              </a:solidFill>
              <a:effectLst/>
              <a:uLnTx/>
              <a:uFillTx/>
            </a:endParaRPr>
          </a:p>
        </p:txBody>
      </p:sp>
      <p:grpSp>
        <p:nvGrpSpPr>
          <p:cNvPr id="16" name="Group 15"/>
          <p:cNvGrpSpPr/>
          <p:nvPr/>
        </p:nvGrpSpPr>
        <p:grpSpPr>
          <a:xfrm>
            <a:off x="6640934" y="2899366"/>
            <a:ext cx="5038835" cy="3577634"/>
            <a:chOff x="628498" y="2593767"/>
            <a:chExt cx="5460655" cy="3877131"/>
          </a:xfrm>
        </p:grpSpPr>
        <p:grpSp>
          <p:nvGrpSpPr>
            <p:cNvPr id="17" name="Group 16"/>
            <p:cNvGrpSpPr/>
            <p:nvPr/>
          </p:nvGrpSpPr>
          <p:grpSpPr>
            <a:xfrm>
              <a:off x="1029473" y="2940889"/>
              <a:ext cx="5059680" cy="3530009"/>
              <a:chOff x="4639141" y="3312877"/>
              <a:chExt cx="5359400" cy="3547533"/>
            </a:xfrm>
          </p:grpSpPr>
          <p:graphicFrame>
            <p:nvGraphicFramePr>
              <p:cNvPr id="29" name="Chart 28"/>
              <p:cNvGraphicFramePr/>
              <p:nvPr>
                <p:extLst>
                  <p:ext uri="{D42A27DB-BD31-4B8C-83A1-F6EECF244321}">
                    <p14:modId xmlns:p14="http://schemas.microsoft.com/office/powerpoint/2010/main" val="2985652770"/>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30" name="Oval 29"/>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009DD9"/>
                    </a:solidFill>
                  </a:rPr>
                  <a:t>72</a:t>
                </a:r>
                <a:r>
                  <a:rPr kumimoji="0" lang="en-US" sz="5400" b="1" i="0" u="none" strike="noStrike" kern="0" cap="none" spc="0" normalizeH="0" baseline="0" noProof="0" dirty="0">
                    <a:ln>
                      <a:noFill/>
                    </a:ln>
                    <a:solidFill>
                      <a:srgbClr val="009DD9"/>
                    </a:solidFill>
                    <a:effectLst/>
                    <a:uLnTx/>
                    <a:uFillTx/>
                  </a:rPr>
                  <a:t>%</a:t>
                </a:r>
              </a:p>
              <a:p>
                <a:pPr lvl="0" algn="ctr">
                  <a:defRPr/>
                </a:pPr>
                <a:r>
                  <a:rPr lang="en-US" b="1" kern="0" dirty="0">
                    <a:solidFill>
                      <a:srgbClr val="009DD9"/>
                    </a:solidFill>
                  </a:rPr>
                  <a:t>Generating growth from individual competition and free enterprise</a:t>
                </a:r>
                <a:endParaRPr kumimoji="0" lang="en-US" sz="3200" i="0" u="none" strike="noStrike" kern="0" cap="none" spc="0" normalizeH="0" baseline="0" noProof="0" dirty="0">
                  <a:ln>
                    <a:noFill/>
                  </a:ln>
                  <a:solidFill>
                    <a:srgbClr val="009DD9"/>
                  </a:solidFill>
                  <a:effectLst/>
                  <a:uLnTx/>
                  <a:uFillTx/>
                </a:endParaRPr>
              </a:p>
            </p:txBody>
          </p:sp>
        </p:grpSp>
        <p:sp>
          <p:nvSpPr>
            <p:cNvPr id="18" name="Oval 17"/>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2800" b="1" kern="0" dirty="0">
                  <a:solidFill>
                    <a:srgbClr val="A10028"/>
                  </a:solidFill>
                </a:rPr>
                <a:t>28</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noProof="0" dirty="0">
                  <a:solidFill>
                    <a:srgbClr val="A10028"/>
                  </a:solidFill>
                </a:rPr>
                <a:t>E</a:t>
              </a:r>
              <a:r>
                <a:rPr lang="en-US" sz="1600" b="1" kern="0" dirty="0" err="1">
                  <a:solidFill>
                    <a:srgbClr val="A10028"/>
                  </a:solidFill>
                </a:rPr>
                <a:t>nsuring</a:t>
              </a:r>
              <a:r>
                <a:rPr lang="en-US" sz="1600" b="1" kern="0" dirty="0">
                  <a:solidFill>
                    <a:srgbClr val="A10028"/>
                  </a:solidFill>
                </a:rPr>
                <a:t> social equity and even distribution of income</a:t>
              </a:r>
              <a:endParaRPr lang="en-US" sz="1600" kern="0" dirty="0">
                <a:solidFill>
                  <a:srgbClr val="A10028"/>
                </a:solidFill>
              </a:endParaRPr>
            </a:p>
          </p:txBody>
        </p:sp>
      </p:grpSp>
    </p:spTree>
    <p:extLst>
      <p:ext uri="{BB962C8B-B14F-4D97-AF65-F5344CB8AC3E}">
        <p14:creationId xmlns:p14="http://schemas.microsoft.com/office/powerpoint/2010/main" val="122940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nvPr>
        </p:nvGraphicFramePr>
        <p:xfrm>
          <a:off x="1544267" y="152400"/>
          <a:ext cx="9296400"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800174" y="1595278"/>
            <a:ext cx="10038132" cy="6267510"/>
            <a:chOff x="1145289" y="1571342"/>
            <a:chExt cx="9499595" cy="6572311"/>
          </a:xfrm>
        </p:grpSpPr>
        <p:graphicFrame>
          <p:nvGraphicFramePr>
            <p:cNvPr id="33" name="Chart 32"/>
            <p:cNvGraphicFramePr/>
            <p:nvPr>
              <p:extLst/>
            </p:nvPr>
          </p:nvGraphicFramePr>
          <p:xfrm>
            <a:off x="1849462" y="4000277"/>
            <a:ext cx="8795422"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1777350" y="4133487"/>
              <a:ext cx="8723311" cy="7423"/>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latin typeface="Calibri"/>
                <a:ea typeface="+mn-ea"/>
                <a:cs typeface="+mn-cs"/>
              </a:endParaRPr>
            </a:p>
          </p:txBody>
        </p:sp>
        <p:sp>
          <p:nvSpPr>
            <p:cNvPr id="13" name="Rectangle 12"/>
            <p:cNvSpPr/>
            <p:nvPr/>
          </p:nvSpPr>
          <p:spPr>
            <a:xfrm>
              <a:off x="7198529" y="1571342"/>
              <a:ext cx="16712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latin typeface="Calibri"/>
                <a:ea typeface="+mn-ea"/>
                <a:cs typeface="+mn-cs"/>
              </a:endParaRPr>
            </a:p>
          </p:txBody>
        </p:sp>
        <p:sp>
          <p:nvSpPr>
            <p:cNvPr id="31" name="Rectangle 30"/>
            <p:cNvSpPr/>
            <p:nvPr/>
          </p:nvSpPr>
          <p:spPr>
            <a:xfrm>
              <a:off x="1147451" y="3161037"/>
              <a:ext cx="719363" cy="74231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sp>
          <p:nvSpPr>
            <p:cNvPr id="34" name="Rectangle 33"/>
            <p:cNvSpPr/>
            <p:nvPr/>
          </p:nvSpPr>
          <p:spPr>
            <a:xfrm>
              <a:off x="1145289" y="4825469"/>
              <a:ext cx="857410" cy="74231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grpSp>
      <p:sp>
        <p:nvSpPr>
          <p:cNvPr id="2" name="Title 1"/>
          <p:cNvSpPr>
            <a:spLocks noGrp="1"/>
          </p:cNvSpPr>
          <p:nvPr>
            <p:ph type="title"/>
          </p:nvPr>
        </p:nvSpPr>
        <p:spPr>
          <a:xfrm>
            <a:off x="792480" y="676656"/>
            <a:ext cx="10104120" cy="571500"/>
          </a:xfrm>
        </p:spPr>
        <p:txBody>
          <a:bodyPr/>
          <a:lstStyle/>
          <a:p>
            <a:r>
              <a:rPr lang="en-US" sz="2800" dirty="0"/>
              <a:t>Despite Confidence uptick, only a third of voters say the country is on the right track</a:t>
            </a:r>
          </a:p>
        </p:txBody>
      </p:sp>
      <p:sp>
        <p:nvSpPr>
          <p:cNvPr id="3" name="Text Placeholder 2"/>
          <p:cNvSpPr>
            <a:spLocks noGrp="1"/>
          </p:cNvSpPr>
          <p:nvPr>
            <p:ph type="body" idx="13"/>
          </p:nvPr>
        </p:nvSpPr>
        <p:spPr>
          <a:xfrm>
            <a:off x="800174" y="1280160"/>
            <a:ext cx="10880429" cy="315118"/>
          </a:xfrm>
        </p:spPr>
        <p:txBody>
          <a:bodyPr/>
          <a:lstStyle/>
          <a:p>
            <a:r>
              <a:rPr lang="en-US" dirty="0"/>
              <a:t>The percentage of voters now saying the country is on the right track is at its highest level since April 2017.</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November n=2350; December n=1995; January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M1.In general, do you think the country is on the right track or is it off on the wrong track?</a:t>
            </a:r>
          </a:p>
        </p:txBody>
      </p:sp>
      <p:graphicFrame>
        <p:nvGraphicFramePr>
          <p:cNvPr id="6" name="Table 5"/>
          <p:cNvGraphicFramePr>
            <a:graphicFrameLocks noGrp="1"/>
          </p:cNvGraphicFramePr>
          <p:nvPr>
            <p:extLst/>
          </p:nvPr>
        </p:nvGraphicFramePr>
        <p:xfrm>
          <a:off x="1706187" y="1898660"/>
          <a:ext cx="8970204" cy="768340"/>
        </p:xfrm>
        <a:graphic>
          <a:graphicData uri="http://schemas.openxmlformats.org/drawingml/2006/table">
            <a:tbl>
              <a:tblPr firstRow="1" bandRow="1">
                <a:tableStyleId>{5C22544A-7EE6-4342-B048-85BDC9FD1C3A}</a:tableStyleId>
              </a:tblPr>
              <a:tblGrid>
                <a:gridCol w="747517">
                  <a:extLst>
                    <a:ext uri="{9D8B030D-6E8A-4147-A177-3AD203B41FA5}">
                      <a16:colId xmlns:a16="http://schemas.microsoft.com/office/drawing/2014/main" val="20000"/>
                    </a:ext>
                  </a:extLst>
                </a:gridCol>
                <a:gridCol w="747517">
                  <a:extLst>
                    <a:ext uri="{9D8B030D-6E8A-4147-A177-3AD203B41FA5}">
                      <a16:colId xmlns:a16="http://schemas.microsoft.com/office/drawing/2014/main" val="20001"/>
                    </a:ext>
                  </a:extLst>
                </a:gridCol>
                <a:gridCol w="747517">
                  <a:extLst>
                    <a:ext uri="{9D8B030D-6E8A-4147-A177-3AD203B41FA5}">
                      <a16:colId xmlns:a16="http://schemas.microsoft.com/office/drawing/2014/main" val="20002"/>
                    </a:ext>
                  </a:extLst>
                </a:gridCol>
                <a:gridCol w="747517">
                  <a:extLst>
                    <a:ext uri="{9D8B030D-6E8A-4147-A177-3AD203B41FA5}">
                      <a16:colId xmlns:a16="http://schemas.microsoft.com/office/drawing/2014/main" val="20003"/>
                    </a:ext>
                  </a:extLst>
                </a:gridCol>
                <a:gridCol w="747517">
                  <a:extLst>
                    <a:ext uri="{9D8B030D-6E8A-4147-A177-3AD203B41FA5}">
                      <a16:colId xmlns:a16="http://schemas.microsoft.com/office/drawing/2014/main" val="20004"/>
                    </a:ext>
                  </a:extLst>
                </a:gridCol>
                <a:gridCol w="747517">
                  <a:extLst>
                    <a:ext uri="{9D8B030D-6E8A-4147-A177-3AD203B41FA5}">
                      <a16:colId xmlns:a16="http://schemas.microsoft.com/office/drawing/2014/main" val="20005"/>
                    </a:ext>
                  </a:extLst>
                </a:gridCol>
                <a:gridCol w="747517">
                  <a:extLst>
                    <a:ext uri="{9D8B030D-6E8A-4147-A177-3AD203B41FA5}">
                      <a16:colId xmlns:a16="http://schemas.microsoft.com/office/drawing/2014/main" val="20006"/>
                    </a:ext>
                  </a:extLst>
                </a:gridCol>
                <a:gridCol w="747517">
                  <a:extLst>
                    <a:ext uri="{9D8B030D-6E8A-4147-A177-3AD203B41FA5}">
                      <a16:colId xmlns:a16="http://schemas.microsoft.com/office/drawing/2014/main" val="20007"/>
                    </a:ext>
                  </a:extLst>
                </a:gridCol>
                <a:gridCol w="747517">
                  <a:extLst>
                    <a:ext uri="{9D8B030D-6E8A-4147-A177-3AD203B41FA5}">
                      <a16:colId xmlns:a16="http://schemas.microsoft.com/office/drawing/2014/main" val="20008"/>
                    </a:ext>
                  </a:extLst>
                </a:gridCol>
                <a:gridCol w="747517">
                  <a:extLst>
                    <a:ext uri="{9D8B030D-6E8A-4147-A177-3AD203B41FA5}">
                      <a16:colId xmlns:a16="http://schemas.microsoft.com/office/drawing/2014/main" val="20009"/>
                    </a:ext>
                  </a:extLst>
                </a:gridCol>
                <a:gridCol w="747517">
                  <a:extLst>
                    <a:ext uri="{9D8B030D-6E8A-4147-A177-3AD203B41FA5}">
                      <a16:colId xmlns:a16="http://schemas.microsoft.com/office/drawing/2014/main" val="20010"/>
                    </a:ext>
                  </a:extLst>
                </a:gridCol>
                <a:gridCol w="747517">
                  <a:extLst>
                    <a:ext uri="{9D8B030D-6E8A-4147-A177-3AD203B41FA5}">
                      <a16:colId xmlns:a16="http://schemas.microsoft.com/office/drawing/2014/main" val="20011"/>
                    </a:ext>
                  </a:extLst>
                </a:gridCol>
              </a:tblGrid>
              <a:tr h="384170">
                <a:tc gridSpan="1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Country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Nov</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Dec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p:nvPr/>
        </p:nvSpPr>
        <p:spPr>
          <a:xfrm>
            <a:off x="10685908" y="2959512"/>
            <a:ext cx="76014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sp>
        <p:nvSpPr>
          <p:cNvPr id="18" name="Rectangle 17"/>
          <p:cNvSpPr/>
          <p:nvPr/>
        </p:nvSpPr>
        <p:spPr>
          <a:xfrm>
            <a:off x="10676383" y="4620119"/>
            <a:ext cx="90601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spTree>
    <p:extLst>
      <p:ext uri="{BB962C8B-B14F-4D97-AF65-F5344CB8AC3E}">
        <p14:creationId xmlns:p14="http://schemas.microsoft.com/office/powerpoint/2010/main" val="662359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Net neutrality</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747505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914400"/>
            <a:ext cx="10332721" cy="571500"/>
          </a:xfrm>
        </p:spPr>
        <p:txBody>
          <a:bodyPr/>
          <a:lstStyle/>
          <a:p>
            <a:r>
              <a:rPr lang="en-US" sz="2800" dirty="0"/>
              <a:t>A majority of voters support net neutrality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ea typeface="MS Mincho" panose="02020609040205080304" pitchFamily="49" charset="-128"/>
              </a:rPr>
              <a:t>NETNEUTRALITY3 Do you favor or oppose net neutrality?</a:t>
            </a:r>
          </a:p>
        </p:txBody>
      </p:sp>
      <p:graphicFrame>
        <p:nvGraphicFramePr>
          <p:cNvPr id="5" name="Chart 4"/>
          <p:cNvGraphicFramePr/>
          <p:nvPr>
            <p:extLst>
              <p:ext uri="{D42A27DB-BD31-4B8C-83A1-F6EECF244321}">
                <p14:modId xmlns:p14="http://schemas.microsoft.com/office/powerpoint/2010/main" val="195760734"/>
              </p:ext>
            </p:extLst>
          </p:nvPr>
        </p:nvGraphicFramePr>
        <p:xfrm>
          <a:off x="3756626" y="2578864"/>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668252" y="3668024"/>
            <a:ext cx="1676400" cy="523220"/>
          </a:xfrm>
          <a:prstGeom prst="rect">
            <a:avLst/>
          </a:prstGeom>
          <a:noFill/>
        </p:spPr>
        <p:txBody>
          <a:bodyPr wrap="square" rtlCol="0">
            <a:spAutoFit/>
          </a:bodyPr>
          <a:lstStyle/>
          <a:p>
            <a:pPr algn="ctr">
              <a:defRPr/>
            </a:pPr>
            <a:r>
              <a:rPr lang="en-US" sz="2800" b="1" dirty="0">
                <a:solidFill>
                  <a:srgbClr val="FFFFFF"/>
                </a:solidFill>
              </a:rPr>
              <a:t>Oppose</a:t>
            </a:r>
            <a:endParaRPr lang="en-US" sz="2400" dirty="0">
              <a:solidFill>
                <a:srgbClr val="FFFFFF"/>
              </a:solidFill>
            </a:endParaRPr>
          </a:p>
        </p:txBody>
      </p:sp>
      <p:sp>
        <p:nvSpPr>
          <p:cNvPr id="7" name="Rectangle 6"/>
          <p:cNvSpPr/>
          <p:nvPr/>
        </p:nvSpPr>
        <p:spPr>
          <a:xfrm>
            <a:off x="4258923" y="1828800"/>
            <a:ext cx="4131352" cy="707886"/>
          </a:xfrm>
          <a:prstGeom prst="rect">
            <a:avLst/>
          </a:prstGeom>
        </p:spPr>
        <p:txBody>
          <a:bodyPr wrap="square">
            <a:spAutoFit/>
          </a:bodyPr>
          <a:lstStyle/>
          <a:p>
            <a:pPr algn="ctr"/>
            <a:r>
              <a:rPr lang="en-US" sz="2000" b="1" dirty="0">
                <a:solidFill>
                  <a:srgbClr val="707276"/>
                </a:solidFill>
              </a:rPr>
              <a:t>Do you Favor or Oppose Net Neutrality?</a:t>
            </a:r>
          </a:p>
        </p:txBody>
      </p:sp>
      <p:sp>
        <p:nvSpPr>
          <p:cNvPr id="8" name="TextBox 7"/>
          <p:cNvSpPr txBox="1"/>
          <p:nvPr/>
        </p:nvSpPr>
        <p:spPr>
          <a:xfrm>
            <a:off x="5966860" y="4813109"/>
            <a:ext cx="1798089" cy="523220"/>
          </a:xfrm>
          <a:prstGeom prst="rect">
            <a:avLst/>
          </a:prstGeom>
          <a:noFill/>
        </p:spPr>
        <p:txBody>
          <a:bodyPr wrap="square" rtlCol="0">
            <a:spAutoFit/>
          </a:bodyPr>
          <a:lstStyle/>
          <a:p>
            <a:pPr algn="ctr"/>
            <a:r>
              <a:rPr lang="en-US" sz="2800" b="1" dirty="0">
                <a:solidFill>
                  <a:srgbClr val="FFFFFF"/>
                </a:solidFill>
              </a:rPr>
              <a:t>Favor</a:t>
            </a:r>
          </a:p>
        </p:txBody>
      </p:sp>
    </p:spTree>
    <p:extLst>
      <p:ext uri="{BB962C8B-B14F-4D97-AF65-F5344CB8AC3E}">
        <p14:creationId xmlns:p14="http://schemas.microsoft.com/office/powerpoint/2010/main" val="3351324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(n=1962)</a:t>
            </a:r>
          </a:p>
          <a:p>
            <a:r>
              <a:rPr lang="en-US" dirty="0">
                <a:solidFill>
                  <a:srgbClr val="262626"/>
                </a:solidFill>
              </a:rPr>
              <a:t>NETNEUTRALITY1 Do you think that internet providers should be able to charge companies for internet service by usage tiers, so that companies that need very high-speed delivery for services like online video pay more and companies that predominately send mail and text that can be delivered at slower speeds pay less, or should they not be allowed to charge companies in that way?</a:t>
            </a:r>
          </a:p>
          <a:p>
            <a:r>
              <a:rPr lang="en-US" dirty="0">
                <a:solidFill>
                  <a:srgbClr val="262626"/>
                </a:solidFill>
              </a:rPr>
              <a:t>NETNEUTRALITY2 Should consumers be offered tiers of internet service that allow them to choose whether they need higher or lower speed services and respectively pay more or less for these services, or should such plans not be offered to consumers?</a:t>
            </a:r>
          </a:p>
        </p:txBody>
      </p:sp>
      <p:grpSp>
        <p:nvGrpSpPr>
          <p:cNvPr id="6" name="Group 5"/>
          <p:cNvGrpSpPr/>
          <p:nvPr/>
        </p:nvGrpSpPr>
        <p:grpSpPr>
          <a:xfrm>
            <a:off x="666802" y="2633486"/>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2147121964"/>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009DD9"/>
                    </a:solidFill>
                  </a:rPr>
                  <a:t>65</a:t>
                </a:r>
                <a:r>
                  <a:rPr kumimoji="0" lang="en-US" sz="5400" b="1" i="0" u="none" strike="noStrike" kern="0" cap="none" spc="0" normalizeH="0" baseline="0" noProof="0" dirty="0">
                    <a:ln>
                      <a:noFill/>
                    </a:ln>
                    <a:solidFill>
                      <a:srgbClr val="009DD9"/>
                    </a:solidFill>
                    <a:effectLst/>
                    <a:uLnTx/>
                    <a:uFillTx/>
                  </a:rPr>
                  <a:t>%</a:t>
                </a:r>
              </a:p>
              <a:p>
                <a:pPr lvl="0" algn="ctr">
                  <a:defRPr/>
                </a:pPr>
                <a:r>
                  <a:rPr lang="en-US" b="1" kern="0" dirty="0">
                    <a:solidFill>
                      <a:srgbClr val="009DD9"/>
                    </a:solidFill>
                  </a:rPr>
                  <a:t>Internet providers should </a:t>
                </a:r>
                <a:r>
                  <a:rPr lang="en-US" b="1" u="sng" kern="0" dirty="0">
                    <a:solidFill>
                      <a:srgbClr val="009DD9"/>
                    </a:solidFill>
                  </a:rPr>
                  <a:t>not</a:t>
                </a:r>
                <a:r>
                  <a:rPr lang="en-US" b="1" kern="0" dirty="0">
                    <a:solidFill>
                      <a:srgbClr val="009DD9"/>
                    </a:solidFill>
                  </a:rPr>
                  <a:t> be able to charge by usage tiers</a:t>
                </a:r>
                <a:endParaRPr kumimoji="0" lang="en-US" sz="32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35</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200" b="1" kern="0" dirty="0">
                  <a:solidFill>
                    <a:srgbClr val="A10028"/>
                  </a:solidFill>
                </a:rPr>
                <a:t>Internet providers should be able to charge for internet service by usage tiers</a:t>
              </a:r>
              <a:endParaRPr lang="en-US" sz="1400" kern="0" dirty="0">
                <a:solidFill>
                  <a:srgbClr val="A10028"/>
                </a:solidFill>
              </a:endParaRPr>
            </a:p>
          </p:txBody>
        </p:sp>
      </p:grpSp>
      <p:sp>
        <p:nvSpPr>
          <p:cNvPr id="28" name="Rectangle 27"/>
          <p:cNvSpPr/>
          <p:nvPr/>
        </p:nvSpPr>
        <p:spPr>
          <a:xfrm>
            <a:off x="792480" y="1697334"/>
            <a:ext cx="4913157" cy="646331"/>
          </a:xfrm>
          <a:prstGeom prst="rect">
            <a:avLst/>
          </a:prstGeom>
        </p:spPr>
        <p:txBody>
          <a:bodyPr wrap="square">
            <a:spAutoFit/>
          </a:bodyPr>
          <a:lstStyle/>
          <a:p>
            <a:pPr lvl="0" algn="ctr">
              <a:defRPr/>
            </a:pPr>
            <a:r>
              <a:rPr lang="en-US" b="1" kern="0" dirty="0">
                <a:solidFill>
                  <a:srgbClr val="707276"/>
                </a:solidFill>
              </a:rPr>
              <a:t>Should ISPs Be Permitted to Charge Companies for Internet Service by Usage Tiers</a:t>
            </a:r>
            <a:endParaRPr kumimoji="0" lang="en-US" sz="18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400800" y="1674383"/>
            <a:ext cx="4953000" cy="923330"/>
          </a:xfrm>
          <a:prstGeom prst="rect">
            <a:avLst/>
          </a:prstGeom>
        </p:spPr>
        <p:txBody>
          <a:bodyPr wrap="square">
            <a:spAutoFit/>
          </a:bodyPr>
          <a:lstStyle/>
          <a:p>
            <a:pPr lvl="0" algn="ctr">
              <a:defRPr/>
            </a:pPr>
            <a:r>
              <a:rPr lang="en-US" b="1" kern="0" dirty="0">
                <a:solidFill>
                  <a:srgbClr val="707276"/>
                </a:solidFill>
              </a:rPr>
              <a:t>Should consumers be offered tiers of internet service that allow them to choose whether they need higher or lower speed services?</a:t>
            </a:r>
            <a:endParaRPr kumimoji="0" lang="en-US" sz="1800" b="1" i="0" u="none" strike="noStrike" kern="0" cap="none" spc="0" normalizeH="0" baseline="0" noProof="0" dirty="0">
              <a:ln>
                <a:noFill/>
              </a:ln>
              <a:solidFill>
                <a:srgbClr val="707276"/>
              </a:solidFill>
              <a:effectLst/>
              <a:uLnTx/>
              <a:uFillTx/>
            </a:endParaRPr>
          </a:p>
        </p:txBody>
      </p:sp>
      <p:grpSp>
        <p:nvGrpSpPr>
          <p:cNvPr id="19" name="Group 18"/>
          <p:cNvGrpSpPr/>
          <p:nvPr/>
        </p:nvGrpSpPr>
        <p:grpSpPr>
          <a:xfrm>
            <a:off x="6796535" y="2573012"/>
            <a:ext cx="4419600" cy="3800356"/>
            <a:chOff x="1466354" y="2375844"/>
            <a:chExt cx="4419600" cy="3800356"/>
          </a:xfrm>
        </p:grpSpPr>
        <p:graphicFrame>
          <p:nvGraphicFramePr>
            <p:cNvPr id="25" name="Chart 24"/>
            <p:cNvGraphicFramePr/>
            <p:nvPr>
              <p:extLst>
                <p:ext uri="{D42A27DB-BD31-4B8C-83A1-F6EECF244321}">
                  <p14:modId xmlns:p14="http://schemas.microsoft.com/office/powerpoint/2010/main" val="4034849867"/>
                </p:ext>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25"/>
            <p:cNvSpPr/>
            <p:nvPr/>
          </p:nvSpPr>
          <p:spPr>
            <a:xfrm>
              <a:off x="2194606" y="4210022"/>
              <a:ext cx="1825242" cy="1224711"/>
            </a:xfrm>
            <a:prstGeom prst="roundRect">
              <a:avLst>
                <a:gd name="adj" fmla="val 24228"/>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600" b="1" kern="0" dirty="0">
                  <a:solidFill>
                    <a:schemeClr val="bg1"/>
                  </a:solidFill>
                </a:rPr>
                <a:t>Consumers should be offered tiers of internet service that give choice of speed, access, and price</a:t>
              </a:r>
            </a:p>
          </p:txBody>
        </p:sp>
        <p:sp>
          <p:nvSpPr>
            <p:cNvPr id="27" name="Rounded Rectangle 26"/>
            <p:cNvSpPr/>
            <p:nvPr/>
          </p:nvSpPr>
          <p:spPr>
            <a:xfrm>
              <a:off x="3769012" y="3484281"/>
              <a:ext cx="1774804" cy="12441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Consumers should not be offered these tiers</a:t>
              </a:r>
            </a:p>
          </p:txBody>
        </p:sp>
      </p:grpSp>
      <p:sp>
        <p:nvSpPr>
          <p:cNvPr id="3" name="Title 2"/>
          <p:cNvSpPr>
            <a:spLocks noGrp="1"/>
          </p:cNvSpPr>
          <p:nvPr>
            <p:ph type="title"/>
          </p:nvPr>
        </p:nvSpPr>
        <p:spPr/>
        <p:txBody>
          <a:bodyPr/>
          <a:lstStyle/>
          <a:p>
            <a:r>
              <a:rPr lang="en-US" dirty="0"/>
              <a:t>Voters are more likely to support </a:t>
            </a:r>
            <a:r>
              <a:rPr lang="en-US" dirty="0" err="1"/>
              <a:t>isp</a:t>
            </a:r>
            <a:r>
              <a:rPr lang="en-US" dirty="0"/>
              <a:t> price discrimination when it means increased consumer choice</a:t>
            </a:r>
          </a:p>
        </p:txBody>
      </p:sp>
    </p:spTree>
    <p:extLst>
      <p:ext uri="{BB962C8B-B14F-4D97-AF65-F5344CB8AC3E}">
        <p14:creationId xmlns:p14="http://schemas.microsoft.com/office/powerpoint/2010/main" val="224190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2"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TAXES</a:t>
            </a:r>
          </a:p>
        </p:txBody>
      </p:sp>
    </p:spTree>
    <p:extLst>
      <p:ext uri="{BB962C8B-B14F-4D97-AF65-F5344CB8AC3E}">
        <p14:creationId xmlns:p14="http://schemas.microsoft.com/office/powerpoint/2010/main" val="369918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6"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572001" y="1867763"/>
            <a:ext cx="7109375"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 for </a:t>
            </a:r>
            <a:r>
              <a:rPr lang="en-US" u="sng" dirty="0"/>
              <a:t>Taxes and Immigration </a:t>
            </a:r>
            <a:r>
              <a:rPr lang="en-US" dirty="0"/>
              <a:t>Sections</a:t>
            </a:r>
          </a:p>
        </p:txBody>
      </p:sp>
      <p:sp>
        <p:nvSpPr>
          <p:cNvPr id="6" name="Text Placeholder 5"/>
          <p:cNvSpPr>
            <a:spLocks noGrp="1"/>
          </p:cNvSpPr>
          <p:nvPr>
            <p:ph type="body" idx="13"/>
          </p:nvPr>
        </p:nvSpPr>
        <p:spPr>
          <a:xfrm>
            <a:off x="792481" y="2118479"/>
            <a:ext cx="3779520" cy="3139321"/>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January 17-19 among 980 </a:t>
            </a:r>
            <a:r>
              <a:rPr lang="en-US" sz="2400" b="1" dirty="0">
                <a:solidFill>
                  <a:srgbClr val="FF8300"/>
                </a:solidFill>
                <a:latin typeface="Segoe UI" panose="020B0502040204020203" pitchFamily="34" charset="0"/>
                <a:cs typeface="Segoe UI" panose="020B0502040204020203" pitchFamily="34" charset="0"/>
              </a:rPr>
              <a:t>registered voters by The Harris Poll</a:t>
            </a:r>
            <a:r>
              <a:rPr lang="en-US" sz="2400" dirty="0">
                <a:solidFill>
                  <a:srgbClr val="FF8300"/>
                </a:solidFill>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p:txBody>
      </p:sp>
      <p:sp>
        <p:nvSpPr>
          <p:cNvPr id="4" name="Text Placeholder 5"/>
          <p:cNvSpPr txBox="1">
            <a:spLocks/>
          </p:cNvSpPr>
          <p:nvPr/>
        </p:nvSpPr>
        <p:spPr bwMode="gray">
          <a:xfrm>
            <a:off x="4773888" y="2075765"/>
            <a:ext cx="7037112" cy="2831544"/>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The following section (Taxes &amp; Immigration) are based on a separate follow up survey among a new set of respondents. </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dirty="0">
                <a:solidFill>
                  <a:srgbClr val="FFFFFF"/>
                </a:solidFill>
                <a:latin typeface="Segoe UI" panose="020B0502040204020203" pitchFamily="34" charset="0"/>
                <a:cs typeface="Segoe UI" panose="020B0502040204020203" pitchFamily="34" charset="0"/>
              </a:rPr>
              <a:t>The separate survey mirrored the original survey conducted January 13-16 in sampling and weighting methods other than the fact that the follow up survey was conducted among approximately half the number of respondents.</a:t>
            </a:r>
            <a:endParaRPr lang="en-US" sz="2000" i="1" dirty="0">
              <a:solidFill>
                <a:srgbClr val="FFFF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97733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5"/>
          </p:nvPr>
        </p:nvSpPr>
        <p:spPr>
          <a:xfrm>
            <a:off x="792482" y="6372225"/>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TAX1A In general, do you support or oppose tax reform? </a:t>
            </a:r>
          </a:p>
          <a:p>
            <a:r>
              <a:rPr lang="en-US" dirty="0">
                <a:solidFill>
                  <a:schemeClr val="accent6"/>
                </a:solidFill>
              </a:rPr>
              <a:t>TAX2A Do you believe that taxes should be lowered, raised, or kept the same? </a:t>
            </a:r>
          </a:p>
        </p:txBody>
      </p:sp>
      <p:grpSp>
        <p:nvGrpSpPr>
          <p:cNvPr id="17" name="Group 16"/>
          <p:cNvGrpSpPr/>
          <p:nvPr/>
        </p:nvGrpSpPr>
        <p:grpSpPr>
          <a:xfrm>
            <a:off x="1168049" y="3031119"/>
            <a:ext cx="4161919" cy="2950581"/>
            <a:chOff x="220485" y="2456742"/>
            <a:chExt cx="5935444" cy="4009862"/>
          </a:xfrm>
        </p:grpSpPr>
        <p:sp>
          <p:nvSpPr>
            <p:cNvPr id="30" name="Oval 29"/>
            <p:cNvSpPr/>
            <p:nvPr/>
          </p:nvSpPr>
          <p:spPr>
            <a:xfrm>
              <a:off x="220485" y="2456742"/>
              <a:ext cx="2244855" cy="2244856"/>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10028"/>
                  </a:solidFill>
                  <a:effectLst/>
                  <a:uLnTx/>
                  <a:uFillTx/>
                  <a:latin typeface="Calibri"/>
                  <a:ea typeface="+mn-ea"/>
                  <a:cs typeface="+mn-cs"/>
                </a:rPr>
                <a:t>36% </a:t>
              </a:r>
              <a:br>
                <a:rPr kumimoji="0" lang="en-US" sz="3600" b="1" i="0" u="none" strike="noStrike" kern="0" cap="none" spc="0" normalizeH="0" baseline="0" noProof="0" dirty="0">
                  <a:ln>
                    <a:noFill/>
                  </a:ln>
                  <a:solidFill>
                    <a:srgbClr val="A10028"/>
                  </a:solidFill>
                  <a:effectLst/>
                  <a:uLnTx/>
                  <a:uFillTx/>
                  <a:latin typeface="Calibri"/>
                  <a:ea typeface="+mn-ea"/>
                  <a:cs typeface="+mn-cs"/>
                </a:rPr>
              </a:br>
              <a:r>
                <a:rPr lang="en-US" sz="1600" b="1" kern="0" dirty="0">
                  <a:solidFill>
                    <a:srgbClr val="A10028"/>
                  </a:solidFill>
                  <a:latin typeface="Calibri"/>
                </a:rPr>
                <a:t>Oppose</a:t>
              </a:r>
              <a:endParaRPr kumimoji="0" lang="en-US" sz="1400" b="0" i="0" u="none" strike="noStrike" kern="0" cap="none" spc="0" normalizeH="0" baseline="0" noProof="0" dirty="0">
                <a:ln>
                  <a:noFill/>
                </a:ln>
                <a:solidFill>
                  <a:srgbClr val="A10028"/>
                </a:solidFill>
                <a:effectLst/>
                <a:uLnTx/>
                <a:uFillTx/>
                <a:latin typeface="Calibri"/>
                <a:ea typeface="+mn-ea"/>
                <a:cs typeface="+mn-cs"/>
              </a:endParaRPr>
            </a:p>
          </p:txBody>
        </p:sp>
        <p:grpSp>
          <p:nvGrpSpPr>
            <p:cNvPr id="18" name="Group 17"/>
            <p:cNvGrpSpPr/>
            <p:nvPr/>
          </p:nvGrpSpPr>
          <p:grpSpPr>
            <a:xfrm>
              <a:off x="1096248" y="2936593"/>
              <a:ext cx="5059681" cy="3530011"/>
              <a:chOff x="4709872" y="3308560"/>
              <a:chExt cx="5359401" cy="3547535"/>
            </a:xfrm>
          </p:grpSpPr>
          <p:graphicFrame>
            <p:nvGraphicFramePr>
              <p:cNvPr id="31" name="Chart 30"/>
              <p:cNvGraphicFramePr/>
              <p:nvPr>
                <p:extLst/>
              </p:nvPr>
            </p:nvGraphicFramePr>
            <p:xfrm>
              <a:off x="4709872" y="3308560"/>
              <a:ext cx="5359401" cy="3547535"/>
            </p:xfrm>
            <a:graphic>
              <a:graphicData uri="http://schemas.openxmlformats.org/drawingml/2006/chart">
                <c:chart xmlns:c="http://schemas.openxmlformats.org/drawingml/2006/chart" xmlns:r="http://schemas.openxmlformats.org/officeDocument/2006/relationships" r:id="rId6"/>
              </a:graphicData>
            </a:graphic>
          </p:graphicFrame>
          <p:sp>
            <p:nvSpPr>
              <p:cNvPr id="32" name="Oval 3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kern="0" dirty="0">
                    <a:solidFill>
                      <a:srgbClr val="009DD9"/>
                    </a:solidFill>
                    <a:latin typeface="Calibri"/>
                  </a:rPr>
                  <a:t>64</a:t>
                </a:r>
                <a:r>
                  <a:rPr kumimoji="0" lang="en-US" sz="4000" b="1" i="0" u="none" strike="noStrike" kern="0" cap="none" spc="0" normalizeH="0" baseline="0" noProof="0" dirty="0">
                    <a:ln>
                      <a:noFill/>
                    </a:ln>
                    <a:solidFill>
                      <a:srgbClr val="009DD9"/>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DD9"/>
                    </a:solidFill>
                    <a:effectLst/>
                    <a:uLnTx/>
                    <a:uFillTx/>
                    <a:latin typeface="Calibri"/>
                    <a:ea typeface="+mn-ea"/>
                    <a:cs typeface="+mn-cs"/>
                  </a:rPr>
                  <a:t>Support</a:t>
                </a:r>
                <a:endParaRPr kumimoji="0" lang="en-US" sz="2800" b="0" i="0" u="none" strike="noStrike" kern="0" cap="none" spc="0" normalizeH="0" baseline="0" noProof="0" dirty="0">
                  <a:ln>
                    <a:noFill/>
                  </a:ln>
                  <a:solidFill>
                    <a:srgbClr val="009DD9"/>
                  </a:solidFill>
                  <a:effectLst/>
                  <a:uLnTx/>
                  <a:uFillTx/>
                  <a:latin typeface="Calibri"/>
                  <a:ea typeface="+mn-ea"/>
                  <a:cs typeface="+mn-cs"/>
                </a:endParaRPr>
              </a:p>
            </p:txBody>
          </p:sp>
        </p:grpSp>
      </p:grpSp>
      <p:sp>
        <p:nvSpPr>
          <p:cNvPr id="33" name="Rectangle 32"/>
          <p:cNvSpPr/>
          <p:nvPr/>
        </p:nvSpPr>
        <p:spPr>
          <a:xfrm>
            <a:off x="1624163" y="2122307"/>
            <a:ext cx="326340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In general, do you support or oppose tax reform?</a:t>
            </a:r>
          </a:p>
        </p:txBody>
      </p:sp>
      <p:grpSp>
        <p:nvGrpSpPr>
          <p:cNvPr id="26" name="Group 25">
            <a:extLst>
              <a:ext uri="{FF2B5EF4-FFF2-40B4-BE49-F238E27FC236}">
                <a16:creationId xmlns:a16="http://schemas.microsoft.com/office/drawing/2014/main" id="{909E8E8B-302E-4A70-A928-547165CFF9DC}"/>
              </a:ext>
            </a:extLst>
          </p:cNvPr>
          <p:cNvGrpSpPr/>
          <p:nvPr/>
        </p:nvGrpSpPr>
        <p:grpSpPr>
          <a:xfrm>
            <a:off x="6035040" y="2135426"/>
            <a:ext cx="5376117" cy="4236799"/>
            <a:chOff x="5635149" y="1975402"/>
            <a:chExt cx="6179819" cy="4763726"/>
          </a:xfrm>
        </p:grpSpPr>
        <p:graphicFrame>
          <p:nvGraphicFramePr>
            <p:cNvPr id="27" name="Chart 26">
              <a:extLst>
                <a:ext uri="{FF2B5EF4-FFF2-40B4-BE49-F238E27FC236}">
                  <a16:creationId xmlns:a16="http://schemas.microsoft.com/office/drawing/2014/main" id="{085E472C-B891-47B8-BB78-818A354E6FA6}"/>
                </a:ext>
              </a:extLst>
            </p:cNvPr>
            <p:cNvGraphicFramePr/>
            <p:nvPr>
              <p:extLst/>
            </p:nvPr>
          </p:nvGraphicFramePr>
          <p:xfrm>
            <a:off x="5825911" y="2676888"/>
            <a:ext cx="5680289" cy="4062240"/>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27">
              <a:extLst>
                <a:ext uri="{FF2B5EF4-FFF2-40B4-BE49-F238E27FC236}">
                  <a16:creationId xmlns:a16="http://schemas.microsoft.com/office/drawing/2014/main" id="{16F944F6-09EC-4566-8D7D-4B3527AC1654}"/>
                </a:ext>
              </a:extLst>
            </p:cNvPr>
            <p:cNvSpPr/>
            <p:nvPr/>
          </p:nvSpPr>
          <p:spPr>
            <a:xfrm>
              <a:off x="5830643" y="1975402"/>
              <a:ext cx="5675557" cy="646331"/>
            </a:xfrm>
            <a:prstGeom prst="rect">
              <a:avLst/>
            </a:prstGeom>
          </p:spPr>
          <p:txBody>
            <a:bodyPr wrap="square">
              <a:spAutoFit/>
            </a:bodyPr>
            <a:lstStyle/>
            <a:p>
              <a:pPr lvl="0" algn="ctr">
                <a:defRPr/>
              </a:pPr>
              <a:r>
                <a:rPr lang="en-US" b="1" kern="0" dirty="0">
                  <a:solidFill>
                    <a:srgbClr val="707276"/>
                  </a:solidFill>
                </a:rPr>
                <a:t>Do you believe that taxes should be lowered, raised, or kept the same?</a:t>
              </a:r>
            </a:p>
          </p:txBody>
        </p:sp>
        <p:sp>
          <p:nvSpPr>
            <p:cNvPr id="29" name="Rounded Rectangle 56">
              <a:extLst>
                <a:ext uri="{FF2B5EF4-FFF2-40B4-BE49-F238E27FC236}">
                  <a16:creationId xmlns:a16="http://schemas.microsoft.com/office/drawing/2014/main" id="{1DBA4230-FD0B-4D27-889E-D1EA8B63523B}"/>
                </a:ext>
              </a:extLst>
            </p:cNvPr>
            <p:cNvSpPr/>
            <p:nvPr/>
          </p:nvSpPr>
          <p:spPr>
            <a:xfrm>
              <a:off x="10040164" y="4110562"/>
              <a:ext cx="1774804" cy="41053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dirty="0">
                  <a:solidFill>
                    <a:srgbClr val="FFFFFF">
                      <a:lumMod val="65000"/>
                    </a:srgbClr>
                  </a:solidFill>
                  <a:latin typeface="Calibri"/>
                </a:rPr>
                <a:t>Kept the </a:t>
              </a:r>
              <a:r>
                <a:rPr kumimoji="0" lang="en-US" b="1" i="0" u="none" strike="noStrike" kern="0" cap="none" spc="0" normalizeH="0" baseline="0" noProof="0" dirty="0">
                  <a:ln>
                    <a:noFill/>
                  </a:ln>
                  <a:solidFill>
                    <a:srgbClr val="FFFFFF">
                      <a:lumMod val="65000"/>
                    </a:srgbClr>
                  </a:solidFill>
                  <a:effectLst/>
                  <a:uLnTx/>
                  <a:uFillTx/>
                  <a:latin typeface="Calibri"/>
                  <a:ea typeface="+mn-ea"/>
                  <a:cs typeface="+mn-cs"/>
                </a:rPr>
                <a:t>same</a:t>
              </a:r>
            </a:p>
          </p:txBody>
        </p:sp>
        <p:sp>
          <p:nvSpPr>
            <p:cNvPr id="40" name="Rounded Rectangle 57">
              <a:extLst>
                <a:ext uri="{FF2B5EF4-FFF2-40B4-BE49-F238E27FC236}">
                  <a16:creationId xmlns:a16="http://schemas.microsoft.com/office/drawing/2014/main" id="{B2A7D5EA-0F48-4E3A-9CC0-0126F05FE4A9}"/>
                </a:ext>
              </a:extLst>
            </p:cNvPr>
            <p:cNvSpPr/>
            <p:nvPr/>
          </p:nvSpPr>
          <p:spPr>
            <a:xfrm>
              <a:off x="5635149" y="5136142"/>
              <a:ext cx="1555867"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US" b="1" i="0" u="none" strike="noStrike" kern="0" cap="none" spc="0" normalizeH="0" baseline="0" noProof="0" dirty="0">
                  <a:ln>
                    <a:noFill/>
                  </a:ln>
                  <a:solidFill>
                    <a:srgbClr val="009DD9"/>
                  </a:solidFill>
                  <a:effectLst/>
                  <a:uLnTx/>
                  <a:uFillTx/>
                  <a:latin typeface="Calibri"/>
                  <a:ea typeface="+mn-ea"/>
                  <a:cs typeface="+mn-cs"/>
                </a:rPr>
                <a:t>Lowered</a:t>
              </a:r>
            </a:p>
          </p:txBody>
        </p:sp>
        <p:sp>
          <p:nvSpPr>
            <p:cNvPr id="41" name="Rounded Rectangle 58">
              <a:extLst>
                <a:ext uri="{FF2B5EF4-FFF2-40B4-BE49-F238E27FC236}">
                  <a16:creationId xmlns:a16="http://schemas.microsoft.com/office/drawing/2014/main" id="{3A1AEF69-177D-4AF5-BD60-88A134596838}"/>
                </a:ext>
              </a:extLst>
            </p:cNvPr>
            <p:cNvSpPr/>
            <p:nvPr/>
          </p:nvSpPr>
          <p:spPr>
            <a:xfrm>
              <a:off x="7739231" y="2621733"/>
              <a:ext cx="2165408"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US" b="1" i="0" u="none" strike="noStrike" kern="0" cap="none" spc="0" normalizeH="0" baseline="0" noProof="0" dirty="0">
                  <a:ln>
                    <a:noFill/>
                  </a:ln>
                  <a:solidFill>
                    <a:srgbClr val="A10028"/>
                  </a:solidFill>
                  <a:effectLst/>
                  <a:uLnTx/>
                  <a:uFillTx/>
                  <a:latin typeface="Calibri"/>
                  <a:ea typeface="+mn-ea"/>
                  <a:cs typeface="+mn-cs"/>
                </a:rPr>
                <a:t>Raised</a:t>
              </a:r>
            </a:p>
          </p:txBody>
        </p:sp>
      </p:grpSp>
      <p:sp>
        <p:nvSpPr>
          <p:cNvPr id="19" name="Text Placeholder 3">
            <a:extLst>
              <a:ext uri="{FF2B5EF4-FFF2-40B4-BE49-F238E27FC236}">
                <a16:creationId xmlns:a16="http://schemas.microsoft.com/office/drawing/2014/main" id="{64724179-9C00-487E-8D87-00F1DF51CD2E}"/>
              </a:ext>
            </a:extLst>
          </p:cNvPr>
          <p:cNvSpPr>
            <a:spLocks noGrp="1"/>
          </p:cNvSpPr>
          <p:nvPr>
            <p:ph type="body" idx="13"/>
          </p:nvPr>
        </p:nvSpPr>
        <p:spPr>
          <a:xfrm>
            <a:off x="792480" y="1496854"/>
            <a:ext cx="10561320" cy="260116"/>
          </a:xfrm>
        </p:spPr>
        <p:txBody>
          <a:bodyPr/>
          <a:lstStyle/>
          <a:p>
            <a:r>
              <a:rPr lang="en-US" dirty="0"/>
              <a:t>Most believe that taxes should be lowered, while only 12% believe taxes should increase.</a:t>
            </a:r>
            <a:endParaRPr lang="en-US" dirty="0">
              <a:solidFill>
                <a:srgbClr val="000000"/>
              </a:solidFill>
            </a:endParaRPr>
          </a:p>
        </p:txBody>
      </p:sp>
      <p:sp>
        <p:nvSpPr>
          <p:cNvPr id="3" name="Title 2"/>
          <p:cNvSpPr>
            <a:spLocks noGrp="1"/>
          </p:cNvSpPr>
          <p:nvPr>
            <p:ph type="title"/>
          </p:nvPr>
        </p:nvSpPr>
        <p:spPr/>
        <p:txBody>
          <a:bodyPr/>
          <a:lstStyle/>
          <a:p>
            <a:r>
              <a:rPr lang="en-US" dirty="0"/>
              <a:t>A large majority of Voters support tax reform </a:t>
            </a:r>
          </a:p>
        </p:txBody>
      </p:sp>
    </p:spTree>
    <p:extLst>
      <p:ext uri="{BB962C8B-B14F-4D97-AF65-F5344CB8AC3E}">
        <p14:creationId xmlns:p14="http://schemas.microsoft.com/office/powerpoint/2010/main" val="250293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08C3-585A-4B3C-931F-33E867EB3C31}"/>
              </a:ext>
            </a:extLst>
          </p:cNvPr>
          <p:cNvSpPr>
            <a:spLocks noGrp="1"/>
          </p:cNvSpPr>
          <p:nvPr>
            <p:ph type="title"/>
          </p:nvPr>
        </p:nvSpPr>
        <p:spPr/>
        <p:txBody>
          <a:bodyPr/>
          <a:lstStyle/>
          <a:p>
            <a:r>
              <a:rPr lang="en-US" dirty="0"/>
              <a:t>In an Unaided question about the elements of the tax bill, Voters marginally Oppose it</a:t>
            </a:r>
          </a:p>
        </p:txBody>
      </p:sp>
      <p:sp>
        <p:nvSpPr>
          <p:cNvPr id="4" name="Text Placeholder 3">
            <a:extLst>
              <a:ext uri="{FF2B5EF4-FFF2-40B4-BE49-F238E27FC236}">
                <a16:creationId xmlns:a16="http://schemas.microsoft.com/office/drawing/2014/main" id="{955E9251-BE2F-4879-A065-8523E0B5B883}"/>
              </a:ext>
            </a:extLst>
          </p:cNvPr>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TAX3A Do you favor or oppose the tax bill that was recently passed by the U.S. Congress? </a:t>
            </a:r>
          </a:p>
        </p:txBody>
      </p:sp>
      <p:grpSp>
        <p:nvGrpSpPr>
          <p:cNvPr id="17" name="Group 16">
            <a:extLst>
              <a:ext uri="{FF2B5EF4-FFF2-40B4-BE49-F238E27FC236}">
                <a16:creationId xmlns:a16="http://schemas.microsoft.com/office/drawing/2014/main" id="{909E8E8B-302E-4A70-A928-547165CFF9DC}"/>
              </a:ext>
            </a:extLst>
          </p:cNvPr>
          <p:cNvGrpSpPr/>
          <p:nvPr/>
        </p:nvGrpSpPr>
        <p:grpSpPr>
          <a:xfrm>
            <a:off x="3378136" y="2163882"/>
            <a:ext cx="5366051" cy="4236799"/>
            <a:chOff x="5482570" y="1975402"/>
            <a:chExt cx="6168248" cy="4763726"/>
          </a:xfrm>
        </p:grpSpPr>
        <p:graphicFrame>
          <p:nvGraphicFramePr>
            <p:cNvPr id="18" name="Chart 17">
              <a:extLst>
                <a:ext uri="{FF2B5EF4-FFF2-40B4-BE49-F238E27FC236}">
                  <a16:creationId xmlns:a16="http://schemas.microsoft.com/office/drawing/2014/main" id="{085E472C-B891-47B8-BB78-818A354E6FA6}"/>
                </a:ext>
              </a:extLst>
            </p:cNvPr>
            <p:cNvGraphicFramePr/>
            <p:nvPr>
              <p:extLst/>
            </p:nvPr>
          </p:nvGraphicFramePr>
          <p:xfrm>
            <a:off x="5825911" y="2676888"/>
            <a:ext cx="5680289" cy="406224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16F944F6-09EC-4566-8D7D-4B3527AC1654}"/>
                </a:ext>
              </a:extLst>
            </p:cNvPr>
            <p:cNvSpPr/>
            <p:nvPr/>
          </p:nvSpPr>
          <p:spPr>
            <a:xfrm>
              <a:off x="5830642" y="1975402"/>
              <a:ext cx="5675557" cy="726715"/>
            </a:xfrm>
            <a:prstGeom prst="rect">
              <a:avLst/>
            </a:prstGeom>
          </p:spPr>
          <p:txBody>
            <a:bodyPr wrap="square">
              <a:spAutoFit/>
            </a:bodyPr>
            <a:lstStyle/>
            <a:p>
              <a:pPr lvl="0" algn="ctr">
                <a:defRPr/>
              </a:pPr>
              <a:r>
                <a:rPr lang="en-US" b="1" kern="0" dirty="0">
                  <a:solidFill>
                    <a:srgbClr val="707276"/>
                  </a:solidFill>
                </a:rPr>
                <a:t>Do you Favor or Oppose the Tax Bill that was recently passed by the U.S. Congress?</a:t>
              </a:r>
            </a:p>
          </p:txBody>
        </p:sp>
        <p:sp>
          <p:nvSpPr>
            <p:cNvPr id="21" name="Rounded Rectangle 57">
              <a:extLst>
                <a:ext uri="{FF2B5EF4-FFF2-40B4-BE49-F238E27FC236}">
                  <a16:creationId xmlns:a16="http://schemas.microsoft.com/office/drawing/2014/main" id="{B2A7D5EA-0F48-4E3A-9CC0-0126F05FE4A9}"/>
                </a:ext>
              </a:extLst>
            </p:cNvPr>
            <p:cNvSpPr/>
            <p:nvPr/>
          </p:nvSpPr>
          <p:spPr>
            <a:xfrm>
              <a:off x="5482570" y="3950669"/>
              <a:ext cx="1555867"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9DD9"/>
                  </a:solidFill>
                  <a:effectLst/>
                  <a:uLnTx/>
                  <a:uFillTx/>
                  <a:latin typeface="Calibri"/>
                  <a:ea typeface="+mn-ea"/>
                  <a:cs typeface="+mn-cs"/>
                </a:rPr>
                <a:t>Favor</a:t>
              </a:r>
            </a:p>
          </p:txBody>
        </p:sp>
        <p:sp>
          <p:nvSpPr>
            <p:cNvPr id="22" name="Rounded Rectangle 58">
              <a:extLst>
                <a:ext uri="{FF2B5EF4-FFF2-40B4-BE49-F238E27FC236}">
                  <a16:creationId xmlns:a16="http://schemas.microsoft.com/office/drawing/2014/main" id="{3A1AEF69-177D-4AF5-BD60-88A134596838}"/>
                </a:ext>
              </a:extLst>
            </p:cNvPr>
            <p:cNvSpPr/>
            <p:nvPr/>
          </p:nvSpPr>
          <p:spPr>
            <a:xfrm>
              <a:off x="9485410" y="3950669"/>
              <a:ext cx="2165408"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10028"/>
                  </a:solidFill>
                  <a:effectLst/>
                  <a:uLnTx/>
                  <a:uFillTx/>
                  <a:latin typeface="Calibri"/>
                  <a:ea typeface="+mn-ea"/>
                  <a:cs typeface="+mn-cs"/>
                </a:rPr>
                <a:t>Oppose</a:t>
              </a:r>
            </a:p>
          </p:txBody>
        </p:sp>
      </p:grpSp>
    </p:spTree>
    <p:extLst>
      <p:ext uri="{BB962C8B-B14F-4D97-AF65-F5344CB8AC3E}">
        <p14:creationId xmlns:p14="http://schemas.microsoft.com/office/powerpoint/2010/main" val="612334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702290"/>
            <a:ext cx="10561321" cy="571500"/>
          </a:xfrm>
        </p:spPr>
        <p:txBody>
          <a:bodyPr/>
          <a:lstStyle/>
          <a:p>
            <a:r>
              <a:rPr lang="en-US" sz="2800" dirty="0"/>
              <a:t>Most Americans feel uninformed about the new tax bill</a:t>
            </a:r>
          </a:p>
        </p:txBody>
      </p:sp>
      <p:sp>
        <p:nvSpPr>
          <p:cNvPr id="54" name="Text Placeholder 3"/>
          <p:cNvSpPr>
            <a:spLocks noGrp="1"/>
          </p:cNvSpPr>
          <p:nvPr>
            <p:ph type="body" idx="13"/>
          </p:nvPr>
        </p:nvSpPr>
        <p:spPr>
          <a:xfrm>
            <a:off x="808782" y="1333742"/>
            <a:ext cx="10561320" cy="260116"/>
          </a:xfrm>
        </p:spPr>
        <p:txBody>
          <a:bodyPr/>
          <a:lstStyle/>
          <a:p>
            <a:r>
              <a:rPr lang="en-US" dirty="0"/>
              <a:t>However, 30% of Americans believe they will NOT receive a tax cut compared to 20% who believe they will.</a:t>
            </a:r>
            <a:endParaRPr lang="en-US" dirty="0">
              <a:solidFill>
                <a:srgbClr val="000000"/>
              </a:solidFill>
            </a:endParaRPr>
          </a:p>
        </p:txBody>
      </p:sp>
      <p:sp>
        <p:nvSpPr>
          <p:cNvPr id="4" name="Text Placeholder 3"/>
          <p:cNvSpPr>
            <a:spLocks noGrp="1"/>
          </p:cNvSpPr>
          <p:nvPr>
            <p:ph type="body" idx="15"/>
          </p:nvPr>
        </p:nvSpPr>
        <p:spPr>
          <a:xfrm>
            <a:off x="792482" y="6339840"/>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TAX1 Will you get a tax cut in 2018 or not? </a:t>
            </a:r>
          </a:p>
          <a:p>
            <a:r>
              <a:rPr lang="en-US" dirty="0">
                <a:solidFill>
                  <a:schemeClr val="accent6"/>
                </a:solidFill>
              </a:rPr>
              <a:t>TAX2 How much information do you feel you have about the new tax bill - too much, too little, or about right? </a:t>
            </a:r>
          </a:p>
        </p:txBody>
      </p:sp>
      <p:grpSp>
        <p:nvGrpSpPr>
          <p:cNvPr id="80" name="Group 79">
            <a:extLst>
              <a:ext uri="{FF2B5EF4-FFF2-40B4-BE49-F238E27FC236}">
                <a16:creationId xmlns:a16="http://schemas.microsoft.com/office/drawing/2014/main" id="{40190CE9-A35F-44B5-A8D8-B38CCC29B30D}"/>
              </a:ext>
            </a:extLst>
          </p:cNvPr>
          <p:cNvGrpSpPr/>
          <p:nvPr/>
        </p:nvGrpSpPr>
        <p:grpSpPr>
          <a:xfrm>
            <a:off x="776660" y="2006067"/>
            <a:ext cx="5061586" cy="3921563"/>
            <a:chOff x="5112234" y="1975402"/>
            <a:chExt cx="7210080" cy="4599145"/>
          </a:xfrm>
        </p:grpSpPr>
        <p:graphicFrame>
          <p:nvGraphicFramePr>
            <p:cNvPr id="81" name="Chart 80">
              <a:extLst>
                <a:ext uri="{FF2B5EF4-FFF2-40B4-BE49-F238E27FC236}">
                  <a16:creationId xmlns:a16="http://schemas.microsoft.com/office/drawing/2014/main" id="{8EE415B9-A569-40C8-BDE6-7F450AD370B3}"/>
                </a:ext>
              </a:extLst>
            </p:cNvPr>
            <p:cNvGraphicFramePr>
              <a:graphicFrameLocks/>
            </p:cNvGraphicFramePr>
            <p:nvPr>
              <p:extLst/>
            </p:nvPr>
          </p:nvGraphicFramePr>
          <p:xfrm>
            <a:off x="6117659" y="2962346"/>
            <a:ext cx="5101527" cy="3612201"/>
          </p:xfrm>
          <a:graphic>
            <a:graphicData uri="http://schemas.openxmlformats.org/drawingml/2006/chart">
              <c:chart xmlns:c="http://schemas.openxmlformats.org/drawingml/2006/chart" xmlns:r="http://schemas.openxmlformats.org/officeDocument/2006/relationships" r:id="rId2"/>
            </a:graphicData>
          </a:graphic>
        </p:graphicFrame>
        <p:sp>
          <p:nvSpPr>
            <p:cNvPr id="82" name="Rectangle 81">
              <a:extLst>
                <a:ext uri="{FF2B5EF4-FFF2-40B4-BE49-F238E27FC236}">
                  <a16:creationId xmlns:a16="http://schemas.microsoft.com/office/drawing/2014/main" id="{30B59C5D-CF30-486A-9026-CCFC84C8899B}"/>
                </a:ext>
              </a:extLst>
            </p:cNvPr>
            <p:cNvSpPr/>
            <p:nvPr/>
          </p:nvSpPr>
          <p:spPr>
            <a:xfrm>
              <a:off x="5830643" y="1975402"/>
              <a:ext cx="5675558" cy="758006"/>
            </a:xfrm>
            <a:prstGeom prst="rect">
              <a:avLst/>
            </a:prstGeom>
          </p:spPr>
          <p:txBody>
            <a:bodyPr wrap="square">
              <a:spAutoFit/>
            </a:bodyPr>
            <a:lstStyle/>
            <a:p>
              <a:pPr lvl="0" algn="ctr">
                <a:defRPr/>
              </a:pPr>
              <a:r>
                <a:rPr lang="en-US" b="1" kern="0" dirty="0">
                  <a:solidFill>
                    <a:srgbClr val="707276"/>
                  </a:solidFill>
                </a:rPr>
                <a:t>How much information do you know about the new tax bill?</a:t>
              </a:r>
            </a:p>
          </p:txBody>
        </p:sp>
        <p:sp>
          <p:nvSpPr>
            <p:cNvPr id="83" name="Rounded Rectangle 56">
              <a:extLst>
                <a:ext uri="{FF2B5EF4-FFF2-40B4-BE49-F238E27FC236}">
                  <a16:creationId xmlns:a16="http://schemas.microsoft.com/office/drawing/2014/main" id="{F699191B-D90D-4B85-9767-25AB420F1026}"/>
                </a:ext>
              </a:extLst>
            </p:cNvPr>
            <p:cNvSpPr/>
            <p:nvPr/>
          </p:nvSpPr>
          <p:spPr>
            <a:xfrm>
              <a:off x="9660886" y="5780846"/>
              <a:ext cx="2661428" cy="59903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srgbClr val="9B0C10"/>
                  </a:solidFill>
                  <a:latin typeface="Calibri"/>
                </a:rPr>
                <a:t>Too little</a:t>
              </a:r>
              <a:endParaRPr kumimoji="0" lang="en-US" sz="2400" b="1" i="0" u="none" strike="noStrike" kern="0" cap="none" spc="0" normalizeH="0" baseline="0" noProof="0" dirty="0">
                <a:ln>
                  <a:noFill/>
                </a:ln>
                <a:solidFill>
                  <a:srgbClr val="9B0C10"/>
                </a:solidFill>
                <a:effectLst/>
                <a:uLnTx/>
                <a:uFillTx/>
                <a:latin typeface="Calibri"/>
              </a:endParaRPr>
            </a:p>
          </p:txBody>
        </p:sp>
        <p:sp>
          <p:nvSpPr>
            <p:cNvPr id="84" name="Rounded Rectangle 57">
              <a:extLst>
                <a:ext uri="{FF2B5EF4-FFF2-40B4-BE49-F238E27FC236}">
                  <a16:creationId xmlns:a16="http://schemas.microsoft.com/office/drawing/2014/main" id="{E1FC8310-9DAF-4695-B8C5-92BC57BE39A8}"/>
                </a:ext>
              </a:extLst>
            </p:cNvPr>
            <p:cNvSpPr/>
            <p:nvPr/>
          </p:nvSpPr>
          <p:spPr>
            <a:xfrm>
              <a:off x="5112234" y="4369359"/>
              <a:ext cx="1699885" cy="807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60000"/>
                      <a:lumOff val="40000"/>
                    </a:schemeClr>
                  </a:solidFill>
                  <a:effectLst/>
                  <a:uLnTx/>
                  <a:uFillTx/>
                  <a:latin typeface="Calibri"/>
                  <a:ea typeface="+mn-ea"/>
                  <a:cs typeface="+mn-cs"/>
                </a:rPr>
                <a:t>About right</a:t>
              </a:r>
            </a:p>
          </p:txBody>
        </p:sp>
        <p:sp>
          <p:nvSpPr>
            <p:cNvPr id="85" name="Rounded Rectangle 58">
              <a:extLst>
                <a:ext uri="{FF2B5EF4-FFF2-40B4-BE49-F238E27FC236}">
                  <a16:creationId xmlns:a16="http://schemas.microsoft.com/office/drawing/2014/main" id="{705BFD7C-955D-4482-A4F7-6E8CF6660DDF}"/>
                </a:ext>
              </a:extLst>
            </p:cNvPr>
            <p:cNvSpPr/>
            <p:nvPr/>
          </p:nvSpPr>
          <p:spPr>
            <a:xfrm>
              <a:off x="5483863" y="2878035"/>
              <a:ext cx="2985113" cy="45260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solidFill>
                  <a:effectLst/>
                  <a:uLnTx/>
                  <a:uFillTx/>
                  <a:latin typeface="Calibri"/>
                  <a:ea typeface="+mn-ea"/>
                  <a:cs typeface="+mn-cs"/>
                </a:rPr>
                <a:t>Too much</a:t>
              </a:r>
            </a:p>
          </p:txBody>
        </p:sp>
      </p:grpSp>
      <p:grpSp>
        <p:nvGrpSpPr>
          <p:cNvPr id="17" name="Group 16">
            <a:extLst>
              <a:ext uri="{FF2B5EF4-FFF2-40B4-BE49-F238E27FC236}">
                <a16:creationId xmlns:a16="http://schemas.microsoft.com/office/drawing/2014/main" id="{15BCFBD9-7A37-40C8-B67A-0A4EB65D55B3}"/>
              </a:ext>
            </a:extLst>
          </p:cNvPr>
          <p:cNvGrpSpPr/>
          <p:nvPr/>
        </p:nvGrpSpPr>
        <p:grpSpPr>
          <a:xfrm>
            <a:off x="6657002" y="2071838"/>
            <a:ext cx="4696798" cy="4061897"/>
            <a:chOff x="5825913" y="1975402"/>
            <a:chExt cx="6684876" cy="4763726"/>
          </a:xfrm>
        </p:grpSpPr>
        <p:graphicFrame>
          <p:nvGraphicFramePr>
            <p:cNvPr id="18" name="Chart 17">
              <a:extLst>
                <a:ext uri="{FF2B5EF4-FFF2-40B4-BE49-F238E27FC236}">
                  <a16:creationId xmlns:a16="http://schemas.microsoft.com/office/drawing/2014/main" id="{BD2BFCC4-22C2-4544-910D-35BC333D0582}"/>
                </a:ext>
              </a:extLst>
            </p:cNvPr>
            <p:cNvGraphicFramePr>
              <a:graphicFrameLocks/>
            </p:cNvGraphicFramePr>
            <p:nvPr>
              <p:extLst/>
            </p:nvPr>
          </p:nvGraphicFramePr>
          <p:xfrm>
            <a:off x="5825913" y="2676888"/>
            <a:ext cx="5680290" cy="406224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E4860A42-7B87-4F57-82EC-1FB5E80B332A}"/>
                </a:ext>
              </a:extLst>
            </p:cNvPr>
            <p:cNvSpPr/>
            <p:nvPr/>
          </p:nvSpPr>
          <p:spPr>
            <a:xfrm>
              <a:off x="5830643" y="1975402"/>
              <a:ext cx="5675557" cy="415265"/>
            </a:xfrm>
            <a:prstGeom prst="rect">
              <a:avLst/>
            </a:prstGeom>
          </p:spPr>
          <p:txBody>
            <a:bodyPr wrap="square">
              <a:spAutoFit/>
            </a:bodyPr>
            <a:lstStyle/>
            <a:p>
              <a:pPr lvl="0" algn="ctr">
                <a:defRPr/>
              </a:pPr>
              <a:r>
                <a:rPr lang="en-US" b="1" kern="0" dirty="0">
                  <a:solidFill>
                    <a:srgbClr val="707276"/>
                  </a:solidFill>
                </a:rPr>
                <a:t>Will you get a tax cut in 2018?</a:t>
              </a:r>
            </a:p>
          </p:txBody>
        </p:sp>
        <p:sp>
          <p:nvSpPr>
            <p:cNvPr id="20" name="Rounded Rectangle 56">
              <a:extLst>
                <a:ext uri="{FF2B5EF4-FFF2-40B4-BE49-F238E27FC236}">
                  <a16:creationId xmlns:a16="http://schemas.microsoft.com/office/drawing/2014/main" id="{9055D19A-A32B-4F53-AE44-2DC3BCDCADBC}"/>
                </a:ext>
              </a:extLst>
            </p:cNvPr>
            <p:cNvSpPr/>
            <p:nvPr/>
          </p:nvSpPr>
          <p:spPr>
            <a:xfrm>
              <a:off x="10010050" y="5443832"/>
              <a:ext cx="2500739" cy="9730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srgbClr val="FFFFFF">
                      <a:lumMod val="65000"/>
                    </a:srgbClr>
                  </a:solidFill>
                  <a:latin typeface="Calibri"/>
                </a:rPr>
                <a:t>Don’t know</a:t>
              </a:r>
              <a:endParaRPr kumimoji="0" lang="en-US" sz="2400" b="1" i="0" u="none" strike="noStrike" kern="0" cap="none" spc="0" normalizeH="0" baseline="0" noProof="0" dirty="0">
                <a:ln>
                  <a:noFill/>
                </a:ln>
                <a:solidFill>
                  <a:srgbClr val="FFFFFF">
                    <a:lumMod val="65000"/>
                  </a:srgbClr>
                </a:solidFill>
                <a:effectLst/>
                <a:uLnTx/>
                <a:uFillTx/>
                <a:latin typeface="Calibri"/>
                <a:ea typeface="+mn-ea"/>
                <a:cs typeface="+mn-cs"/>
              </a:endParaRPr>
            </a:p>
          </p:txBody>
        </p:sp>
        <p:sp>
          <p:nvSpPr>
            <p:cNvPr id="21" name="Rounded Rectangle 57">
              <a:extLst>
                <a:ext uri="{FF2B5EF4-FFF2-40B4-BE49-F238E27FC236}">
                  <a16:creationId xmlns:a16="http://schemas.microsoft.com/office/drawing/2014/main" id="{32ADBFF1-CB12-40A4-8F88-DB0709C6E504}"/>
                </a:ext>
              </a:extLst>
            </p:cNvPr>
            <p:cNvSpPr/>
            <p:nvPr/>
          </p:nvSpPr>
          <p:spPr>
            <a:xfrm>
              <a:off x="6011839" y="5986688"/>
              <a:ext cx="1513958"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800" b="1" kern="0" dirty="0">
                  <a:solidFill>
                    <a:srgbClr val="009DD9"/>
                  </a:solidFill>
                  <a:latin typeface="Calibri"/>
                </a:rPr>
                <a:t>Yes</a:t>
              </a:r>
              <a:endParaRPr kumimoji="0" lang="en-US" sz="2800" b="1" i="0" u="none" strike="noStrike" kern="0" cap="none" spc="0" normalizeH="0" baseline="0" noProof="0" dirty="0">
                <a:ln>
                  <a:noFill/>
                </a:ln>
                <a:solidFill>
                  <a:srgbClr val="009DD9"/>
                </a:solidFill>
                <a:effectLst/>
                <a:uLnTx/>
                <a:uFillTx/>
                <a:latin typeface="Calibri"/>
                <a:ea typeface="+mn-ea"/>
                <a:cs typeface="+mn-cs"/>
              </a:endParaRPr>
            </a:p>
          </p:txBody>
        </p:sp>
        <p:sp>
          <p:nvSpPr>
            <p:cNvPr id="22" name="Rounded Rectangle 58">
              <a:extLst>
                <a:ext uri="{FF2B5EF4-FFF2-40B4-BE49-F238E27FC236}">
                  <a16:creationId xmlns:a16="http://schemas.microsoft.com/office/drawing/2014/main" id="{E6CECD69-4794-4091-8957-56B9F97B4C04}"/>
                </a:ext>
              </a:extLst>
            </p:cNvPr>
            <p:cNvSpPr/>
            <p:nvPr/>
          </p:nvSpPr>
          <p:spPr>
            <a:xfrm>
              <a:off x="6077749" y="3383908"/>
              <a:ext cx="1075015"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10028"/>
                  </a:solidFill>
                  <a:effectLst/>
                  <a:uLnTx/>
                  <a:uFillTx/>
                  <a:latin typeface="Calibri"/>
                  <a:ea typeface="+mn-ea"/>
                  <a:cs typeface="+mn-cs"/>
                </a:rPr>
                <a:t>No</a:t>
              </a:r>
            </a:p>
          </p:txBody>
        </p:sp>
      </p:grpSp>
    </p:spTree>
    <p:extLst>
      <p:ext uri="{BB962C8B-B14F-4D97-AF65-F5344CB8AC3E}">
        <p14:creationId xmlns:p14="http://schemas.microsoft.com/office/powerpoint/2010/main" val="3765096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792480" y="708660"/>
            <a:ext cx="10888896" cy="571500"/>
          </a:xfrm>
        </p:spPr>
        <p:txBody>
          <a:bodyPr/>
          <a:lstStyle/>
          <a:p>
            <a:r>
              <a:rPr lang="en-US" sz="2800" dirty="0"/>
              <a:t>majority of voters support most elements of the tax bill when presented with them</a:t>
            </a:r>
          </a:p>
        </p:txBody>
      </p:sp>
      <p:sp>
        <p:nvSpPr>
          <p:cNvPr id="5" name="Text Placeholder 4"/>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TAX3 Below are some parts of the final tax bill. Do you favor or oppose each of the following? </a:t>
            </a:r>
          </a:p>
        </p:txBody>
      </p:sp>
      <p:graphicFrame>
        <p:nvGraphicFramePr>
          <p:cNvPr id="22" name="Chart 21"/>
          <p:cNvGraphicFramePr/>
          <p:nvPr>
            <p:extLst/>
          </p:nvPr>
        </p:nvGraphicFramePr>
        <p:xfrm>
          <a:off x="6797040" y="1521446"/>
          <a:ext cx="5173254" cy="4851922"/>
        </p:xfrm>
        <a:graphic>
          <a:graphicData uri="http://schemas.openxmlformats.org/drawingml/2006/chart">
            <c:chart xmlns:c="http://schemas.openxmlformats.org/drawingml/2006/chart" xmlns:r="http://schemas.openxmlformats.org/officeDocument/2006/relationships" r:id="rId2"/>
          </a:graphicData>
        </a:graphic>
      </p:graphicFrame>
      <p:sp>
        <p:nvSpPr>
          <p:cNvPr id="28" name="Rounded Rectangle 127"/>
          <p:cNvSpPr/>
          <p:nvPr/>
        </p:nvSpPr>
        <p:spPr>
          <a:xfrm>
            <a:off x="6638569" y="1696647"/>
            <a:ext cx="1231638" cy="43357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0028"/>
                </a:solidFill>
                <a:effectLst/>
                <a:uLnTx/>
                <a:uFillTx/>
                <a:latin typeface="Calibri"/>
                <a:ea typeface="+mn-ea"/>
                <a:cs typeface="+mn-cs"/>
              </a:rPr>
              <a:t>Oppose</a:t>
            </a:r>
            <a:endParaRPr kumimoji="0" lang="en-US" sz="1800" b="0" i="1" u="none" strike="noStrike" kern="0" cap="none" spc="0" normalizeH="0" baseline="0" noProof="0" dirty="0">
              <a:ln>
                <a:noFill/>
              </a:ln>
              <a:solidFill>
                <a:srgbClr val="A10028"/>
              </a:solidFill>
              <a:effectLst/>
              <a:uLnTx/>
              <a:uFillTx/>
              <a:latin typeface="Calibri"/>
              <a:ea typeface="+mn-ea"/>
              <a:cs typeface="+mn-cs"/>
            </a:endParaRPr>
          </a:p>
        </p:txBody>
      </p:sp>
      <p:sp>
        <p:nvSpPr>
          <p:cNvPr id="29" name="Rounded Rectangle 128"/>
          <p:cNvSpPr/>
          <p:nvPr/>
        </p:nvSpPr>
        <p:spPr>
          <a:xfrm>
            <a:off x="9350115" y="1616159"/>
            <a:ext cx="876582" cy="65716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Favor</a:t>
            </a:r>
            <a:endParaRPr kumimoji="0" lang="en-US" sz="1800" b="0" i="1" u="none" strike="noStrike" kern="0" cap="none" spc="0" normalizeH="0" baseline="0" noProof="0" dirty="0">
              <a:ln>
                <a:noFill/>
              </a:ln>
              <a:solidFill>
                <a:srgbClr val="009DD9"/>
              </a:solidFill>
              <a:effectLst/>
              <a:uLnTx/>
              <a:uFillTx/>
              <a:latin typeface="Calibri"/>
              <a:ea typeface="+mn-ea"/>
              <a:cs typeface="+mn-cs"/>
            </a:endParaRPr>
          </a:p>
        </p:txBody>
      </p:sp>
      <p:sp>
        <p:nvSpPr>
          <p:cNvPr id="16" name="Rectangle 15"/>
          <p:cNvSpPr/>
          <p:nvPr/>
        </p:nvSpPr>
        <p:spPr>
          <a:xfrm>
            <a:off x="6232694" y="1358093"/>
            <a:ext cx="550688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Do you favor or oppose these tax bill parts?</a:t>
            </a:r>
          </a:p>
        </p:txBody>
      </p:sp>
      <p:graphicFrame>
        <p:nvGraphicFramePr>
          <p:cNvPr id="2" name="Table 1"/>
          <p:cNvGraphicFramePr>
            <a:graphicFrameLocks noGrp="1"/>
          </p:cNvGraphicFramePr>
          <p:nvPr>
            <p:extLst/>
          </p:nvPr>
        </p:nvGraphicFramePr>
        <p:xfrm>
          <a:off x="426720" y="2130219"/>
          <a:ext cx="6477000" cy="4166392"/>
        </p:xfrm>
        <a:graphic>
          <a:graphicData uri="http://schemas.openxmlformats.org/drawingml/2006/table">
            <a:tbl>
              <a:tblPr firstRow="1" bandRow="1">
                <a:tableStyleId>{2D5ABB26-0587-4C30-8999-92F81FD0307C}</a:tableStyleId>
              </a:tblPr>
              <a:tblGrid>
                <a:gridCol w="6477000">
                  <a:extLst>
                    <a:ext uri="{9D8B030D-6E8A-4147-A177-3AD203B41FA5}">
                      <a16:colId xmlns:a16="http://schemas.microsoft.com/office/drawing/2014/main" val="20000"/>
                    </a:ext>
                  </a:extLst>
                </a:gridCol>
              </a:tblGrid>
              <a:tr h="520799">
                <a:tc>
                  <a:txBody>
                    <a:bodyPr/>
                    <a:lstStyle/>
                    <a:p>
                      <a:pPr algn="r" fontAlgn="b"/>
                      <a:r>
                        <a:rPr lang="en-US" sz="1200" b="0" i="0" u="none" strike="noStrike" dirty="0">
                          <a:solidFill>
                            <a:schemeClr val="tx1"/>
                          </a:solidFill>
                          <a:effectLst/>
                          <a:latin typeface="Calibri" panose="020F0502020204030204" pitchFamily="34" charset="0"/>
                        </a:rPr>
                        <a:t>Reduces taxes for lower incomes, so that taxes are $0 for individual income up to $12,000 and up to $24,000 for a couple and lowers taxes from 15% to 12% for married taxpayers making less than $77,400</a:t>
                      </a:r>
                    </a:p>
                  </a:txBody>
                  <a:tcPr marL="7620" marR="7620" marT="7620" marB="0" anchor="ctr"/>
                </a:tc>
                <a:extLst>
                  <a:ext uri="{0D108BD9-81ED-4DB2-BD59-A6C34878D82A}">
                    <a16:rowId xmlns:a16="http://schemas.microsoft.com/office/drawing/2014/main" val="2572908021"/>
                  </a:ext>
                </a:extLst>
              </a:tr>
              <a:tr h="520799">
                <a:tc>
                  <a:txBody>
                    <a:bodyPr/>
                    <a:lstStyle/>
                    <a:p>
                      <a:pPr algn="r" fontAlgn="b"/>
                      <a:r>
                        <a:rPr lang="en-US" sz="1200" b="0" i="0" u="none" strike="noStrike" dirty="0">
                          <a:solidFill>
                            <a:schemeClr val="tx1"/>
                          </a:solidFill>
                          <a:effectLst/>
                          <a:latin typeface="Calibri" panose="020F0502020204030204" pitchFamily="34" charset="0"/>
                        </a:rPr>
                        <a:t>Doubles the child tax credit from $1000 to $2000 </a:t>
                      </a:r>
                    </a:p>
                  </a:txBody>
                  <a:tcPr marL="7620" marR="7620" marT="7620" marB="0" anchor="ctr"/>
                </a:tc>
                <a:extLst>
                  <a:ext uri="{0D108BD9-81ED-4DB2-BD59-A6C34878D82A}">
                    <a16:rowId xmlns:a16="http://schemas.microsoft.com/office/drawing/2014/main" val="2507805219"/>
                  </a:ext>
                </a:extLst>
              </a:tr>
              <a:tr h="520799">
                <a:tc>
                  <a:txBody>
                    <a:bodyPr/>
                    <a:lstStyle/>
                    <a:p>
                      <a:pPr algn="r" fontAlgn="b"/>
                      <a:r>
                        <a:rPr lang="en-US" sz="1200" b="0" i="0" u="none" strike="noStrike" dirty="0">
                          <a:solidFill>
                            <a:schemeClr val="tx1"/>
                          </a:solidFill>
                          <a:effectLst/>
                          <a:latin typeface="Calibri" panose="020F0502020204030204" pitchFamily="34" charset="0"/>
                        </a:rPr>
                        <a:t>Reduces overall tax rates for individuals by an average of 3.2% </a:t>
                      </a:r>
                    </a:p>
                  </a:txBody>
                  <a:tcPr marL="7620" marR="7620" marT="7620" marB="0" anchor="ctr"/>
                </a:tc>
                <a:extLst>
                  <a:ext uri="{0D108BD9-81ED-4DB2-BD59-A6C34878D82A}">
                    <a16:rowId xmlns:a16="http://schemas.microsoft.com/office/drawing/2014/main" val="3232169213"/>
                  </a:ext>
                </a:extLst>
              </a:tr>
              <a:tr h="520799">
                <a:tc>
                  <a:txBody>
                    <a:bodyPr/>
                    <a:lstStyle/>
                    <a:p>
                      <a:pPr algn="r" fontAlgn="b"/>
                      <a:r>
                        <a:rPr lang="en-US" sz="1200" b="0" i="0" u="none" strike="noStrike" dirty="0">
                          <a:solidFill>
                            <a:schemeClr val="tx1"/>
                          </a:solidFill>
                          <a:effectLst/>
                          <a:latin typeface="Calibri" panose="020F0502020204030204" pitchFamily="34" charset="0"/>
                        </a:rPr>
                        <a:t>Nearly doubles the standard deduction to $12,000 for singles and $24,000 of income for families </a:t>
                      </a:r>
                    </a:p>
                  </a:txBody>
                  <a:tcPr marL="7620" marR="7620" marT="7620" marB="0" anchor="ctr"/>
                </a:tc>
                <a:extLst>
                  <a:ext uri="{0D108BD9-81ED-4DB2-BD59-A6C34878D82A}">
                    <a16:rowId xmlns:a16="http://schemas.microsoft.com/office/drawing/2014/main" val="1454429564"/>
                  </a:ext>
                </a:extLst>
              </a:tr>
              <a:tr h="520799">
                <a:tc>
                  <a:txBody>
                    <a:bodyPr/>
                    <a:lstStyle/>
                    <a:p>
                      <a:pPr algn="r" fontAlgn="b"/>
                      <a:r>
                        <a:rPr lang="en-US" sz="1200" b="0" i="0" u="none" strike="noStrike" dirty="0">
                          <a:solidFill>
                            <a:schemeClr val="tx1"/>
                          </a:solidFill>
                          <a:effectLst/>
                          <a:latin typeface="Calibri" panose="020F0502020204030204" pitchFamily="34" charset="0"/>
                        </a:rPr>
                        <a:t>Reduces the taxes paid by small businesses and partnerships with a 23% deduction for income from such companies </a:t>
                      </a:r>
                    </a:p>
                  </a:txBody>
                  <a:tcPr marL="7620" marR="7620" marT="7620" marB="0" anchor="ctr"/>
                </a:tc>
                <a:extLst>
                  <a:ext uri="{0D108BD9-81ED-4DB2-BD59-A6C34878D82A}">
                    <a16:rowId xmlns:a16="http://schemas.microsoft.com/office/drawing/2014/main" val="872310326"/>
                  </a:ext>
                </a:extLst>
              </a:tr>
              <a:tr h="520799">
                <a:tc>
                  <a:txBody>
                    <a:bodyPr/>
                    <a:lstStyle/>
                    <a:p>
                      <a:pPr algn="r" fontAlgn="b"/>
                      <a:r>
                        <a:rPr lang="en-US" sz="1200" b="0" i="0" u="none" strike="noStrike" dirty="0">
                          <a:solidFill>
                            <a:schemeClr val="tx1"/>
                          </a:solidFill>
                          <a:effectLst/>
                          <a:latin typeface="Calibri" panose="020F0502020204030204" pitchFamily="34" charset="0"/>
                        </a:rPr>
                        <a:t>Interest on mortgages up to $750,000 will still be deductible under the new law (down from the old $1M cap) </a:t>
                      </a:r>
                    </a:p>
                  </a:txBody>
                  <a:tcPr marL="7620" marR="7620" marT="7620" marB="0" anchor="ctr"/>
                </a:tc>
                <a:extLst>
                  <a:ext uri="{0D108BD9-81ED-4DB2-BD59-A6C34878D82A}">
                    <a16:rowId xmlns:a16="http://schemas.microsoft.com/office/drawing/2014/main" val="641824644"/>
                  </a:ext>
                </a:extLst>
              </a:tr>
              <a:tr h="520799">
                <a:tc>
                  <a:txBody>
                    <a:bodyPr/>
                    <a:lstStyle/>
                    <a:p>
                      <a:pPr algn="r" fontAlgn="b"/>
                      <a:r>
                        <a:rPr lang="en-US" sz="1200" b="0" i="0" u="none" strike="noStrike" dirty="0">
                          <a:solidFill>
                            <a:schemeClr val="tx1"/>
                          </a:solidFill>
                          <a:effectLst/>
                          <a:latin typeface="Calibri" panose="020F0502020204030204" pitchFamily="34" charset="0"/>
                        </a:rPr>
                        <a:t>Lowers the threshold of deductible medical expenses from 10% to 7.5% </a:t>
                      </a:r>
                    </a:p>
                  </a:txBody>
                  <a:tcPr marL="7620" marR="7620" marT="7620" marB="0" anchor="ctr"/>
                </a:tc>
                <a:extLst>
                  <a:ext uri="{0D108BD9-81ED-4DB2-BD59-A6C34878D82A}">
                    <a16:rowId xmlns:a16="http://schemas.microsoft.com/office/drawing/2014/main" val="1237945870"/>
                  </a:ext>
                </a:extLst>
              </a:tr>
              <a:tr h="520799">
                <a:tc>
                  <a:txBody>
                    <a:bodyPr/>
                    <a:lstStyle/>
                    <a:p>
                      <a:pPr algn="r" fontAlgn="b"/>
                      <a:r>
                        <a:rPr lang="en-US" sz="1200" b="0" i="0" u="none" strike="noStrike" dirty="0">
                          <a:solidFill>
                            <a:schemeClr val="tx1"/>
                          </a:solidFill>
                          <a:effectLst/>
                          <a:latin typeface="Calibri" panose="020F0502020204030204" pitchFamily="34" charset="0"/>
                        </a:rPr>
                        <a:t>The bill makes no changes to the student loan deduction or the ''tuition waiver'' for college and graduate students </a:t>
                      </a:r>
                    </a:p>
                  </a:txBody>
                  <a:tcPr marL="7620" marR="7620" marT="762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93401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800947" y="690722"/>
            <a:ext cx="10888896" cy="571500"/>
          </a:xfrm>
        </p:spPr>
        <p:txBody>
          <a:bodyPr/>
          <a:lstStyle/>
          <a:p>
            <a:r>
              <a:rPr lang="en-US" sz="2800" dirty="0"/>
              <a:t>Some of element of the tax bill including tax breaks for large corporations and high net worth individuals are less popular</a:t>
            </a:r>
          </a:p>
        </p:txBody>
      </p:sp>
      <p:sp>
        <p:nvSpPr>
          <p:cNvPr id="5" name="Text Placeholder 4"/>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TAX3 Below are some parts of the final tax bill. Do you favor or oppose each of the following? </a:t>
            </a:r>
          </a:p>
        </p:txBody>
      </p:sp>
      <p:graphicFrame>
        <p:nvGraphicFramePr>
          <p:cNvPr id="22" name="Chart 21"/>
          <p:cNvGraphicFramePr/>
          <p:nvPr>
            <p:extLst/>
          </p:nvPr>
        </p:nvGraphicFramePr>
        <p:xfrm>
          <a:off x="6568440" y="1604056"/>
          <a:ext cx="5364015" cy="4746005"/>
        </p:xfrm>
        <a:graphic>
          <a:graphicData uri="http://schemas.openxmlformats.org/drawingml/2006/chart">
            <c:chart xmlns:c="http://schemas.openxmlformats.org/drawingml/2006/chart" xmlns:r="http://schemas.openxmlformats.org/officeDocument/2006/relationships" r:id="rId2"/>
          </a:graphicData>
        </a:graphic>
      </p:graphicFrame>
      <p:sp>
        <p:nvSpPr>
          <p:cNvPr id="28" name="Rounded Rectangle 127"/>
          <p:cNvSpPr/>
          <p:nvPr/>
        </p:nvSpPr>
        <p:spPr>
          <a:xfrm>
            <a:off x="7565207" y="1609935"/>
            <a:ext cx="1231638" cy="43357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0028"/>
                </a:solidFill>
                <a:effectLst/>
                <a:uLnTx/>
                <a:uFillTx/>
                <a:latin typeface="Calibri"/>
                <a:ea typeface="+mn-ea"/>
                <a:cs typeface="+mn-cs"/>
              </a:rPr>
              <a:t>Oppose</a:t>
            </a:r>
            <a:endParaRPr kumimoji="0" lang="en-US" sz="1800" b="0" i="1" u="none" strike="noStrike" kern="0" cap="none" spc="0" normalizeH="0" baseline="0" noProof="0" dirty="0">
              <a:ln>
                <a:noFill/>
              </a:ln>
              <a:solidFill>
                <a:srgbClr val="A10028"/>
              </a:solidFill>
              <a:effectLst/>
              <a:uLnTx/>
              <a:uFillTx/>
              <a:latin typeface="Calibri"/>
              <a:ea typeface="+mn-ea"/>
              <a:cs typeface="+mn-cs"/>
            </a:endParaRPr>
          </a:p>
        </p:txBody>
      </p:sp>
      <p:sp>
        <p:nvSpPr>
          <p:cNvPr id="29" name="Rounded Rectangle 128"/>
          <p:cNvSpPr/>
          <p:nvPr/>
        </p:nvSpPr>
        <p:spPr>
          <a:xfrm>
            <a:off x="10358037" y="1498140"/>
            <a:ext cx="876582" cy="65716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DD9"/>
                </a:solidFill>
                <a:effectLst/>
                <a:uLnTx/>
                <a:uFillTx/>
                <a:latin typeface="Calibri"/>
                <a:ea typeface="+mn-ea"/>
                <a:cs typeface="+mn-cs"/>
              </a:rPr>
              <a:t>Favor</a:t>
            </a:r>
            <a:endParaRPr kumimoji="0" lang="en-US" sz="1800" b="0" i="1" u="none" strike="noStrike" kern="0" cap="none" spc="0" normalizeH="0" baseline="0" noProof="0" dirty="0">
              <a:ln>
                <a:noFill/>
              </a:ln>
              <a:solidFill>
                <a:srgbClr val="009DD9"/>
              </a:solidFill>
              <a:effectLst/>
              <a:uLnTx/>
              <a:uFillTx/>
              <a:latin typeface="Calibri"/>
              <a:ea typeface="+mn-ea"/>
              <a:cs typeface="+mn-cs"/>
            </a:endParaRPr>
          </a:p>
        </p:txBody>
      </p:sp>
      <p:sp>
        <p:nvSpPr>
          <p:cNvPr id="16" name="Rectangle 15"/>
          <p:cNvSpPr/>
          <p:nvPr/>
        </p:nvSpPr>
        <p:spPr>
          <a:xfrm>
            <a:off x="6685111" y="1271381"/>
            <a:ext cx="550688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Do you favor or oppose these tax bill parts?</a:t>
            </a:r>
          </a:p>
        </p:txBody>
      </p:sp>
      <p:graphicFrame>
        <p:nvGraphicFramePr>
          <p:cNvPr id="2" name="Table 1"/>
          <p:cNvGraphicFramePr>
            <a:graphicFrameLocks noGrp="1"/>
          </p:cNvGraphicFramePr>
          <p:nvPr>
            <p:extLst/>
          </p:nvPr>
        </p:nvGraphicFramePr>
        <p:xfrm>
          <a:off x="441960" y="2134339"/>
          <a:ext cx="6243151" cy="4215722"/>
        </p:xfrm>
        <a:graphic>
          <a:graphicData uri="http://schemas.openxmlformats.org/drawingml/2006/table">
            <a:tbl>
              <a:tblPr firstRow="1" bandRow="1">
                <a:tableStyleId>{2D5ABB26-0587-4C30-8999-92F81FD0307C}</a:tableStyleId>
              </a:tblPr>
              <a:tblGrid>
                <a:gridCol w="6243151">
                  <a:extLst>
                    <a:ext uri="{9D8B030D-6E8A-4147-A177-3AD203B41FA5}">
                      <a16:colId xmlns:a16="http://schemas.microsoft.com/office/drawing/2014/main" val="20000"/>
                    </a:ext>
                  </a:extLst>
                </a:gridCol>
              </a:tblGrid>
              <a:tr h="602246">
                <a:tc>
                  <a:txBody>
                    <a:bodyPr/>
                    <a:lstStyle/>
                    <a:p>
                      <a:pPr algn="r" fontAlgn="b"/>
                      <a:r>
                        <a:rPr lang="en-US" sz="1200" b="0" i="0" u="none" strike="noStrike" dirty="0">
                          <a:solidFill>
                            <a:schemeClr val="tx1"/>
                          </a:solidFill>
                          <a:effectLst/>
                          <a:latin typeface="Calibri" panose="020F0502020204030204" pitchFamily="34" charset="0"/>
                        </a:rPr>
                        <a:t>The bill eliminates the tax and mandate that requires people to buy health insurance or pay a tax </a:t>
                      </a:r>
                    </a:p>
                  </a:txBody>
                  <a:tcPr marL="7620" marR="7620" marT="7620" marB="0" anchor="ctr"/>
                </a:tc>
                <a:extLst>
                  <a:ext uri="{0D108BD9-81ED-4DB2-BD59-A6C34878D82A}">
                    <a16:rowId xmlns:a16="http://schemas.microsoft.com/office/drawing/2014/main" val="706329650"/>
                  </a:ext>
                </a:extLst>
              </a:tr>
              <a:tr h="602246">
                <a:tc>
                  <a:txBody>
                    <a:bodyPr/>
                    <a:lstStyle/>
                    <a:p>
                      <a:pPr algn="r" fontAlgn="b"/>
                      <a:r>
                        <a:rPr lang="en-US" sz="1200" b="0" i="0" u="none" strike="noStrike" dirty="0">
                          <a:solidFill>
                            <a:schemeClr val="tx1"/>
                          </a:solidFill>
                          <a:effectLst/>
                          <a:latin typeface="Calibri" panose="020F0502020204030204" pitchFamily="34" charset="0"/>
                        </a:rPr>
                        <a:t>Companies can bring back any money they have generated overseas at the lower tax rate of 14.5% </a:t>
                      </a:r>
                    </a:p>
                  </a:txBody>
                  <a:tcPr marL="7620" marR="7620" marT="7620" marB="0" anchor="ctr"/>
                </a:tc>
                <a:extLst>
                  <a:ext uri="{0D108BD9-81ED-4DB2-BD59-A6C34878D82A}">
                    <a16:rowId xmlns:a16="http://schemas.microsoft.com/office/drawing/2014/main" val="10001"/>
                  </a:ext>
                </a:extLst>
              </a:tr>
              <a:tr h="602246">
                <a:tc>
                  <a:txBody>
                    <a:bodyPr/>
                    <a:lstStyle/>
                    <a:p>
                      <a:pPr algn="r" fontAlgn="b"/>
                      <a:r>
                        <a:rPr lang="en-US" sz="1200" b="0" i="0" u="none" strike="noStrike" dirty="0">
                          <a:solidFill>
                            <a:schemeClr val="tx1"/>
                          </a:solidFill>
                          <a:effectLst/>
                          <a:latin typeface="Calibri" panose="020F0502020204030204" pitchFamily="34" charset="0"/>
                        </a:rPr>
                        <a:t>Eliminates the Alternative Minimum Tax (AMT) for corporations and reduces significantly the number of individuals and households affected by AMT it by raising the threshold </a:t>
                      </a:r>
                    </a:p>
                  </a:txBody>
                  <a:tcPr marL="7620" marR="7620" marT="7620" marB="0" anchor="ctr"/>
                </a:tc>
                <a:extLst>
                  <a:ext uri="{0D108BD9-81ED-4DB2-BD59-A6C34878D82A}">
                    <a16:rowId xmlns:a16="http://schemas.microsoft.com/office/drawing/2014/main" val="3141308384"/>
                  </a:ext>
                </a:extLst>
              </a:tr>
              <a:tr h="602246">
                <a:tc>
                  <a:txBody>
                    <a:bodyPr/>
                    <a:lstStyle/>
                    <a:p>
                      <a:pPr algn="r" fontAlgn="b"/>
                      <a:r>
                        <a:rPr lang="en-US" sz="1200" b="0" i="0" u="none" strike="noStrike">
                          <a:solidFill>
                            <a:schemeClr val="tx1"/>
                          </a:solidFill>
                          <a:effectLst/>
                          <a:latin typeface="Calibri" panose="020F0502020204030204" pitchFamily="34" charset="0"/>
                        </a:rPr>
                        <a:t>Eliminates the deduction of state and local taxes beyond $10,000 of local property, sales, or income taxes </a:t>
                      </a:r>
                    </a:p>
                  </a:txBody>
                  <a:tcPr marL="7620" marR="7620" marT="7620" marB="0" anchor="ctr"/>
                </a:tc>
                <a:extLst>
                  <a:ext uri="{0D108BD9-81ED-4DB2-BD59-A6C34878D82A}">
                    <a16:rowId xmlns:a16="http://schemas.microsoft.com/office/drawing/2014/main" val="2507805219"/>
                  </a:ext>
                </a:extLst>
              </a:tr>
              <a:tr h="602246">
                <a:tc>
                  <a:txBody>
                    <a:bodyPr/>
                    <a:lstStyle/>
                    <a:p>
                      <a:pPr algn="r" fontAlgn="b"/>
                      <a:r>
                        <a:rPr lang="en-US" sz="1200" b="0" i="0" u="none" strike="noStrike" dirty="0">
                          <a:solidFill>
                            <a:schemeClr val="tx1"/>
                          </a:solidFill>
                          <a:effectLst/>
                          <a:latin typeface="Calibri" panose="020F0502020204030204" pitchFamily="34" charset="0"/>
                        </a:rPr>
                        <a:t>Doubles the exemption from estate tax of the first $11 million dollars and leaving it in place for estates larger than that </a:t>
                      </a:r>
                    </a:p>
                  </a:txBody>
                  <a:tcPr marL="7620" marR="7620" marT="7620" marB="0" anchor="ctr"/>
                </a:tc>
                <a:extLst>
                  <a:ext uri="{0D108BD9-81ED-4DB2-BD59-A6C34878D82A}">
                    <a16:rowId xmlns:a16="http://schemas.microsoft.com/office/drawing/2014/main" val="1454429564"/>
                  </a:ext>
                </a:extLst>
              </a:tr>
              <a:tr h="602246">
                <a:tc>
                  <a:txBody>
                    <a:bodyPr/>
                    <a:lstStyle/>
                    <a:p>
                      <a:pPr algn="r" fontAlgn="b"/>
                      <a:r>
                        <a:rPr lang="en-US" sz="1200" b="0" i="0" u="none" strike="noStrike">
                          <a:solidFill>
                            <a:schemeClr val="tx1"/>
                          </a:solidFill>
                          <a:effectLst/>
                          <a:latin typeface="Calibri" panose="020F0502020204030204" pitchFamily="34" charset="0"/>
                        </a:rPr>
                        <a:t>Lowers the corporate tax rate from 35% to 21% </a:t>
                      </a:r>
                    </a:p>
                  </a:txBody>
                  <a:tcPr marL="7620" marR="7620" marT="7620" marB="0" anchor="ctr"/>
                </a:tc>
                <a:extLst>
                  <a:ext uri="{0D108BD9-81ED-4DB2-BD59-A6C34878D82A}">
                    <a16:rowId xmlns:a16="http://schemas.microsoft.com/office/drawing/2014/main" val="872310326"/>
                  </a:ext>
                </a:extLst>
              </a:tr>
              <a:tr h="602246">
                <a:tc>
                  <a:txBody>
                    <a:bodyPr/>
                    <a:lstStyle/>
                    <a:p>
                      <a:pPr algn="r" fontAlgn="b"/>
                      <a:r>
                        <a:rPr lang="en-US" sz="1200" b="0" i="0" u="none" strike="noStrike" dirty="0">
                          <a:solidFill>
                            <a:schemeClr val="tx1"/>
                          </a:solidFill>
                          <a:effectLst/>
                          <a:latin typeface="Calibri" panose="020F0502020204030204" pitchFamily="34" charset="0"/>
                        </a:rPr>
                        <a:t>Reduces the marginal tax rate for highest income bracket from 39.6% to 37% for individuals earning over $500,000 and families earning over $600,000 </a:t>
                      </a:r>
                    </a:p>
                  </a:txBody>
                  <a:tcPr marL="7620" marR="7620" marT="762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987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1935960315"/>
              </p:ext>
            </p:extLst>
          </p:nvPr>
        </p:nvGraphicFramePr>
        <p:xfrm>
          <a:off x="1852329" y="609600"/>
          <a:ext cx="8763000"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1219200" y="2052478"/>
            <a:ext cx="9393769" cy="6267510"/>
            <a:chOff x="1755083" y="1571342"/>
            <a:chExt cx="8889801" cy="6572311"/>
          </a:xfrm>
        </p:grpSpPr>
        <p:graphicFrame>
          <p:nvGraphicFramePr>
            <p:cNvPr id="33" name="Chart 32"/>
            <p:cNvGraphicFramePr/>
            <p:nvPr>
              <p:extLst/>
            </p:nvPr>
          </p:nvGraphicFramePr>
          <p:xfrm>
            <a:off x="2354244" y="4000277"/>
            <a:ext cx="8290640"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2065797" y="4133487"/>
              <a:ext cx="8434864" cy="7423"/>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latin typeface="Calibri"/>
                <a:ea typeface="+mn-ea"/>
                <a:cs typeface="+mn-cs"/>
              </a:endParaRPr>
            </a:p>
          </p:txBody>
        </p:sp>
        <p:sp>
          <p:nvSpPr>
            <p:cNvPr id="13" name="Rectangle 12"/>
            <p:cNvSpPr/>
            <p:nvPr/>
          </p:nvSpPr>
          <p:spPr>
            <a:xfrm>
              <a:off x="7198529" y="1571342"/>
              <a:ext cx="16712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latin typeface="Calibri"/>
                <a:ea typeface="+mn-ea"/>
                <a:cs typeface="+mn-cs"/>
              </a:endParaRPr>
            </a:p>
          </p:txBody>
        </p:sp>
        <p:sp>
          <p:nvSpPr>
            <p:cNvPr id="31" name="Rectangle 30"/>
            <p:cNvSpPr/>
            <p:nvPr/>
          </p:nvSpPr>
          <p:spPr>
            <a:xfrm>
              <a:off x="1764097" y="3072869"/>
              <a:ext cx="719363" cy="74231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sp>
          <p:nvSpPr>
            <p:cNvPr id="34" name="Rectangle 33"/>
            <p:cNvSpPr/>
            <p:nvPr/>
          </p:nvSpPr>
          <p:spPr>
            <a:xfrm>
              <a:off x="1755083" y="4814234"/>
              <a:ext cx="857410" cy="74231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grpSp>
      <p:sp>
        <p:nvSpPr>
          <p:cNvPr id="2" name="Title 1"/>
          <p:cNvSpPr>
            <a:spLocks noGrp="1"/>
          </p:cNvSpPr>
          <p:nvPr>
            <p:ph type="title"/>
          </p:nvPr>
        </p:nvSpPr>
        <p:spPr>
          <a:xfrm>
            <a:off x="792480" y="676656"/>
            <a:ext cx="10104120" cy="571500"/>
          </a:xfrm>
        </p:spPr>
        <p:txBody>
          <a:bodyPr/>
          <a:lstStyle/>
          <a:p>
            <a:r>
              <a:rPr lang="en-US" sz="2800" dirty="0"/>
              <a:t>Economic optimism at its highest level during the trump administration</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November n=2350 ; December n=1995 ; January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M2 In general, do you think the American economy is on right track or is it off on the wrong track?</a:t>
            </a:r>
          </a:p>
        </p:txBody>
      </p:sp>
      <p:sp>
        <p:nvSpPr>
          <p:cNvPr id="16" name="Rectangle 15"/>
          <p:cNvSpPr/>
          <p:nvPr/>
        </p:nvSpPr>
        <p:spPr>
          <a:xfrm>
            <a:off x="10460570" y="3416712"/>
            <a:ext cx="76014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sp>
        <p:nvSpPr>
          <p:cNvPr id="18" name="Rectangle 17"/>
          <p:cNvSpPr/>
          <p:nvPr/>
        </p:nvSpPr>
        <p:spPr>
          <a:xfrm>
            <a:off x="10451045" y="5077319"/>
            <a:ext cx="90601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latin typeface="Calibri"/>
                <a:ea typeface="+mn-ea"/>
                <a:cs typeface="+mn-cs"/>
              </a:rPr>
              <a:t>Track</a:t>
            </a:r>
          </a:p>
        </p:txBody>
      </p:sp>
      <p:graphicFrame>
        <p:nvGraphicFramePr>
          <p:cNvPr id="19" name="Table 18"/>
          <p:cNvGraphicFramePr>
            <a:graphicFrameLocks noGrp="1"/>
          </p:cNvGraphicFramePr>
          <p:nvPr>
            <p:extLst>
              <p:ext uri="{D42A27DB-BD31-4B8C-83A1-F6EECF244321}">
                <p14:modId xmlns:p14="http://schemas.microsoft.com/office/powerpoint/2010/main" val="641999135"/>
              </p:ext>
            </p:extLst>
          </p:nvPr>
        </p:nvGraphicFramePr>
        <p:xfrm>
          <a:off x="1988868" y="2052478"/>
          <a:ext cx="8462184" cy="768340"/>
        </p:xfrm>
        <a:graphic>
          <a:graphicData uri="http://schemas.openxmlformats.org/drawingml/2006/table">
            <a:tbl>
              <a:tblPr firstRow="1" bandRow="1">
                <a:tableStyleId>{5C22544A-7EE6-4342-B048-85BDC9FD1C3A}</a:tableStyleId>
              </a:tblPr>
              <a:tblGrid>
                <a:gridCol w="705182">
                  <a:extLst>
                    <a:ext uri="{9D8B030D-6E8A-4147-A177-3AD203B41FA5}">
                      <a16:colId xmlns:a16="http://schemas.microsoft.com/office/drawing/2014/main" val="20000"/>
                    </a:ext>
                  </a:extLst>
                </a:gridCol>
                <a:gridCol w="705182">
                  <a:extLst>
                    <a:ext uri="{9D8B030D-6E8A-4147-A177-3AD203B41FA5}">
                      <a16:colId xmlns:a16="http://schemas.microsoft.com/office/drawing/2014/main" val="20001"/>
                    </a:ext>
                  </a:extLst>
                </a:gridCol>
                <a:gridCol w="705182">
                  <a:extLst>
                    <a:ext uri="{9D8B030D-6E8A-4147-A177-3AD203B41FA5}">
                      <a16:colId xmlns:a16="http://schemas.microsoft.com/office/drawing/2014/main" val="20002"/>
                    </a:ext>
                  </a:extLst>
                </a:gridCol>
                <a:gridCol w="705182">
                  <a:extLst>
                    <a:ext uri="{9D8B030D-6E8A-4147-A177-3AD203B41FA5}">
                      <a16:colId xmlns:a16="http://schemas.microsoft.com/office/drawing/2014/main" val="20003"/>
                    </a:ext>
                  </a:extLst>
                </a:gridCol>
                <a:gridCol w="705182">
                  <a:extLst>
                    <a:ext uri="{9D8B030D-6E8A-4147-A177-3AD203B41FA5}">
                      <a16:colId xmlns:a16="http://schemas.microsoft.com/office/drawing/2014/main" val="20004"/>
                    </a:ext>
                  </a:extLst>
                </a:gridCol>
                <a:gridCol w="705182">
                  <a:extLst>
                    <a:ext uri="{9D8B030D-6E8A-4147-A177-3AD203B41FA5}">
                      <a16:colId xmlns:a16="http://schemas.microsoft.com/office/drawing/2014/main" val="20005"/>
                    </a:ext>
                  </a:extLst>
                </a:gridCol>
                <a:gridCol w="705182">
                  <a:extLst>
                    <a:ext uri="{9D8B030D-6E8A-4147-A177-3AD203B41FA5}">
                      <a16:colId xmlns:a16="http://schemas.microsoft.com/office/drawing/2014/main" val="20006"/>
                    </a:ext>
                  </a:extLst>
                </a:gridCol>
                <a:gridCol w="705182">
                  <a:extLst>
                    <a:ext uri="{9D8B030D-6E8A-4147-A177-3AD203B41FA5}">
                      <a16:colId xmlns:a16="http://schemas.microsoft.com/office/drawing/2014/main" val="20007"/>
                    </a:ext>
                  </a:extLst>
                </a:gridCol>
                <a:gridCol w="705182">
                  <a:extLst>
                    <a:ext uri="{9D8B030D-6E8A-4147-A177-3AD203B41FA5}">
                      <a16:colId xmlns:a16="http://schemas.microsoft.com/office/drawing/2014/main" val="20008"/>
                    </a:ext>
                  </a:extLst>
                </a:gridCol>
                <a:gridCol w="705182">
                  <a:extLst>
                    <a:ext uri="{9D8B030D-6E8A-4147-A177-3AD203B41FA5}">
                      <a16:colId xmlns:a16="http://schemas.microsoft.com/office/drawing/2014/main" val="20009"/>
                    </a:ext>
                  </a:extLst>
                </a:gridCol>
                <a:gridCol w="705182">
                  <a:extLst>
                    <a:ext uri="{9D8B030D-6E8A-4147-A177-3AD203B41FA5}">
                      <a16:colId xmlns:a16="http://schemas.microsoft.com/office/drawing/2014/main" val="20010"/>
                    </a:ext>
                  </a:extLst>
                </a:gridCol>
                <a:gridCol w="705182">
                  <a:extLst>
                    <a:ext uri="{9D8B030D-6E8A-4147-A177-3AD203B41FA5}">
                      <a16:colId xmlns:a16="http://schemas.microsoft.com/office/drawing/2014/main" val="20011"/>
                    </a:ext>
                  </a:extLst>
                </a:gridCol>
              </a:tblGrid>
              <a:tr h="384170">
                <a:tc gridSpan="1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Nov</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Dec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5" name="Text Placeholder 2"/>
          <p:cNvSpPr>
            <a:spLocks noGrp="1"/>
          </p:cNvSpPr>
          <p:nvPr>
            <p:ph type="body" idx="13"/>
          </p:nvPr>
        </p:nvSpPr>
        <p:spPr>
          <a:xfrm>
            <a:off x="800174" y="1280160"/>
            <a:ext cx="10880429" cy="315118"/>
          </a:xfrm>
        </p:spPr>
        <p:txBody>
          <a:bodyPr/>
          <a:lstStyle/>
          <a:p>
            <a:r>
              <a:rPr lang="en-US" dirty="0"/>
              <a:t>Voters are more optimistic about the economy than they are about the country. For the first time in tracking the question, a majority believe the economy is on the right track.</a:t>
            </a:r>
          </a:p>
        </p:txBody>
      </p:sp>
    </p:spTree>
    <p:extLst>
      <p:ext uri="{BB962C8B-B14F-4D97-AF65-F5344CB8AC3E}">
        <p14:creationId xmlns:p14="http://schemas.microsoft.com/office/powerpoint/2010/main" val="3286657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08C3-585A-4B3C-931F-33E867EB3C31}"/>
              </a:ext>
            </a:extLst>
          </p:cNvPr>
          <p:cNvSpPr>
            <a:spLocks noGrp="1"/>
          </p:cNvSpPr>
          <p:nvPr>
            <p:ph type="title"/>
          </p:nvPr>
        </p:nvSpPr>
        <p:spPr/>
        <p:txBody>
          <a:bodyPr/>
          <a:lstStyle/>
          <a:p>
            <a:r>
              <a:rPr lang="en-US" dirty="0"/>
              <a:t>When presented with information about the tax bill, voters support it</a:t>
            </a:r>
          </a:p>
        </p:txBody>
      </p:sp>
      <p:sp>
        <p:nvSpPr>
          <p:cNvPr id="3" name="Text Placeholder 2">
            <a:extLst>
              <a:ext uri="{FF2B5EF4-FFF2-40B4-BE49-F238E27FC236}">
                <a16:creationId xmlns:a16="http://schemas.microsoft.com/office/drawing/2014/main" id="{5EF67D91-EA59-4855-A16D-770AC84DAA1D}"/>
              </a:ext>
            </a:extLst>
          </p:cNvPr>
          <p:cNvSpPr>
            <a:spLocks noGrp="1"/>
          </p:cNvSpPr>
          <p:nvPr>
            <p:ph type="body" idx="13"/>
          </p:nvPr>
        </p:nvSpPr>
        <p:spPr>
          <a:xfrm>
            <a:off x="792480" y="1378795"/>
            <a:ext cx="10880429" cy="315118"/>
          </a:xfrm>
        </p:spPr>
        <p:txBody>
          <a:bodyPr/>
          <a:lstStyle/>
          <a:p>
            <a:r>
              <a:rPr lang="en-US" dirty="0"/>
              <a:t>Originally, just 47% of voters favored the bill; but that level increased 10 points to 57% after exposure to the elements of the tax bill including parts they did not support. </a:t>
            </a:r>
          </a:p>
        </p:txBody>
      </p:sp>
      <p:sp>
        <p:nvSpPr>
          <p:cNvPr id="4" name="Text Placeholder 3">
            <a:extLst>
              <a:ext uri="{FF2B5EF4-FFF2-40B4-BE49-F238E27FC236}">
                <a16:creationId xmlns:a16="http://schemas.microsoft.com/office/drawing/2014/main" id="{955E9251-BE2F-4879-A065-8523E0B5B883}"/>
              </a:ext>
            </a:extLst>
          </p:cNvPr>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TAX4 Given this information about what is in the new tax code, do you favor or oppose it? </a:t>
            </a:r>
          </a:p>
        </p:txBody>
      </p:sp>
      <p:grpSp>
        <p:nvGrpSpPr>
          <p:cNvPr id="29" name="Group 28">
            <a:extLst>
              <a:ext uri="{FF2B5EF4-FFF2-40B4-BE49-F238E27FC236}">
                <a16:creationId xmlns:a16="http://schemas.microsoft.com/office/drawing/2014/main" id="{5F01AC51-4AC2-46AA-87A6-FE8298BB54AC}"/>
              </a:ext>
            </a:extLst>
          </p:cNvPr>
          <p:cNvGrpSpPr/>
          <p:nvPr/>
        </p:nvGrpSpPr>
        <p:grpSpPr>
          <a:xfrm>
            <a:off x="4371490" y="2110717"/>
            <a:ext cx="4222353" cy="3915529"/>
            <a:chOff x="3938203" y="2038662"/>
            <a:chExt cx="4230880" cy="3933219"/>
          </a:xfrm>
        </p:grpSpPr>
        <p:sp>
          <p:nvSpPr>
            <p:cNvPr id="30" name="Rectangle 29">
              <a:extLst>
                <a:ext uri="{FF2B5EF4-FFF2-40B4-BE49-F238E27FC236}">
                  <a16:creationId xmlns:a16="http://schemas.microsoft.com/office/drawing/2014/main" id="{0DB6BFF3-6FBE-4B3E-9CDF-91075582F226}"/>
                </a:ext>
              </a:extLst>
            </p:cNvPr>
            <p:cNvSpPr/>
            <p:nvPr/>
          </p:nvSpPr>
          <p:spPr>
            <a:xfrm>
              <a:off x="4037731" y="2038662"/>
              <a:ext cx="4131352" cy="6492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07276"/>
                  </a:solidFill>
                  <a:effectLst/>
                  <a:uLnTx/>
                  <a:uFillTx/>
                  <a:latin typeface="Calibri"/>
                  <a:ea typeface="+mn-ea"/>
                  <a:cs typeface="+mn-cs"/>
                </a:rPr>
                <a:t>Given the new information</a:t>
              </a:r>
              <a:r>
                <a:rPr lang="en-US" b="1" dirty="0">
                  <a:solidFill>
                    <a:srgbClr val="707276"/>
                  </a:solidFill>
                  <a:latin typeface="Calibri"/>
                </a:rPr>
                <a:t>, do you support the new tax code?</a:t>
              </a:r>
              <a:endParaRPr kumimoji="0" lang="en-US" b="1" i="0" u="none" strike="noStrike" kern="1200" cap="none" spc="0" normalizeH="0" baseline="0" noProof="0" dirty="0">
                <a:ln>
                  <a:noFill/>
                </a:ln>
                <a:solidFill>
                  <a:srgbClr val="707276"/>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7C85FD2B-A039-4643-AF77-1FC4670FE802}"/>
                </a:ext>
              </a:extLst>
            </p:cNvPr>
            <p:cNvGrpSpPr/>
            <p:nvPr/>
          </p:nvGrpSpPr>
          <p:grpSpPr>
            <a:xfrm>
              <a:off x="3938203" y="2996831"/>
              <a:ext cx="4131352" cy="2975050"/>
              <a:chOff x="3938203" y="2996831"/>
              <a:chExt cx="4131352" cy="2975050"/>
            </a:xfrm>
          </p:grpSpPr>
          <p:graphicFrame>
            <p:nvGraphicFramePr>
              <p:cNvPr id="32" name="Chart 31">
                <a:extLst>
                  <a:ext uri="{FF2B5EF4-FFF2-40B4-BE49-F238E27FC236}">
                    <a16:creationId xmlns:a16="http://schemas.microsoft.com/office/drawing/2014/main" id="{8CBD7F29-C1E7-4ED8-A979-5F5A9F12793C}"/>
                  </a:ext>
                </a:extLst>
              </p:cNvPr>
              <p:cNvGraphicFramePr/>
              <p:nvPr>
                <p:extLst/>
              </p:nvPr>
            </p:nvGraphicFramePr>
            <p:xfrm>
              <a:off x="3938203" y="2996831"/>
              <a:ext cx="4131352" cy="2975050"/>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id="{F5033950-5A20-49D0-94AA-3EE6EA9B2110}"/>
                  </a:ext>
                </a:extLst>
              </p:cNvPr>
              <p:cNvSpPr txBox="1"/>
              <p:nvPr/>
            </p:nvSpPr>
            <p:spPr>
              <a:xfrm>
                <a:off x="4427006" y="4425711"/>
                <a:ext cx="1676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Oppose</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F4C26EA1-87B8-4EEC-AFCF-8AFB343CFBCC}"/>
                  </a:ext>
                </a:extLst>
              </p:cNvPr>
              <p:cNvSpPr txBox="1"/>
              <p:nvPr/>
            </p:nvSpPr>
            <p:spPr>
              <a:xfrm>
                <a:off x="5799088" y="4836543"/>
                <a:ext cx="13705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Favor</a:t>
                </a:r>
              </a:p>
            </p:txBody>
          </p:sp>
        </p:grpSp>
      </p:grpSp>
    </p:spTree>
    <p:extLst>
      <p:ext uri="{BB962C8B-B14F-4D97-AF65-F5344CB8AC3E}">
        <p14:creationId xmlns:p14="http://schemas.microsoft.com/office/powerpoint/2010/main" val="2140378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71" y="676656"/>
            <a:ext cx="10888896" cy="571500"/>
          </a:xfrm>
        </p:spPr>
        <p:txBody>
          <a:bodyPr/>
          <a:lstStyle/>
          <a:p>
            <a:r>
              <a:rPr lang="en-US" sz="2800" dirty="0"/>
              <a:t>Americans feel the bill should cut more taxes on the middle class and individual income, should not cut for large business</a:t>
            </a:r>
          </a:p>
        </p:txBody>
      </p:sp>
      <p:sp>
        <p:nvSpPr>
          <p:cNvPr id="3" name="Text Placeholder 2"/>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TAX5 Do you think the bill cuts individual income taxes too much, too little, or about right? </a:t>
            </a:r>
          </a:p>
          <a:p>
            <a:r>
              <a:rPr lang="en-US" dirty="0">
                <a:solidFill>
                  <a:schemeClr val="accent6"/>
                </a:solidFill>
              </a:rPr>
              <a:t>TAX6 Do you think the bill cuts taxes on large businesses too much, too little, or about right? </a:t>
            </a:r>
          </a:p>
          <a:p>
            <a:r>
              <a:rPr lang="en-US" dirty="0">
                <a:solidFill>
                  <a:schemeClr val="accent6"/>
                </a:solidFill>
              </a:rPr>
              <a:t>TAX7 Do you think the bill cuts taxes on small business too much, too little, or about right? </a:t>
            </a:r>
          </a:p>
          <a:p>
            <a:r>
              <a:rPr lang="en-US" dirty="0">
                <a:solidFill>
                  <a:schemeClr val="accent6"/>
                </a:solidFill>
              </a:rPr>
              <a:t>TAX8 Do you think that bill cuts taxes on the middle class too much, too little, or about right? </a:t>
            </a:r>
          </a:p>
          <a:p>
            <a:r>
              <a:rPr lang="en-US" dirty="0">
                <a:solidFill>
                  <a:schemeClr val="accent6"/>
                </a:solidFill>
              </a:rPr>
              <a:t>TAX9 Do you think that the bill cuts taxes on the wealthy too much, too little or about right? </a:t>
            </a:r>
          </a:p>
        </p:txBody>
      </p:sp>
      <p:graphicFrame>
        <p:nvGraphicFramePr>
          <p:cNvPr id="11" name="Chart 10">
            <a:extLst>
              <a:ext uri="{FF2B5EF4-FFF2-40B4-BE49-F238E27FC236}">
                <a16:creationId xmlns:a16="http://schemas.microsoft.com/office/drawing/2014/main" id="{F0BBA438-65CF-4018-8F16-A0BB7DFCC1DA}"/>
              </a:ext>
            </a:extLst>
          </p:cNvPr>
          <p:cNvGraphicFramePr/>
          <p:nvPr>
            <p:extLst/>
          </p:nvPr>
        </p:nvGraphicFramePr>
        <p:xfrm>
          <a:off x="792480" y="2011471"/>
          <a:ext cx="10519954" cy="39598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4">
            <a:extLst>
              <a:ext uri="{FF2B5EF4-FFF2-40B4-BE49-F238E27FC236}">
                <a16:creationId xmlns:a16="http://schemas.microsoft.com/office/drawing/2014/main" id="{4F652749-F732-40EE-A17A-B081FE7C2107}"/>
              </a:ext>
            </a:extLst>
          </p:cNvPr>
          <p:cNvSpPr>
            <a:spLocks noGrp="1"/>
          </p:cNvSpPr>
          <p:nvPr>
            <p:ph type="body" idx="13"/>
          </p:nvPr>
        </p:nvSpPr>
        <p:spPr>
          <a:xfrm>
            <a:off x="792480" y="1280160"/>
            <a:ext cx="10880429" cy="315118"/>
          </a:xfrm>
        </p:spPr>
        <p:txBody>
          <a:bodyPr/>
          <a:lstStyle/>
          <a:p>
            <a:r>
              <a:rPr lang="en-US" dirty="0"/>
              <a:t>Americans also feel strongly that the tax bill cuts taxes for small businesses about right</a:t>
            </a:r>
          </a:p>
        </p:txBody>
      </p:sp>
      <p:sp>
        <p:nvSpPr>
          <p:cNvPr id="13" name="Rectangle 12">
            <a:extLst>
              <a:ext uri="{FF2B5EF4-FFF2-40B4-BE49-F238E27FC236}">
                <a16:creationId xmlns:a16="http://schemas.microsoft.com/office/drawing/2014/main" id="{470094E8-8DC8-4832-8A9D-80E22E111DFD}"/>
              </a:ext>
            </a:extLst>
          </p:cNvPr>
          <p:cNvSpPr/>
          <p:nvPr/>
        </p:nvSpPr>
        <p:spPr>
          <a:xfrm>
            <a:off x="535650" y="2011471"/>
            <a:ext cx="153699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Do you think the bill cuts…</a:t>
            </a:r>
          </a:p>
        </p:txBody>
      </p:sp>
    </p:spTree>
    <p:extLst>
      <p:ext uri="{BB962C8B-B14F-4D97-AF65-F5344CB8AC3E}">
        <p14:creationId xmlns:p14="http://schemas.microsoft.com/office/powerpoint/2010/main" val="1354838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71" y="676656"/>
            <a:ext cx="10888896" cy="571500"/>
          </a:xfrm>
        </p:spPr>
        <p:txBody>
          <a:bodyPr/>
          <a:lstStyle/>
          <a:p>
            <a:r>
              <a:rPr lang="en-US" sz="2800" dirty="0"/>
              <a:t>Americans believe the tax cuts will have a minor or no effect on the budget deficit and believe it will aid the economy</a:t>
            </a:r>
          </a:p>
        </p:txBody>
      </p:sp>
      <p:sp>
        <p:nvSpPr>
          <p:cNvPr id="3" name="Text Placeholder 2"/>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TAX10 Do you think these tax cuts will have a large effect on the budget deficit, small effect, or no effect? </a:t>
            </a:r>
          </a:p>
          <a:p>
            <a:r>
              <a:rPr lang="en-US" dirty="0">
                <a:solidFill>
                  <a:schemeClr val="accent6"/>
                </a:solidFill>
              </a:rPr>
              <a:t>TAX11 Do you think that these tax cuts will have a large effect on growing the economy, small effect, or no effect? </a:t>
            </a:r>
          </a:p>
          <a:p>
            <a:r>
              <a:rPr lang="en-US" dirty="0">
                <a:solidFill>
                  <a:schemeClr val="accent6"/>
                </a:solidFill>
              </a:rPr>
              <a:t>TAX14 Should the Democrats have tried to negotiate improvements in the bill or were they right to just oppose it without any negotiations? </a:t>
            </a:r>
          </a:p>
        </p:txBody>
      </p:sp>
      <p:graphicFrame>
        <p:nvGraphicFramePr>
          <p:cNvPr id="11" name="Chart 10">
            <a:extLst>
              <a:ext uri="{FF2B5EF4-FFF2-40B4-BE49-F238E27FC236}">
                <a16:creationId xmlns:a16="http://schemas.microsoft.com/office/drawing/2014/main" id="{F0BBA438-65CF-4018-8F16-A0BB7DFCC1DA}"/>
              </a:ext>
            </a:extLst>
          </p:cNvPr>
          <p:cNvGraphicFramePr/>
          <p:nvPr>
            <p:extLst/>
          </p:nvPr>
        </p:nvGraphicFramePr>
        <p:xfrm>
          <a:off x="705393" y="2352406"/>
          <a:ext cx="4751509" cy="380668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4">
            <a:extLst>
              <a:ext uri="{FF2B5EF4-FFF2-40B4-BE49-F238E27FC236}">
                <a16:creationId xmlns:a16="http://schemas.microsoft.com/office/drawing/2014/main" id="{4F652749-F732-40EE-A17A-B081FE7C2107}"/>
              </a:ext>
            </a:extLst>
          </p:cNvPr>
          <p:cNvSpPr>
            <a:spLocks noGrp="1"/>
          </p:cNvSpPr>
          <p:nvPr>
            <p:ph type="body" idx="13"/>
          </p:nvPr>
        </p:nvSpPr>
        <p:spPr>
          <a:xfrm>
            <a:off x="792480" y="1280160"/>
            <a:ext cx="10880429" cy="315118"/>
          </a:xfrm>
        </p:spPr>
        <p:txBody>
          <a:bodyPr/>
          <a:lstStyle/>
          <a:p>
            <a:r>
              <a:rPr lang="en-US" dirty="0"/>
              <a:t>3 out of 4 Americans believe the Democrats should have negotiated to improve the bill</a:t>
            </a:r>
          </a:p>
        </p:txBody>
      </p:sp>
      <p:sp>
        <p:nvSpPr>
          <p:cNvPr id="13" name="Rectangle 12">
            <a:extLst>
              <a:ext uri="{FF2B5EF4-FFF2-40B4-BE49-F238E27FC236}">
                <a16:creationId xmlns:a16="http://schemas.microsoft.com/office/drawing/2014/main" id="{470094E8-8DC8-4832-8A9D-80E22E111DFD}"/>
              </a:ext>
            </a:extLst>
          </p:cNvPr>
          <p:cNvSpPr/>
          <p:nvPr/>
        </p:nvSpPr>
        <p:spPr>
          <a:xfrm>
            <a:off x="482816" y="1930733"/>
            <a:ext cx="5144358"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707276"/>
                </a:solidFill>
                <a:latin typeface="Calibri"/>
              </a:rPr>
              <a:t>How big of an effect do you think tax cuts have on…</a:t>
            </a:r>
            <a:endParaRPr kumimoji="0" lang="en-US" sz="1800" b="1" i="0" u="none" strike="noStrike" kern="0" cap="none" spc="0" normalizeH="0" baseline="0" noProof="0" dirty="0">
              <a:ln>
                <a:noFill/>
              </a:ln>
              <a:solidFill>
                <a:srgbClr val="707276"/>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7D79947-A6ED-4FA0-8AB5-679B3691D463}"/>
              </a:ext>
            </a:extLst>
          </p:cNvPr>
          <p:cNvSpPr/>
          <p:nvPr/>
        </p:nvSpPr>
        <p:spPr>
          <a:xfrm>
            <a:off x="7168528" y="1971957"/>
            <a:ext cx="37141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Should the Dems have tried to negotiate improvements in the bill?</a:t>
            </a:r>
          </a:p>
        </p:txBody>
      </p:sp>
      <p:grpSp>
        <p:nvGrpSpPr>
          <p:cNvPr id="8" name="Group 7">
            <a:extLst>
              <a:ext uri="{FF2B5EF4-FFF2-40B4-BE49-F238E27FC236}">
                <a16:creationId xmlns:a16="http://schemas.microsoft.com/office/drawing/2014/main" id="{C422A110-DFD5-411E-B2DD-092335D428F5}"/>
              </a:ext>
            </a:extLst>
          </p:cNvPr>
          <p:cNvGrpSpPr/>
          <p:nvPr/>
        </p:nvGrpSpPr>
        <p:grpSpPr>
          <a:xfrm>
            <a:off x="7101853" y="2869197"/>
            <a:ext cx="4250105" cy="2950581"/>
            <a:chOff x="94720" y="2456742"/>
            <a:chExt cx="6061209" cy="4009862"/>
          </a:xfrm>
        </p:grpSpPr>
        <p:sp>
          <p:nvSpPr>
            <p:cNvPr id="9" name="Oval 8">
              <a:extLst>
                <a:ext uri="{FF2B5EF4-FFF2-40B4-BE49-F238E27FC236}">
                  <a16:creationId xmlns:a16="http://schemas.microsoft.com/office/drawing/2014/main" id="{974A7D02-45A3-4876-8778-75124F2E1135}"/>
                </a:ext>
              </a:extLst>
            </p:cNvPr>
            <p:cNvSpPr/>
            <p:nvPr/>
          </p:nvSpPr>
          <p:spPr>
            <a:xfrm>
              <a:off x="94720" y="2456742"/>
              <a:ext cx="2370621" cy="2244856"/>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10028"/>
                  </a:solidFill>
                  <a:effectLst/>
                  <a:uLnTx/>
                  <a:uFillTx/>
                  <a:latin typeface="Calibri"/>
                  <a:ea typeface="+mn-ea"/>
                  <a:cs typeface="+mn-cs"/>
                </a:rPr>
                <a:t>26% </a:t>
              </a:r>
              <a:br>
                <a:rPr kumimoji="0" lang="en-US" sz="3600" b="1" i="0" u="none" strike="noStrike" kern="0" cap="none" spc="0" normalizeH="0" baseline="0" noProof="0" dirty="0">
                  <a:ln>
                    <a:noFill/>
                  </a:ln>
                  <a:solidFill>
                    <a:srgbClr val="A10028"/>
                  </a:solidFill>
                  <a:effectLst/>
                  <a:uLnTx/>
                  <a:uFillTx/>
                  <a:latin typeface="Calibri"/>
                  <a:ea typeface="+mn-ea"/>
                  <a:cs typeface="+mn-cs"/>
                </a:rPr>
              </a:br>
              <a:r>
                <a:rPr kumimoji="0" lang="en-US" sz="1600" b="1" i="0" u="none" strike="noStrike" kern="0" cap="none" spc="0" normalizeH="0" baseline="0" noProof="0" dirty="0">
                  <a:ln>
                    <a:noFill/>
                  </a:ln>
                  <a:solidFill>
                    <a:srgbClr val="A10028"/>
                  </a:solidFill>
                  <a:effectLst/>
                  <a:uLnTx/>
                  <a:uFillTx/>
                  <a:latin typeface="Calibri"/>
                  <a:ea typeface="+mn-ea"/>
                  <a:cs typeface="+mn-cs"/>
                </a:rPr>
                <a:t>Oppose all negotiation</a:t>
              </a:r>
              <a:endParaRPr kumimoji="0" lang="en-US" sz="1400" b="0" i="0" u="none" strike="noStrike" kern="0" cap="none" spc="0" normalizeH="0" baseline="0" noProof="0" dirty="0">
                <a:ln>
                  <a:noFill/>
                </a:ln>
                <a:solidFill>
                  <a:srgbClr val="A10028"/>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B45354BB-5FF0-4350-B56C-5F9E635A2FEB}"/>
                </a:ext>
              </a:extLst>
            </p:cNvPr>
            <p:cNvGrpSpPr/>
            <p:nvPr/>
          </p:nvGrpSpPr>
          <p:grpSpPr>
            <a:xfrm>
              <a:off x="1096248" y="2936593"/>
              <a:ext cx="5059681" cy="3530011"/>
              <a:chOff x="4709872" y="3308560"/>
              <a:chExt cx="5359401" cy="3547535"/>
            </a:xfrm>
          </p:grpSpPr>
          <p:graphicFrame>
            <p:nvGraphicFramePr>
              <p:cNvPr id="14" name="Chart 13">
                <a:extLst>
                  <a:ext uri="{FF2B5EF4-FFF2-40B4-BE49-F238E27FC236}">
                    <a16:creationId xmlns:a16="http://schemas.microsoft.com/office/drawing/2014/main" id="{E94AFA3F-3A8C-46E0-9513-E75B6C39C10E}"/>
                  </a:ext>
                </a:extLst>
              </p:cNvPr>
              <p:cNvGraphicFramePr/>
              <p:nvPr>
                <p:extLst/>
              </p:nvPr>
            </p:nvGraphicFramePr>
            <p:xfrm>
              <a:off x="4709872" y="3308560"/>
              <a:ext cx="5359401" cy="3547535"/>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68E8D608-77EE-4C74-8E83-CA4FB74169BD}"/>
                  </a:ext>
                </a:extLst>
              </p:cNvPr>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9DD9"/>
                    </a:solidFill>
                    <a:effectLst/>
                    <a:uLnTx/>
                    <a:uFillTx/>
                    <a:latin typeface="Calibri"/>
                    <a:ea typeface="+mn-ea"/>
                    <a:cs typeface="+mn-cs"/>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dirty="0">
                    <a:solidFill>
                      <a:srgbClr val="009DD9"/>
                    </a:solidFill>
                    <a:latin typeface="Calibri"/>
                  </a:rPr>
                  <a:t>Should have negotiated</a:t>
                </a:r>
                <a:endParaRPr kumimoji="0" lang="en-US" sz="2800" b="0" i="0" u="none" strike="noStrike" kern="0" cap="none" spc="0" normalizeH="0" baseline="0" noProof="0" dirty="0">
                  <a:ln>
                    <a:noFill/>
                  </a:ln>
                  <a:solidFill>
                    <a:srgbClr val="009DD9"/>
                  </a:solidFill>
                  <a:effectLst/>
                  <a:uLnTx/>
                  <a:uFillTx/>
                  <a:latin typeface="Calibri"/>
                  <a:ea typeface="+mn-ea"/>
                  <a:cs typeface="+mn-cs"/>
                </a:endParaRPr>
              </a:p>
            </p:txBody>
          </p:sp>
        </p:grpSp>
      </p:grpSp>
    </p:spTree>
    <p:extLst>
      <p:ext uri="{BB962C8B-B14F-4D97-AF65-F5344CB8AC3E}">
        <p14:creationId xmlns:p14="http://schemas.microsoft.com/office/powerpoint/2010/main" val="23786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IMMIGRATION</a:t>
            </a:r>
          </a:p>
        </p:txBody>
      </p:sp>
    </p:spTree>
    <p:extLst>
      <p:ext uri="{BB962C8B-B14F-4D97-AF65-F5344CB8AC3E}">
        <p14:creationId xmlns:p14="http://schemas.microsoft.com/office/powerpoint/2010/main" val="1032464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IM1 Do you think that children who were brought into this country illegally by their parents, many of whom are now in their 20s and 30s, should be given work permits or denied work permits? </a:t>
            </a:r>
          </a:p>
          <a:p>
            <a:r>
              <a:rPr lang="en-US" dirty="0">
                <a:solidFill>
                  <a:schemeClr val="accent6"/>
                </a:solidFill>
              </a:rPr>
              <a:t>IM2 Do you think that children who were brought into this country illegally by their parents, many of whom are now in their 20s and 30s, should be given a path to U.S. citizenship or should not be entitled to a path to citizenship without first returning home? </a:t>
            </a:r>
          </a:p>
          <a:p>
            <a:r>
              <a:rPr lang="en-US" dirty="0">
                <a:solidFill>
                  <a:schemeClr val="accent6"/>
                </a:solidFill>
              </a:rPr>
              <a:t>IM3 Do you think that children who were brought into this country illegally by their parents, many of whom are now in their 20s and 30s, should be given preference for their parents and relatives to move to this country or should they not be given preference for their relatives? </a:t>
            </a:r>
            <a:endParaRPr lang="en-US" dirty="0">
              <a:solidFill>
                <a:schemeClr val="accent6"/>
              </a:solidFill>
              <a:ea typeface="MS Mincho" panose="02020609040205080304" pitchFamily="49" charset="-128"/>
            </a:endParaRPr>
          </a:p>
        </p:txBody>
      </p:sp>
      <p:graphicFrame>
        <p:nvGraphicFramePr>
          <p:cNvPr id="22" name="Chart 21"/>
          <p:cNvGraphicFramePr/>
          <p:nvPr>
            <p:extLst/>
          </p:nvPr>
        </p:nvGraphicFramePr>
        <p:xfrm>
          <a:off x="4247540" y="2374758"/>
          <a:ext cx="4329969" cy="379744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942983" y="2756341"/>
            <a:ext cx="3124201" cy="338554"/>
          </a:xfrm>
          <a:prstGeom prst="rect">
            <a:avLst/>
          </a:prstGeom>
        </p:spPr>
        <p:txBody>
          <a:bodyPr wrap="square">
            <a:spAutoFit/>
          </a:bodyPr>
          <a:lstStyle/>
          <a:p>
            <a:pPr algn="r"/>
            <a:r>
              <a:rPr lang="en-US" sz="1600" dirty="0">
                <a:solidFill>
                  <a:srgbClr val="5F5F5F"/>
                </a:solidFill>
              </a:rPr>
              <a:t>Should be </a:t>
            </a:r>
            <a:r>
              <a:rPr lang="en-US" sz="1600" u="sng" dirty="0">
                <a:solidFill>
                  <a:srgbClr val="5F5F5F"/>
                </a:solidFill>
              </a:rPr>
              <a:t>denied</a:t>
            </a:r>
            <a:r>
              <a:rPr lang="en-US" sz="1600" dirty="0">
                <a:solidFill>
                  <a:srgbClr val="5F5F5F"/>
                </a:solidFill>
              </a:rPr>
              <a:t> work permits</a:t>
            </a:r>
          </a:p>
        </p:txBody>
      </p:sp>
      <p:cxnSp>
        <p:nvCxnSpPr>
          <p:cNvPr id="11" name="Straight Connector 10"/>
          <p:cNvCxnSpPr/>
          <p:nvPr/>
        </p:nvCxnSpPr>
        <p:spPr>
          <a:xfrm>
            <a:off x="6147640" y="287524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153952" y="2133600"/>
            <a:ext cx="9906000" cy="369332"/>
          </a:xfrm>
          <a:prstGeom prst="rect">
            <a:avLst/>
          </a:prstGeom>
        </p:spPr>
        <p:txBody>
          <a:bodyPr wrap="square">
            <a:spAutoFit/>
          </a:bodyPr>
          <a:lstStyle/>
          <a:p>
            <a:pPr algn="ctr"/>
            <a:r>
              <a:rPr lang="en-US" b="1" dirty="0">
                <a:solidFill>
                  <a:srgbClr val="707276"/>
                </a:solidFill>
              </a:rPr>
              <a:t>What Privileges Afforded for “Dreamers” and Their Families</a:t>
            </a:r>
          </a:p>
        </p:txBody>
      </p:sp>
      <p:sp>
        <p:nvSpPr>
          <p:cNvPr id="12" name="Rectangle 11"/>
          <p:cNvSpPr/>
          <p:nvPr/>
        </p:nvSpPr>
        <p:spPr>
          <a:xfrm>
            <a:off x="505563" y="3866275"/>
            <a:ext cx="3589694" cy="584775"/>
          </a:xfrm>
          <a:prstGeom prst="rect">
            <a:avLst/>
          </a:prstGeom>
        </p:spPr>
        <p:txBody>
          <a:bodyPr wrap="square">
            <a:spAutoFit/>
          </a:bodyPr>
          <a:lstStyle/>
          <a:p>
            <a:pPr algn="r"/>
            <a:r>
              <a:rPr lang="en-US" sz="1600" dirty="0">
                <a:solidFill>
                  <a:srgbClr val="5F5F5F"/>
                </a:solidFill>
              </a:rPr>
              <a:t>Should </a:t>
            </a:r>
            <a:r>
              <a:rPr lang="en-US" sz="1600" u="sng" dirty="0">
                <a:solidFill>
                  <a:srgbClr val="5F5F5F"/>
                </a:solidFill>
              </a:rPr>
              <a:t>not</a:t>
            </a:r>
            <a:r>
              <a:rPr lang="en-US" sz="1600" dirty="0">
                <a:solidFill>
                  <a:srgbClr val="5F5F5F"/>
                </a:solidFill>
              </a:rPr>
              <a:t> be entitled to a path to citizenship without first returning home</a:t>
            </a:r>
          </a:p>
        </p:txBody>
      </p:sp>
      <p:sp>
        <p:nvSpPr>
          <p:cNvPr id="15" name="Rectangle 14"/>
          <p:cNvSpPr/>
          <p:nvPr/>
        </p:nvSpPr>
        <p:spPr>
          <a:xfrm>
            <a:off x="8798729" y="5082588"/>
            <a:ext cx="3393271" cy="830997"/>
          </a:xfrm>
          <a:prstGeom prst="rect">
            <a:avLst/>
          </a:prstGeom>
        </p:spPr>
        <p:txBody>
          <a:bodyPr wrap="square">
            <a:spAutoFit/>
          </a:bodyPr>
          <a:lstStyle/>
          <a:p>
            <a:r>
              <a:rPr lang="en-US" sz="1600" dirty="0">
                <a:solidFill>
                  <a:srgbClr val="5F5F5F"/>
                </a:solidFill>
              </a:rPr>
              <a:t>Should be given preference for their parents and relatives to move to this country</a:t>
            </a:r>
          </a:p>
        </p:txBody>
      </p:sp>
      <p:sp>
        <p:nvSpPr>
          <p:cNvPr id="16" name="Rectangle 15"/>
          <p:cNvSpPr/>
          <p:nvPr/>
        </p:nvSpPr>
        <p:spPr>
          <a:xfrm>
            <a:off x="8763000" y="2761864"/>
            <a:ext cx="3587341" cy="338554"/>
          </a:xfrm>
          <a:prstGeom prst="rect">
            <a:avLst/>
          </a:prstGeom>
        </p:spPr>
        <p:txBody>
          <a:bodyPr wrap="square">
            <a:spAutoFit/>
          </a:bodyPr>
          <a:lstStyle/>
          <a:p>
            <a:r>
              <a:rPr lang="en-US" sz="1600" u="sng" dirty="0">
                <a:solidFill>
                  <a:srgbClr val="5F5F5F"/>
                </a:solidFill>
              </a:rPr>
              <a:t>Should</a:t>
            </a:r>
            <a:r>
              <a:rPr lang="en-US" sz="1600" dirty="0">
                <a:solidFill>
                  <a:srgbClr val="5F5F5F"/>
                </a:solidFill>
              </a:rPr>
              <a:t> be given work permits</a:t>
            </a:r>
            <a:endParaRPr lang="en-US" sz="1600" u="sng" dirty="0">
              <a:solidFill>
                <a:srgbClr val="5F5F5F"/>
              </a:solidFill>
            </a:endParaRPr>
          </a:p>
        </p:txBody>
      </p:sp>
      <p:sp>
        <p:nvSpPr>
          <p:cNvPr id="17" name="Rectangle 16"/>
          <p:cNvSpPr/>
          <p:nvPr/>
        </p:nvSpPr>
        <p:spPr>
          <a:xfrm>
            <a:off x="8782817" y="3857980"/>
            <a:ext cx="3409183" cy="584775"/>
          </a:xfrm>
          <a:prstGeom prst="rect">
            <a:avLst/>
          </a:prstGeom>
        </p:spPr>
        <p:txBody>
          <a:bodyPr wrap="square">
            <a:spAutoFit/>
          </a:bodyPr>
          <a:lstStyle/>
          <a:p>
            <a:r>
              <a:rPr lang="en-US" sz="1600" dirty="0">
                <a:solidFill>
                  <a:srgbClr val="5F5F5F"/>
                </a:solidFill>
              </a:rPr>
              <a:t>Should be given a path to U.S. citizenship</a:t>
            </a:r>
          </a:p>
        </p:txBody>
      </p:sp>
      <p:sp>
        <p:nvSpPr>
          <p:cNvPr id="18" name="Rectangle 17"/>
          <p:cNvSpPr/>
          <p:nvPr/>
        </p:nvSpPr>
        <p:spPr>
          <a:xfrm>
            <a:off x="507916" y="5216550"/>
            <a:ext cx="3587341" cy="584775"/>
          </a:xfrm>
          <a:prstGeom prst="rect">
            <a:avLst/>
          </a:prstGeom>
        </p:spPr>
        <p:txBody>
          <a:bodyPr wrap="square">
            <a:spAutoFit/>
          </a:bodyPr>
          <a:lstStyle/>
          <a:p>
            <a:pPr algn="r"/>
            <a:r>
              <a:rPr lang="en-US" sz="1600" dirty="0">
                <a:solidFill>
                  <a:srgbClr val="5F5F5F"/>
                </a:solidFill>
              </a:rPr>
              <a:t>Should </a:t>
            </a:r>
            <a:r>
              <a:rPr lang="en-US" sz="1600" u="sng" dirty="0">
                <a:solidFill>
                  <a:srgbClr val="5F5F5F"/>
                </a:solidFill>
              </a:rPr>
              <a:t>not</a:t>
            </a:r>
            <a:r>
              <a:rPr lang="en-US" sz="1600" dirty="0">
                <a:solidFill>
                  <a:srgbClr val="5F5F5F"/>
                </a:solidFill>
              </a:rPr>
              <a:t> be given preference for their relatives to move to this country</a:t>
            </a:r>
          </a:p>
        </p:txBody>
      </p:sp>
      <p:sp>
        <p:nvSpPr>
          <p:cNvPr id="2" name="Title 1"/>
          <p:cNvSpPr>
            <a:spLocks noGrp="1"/>
          </p:cNvSpPr>
          <p:nvPr>
            <p:ph type="title"/>
          </p:nvPr>
        </p:nvSpPr>
        <p:spPr/>
        <p:txBody>
          <a:bodyPr/>
          <a:lstStyle/>
          <a:p>
            <a:r>
              <a:rPr lang="en-US" dirty="0"/>
              <a:t>Most voters support accessible citizenship paths for dreamers, but not so for their relatives</a:t>
            </a:r>
          </a:p>
        </p:txBody>
      </p:sp>
    </p:spTree>
    <p:extLst>
      <p:ext uri="{BB962C8B-B14F-4D97-AF65-F5344CB8AC3E}">
        <p14:creationId xmlns:p14="http://schemas.microsoft.com/office/powerpoint/2010/main" val="4090290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5"/>
          </p:nvPr>
        </p:nvSpPr>
        <p:spPr>
          <a:xfrm>
            <a:off x="792482" y="6372225"/>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IM4 Do you think immigration priority for those coming to the U.S. should be based on a person's ability to contribute to America as measured by their education and skills or based on a person having relatives in the U.S.? </a:t>
            </a:r>
          </a:p>
          <a:p>
            <a:r>
              <a:rPr lang="en-US" dirty="0">
                <a:solidFill>
                  <a:schemeClr val="accent6"/>
                </a:solidFill>
              </a:rPr>
              <a:t>IM9 Do you favor or oppose the lottery that randomly picks 50,000 people to enter the U.S. each year for greater diversity? </a:t>
            </a:r>
            <a:endParaRPr lang="en-US" dirty="0">
              <a:solidFill>
                <a:schemeClr val="accent6"/>
              </a:solidFill>
              <a:ea typeface="MS Mincho" panose="02020609040205080304" pitchFamily="49" charset="-128"/>
            </a:endParaRPr>
          </a:p>
        </p:txBody>
      </p:sp>
      <p:grpSp>
        <p:nvGrpSpPr>
          <p:cNvPr id="6" name="Group 5"/>
          <p:cNvGrpSpPr/>
          <p:nvPr/>
        </p:nvGrpSpPr>
        <p:grpSpPr>
          <a:xfrm>
            <a:off x="666802" y="2899366"/>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srgbClr val="009DD9"/>
                    </a:solidFill>
                  </a:rPr>
                  <a:t>79</a:t>
                </a:r>
                <a:r>
                  <a:rPr kumimoji="0" lang="en-US" sz="4400" b="1" i="0" u="none" strike="noStrike" kern="0" cap="none" spc="0" normalizeH="0" baseline="0" noProof="0" dirty="0">
                    <a:ln>
                      <a:noFill/>
                    </a:ln>
                    <a:solidFill>
                      <a:srgbClr val="009DD9"/>
                    </a:solidFill>
                    <a:effectLst/>
                    <a:uLnTx/>
                    <a:uFillTx/>
                  </a:rPr>
                  <a:t>%</a:t>
                </a:r>
              </a:p>
              <a:p>
                <a:pPr lvl="0" algn="ctr">
                  <a:defRPr/>
                </a:pPr>
                <a:r>
                  <a:rPr lang="en-US" b="1" kern="0" dirty="0">
                    <a:solidFill>
                      <a:srgbClr val="009DD9"/>
                    </a:solidFill>
                  </a:rPr>
                  <a:t>Should be based on a person's ability to contribute to America</a:t>
                </a:r>
                <a:endParaRPr kumimoji="0" lang="en-US" sz="32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kern="0" dirty="0">
                  <a:solidFill>
                    <a:srgbClr val="A10028"/>
                  </a:solidFill>
                </a:rPr>
                <a:t>21</a:t>
              </a:r>
              <a:r>
                <a:rPr kumimoji="0" lang="en-US" sz="2000" b="1" i="0" u="none" strike="noStrike" kern="0" cap="none" spc="0" normalizeH="0" baseline="0" noProof="0" dirty="0">
                  <a:ln>
                    <a:noFill/>
                  </a:ln>
                  <a:solidFill>
                    <a:srgbClr val="A10028"/>
                  </a:solidFill>
                  <a:effectLst/>
                  <a:uLnTx/>
                  <a:uFillTx/>
                </a:rPr>
                <a:t>% </a:t>
              </a:r>
              <a:br>
                <a:rPr kumimoji="0" lang="en-US" sz="2800" b="1" i="0" u="none" strike="noStrike" kern="0" cap="none" spc="0" normalizeH="0" baseline="0" noProof="0" dirty="0">
                  <a:ln>
                    <a:noFill/>
                  </a:ln>
                  <a:solidFill>
                    <a:srgbClr val="A10028"/>
                  </a:solidFill>
                  <a:effectLst/>
                  <a:uLnTx/>
                  <a:uFillTx/>
                </a:rPr>
              </a:br>
              <a:r>
                <a:rPr lang="en-US" sz="1200" b="1" kern="0" dirty="0">
                  <a:solidFill>
                    <a:srgbClr val="A10028"/>
                  </a:solidFill>
                </a:rPr>
                <a:t>Should be based on a person having relatives in the U.S.</a:t>
              </a:r>
              <a:endParaRPr lang="en-US" sz="1200" kern="0" dirty="0">
                <a:solidFill>
                  <a:srgbClr val="A10028"/>
                </a:solidFill>
              </a:endParaRPr>
            </a:p>
          </p:txBody>
        </p:sp>
      </p:grpSp>
      <p:sp>
        <p:nvSpPr>
          <p:cNvPr id="28" name="Rectangle 27"/>
          <p:cNvSpPr/>
          <p:nvPr/>
        </p:nvSpPr>
        <p:spPr>
          <a:xfrm>
            <a:off x="792480" y="1981200"/>
            <a:ext cx="4913157" cy="369332"/>
          </a:xfrm>
          <a:prstGeom prst="rect">
            <a:avLst/>
          </a:prstGeom>
        </p:spPr>
        <p:txBody>
          <a:bodyPr wrap="square">
            <a:spAutoFit/>
          </a:bodyPr>
          <a:lstStyle/>
          <a:p>
            <a:pPr lvl="0" algn="ctr">
              <a:defRPr/>
            </a:pPr>
            <a:r>
              <a:rPr lang="en-US" b="1" kern="0" dirty="0">
                <a:solidFill>
                  <a:srgbClr val="707276"/>
                </a:solidFill>
              </a:rPr>
              <a:t>How to Prioritize Immigrants Coming to U.S.</a:t>
            </a:r>
            <a:endParaRPr kumimoji="0" lang="en-US" b="1" i="0" u="none" strike="noStrike" kern="0" cap="none" spc="0" normalizeH="0" baseline="0" noProof="0" dirty="0">
              <a:ln>
                <a:noFill/>
              </a:ln>
              <a:solidFill>
                <a:srgbClr val="707276"/>
              </a:solidFill>
              <a:effectLst/>
              <a:uLnTx/>
              <a:uFillTx/>
            </a:endParaRPr>
          </a:p>
        </p:txBody>
      </p:sp>
      <p:sp>
        <p:nvSpPr>
          <p:cNvPr id="23" name="Rectangle 22"/>
          <p:cNvSpPr/>
          <p:nvPr/>
        </p:nvSpPr>
        <p:spPr>
          <a:xfrm>
            <a:off x="6416041" y="1720545"/>
            <a:ext cx="4953000" cy="923330"/>
          </a:xfrm>
          <a:prstGeom prst="rect">
            <a:avLst/>
          </a:prstGeom>
        </p:spPr>
        <p:txBody>
          <a:bodyPr wrap="square">
            <a:spAutoFit/>
          </a:bodyPr>
          <a:lstStyle/>
          <a:p>
            <a:pPr lvl="0" algn="ctr">
              <a:defRPr/>
            </a:pPr>
            <a:r>
              <a:rPr lang="en-US" b="1" kern="0" dirty="0">
                <a:solidFill>
                  <a:srgbClr val="707276"/>
                </a:solidFill>
              </a:rPr>
              <a:t>Favor / Oppose</a:t>
            </a:r>
          </a:p>
          <a:p>
            <a:pPr lvl="0" algn="ctr">
              <a:defRPr/>
            </a:pPr>
            <a:r>
              <a:rPr lang="en-US" b="1" kern="0" dirty="0">
                <a:solidFill>
                  <a:srgbClr val="707276"/>
                </a:solidFill>
              </a:rPr>
              <a:t>Lottery that randomly picks 50,000 people to enter the U.S. each year for greater diversity</a:t>
            </a:r>
            <a:endParaRPr kumimoji="0" lang="en-US" sz="1800" b="1" i="0" u="none" strike="noStrike" kern="0" cap="none" spc="0" normalizeH="0" baseline="0" noProof="0" dirty="0">
              <a:ln>
                <a:noFill/>
              </a:ln>
              <a:solidFill>
                <a:srgbClr val="707276"/>
              </a:solidFill>
              <a:effectLst/>
              <a:uLnTx/>
              <a:uFillTx/>
            </a:endParaRPr>
          </a:p>
        </p:txBody>
      </p:sp>
      <p:grpSp>
        <p:nvGrpSpPr>
          <p:cNvPr id="19" name="Group 18"/>
          <p:cNvGrpSpPr/>
          <p:nvPr/>
        </p:nvGrpSpPr>
        <p:grpSpPr>
          <a:xfrm>
            <a:off x="6796535" y="2573012"/>
            <a:ext cx="4419600" cy="3800356"/>
            <a:chOff x="1466354" y="2375844"/>
            <a:chExt cx="4419600" cy="3800356"/>
          </a:xfrm>
        </p:grpSpPr>
        <p:graphicFrame>
          <p:nvGraphicFramePr>
            <p:cNvPr id="25" name="Chart 24"/>
            <p:cNvGraphicFramePr/>
            <p:nvPr>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25"/>
            <p:cNvSpPr/>
            <p:nvPr/>
          </p:nvSpPr>
          <p:spPr>
            <a:xfrm>
              <a:off x="2002437" y="3777373"/>
              <a:ext cx="1825242" cy="12247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2800" b="1" kern="0" dirty="0">
                  <a:solidFill>
                    <a:schemeClr val="bg1"/>
                  </a:solidFill>
                </a:rPr>
                <a:t>Oppose</a:t>
              </a:r>
            </a:p>
          </p:txBody>
        </p:sp>
        <p:sp>
          <p:nvSpPr>
            <p:cNvPr id="27" name="Rounded Rectangle 26"/>
            <p:cNvSpPr/>
            <p:nvPr/>
          </p:nvSpPr>
          <p:spPr>
            <a:xfrm>
              <a:off x="3578220" y="3416239"/>
              <a:ext cx="1774804" cy="12441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2800" b="1" kern="0" dirty="0">
                  <a:solidFill>
                    <a:schemeClr val="bg1"/>
                  </a:solidFill>
                </a:rPr>
                <a:t>Favor</a:t>
              </a:r>
            </a:p>
          </p:txBody>
        </p:sp>
      </p:grpSp>
      <p:sp>
        <p:nvSpPr>
          <p:cNvPr id="3" name="Title 2"/>
          <p:cNvSpPr>
            <a:spLocks noGrp="1"/>
          </p:cNvSpPr>
          <p:nvPr>
            <p:ph type="title"/>
          </p:nvPr>
        </p:nvSpPr>
        <p:spPr/>
        <p:txBody>
          <a:bodyPr/>
          <a:lstStyle/>
          <a:p>
            <a:r>
              <a:rPr lang="en-US" dirty="0"/>
              <a:t>Voters prefer to prioritize legal immigrants based on their ability to contribute to the country; most oppose a diversity lottery</a:t>
            </a:r>
          </a:p>
        </p:txBody>
      </p:sp>
    </p:spTree>
    <p:extLst>
      <p:ext uri="{BB962C8B-B14F-4D97-AF65-F5344CB8AC3E}">
        <p14:creationId xmlns:p14="http://schemas.microsoft.com/office/powerpoint/2010/main" val="3995206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IM5 In your opinion, about how many legal immigrants should be admitted to the U.S. each year? </a:t>
            </a:r>
            <a:endParaRPr lang="en-US" dirty="0">
              <a:solidFill>
                <a:schemeClr val="accent6"/>
              </a:solidFill>
              <a:ea typeface="MS Mincho" panose="02020609040205080304" pitchFamily="49" charset="-128"/>
            </a:endParaRPr>
          </a:p>
        </p:txBody>
      </p:sp>
      <p:graphicFrame>
        <p:nvGraphicFramePr>
          <p:cNvPr id="5" name="Chart 4"/>
          <p:cNvGraphicFramePr/>
          <p:nvPr>
            <p:extLst/>
          </p:nvPr>
        </p:nvGraphicFramePr>
        <p:xfrm>
          <a:off x="1856111" y="2124390"/>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64910" y="1828800"/>
            <a:ext cx="6912470" cy="369332"/>
          </a:xfrm>
          <a:prstGeom prst="rect">
            <a:avLst/>
          </a:prstGeom>
        </p:spPr>
        <p:txBody>
          <a:bodyPr wrap="none">
            <a:spAutoFit/>
          </a:bodyPr>
          <a:lstStyle/>
          <a:p>
            <a:pPr algn="ctr" defTabSz="457200">
              <a:defRPr/>
            </a:pPr>
            <a:r>
              <a:rPr lang="en-US" b="1" kern="0" dirty="0">
                <a:solidFill>
                  <a:srgbClr val="707276"/>
                </a:solidFill>
              </a:rPr>
              <a:t>How Many Legal Immigrants Should be Admitted to the U.S. Each year</a:t>
            </a:r>
          </a:p>
        </p:txBody>
      </p:sp>
      <p:sp>
        <p:nvSpPr>
          <p:cNvPr id="7" name="Title 6"/>
          <p:cNvSpPr>
            <a:spLocks noGrp="1"/>
          </p:cNvSpPr>
          <p:nvPr>
            <p:ph type="title"/>
          </p:nvPr>
        </p:nvSpPr>
        <p:spPr/>
        <p:txBody>
          <a:bodyPr/>
          <a:lstStyle/>
          <a:p>
            <a:r>
              <a:rPr lang="en-US" dirty="0"/>
              <a:t>Most voters support some level of legal immigration, but tend to prefer less immigration to more immigration</a:t>
            </a:r>
          </a:p>
        </p:txBody>
      </p:sp>
    </p:spTree>
    <p:extLst>
      <p:ext uri="{BB962C8B-B14F-4D97-AF65-F5344CB8AC3E}">
        <p14:creationId xmlns:p14="http://schemas.microsoft.com/office/powerpoint/2010/main" val="3954656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5"/>
          </p:nvPr>
        </p:nvSpPr>
        <p:spPr>
          <a:xfrm>
            <a:off x="797651" y="6401590"/>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IM7 Do you think we should have basically open borders or do you think we need secure borders? </a:t>
            </a:r>
          </a:p>
          <a:p>
            <a:r>
              <a:rPr lang="en-US" dirty="0">
                <a:solidFill>
                  <a:schemeClr val="accent6"/>
                </a:solidFill>
              </a:rPr>
              <a:t>IM8 Do you support or oppose building a combination of physical and electronic barriers across the U.S.-Mexico border? </a:t>
            </a:r>
          </a:p>
          <a:p>
            <a:r>
              <a:rPr lang="en-US" dirty="0">
                <a:solidFill>
                  <a:schemeClr val="accent6"/>
                </a:solidFill>
              </a:rPr>
              <a:t>IM6 Do you think current border security is adequate or inadequate? </a:t>
            </a:r>
          </a:p>
        </p:txBody>
      </p:sp>
      <p:grpSp>
        <p:nvGrpSpPr>
          <p:cNvPr id="24" name="Group 23"/>
          <p:cNvGrpSpPr/>
          <p:nvPr/>
        </p:nvGrpSpPr>
        <p:grpSpPr>
          <a:xfrm>
            <a:off x="533403" y="2314441"/>
            <a:ext cx="3985946" cy="4019123"/>
            <a:chOff x="8636507" y="2213722"/>
            <a:chExt cx="3985946" cy="3775245"/>
          </a:xfrm>
        </p:grpSpPr>
        <p:grpSp>
          <p:nvGrpSpPr>
            <p:cNvPr id="6" name="Group 5"/>
            <p:cNvGrpSpPr/>
            <p:nvPr/>
          </p:nvGrpSpPr>
          <p:grpSpPr>
            <a:xfrm>
              <a:off x="8636507" y="3200257"/>
              <a:ext cx="3985946" cy="2788710"/>
              <a:chOff x="7362497" y="2612282"/>
              <a:chExt cx="5026490" cy="3570698"/>
            </a:xfrm>
          </p:grpSpPr>
          <p:grpSp>
            <p:nvGrpSpPr>
              <p:cNvPr id="11" name="Group 10"/>
              <p:cNvGrpSpPr/>
              <p:nvPr/>
            </p:nvGrpSpPr>
            <p:grpSpPr>
              <a:xfrm>
                <a:off x="7362497" y="2612282"/>
                <a:ext cx="1812119" cy="1702405"/>
                <a:chOff x="1153606" y="3797578"/>
                <a:chExt cx="1719819" cy="1689032"/>
              </a:xfrm>
            </p:grpSpPr>
            <p:sp>
              <p:nvSpPr>
                <p:cNvPr id="12" name="Oval 11"/>
                <p:cNvSpPr/>
                <p:nvPr/>
              </p:nvSpPr>
              <p:spPr>
                <a:xfrm>
                  <a:off x="1153606" y="3797578"/>
                  <a:ext cx="1719819" cy="168903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07276"/>
                    </a:solidFill>
                    <a:effectLst/>
                    <a:uLnTx/>
                    <a:uFillTx/>
                    <a:latin typeface="Calibri"/>
                    <a:ea typeface="+mn-ea"/>
                    <a:cs typeface="+mn-cs"/>
                  </a:endParaRPr>
                </a:p>
              </p:txBody>
            </p:sp>
            <p:sp>
              <p:nvSpPr>
                <p:cNvPr id="13" name="TextBox 12"/>
                <p:cNvSpPr txBox="1"/>
                <p:nvPr/>
              </p:nvSpPr>
              <p:spPr>
                <a:xfrm>
                  <a:off x="1275180" y="3819549"/>
                  <a:ext cx="1487837" cy="1505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7276"/>
                      </a:solidFill>
                      <a:effectLst/>
                      <a:uLnTx/>
                      <a:uFillTx/>
                      <a:latin typeface="Calibri"/>
                      <a:ea typeface="+mn-ea"/>
                      <a:cs typeface="+mn-cs"/>
                    </a:rPr>
                    <a:t>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noProof="0" dirty="0">
                      <a:solidFill>
                        <a:srgbClr val="707276"/>
                      </a:solidFill>
                      <a:latin typeface="Calibri"/>
                    </a:rPr>
                    <a:t>Basically Open Borders</a:t>
                  </a:r>
                  <a:endParaRPr kumimoji="0" lang="en-US" sz="1600" b="0" i="0" u="none" strike="noStrike" kern="1200" cap="none" spc="0" normalizeH="0" baseline="0" noProof="0" dirty="0">
                    <a:ln>
                      <a:noFill/>
                    </a:ln>
                    <a:solidFill>
                      <a:srgbClr val="5F5F5F"/>
                    </a:solidFill>
                    <a:effectLst/>
                    <a:uLnTx/>
                    <a:uFillTx/>
                    <a:latin typeface="Calibri"/>
                    <a:ea typeface="+mn-ea"/>
                    <a:cs typeface="+mn-cs"/>
                  </a:endParaRPr>
                </a:p>
              </p:txBody>
            </p:sp>
          </p:grpSp>
          <p:graphicFrame>
            <p:nvGraphicFramePr>
              <p:cNvPr id="14" name="Chart 13"/>
              <p:cNvGraphicFramePr/>
              <p:nvPr>
                <p:extLst/>
              </p:nvPr>
            </p:nvGraphicFramePr>
            <p:xfrm>
              <a:off x="7765373" y="2703548"/>
              <a:ext cx="4623614" cy="347943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9142890" y="3555627"/>
                <a:ext cx="1894830" cy="1665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9DD9"/>
                    </a:solidFill>
                    <a:latin typeface="Calibri"/>
                  </a:rPr>
                  <a:t>79</a:t>
                </a:r>
                <a:r>
                  <a:rPr kumimoji="0" lang="en-US" sz="3600" b="1" i="0" u="none" strike="noStrike" kern="1200" cap="none" spc="0" normalizeH="0" baseline="0" noProof="0" dirty="0">
                    <a:ln>
                      <a:noFill/>
                    </a:ln>
                    <a:solidFill>
                      <a:srgbClr val="009DD9"/>
                    </a:solidFill>
                    <a:effectLst/>
                    <a:uLnTx/>
                    <a:uFillTx/>
                    <a:latin typeface="Calibri"/>
                    <a:ea typeface="+mn-ea"/>
                    <a:cs typeface="+mn-cs"/>
                  </a:rPr>
                  <a:t>% </a:t>
                </a:r>
                <a:br>
                  <a:rPr kumimoji="0" lang="en-US" sz="2400" b="1" i="0" u="none" strike="noStrike" kern="1200" cap="none" spc="0" normalizeH="0" baseline="0" noProof="0" dirty="0">
                    <a:ln>
                      <a:noFill/>
                    </a:ln>
                    <a:solidFill>
                      <a:srgbClr val="009DD9"/>
                    </a:solidFill>
                    <a:effectLst/>
                    <a:uLnTx/>
                    <a:uFillTx/>
                    <a:latin typeface="Calibri"/>
                    <a:ea typeface="+mn-ea"/>
                    <a:cs typeface="+mn-cs"/>
                  </a:rPr>
                </a:br>
                <a:r>
                  <a:rPr kumimoji="0" lang="en-US" sz="2400" b="1" i="0" u="none" strike="noStrike" kern="1200" cap="none" spc="0" normalizeH="0" baseline="0" noProof="0" dirty="0">
                    <a:ln>
                      <a:noFill/>
                    </a:ln>
                    <a:solidFill>
                      <a:srgbClr val="009DD9"/>
                    </a:solidFill>
                    <a:effectLst/>
                    <a:uLnTx/>
                    <a:uFillTx/>
                    <a:latin typeface="Calibri"/>
                    <a:ea typeface="+mn-ea"/>
                    <a:cs typeface="+mn-cs"/>
                  </a:rPr>
                  <a:t>Secure Borders</a:t>
                </a:r>
              </a:p>
            </p:txBody>
          </p:sp>
        </p:grpSp>
        <p:sp>
          <p:nvSpPr>
            <p:cNvPr id="18" name="Rectangle 17"/>
            <p:cNvSpPr/>
            <p:nvPr/>
          </p:nvSpPr>
          <p:spPr>
            <a:xfrm>
              <a:off x="8985995" y="2213722"/>
              <a:ext cx="2895600" cy="3180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276"/>
                  </a:solidFill>
                  <a:effectLst/>
                  <a:uLnTx/>
                  <a:uFillTx/>
                  <a:latin typeface="Calibri"/>
                  <a:ea typeface="+mn-ea"/>
                  <a:cs typeface="+mn-cs"/>
                </a:rPr>
                <a:t>Open Border vs. </a:t>
              </a:r>
              <a:r>
                <a:rPr lang="en-US" sz="1600" b="1" dirty="0">
                  <a:solidFill>
                    <a:srgbClr val="707276"/>
                  </a:solidFill>
                  <a:latin typeface="Calibri"/>
                </a:rPr>
                <a:t>Secure Borders</a:t>
              </a:r>
              <a:endParaRPr kumimoji="0" lang="en-US" sz="1600" b="1" i="0" u="none" strike="noStrike" kern="1200" cap="none" spc="0" normalizeH="0" baseline="0" noProof="0" dirty="0">
                <a:ln>
                  <a:noFill/>
                </a:ln>
                <a:solidFill>
                  <a:srgbClr val="707276"/>
                </a:solidFill>
                <a:effectLst/>
                <a:uLnTx/>
                <a:uFillTx/>
                <a:latin typeface="Calibri"/>
                <a:ea typeface="+mn-ea"/>
                <a:cs typeface="+mn-cs"/>
              </a:endParaRPr>
            </a:p>
          </p:txBody>
        </p:sp>
      </p:grpSp>
      <p:grpSp>
        <p:nvGrpSpPr>
          <p:cNvPr id="15" name="Group 14"/>
          <p:cNvGrpSpPr/>
          <p:nvPr/>
        </p:nvGrpSpPr>
        <p:grpSpPr>
          <a:xfrm>
            <a:off x="9024446" y="2290547"/>
            <a:ext cx="2931506" cy="2566312"/>
            <a:chOff x="258883" y="2478952"/>
            <a:chExt cx="2931506" cy="2566312"/>
          </a:xfrm>
        </p:grpSpPr>
        <p:sp>
          <p:nvSpPr>
            <p:cNvPr id="19" name="TextBox 18"/>
            <p:cNvSpPr txBox="1"/>
            <p:nvPr/>
          </p:nvSpPr>
          <p:spPr>
            <a:xfrm>
              <a:off x="258883" y="2478952"/>
              <a:ext cx="23622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solidFill>
                    <a:srgbClr val="009DD9"/>
                  </a:solidFill>
                  <a:latin typeface="Calibri"/>
                </a:rPr>
                <a:t>61</a:t>
              </a:r>
              <a:r>
                <a:rPr kumimoji="0" lang="en-US" sz="8800" b="1" i="0" u="none" strike="noStrike" kern="1200" cap="none" spc="0" normalizeH="0" baseline="0" noProof="0" dirty="0">
                  <a:ln>
                    <a:noFill/>
                  </a:ln>
                  <a:solidFill>
                    <a:srgbClr val="009DD9"/>
                  </a:solidFill>
                  <a:effectLst/>
                  <a:uLnTx/>
                  <a:uFillTx/>
                  <a:latin typeface="Calibri"/>
                  <a:ea typeface="+mn-ea"/>
                  <a:cs typeface="+mn-cs"/>
                </a:rPr>
                <a:t>%</a:t>
              </a:r>
              <a:endParaRPr kumimoji="0" lang="en-US" sz="3600" b="1" i="0" u="none" strike="noStrike" kern="1200" cap="none" spc="0" normalizeH="0" baseline="0" noProof="0" dirty="0">
                <a:ln>
                  <a:noFill/>
                </a:ln>
                <a:solidFill>
                  <a:srgbClr val="009DD9"/>
                </a:solidFill>
                <a:effectLst/>
                <a:uLnTx/>
                <a:uFillTx/>
                <a:latin typeface="Calibri"/>
                <a:ea typeface="+mn-ea"/>
                <a:cs typeface="+mn-cs"/>
              </a:endParaRPr>
            </a:p>
          </p:txBody>
        </p:sp>
        <p:sp>
          <p:nvSpPr>
            <p:cNvPr id="20" name="Rectangle 19"/>
            <p:cNvSpPr/>
            <p:nvPr/>
          </p:nvSpPr>
          <p:spPr>
            <a:xfrm>
              <a:off x="370989" y="3660269"/>
              <a:ext cx="28194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7276"/>
                  </a:solidFill>
                  <a:effectLst/>
                  <a:uLnTx/>
                  <a:uFillTx/>
                  <a:latin typeface="Calibri"/>
                  <a:ea typeface="+mn-ea"/>
                  <a:cs typeface="+mn-cs"/>
                </a:rPr>
                <a:t>of voters believe </a:t>
              </a:r>
              <a:r>
                <a:rPr lang="en-US" sz="2800" b="1" noProof="0" dirty="0">
                  <a:solidFill>
                    <a:srgbClr val="009DD9"/>
                  </a:solidFill>
                  <a:latin typeface="Calibri"/>
                </a:rPr>
                <a:t>border security is inadequate</a:t>
              </a:r>
              <a:endParaRPr kumimoji="0" lang="en-US" sz="2800" b="0" i="0" u="none" strike="noStrike" kern="1200" cap="none" spc="0" normalizeH="0" baseline="0" noProof="0" dirty="0">
                <a:ln>
                  <a:noFill/>
                </a:ln>
                <a:solidFill>
                  <a:srgbClr val="009DD9"/>
                </a:solidFill>
                <a:effectLst/>
                <a:uLnTx/>
                <a:uFillTx/>
                <a:latin typeface="Calibri"/>
                <a:ea typeface="+mn-ea"/>
                <a:cs typeface="+mn-cs"/>
              </a:endParaRPr>
            </a:p>
          </p:txBody>
        </p:sp>
      </p:grpSp>
      <p:cxnSp>
        <p:nvCxnSpPr>
          <p:cNvPr id="22" name="Straight Connector 21"/>
          <p:cNvCxnSpPr/>
          <p:nvPr/>
        </p:nvCxnSpPr>
        <p:spPr>
          <a:xfrm>
            <a:off x="8689622" y="2611115"/>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96644" y="2638273"/>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A5D12994-F644-475C-AF43-C5FF231BE296}"/>
              </a:ext>
            </a:extLst>
          </p:cNvPr>
          <p:cNvGrpSpPr/>
          <p:nvPr/>
        </p:nvGrpSpPr>
        <p:grpSpPr>
          <a:xfrm>
            <a:off x="4129552" y="1935561"/>
            <a:ext cx="4414156" cy="4252854"/>
            <a:chOff x="3756626" y="1470879"/>
            <a:chExt cx="5135947" cy="4855070"/>
          </a:xfrm>
        </p:grpSpPr>
        <p:sp>
          <p:nvSpPr>
            <p:cNvPr id="32" name="Rectangle 31">
              <a:extLst>
                <a:ext uri="{FF2B5EF4-FFF2-40B4-BE49-F238E27FC236}">
                  <a16:creationId xmlns:a16="http://schemas.microsoft.com/office/drawing/2014/main" id="{F9308CBA-C8C3-45C0-A9A2-D3907119C60D}"/>
                </a:ext>
              </a:extLst>
            </p:cNvPr>
            <p:cNvSpPr/>
            <p:nvPr/>
          </p:nvSpPr>
          <p:spPr>
            <a:xfrm>
              <a:off x="4216640" y="1470879"/>
              <a:ext cx="4131352" cy="1229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707276"/>
                  </a:solidFill>
                  <a:latin typeface="Calibri"/>
                </a:rPr>
                <a:t>Support / Oppose</a:t>
              </a:r>
            </a:p>
            <a:p>
              <a:pPr lvl="0" algn="ctr">
                <a:defRPr/>
              </a:pPr>
              <a:r>
                <a:rPr lang="en-US" sz="1600" b="1" dirty="0">
                  <a:solidFill>
                    <a:srgbClr val="707276"/>
                  </a:solidFill>
                </a:rPr>
                <a:t>Building a combination of physical and electronic barriers across the U.S.-Mexico border</a:t>
              </a:r>
              <a:endParaRPr kumimoji="0" lang="en-US" sz="1600" b="1" i="0" u="none" strike="noStrike" kern="1200" cap="none" spc="0" normalizeH="0" baseline="0" noProof="0" dirty="0">
                <a:ln>
                  <a:noFill/>
                </a:ln>
                <a:solidFill>
                  <a:srgbClr val="707276"/>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EA791C37-0218-46A4-9DE9-B2D0BD820C02}"/>
                </a:ext>
              </a:extLst>
            </p:cNvPr>
            <p:cNvGrpSpPr/>
            <p:nvPr/>
          </p:nvGrpSpPr>
          <p:grpSpPr>
            <a:xfrm>
              <a:off x="3756626" y="2732613"/>
              <a:ext cx="5135947" cy="3593336"/>
              <a:chOff x="3756626" y="2732613"/>
              <a:chExt cx="5135947" cy="3593336"/>
            </a:xfrm>
          </p:grpSpPr>
          <p:graphicFrame>
            <p:nvGraphicFramePr>
              <p:cNvPr id="34" name="Chart 33">
                <a:extLst>
                  <a:ext uri="{FF2B5EF4-FFF2-40B4-BE49-F238E27FC236}">
                    <a16:creationId xmlns:a16="http://schemas.microsoft.com/office/drawing/2014/main" id="{6F5BBE53-EC5D-43A8-8715-557956E78B79}"/>
                  </a:ext>
                </a:extLst>
              </p:cNvPr>
              <p:cNvGraphicFramePr/>
              <p:nvPr>
                <p:extLst/>
              </p:nvPr>
            </p:nvGraphicFramePr>
            <p:xfrm>
              <a:off x="3756626" y="2732613"/>
              <a:ext cx="5135947" cy="359333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1EE9A3DC-82D0-4629-B30F-1D0CF14E7149}"/>
                  </a:ext>
                </a:extLst>
              </p:cNvPr>
              <p:cNvSpPr txBox="1"/>
              <p:nvPr/>
            </p:nvSpPr>
            <p:spPr>
              <a:xfrm>
                <a:off x="4605916" y="4400290"/>
                <a:ext cx="1676400" cy="421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a:ea typeface="+mn-ea"/>
                    <a:cs typeface="+mn-cs"/>
                  </a:rPr>
                  <a:t>Oppose</a:t>
                </a:r>
                <a:endParaRPr kumimoji="0" lang="en-US"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F53EE575-A8C6-4D81-AFD1-B17FFE8532FB}"/>
                  </a:ext>
                </a:extLst>
              </p:cNvPr>
              <p:cNvSpPr txBox="1"/>
              <p:nvPr/>
            </p:nvSpPr>
            <p:spPr>
              <a:xfrm>
                <a:off x="6282316" y="4788361"/>
                <a:ext cx="1506803" cy="421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a:ea typeface="+mn-ea"/>
                    <a:cs typeface="+mn-cs"/>
                  </a:rPr>
                  <a:t>Support</a:t>
                </a:r>
              </a:p>
            </p:txBody>
          </p:sp>
        </p:grpSp>
      </p:grpSp>
      <p:sp>
        <p:nvSpPr>
          <p:cNvPr id="4" name="Title 3"/>
          <p:cNvSpPr>
            <a:spLocks noGrp="1"/>
          </p:cNvSpPr>
          <p:nvPr>
            <p:ph type="title"/>
          </p:nvPr>
        </p:nvSpPr>
        <p:spPr/>
        <p:txBody>
          <a:bodyPr/>
          <a:lstStyle/>
          <a:p>
            <a:r>
              <a:rPr lang="en-US" dirty="0"/>
              <a:t>Most voters believe that border security is inadequate</a:t>
            </a:r>
          </a:p>
        </p:txBody>
      </p:sp>
      <p:sp>
        <p:nvSpPr>
          <p:cNvPr id="2" name="Text Placeholder 1"/>
          <p:cNvSpPr>
            <a:spLocks noGrp="1"/>
          </p:cNvSpPr>
          <p:nvPr>
            <p:ph type="body" idx="13"/>
          </p:nvPr>
        </p:nvSpPr>
        <p:spPr/>
        <p:txBody>
          <a:bodyPr/>
          <a:lstStyle/>
          <a:p>
            <a:r>
              <a:rPr lang="en-US" dirty="0"/>
              <a:t>Very few believe that the US should have “basically open borders”; and over half support a physical-electronic barrier between the US and Mexico.</a:t>
            </a:r>
          </a:p>
        </p:txBody>
      </p:sp>
    </p:spTree>
    <p:extLst>
      <p:ext uri="{BB962C8B-B14F-4D97-AF65-F5344CB8AC3E}">
        <p14:creationId xmlns:p14="http://schemas.microsoft.com/office/powerpoint/2010/main" val="3193392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0" y="6387524"/>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IM10 Would you favor or oppose Democrats voting to shut the government down if the continuing budget resolution does not include restoring so-called DACA work permits for undocumented immigrants brought here illegally by their parents? </a:t>
            </a:r>
            <a:endParaRPr lang="en-US" dirty="0">
              <a:solidFill>
                <a:schemeClr val="accent6"/>
              </a:solidFill>
              <a:ea typeface="MS Mincho" panose="02020609040205080304" pitchFamily="49" charset="-128"/>
            </a:endParaRPr>
          </a:p>
        </p:txBody>
      </p:sp>
      <p:graphicFrame>
        <p:nvGraphicFramePr>
          <p:cNvPr id="5" name="Chart 4"/>
          <p:cNvGraphicFramePr/>
          <p:nvPr>
            <p:extLst/>
          </p:nvPr>
        </p:nvGraphicFramePr>
        <p:xfrm>
          <a:off x="3756626" y="2977068"/>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14519" y="4184189"/>
            <a:ext cx="1676400" cy="523220"/>
          </a:xfrm>
          <a:prstGeom prst="rect">
            <a:avLst/>
          </a:prstGeom>
          <a:noFill/>
        </p:spPr>
        <p:txBody>
          <a:bodyPr wrap="square" rtlCol="0">
            <a:spAutoFit/>
          </a:bodyPr>
          <a:lstStyle/>
          <a:p>
            <a:pPr algn="ctr">
              <a:defRPr/>
            </a:pPr>
            <a:r>
              <a:rPr lang="en-US" sz="2800" b="1" dirty="0">
                <a:solidFill>
                  <a:schemeClr val="accent4"/>
                </a:solidFill>
              </a:rPr>
              <a:t>Oppose</a:t>
            </a:r>
            <a:endParaRPr lang="en-US" sz="2400" dirty="0">
              <a:solidFill>
                <a:schemeClr val="accent4"/>
              </a:solidFill>
            </a:endParaRPr>
          </a:p>
        </p:txBody>
      </p:sp>
      <p:sp>
        <p:nvSpPr>
          <p:cNvPr id="7" name="Rectangle 6"/>
          <p:cNvSpPr/>
          <p:nvPr/>
        </p:nvSpPr>
        <p:spPr>
          <a:xfrm>
            <a:off x="2241755" y="1752600"/>
            <a:ext cx="8273845" cy="1323439"/>
          </a:xfrm>
          <a:prstGeom prst="rect">
            <a:avLst/>
          </a:prstGeom>
        </p:spPr>
        <p:txBody>
          <a:bodyPr wrap="square">
            <a:spAutoFit/>
          </a:bodyPr>
          <a:lstStyle/>
          <a:p>
            <a:pPr algn="ctr"/>
            <a:r>
              <a:rPr lang="en-US" sz="2000" b="1" dirty="0">
                <a:solidFill>
                  <a:srgbClr val="707276"/>
                </a:solidFill>
              </a:rPr>
              <a:t>Favor / Oppose</a:t>
            </a:r>
          </a:p>
          <a:p>
            <a:pPr algn="ctr"/>
            <a:r>
              <a:rPr lang="en-US" sz="2000" b="1" i="1" dirty="0">
                <a:solidFill>
                  <a:srgbClr val="707276"/>
                </a:solidFill>
              </a:rPr>
              <a:t>Democrats voting to shut the government down if the continuing budget resolution does not include restoring so-called DACA work permits for undocumented immigrants brought here illegally by their parents</a:t>
            </a:r>
          </a:p>
        </p:txBody>
      </p:sp>
      <p:sp>
        <p:nvSpPr>
          <p:cNvPr id="8" name="TextBox 7"/>
          <p:cNvSpPr txBox="1"/>
          <p:nvPr/>
        </p:nvSpPr>
        <p:spPr>
          <a:xfrm>
            <a:off x="7905997" y="4214966"/>
            <a:ext cx="1798089" cy="461665"/>
          </a:xfrm>
          <a:prstGeom prst="rect">
            <a:avLst/>
          </a:prstGeom>
          <a:noFill/>
        </p:spPr>
        <p:txBody>
          <a:bodyPr wrap="square" rtlCol="0">
            <a:spAutoFit/>
          </a:bodyPr>
          <a:lstStyle/>
          <a:p>
            <a:pPr algn="ctr"/>
            <a:r>
              <a:rPr lang="en-US" sz="2400" b="1" dirty="0">
                <a:solidFill>
                  <a:schemeClr val="accent1"/>
                </a:solidFill>
              </a:rPr>
              <a:t>Favor</a:t>
            </a:r>
          </a:p>
        </p:txBody>
      </p:sp>
      <p:sp>
        <p:nvSpPr>
          <p:cNvPr id="2" name="Title 1"/>
          <p:cNvSpPr>
            <a:spLocks noGrp="1"/>
          </p:cNvSpPr>
          <p:nvPr>
            <p:ph type="title"/>
          </p:nvPr>
        </p:nvSpPr>
        <p:spPr/>
        <p:txBody>
          <a:bodyPr/>
          <a:lstStyle/>
          <a:p>
            <a:r>
              <a:rPr lang="en-US" dirty="0"/>
              <a:t>Most voters oppose a democrat strategy to shutdown the government in order to restore </a:t>
            </a:r>
            <a:r>
              <a:rPr lang="en-US" dirty="0" err="1"/>
              <a:t>daca</a:t>
            </a:r>
            <a:r>
              <a:rPr lang="en-US" dirty="0"/>
              <a:t> work permits</a:t>
            </a:r>
          </a:p>
        </p:txBody>
      </p:sp>
    </p:spTree>
    <p:extLst>
      <p:ext uri="{BB962C8B-B14F-4D97-AF65-F5344CB8AC3E}">
        <p14:creationId xmlns:p14="http://schemas.microsoft.com/office/powerpoint/2010/main" val="1125777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373368"/>
            <a:ext cx="10887287" cy="365760"/>
          </a:xfrm>
        </p:spPr>
        <p:txBody>
          <a:bodyPr/>
          <a:lstStyle/>
          <a:p>
            <a:r>
              <a:rPr lang="en-US" u="sng" dirty="0">
                <a:solidFill>
                  <a:schemeClr val="accent6"/>
                </a:solidFill>
                <a:ea typeface="MS Mincho" panose="02020609040205080304" pitchFamily="49" charset="-128"/>
              </a:rPr>
              <a:t>BASE: Registered Voters (n=980)</a:t>
            </a:r>
          </a:p>
          <a:p>
            <a:r>
              <a:rPr lang="en-US" dirty="0">
                <a:solidFill>
                  <a:schemeClr val="accent6"/>
                </a:solidFill>
              </a:rPr>
              <a:t>IM11 Would you favor or oppose a congressional deal that gives undocumented immigrants brought here by their parents work permits and a path to citizenship in exchange for increasing merit preference over preference for relatives, eliminating the diversity visa lottery, and funding barrier security on the U.S.-Mexico border? </a:t>
            </a:r>
            <a:endParaRPr lang="en-US" dirty="0">
              <a:solidFill>
                <a:schemeClr val="accent6"/>
              </a:solidFill>
              <a:ea typeface="MS Mincho" panose="02020609040205080304" pitchFamily="49" charset="-128"/>
            </a:endParaRPr>
          </a:p>
        </p:txBody>
      </p:sp>
      <p:graphicFrame>
        <p:nvGraphicFramePr>
          <p:cNvPr id="5" name="Chart 4"/>
          <p:cNvGraphicFramePr/>
          <p:nvPr>
            <p:extLst/>
          </p:nvPr>
        </p:nvGraphicFramePr>
        <p:xfrm>
          <a:off x="3756626" y="2977068"/>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14519" y="4184189"/>
            <a:ext cx="1676400" cy="523220"/>
          </a:xfrm>
          <a:prstGeom prst="rect">
            <a:avLst/>
          </a:prstGeom>
          <a:noFill/>
        </p:spPr>
        <p:txBody>
          <a:bodyPr wrap="square" rtlCol="0">
            <a:spAutoFit/>
          </a:bodyPr>
          <a:lstStyle/>
          <a:p>
            <a:pPr algn="ctr">
              <a:defRPr/>
            </a:pPr>
            <a:r>
              <a:rPr lang="en-US" sz="2800" b="1" dirty="0">
                <a:solidFill>
                  <a:schemeClr val="accent4"/>
                </a:solidFill>
              </a:rPr>
              <a:t>Oppose</a:t>
            </a:r>
            <a:endParaRPr lang="en-US" sz="2400" dirty="0">
              <a:solidFill>
                <a:schemeClr val="accent4"/>
              </a:solidFill>
            </a:endParaRPr>
          </a:p>
        </p:txBody>
      </p:sp>
      <p:sp>
        <p:nvSpPr>
          <p:cNvPr id="7" name="Rectangle 6"/>
          <p:cNvSpPr/>
          <p:nvPr/>
        </p:nvSpPr>
        <p:spPr>
          <a:xfrm>
            <a:off x="1430593" y="1745962"/>
            <a:ext cx="9881419" cy="1231106"/>
          </a:xfrm>
          <a:prstGeom prst="rect">
            <a:avLst/>
          </a:prstGeom>
        </p:spPr>
        <p:txBody>
          <a:bodyPr wrap="square">
            <a:spAutoFit/>
          </a:bodyPr>
          <a:lstStyle/>
          <a:p>
            <a:pPr algn="ctr"/>
            <a:r>
              <a:rPr lang="en-US" sz="2000" b="1" dirty="0">
                <a:solidFill>
                  <a:srgbClr val="707276"/>
                </a:solidFill>
              </a:rPr>
              <a:t>Favor / Oppose</a:t>
            </a:r>
          </a:p>
          <a:p>
            <a:pPr algn="ctr"/>
            <a:r>
              <a:rPr lang="en-US" b="1" i="1" dirty="0">
                <a:solidFill>
                  <a:srgbClr val="707276"/>
                </a:solidFill>
              </a:rPr>
              <a:t>Congressional deal that gives undocumented immigrants brought here by their parents work permits and a path to citizenship in exchange for increasing merit preference over preference for relatives, eliminating the diversity visa lottery, and funding barrier security on the U.S.-Mexico border</a:t>
            </a:r>
          </a:p>
        </p:txBody>
      </p:sp>
      <p:sp>
        <p:nvSpPr>
          <p:cNvPr id="8" name="TextBox 7"/>
          <p:cNvSpPr txBox="1"/>
          <p:nvPr/>
        </p:nvSpPr>
        <p:spPr>
          <a:xfrm>
            <a:off x="7905997" y="4214966"/>
            <a:ext cx="1798089" cy="461665"/>
          </a:xfrm>
          <a:prstGeom prst="rect">
            <a:avLst/>
          </a:prstGeom>
          <a:noFill/>
        </p:spPr>
        <p:txBody>
          <a:bodyPr wrap="square" rtlCol="0">
            <a:spAutoFit/>
          </a:bodyPr>
          <a:lstStyle/>
          <a:p>
            <a:pPr algn="ctr"/>
            <a:r>
              <a:rPr lang="en-US" sz="2400" b="1" dirty="0">
                <a:solidFill>
                  <a:schemeClr val="accent1"/>
                </a:solidFill>
              </a:rPr>
              <a:t>Favor</a:t>
            </a:r>
          </a:p>
        </p:txBody>
      </p:sp>
      <p:sp>
        <p:nvSpPr>
          <p:cNvPr id="2" name="Title 1"/>
          <p:cNvSpPr>
            <a:spLocks noGrp="1"/>
          </p:cNvSpPr>
          <p:nvPr>
            <p:ph type="title"/>
          </p:nvPr>
        </p:nvSpPr>
        <p:spPr/>
        <p:txBody>
          <a:bodyPr/>
          <a:lstStyle/>
          <a:p>
            <a:r>
              <a:rPr lang="en-US" dirty="0"/>
              <a:t>Most voters support immigration reform that includes </a:t>
            </a:r>
            <a:r>
              <a:rPr lang="en-US" dirty="0" err="1"/>
              <a:t>daca</a:t>
            </a:r>
            <a:r>
              <a:rPr lang="en-US" dirty="0"/>
              <a:t>, a us-Mexico barrier and the elimination of the diversity visa lottery</a:t>
            </a:r>
          </a:p>
        </p:txBody>
      </p:sp>
    </p:spTree>
    <p:extLst>
      <p:ext uri="{BB962C8B-B14F-4D97-AF65-F5344CB8AC3E}">
        <p14:creationId xmlns:p14="http://schemas.microsoft.com/office/powerpoint/2010/main" val="422723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92441"/>
            <a:ext cx="10888896" cy="571500"/>
          </a:xfrm>
        </p:spPr>
        <p:txBody>
          <a:bodyPr/>
          <a:lstStyle/>
          <a:p>
            <a:r>
              <a:rPr lang="en-US" sz="2800" dirty="0"/>
              <a:t>Voters’ perception of the US economy remains BULLISH</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 2032;August n=2263; September n=2177; October n=2159; November n=2350 December n=1995 ; January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sp>
        <p:nvSpPr>
          <p:cNvPr id="15" name="Rectangle 14"/>
          <p:cNvSpPr/>
          <p:nvPr/>
        </p:nvSpPr>
        <p:spPr>
          <a:xfrm>
            <a:off x="4958346" y="1575682"/>
            <a:ext cx="29915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Strength of the U.S. Economy</a:t>
            </a:r>
          </a:p>
        </p:txBody>
      </p:sp>
      <p:sp>
        <p:nvSpPr>
          <p:cNvPr id="20" name="Rounded Rectangle 19"/>
          <p:cNvSpPr/>
          <p:nvPr/>
        </p:nvSpPr>
        <p:spPr>
          <a:xfrm>
            <a:off x="3271364" y="1426426"/>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A10028"/>
              </a:solidFill>
              <a:effectLst/>
              <a:uLnTx/>
              <a:uFillTx/>
              <a:latin typeface="Calibri"/>
              <a:ea typeface="+mn-ea"/>
              <a:cs typeface="+mn-cs"/>
            </a:endParaRPr>
          </a:p>
        </p:txBody>
      </p:sp>
      <p:sp>
        <p:nvSpPr>
          <p:cNvPr id="14" name="Rounded Rectangle 13"/>
          <p:cNvSpPr/>
          <p:nvPr/>
        </p:nvSpPr>
        <p:spPr>
          <a:xfrm>
            <a:off x="7028055" y="1416213"/>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9DD9"/>
              </a:solidFill>
              <a:effectLst/>
              <a:uLnTx/>
              <a:uFillTx/>
              <a:latin typeface="Calibri"/>
              <a:ea typeface="+mn-ea"/>
              <a:cs typeface="+mn-cs"/>
            </a:endParaRPr>
          </a:p>
        </p:txBody>
      </p:sp>
      <p:sp>
        <p:nvSpPr>
          <p:cNvPr id="49" name="Rounded Rectangle 48"/>
          <p:cNvSpPr/>
          <p:nvPr/>
        </p:nvSpPr>
        <p:spPr>
          <a:xfrm>
            <a:off x="7492359" y="4844296"/>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9DD9"/>
              </a:solidFill>
              <a:effectLst/>
              <a:uLnTx/>
              <a:uFillTx/>
              <a:latin typeface="Calibri"/>
              <a:ea typeface="+mn-ea"/>
              <a:cs typeface="+mn-cs"/>
            </a:endParaRPr>
          </a:p>
        </p:txBody>
      </p:sp>
      <p:sp>
        <p:nvSpPr>
          <p:cNvPr id="50" name="Rounded Rectangle 49"/>
          <p:cNvSpPr/>
          <p:nvPr/>
        </p:nvSpPr>
        <p:spPr>
          <a:xfrm>
            <a:off x="3273561" y="4868151"/>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A10028"/>
              </a:solidFill>
              <a:effectLst/>
              <a:uLnTx/>
              <a:uFillTx/>
              <a:latin typeface="Calibri"/>
              <a:ea typeface="+mn-ea"/>
              <a:cs typeface="+mn-cs"/>
            </a:endParaRPr>
          </a:p>
        </p:txBody>
      </p:sp>
      <p:graphicFrame>
        <p:nvGraphicFramePr>
          <p:cNvPr id="63" name="Chart 62"/>
          <p:cNvGraphicFramePr/>
          <p:nvPr>
            <p:extLst/>
          </p:nvPr>
        </p:nvGraphicFramePr>
        <p:xfrm>
          <a:off x="2240596" y="1826054"/>
          <a:ext cx="8206286" cy="4722937"/>
        </p:xfrm>
        <a:graphic>
          <a:graphicData uri="http://schemas.openxmlformats.org/drawingml/2006/chart">
            <c:chart xmlns:c="http://schemas.openxmlformats.org/drawingml/2006/chart" xmlns:r="http://schemas.openxmlformats.org/officeDocument/2006/relationships" r:id="rId2"/>
          </a:graphicData>
        </a:graphic>
      </p:graphicFrame>
      <p:sp>
        <p:nvSpPr>
          <p:cNvPr id="64" name="Rounded Rectangle 63"/>
          <p:cNvSpPr/>
          <p:nvPr/>
        </p:nvSpPr>
        <p:spPr>
          <a:xfrm>
            <a:off x="7452596" y="5454385"/>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9DD9"/>
              </a:solidFill>
              <a:effectLst/>
              <a:uLnTx/>
              <a:uFillTx/>
              <a:latin typeface="Calibri"/>
              <a:ea typeface="+mn-ea"/>
              <a:cs typeface="+mn-cs"/>
            </a:endParaRPr>
          </a:p>
        </p:txBody>
      </p:sp>
      <p:sp>
        <p:nvSpPr>
          <p:cNvPr id="65" name="Rounded Rectangle 64"/>
          <p:cNvSpPr/>
          <p:nvPr/>
        </p:nvSpPr>
        <p:spPr>
          <a:xfrm>
            <a:off x="3233798" y="5478240"/>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A10028"/>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10178142" y="1603262"/>
          <a:ext cx="1729824" cy="4617492"/>
        </p:xfrm>
        <a:graphic>
          <a:graphicData uri="http://schemas.openxmlformats.org/drawingml/2006/table">
            <a:tbl>
              <a:tblPr firstRow="1" bandRow="1">
                <a:tableStyleId>{2D5ABB26-0587-4C30-8999-92F81FD0307C}</a:tableStyleId>
              </a:tblPr>
              <a:tblGrid>
                <a:gridCol w="864912">
                  <a:extLst>
                    <a:ext uri="{9D8B030D-6E8A-4147-A177-3AD203B41FA5}">
                      <a16:colId xmlns:a16="http://schemas.microsoft.com/office/drawing/2014/main" val="20000"/>
                    </a:ext>
                  </a:extLst>
                </a:gridCol>
                <a:gridCol w="864912">
                  <a:extLst>
                    <a:ext uri="{9D8B030D-6E8A-4147-A177-3AD203B41FA5}">
                      <a16:colId xmlns:a16="http://schemas.microsoft.com/office/drawing/2014/main" val="20001"/>
                    </a:ext>
                  </a:extLst>
                </a:gridCol>
              </a:tblGrid>
              <a:tr h="354311">
                <a:tc>
                  <a:txBody>
                    <a:bodyPr/>
                    <a:lstStyle/>
                    <a:p>
                      <a:pPr algn="ctr"/>
                      <a:r>
                        <a:rPr lang="en-US" b="1" dirty="0"/>
                        <a:t>Weak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a:t>Strong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39%</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61%</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37%</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63%</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39%</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61%</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35%</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65%</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37%</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63%</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38%</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62%</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34%</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66%</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36%</a:t>
                      </a:r>
                      <a:endParaRPr lang="en-US" sz="11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64%</a:t>
                      </a:r>
                      <a:endParaRPr lang="en-US" sz="11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1"/>
                  </a:ext>
                </a:extLst>
              </a:tr>
              <a:tr h="354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A10028"/>
                          </a:solidFill>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9DD9"/>
                          </a:solidFill>
                        </a:rPr>
                        <a:t>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6" name="Table 5"/>
          <p:cNvGraphicFramePr>
            <a:graphicFrameLocks noGrp="1"/>
          </p:cNvGraphicFramePr>
          <p:nvPr>
            <p:extLst/>
          </p:nvPr>
        </p:nvGraphicFramePr>
        <p:xfrm>
          <a:off x="1524000" y="2016453"/>
          <a:ext cx="836613" cy="4166784"/>
        </p:xfrm>
        <a:graphic>
          <a:graphicData uri="http://schemas.openxmlformats.org/drawingml/2006/table">
            <a:tbl>
              <a:tblPr firstRow="1" bandRow="1">
                <a:tableStyleId>{2D5ABB26-0587-4C30-8999-92F81FD0307C}</a:tableStyleId>
              </a:tblPr>
              <a:tblGrid>
                <a:gridCol w="836613">
                  <a:extLst>
                    <a:ext uri="{9D8B030D-6E8A-4147-A177-3AD203B41FA5}">
                      <a16:colId xmlns:a16="http://schemas.microsoft.com/office/drawing/2014/main" val="20000"/>
                    </a:ext>
                  </a:extLst>
                </a:gridCol>
              </a:tblGrid>
              <a:tr h="347232">
                <a:tc>
                  <a:txBody>
                    <a:bodyPr/>
                    <a:lstStyle/>
                    <a:p>
                      <a:pPr algn="r"/>
                      <a:r>
                        <a:rPr lang="en-US" sz="1600" b="1" dirty="0"/>
                        <a:t>Feb</a:t>
                      </a:r>
                    </a:p>
                  </a:txBody>
                  <a:tcPr/>
                </a:tc>
                <a:extLst>
                  <a:ext uri="{0D108BD9-81ED-4DB2-BD59-A6C34878D82A}">
                    <a16:rowId xmlns:a16="http://schemas.microsoft.com/office/drawing/2014/main" val="10000"/>
                  </a:ext>
                </a:extLst>
              </a:tr>
              <a:tr h="347232">
                <a:tc>
                  <a:txBody>
                    <a:bodyPr/>
                    <a:lstStyle/>
                    <a:p>
                      <a:pPr algn="r"/>
                      <a:r>
                        <a:rPr lang="en-US" sz="1600" b="1" dirty="0"/>
                        <a:t>March</a:t>
                      </a:r>
                    </a:p>
                  </a:txBody>
                  <a:tcPr/>
                </a:tc>
                <a:extLst>
                  <a:ext uri="{0D108BD9-81ED-4DB2-BD59-A6C34878D82A}">
                    <a16:rowId xmlns:a16="http://schemas.microsoft.com/office/drawing/2014/main" val="10001"/>
                  </a:ext>
                </a:extLst>
              </a:tr>
              <a:tr h="347232">
                <a:tc>
                  <a:txBody>
                    <a:bodyPr/>
                    <a:lstStyle/>
                    <a:p>
                      <a:pPr algn="r"/>
                      <a:r>
                        <a:rPr lang="en-US" sz="1600" b="1" dirty="0"/>
                        <a:t>Apr</a:t>
                      </a:r>
                    </a:p>
                  </a:txBody>
                  <a:tcPr/>
                </a:tc>
                <a:extLst>
                  <a:ext uri="{0D108BD9-81ED-4DB2-BD59-A6C34878D82A}">
                    <a16:rowId xmlns:a16="http://schemas.microsoft.com/office/drawing/2014/main" val="10002"/>
                  </a:ext>
                </a:extLst>
              </a:tr>
              <a:tr h="347232">
                <a:tc>
                  <a:txBody>
                    <a:bodyPr/>
                    <a:lstStyle/>
                    <a:p>
                      <a:pPr algn="r"/>
                      <a:r>
                        <a:rPr lang="en-US" sz="1600" b="1" dirty="0"/>
                        <a:t>May</a:t>
                      </a:r>
                    </a:p>
                  </a:txBody>
                  <a:tcPr/>
                </a:tc>
                <a:extLst>
                  <a:ext uri="{0D108BD9-81ED-4DB2-BD59-A6C34878D82A}">
                    <a16:rowId xmlns:a16="http://schemas.microsoft.com/office/drawing/2014/main" val="10003"/>
                  </a:ext>
                </a:extLst>
              </a:tr>
              <a:tr h="347232">
                <a:tc>
                  <a:txBody>
                    <a:bodyPr/>
                    <a:lstStyle/>
                    <a:p>
                      <a:pPr algn="r"/>
                      <a:r>
                        <a:rPr lang="en-US" sz="1600" b="1" dirty="0"/>
                        <a:t>June</a:t>
                      </a:r>
                    </a:p>
                  </a:txBody>
                  <a:tcPr/>
                </a:tc>
                <a:extLst>
                  <a:ext uri="{0D108BD9-81ED-4DB2-BD59-A6C34878D82A}">
                    <a16:rowId xmlns:a16="http://schemas.microsoft.com/office/drawing/2014/main" val="10004"/>
                  </a:ext>
                </a:extLst>
              </a:tr>
              <a:tr h="347232">
                <a:tc>
                  <a:txBody>
                    <a:bodyPr/>
                    <a:lstStyle/>
                    <a:p>
                      <a:pPr algn="r"/>
                      <a:r>
                        <a:rPr lang="en-US" sz="1600" b="1" dirty="0"/>
                        <a:t>July</a:t>
                      </a:r>
                    </a:p>
                  </a:txBody>
                  <a:tcPr/>
                </a:tc>
                <a:extLst>
                  <a:ext uri="{0D108BD9-81ED-4DB2-BD59-A6C34878D82A}">
                    <a16:rowId xmlns:a16="http://schemas.microsoft.com/office/drawing/2014/main" val="10005"/>
                  </a:ext>
                </a:extLst>
              </a:tr>
              <a:tr h="347232">
                <a:tc>
                  <a:txBody>
                    <a:bodyPr/>
                    <a:lstStyle/>
                    <a:p>
                      <a:pPr algn="r"/>
                      <a:r>
                        <a:rPr lang="en-US" sz="1600" b="1" dirty="0"/>
                        <a:t>Aug</a:t>
                      </a:r>
                    </a:p>
                  </a:txBody>
                  <a:tcPr/>
                </a:tc>
                <a:extLst>
                  <a:ext uri="{0D108BD9-81ED-4DB2-BD59-A6C34878D82A}">
                    <a16:rowId xmlns:a16="http://schemas.microsoft.com/office/drawing/2014/main" val="10006"/>
                  </a:ext>
                </a:extLst>
              </a:tr>
              <a:tr h="347232">
                <a:tc>
                  <a:txBody>
                    <a:bodyPr/>
                    <a:lstStyle/>
                    <a:p>
                      <a:pPr algn="r"/>
                      <a:r>
                        <a:rPr lang="en-US" sz="1600" b="1" dirty="0"/>
                        <a:t>Sept</a:t>
                      </a:r>
                    </a:p>
                  </a:txBody>
                  <a:tcPr/>
                </a:tc>
                <a:extLst>
                  <a:ext uri="{0D108BD9-81ED-4DB2-BD59-A6C34878D82A}">
                    <a16:rowId xmlns:a16="http://schemas.microsoft.com/office/drawing/2014/main" val="10007"/>
                  </a:ext>
                </a:extLst>
              </a:tr>
              <a:tr h="347232">
                <a:tc>
                  <a:txBody>
                    <a:bodyPr/>
                    <a:lstStyle/>
                    <a:p>
                      <a:pPr algn="r"/>
                      <a:r>
                        <a:rPr lang="en-US" sz="1600" b="1" dirty="0"/>
                        <a:t>Oct</a:t>
                      </a:r>
                    </a:p>
                  </a:txBody>
                  <a:tcPr/>
                </a:tc>
                <a:extLst>
                  <a:ext uri="{0D108BD9-81ED-4DB2-BD59-A6C34878D82A}">
                    <a16:rowId xmlns:a16="http://schemas.microsoft.com/office/drawing/2014/main" val="10008"/>
                  </a:ext>
                </a:extLst>
              </a:tr>
              <a:tr h="347232">
                <a:tc>
                  <a:txBody>
                    <a:bodyPr/>
                    <a:lstStyle/>
                    <a:p>
                      <a:pPr algn="r"/>
                      <a:r>
                        <a:rPr lang="en-US" sz="1600" b="1" dirty="0"/>
                        <a:t>Nov</a:t>
                      </a:r>
                    </a:p>
                  </a:txBody>
                  <a:tcPr/>
                </a:tc>
                <a:extLst>
                  <a:ext uri="{0D108BD9-81ED-4DB2-BD59-A6C34878D82A}">
                    <a16:rowId xmlns:a16="http://schemas.microsoft.com/office/drawing/2014/main" val="10009"/>
                  </a:ext>
                </a:extLst>
              </a:tr>
              <a:tr h="347232">
                <a:tc>
                  <a:txBody>
                    <a:bodyPr/>
                    <a:lstStyle/>
                    <a:p>
                      <a:pPr algn="r"/>
                      <a:r>
                        <a:rPr lang="en-US" sz="1600" b="1" dirty="0"/>
                        <a:t>Dec</a:t>
                      </a:r>
                    </a:p>
                  </a:txBody>
                  <a:tcPr/>
                </a:tc>
                <a:extLst>
                  <a:ext uri="{0D108BD9-81ED-4DB2-BD59-A6C34878D82A}">
                    <a16:rowId xmlns:a16="http://schemas.microsoft.com/office/drawing/2014/main" val="10010"/>
                  </a:ext>
                </a:extLst>
              </a:tr>
              <a:tr h="347232">
                <a:tc>
                  <a:txBody>
                    <a:bodyPr/>
                    <a:lstStyle/>
                    <a:p>
                      <a:pPr algn="r"/>
                      <a:r>
                        <a:rPr lang="en-US" sz="1600" b="1" dirty="0"/>
                        <a:t>Jan</a:t>
                      </a:r>
                    </a:p>
                  </a:txBody>
                  <a:tcP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idx="13"/>
          </p:nvPr>
        </p:nvSpPr>
        <p:spPr>
          <a:xfrm>
            <a:off x="788936" y="998341"/>
            <a:ext cx="10880429" cy="315118"/>
          </a:xfrm>
        </p:spPr>
        <p:txBody>
          <a:bodyPr/>
          <a:lstStyle/>
          <a:p>
            <a:r>
              <a:rPr lang="en-US" dirty="0"/>
              <a:t>The overall impression of the economy is very strong with over two-thirds of voters expressing confidence.</a:t>
            </a:r>
          </a:p>
        </p:txBody>
      </p:sp>
    </p:spTree>
    <p:extLst>
      <p:ext uri="{BB962C8B-B14F-4D97-AF65-F5344CB8AC3E}">
        <p14:creationId xmlns:p14="http://schemas.microsoft.com/office/powerpoint/2010/main" val="79350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1" y="460253"/>
            <a:ext cx="10207369" cy="571500"/>
          </a:xfrm>
        </p:spPr>
        <p:txBody>
          <a:bodyPr/>
          <a:lstStyle/>
          <a:p>
            <a:r>
              <a:rPr lang="en-US" sz="2800" dirty="0"/>
              <a:t>Personal financial optimism AT highest level since tracking</a:t>
            </a:r>
          </a:p>
        </p:txBody>
      </p:sp>
      <p:sp>
        <p:nvSpPr>
          <p:cNvPr id="3" name="Text Placeholder 2"/>
          <p:cNvSpPr>
            <a:spLocks noGrp="1"/>
          </p:cNvSpPr>
          <p:nvPr>
            <p:ph type="body" idx="13"/>
          </p:nvPr>
        </p:nvSpPr>
        <p:spPr>
          <a:xfrm>
            <a:off x="803114" y="1023075"/>
            <a:ext cx="10104120" cy="315118"/>
          </a:xfrm>
        </p:spPr>
        <p:txBody>
          <a:bodyPr/>
          <a:lstStyle/>
          <a:p>
            <a:r>
              <a:rPr lang="en-US" dirty="0"/>
              <a:t>Voters’ optimism for their personal financial situation has improved and reached its highest level since the inception of this poll in Feb. 2017. For the first time since August 2017, more voters believe their situation is improving than do voters who think their situation is getting worse.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 2032;August n=2263; September n=2177; October n=2159; November n=2350 December n=1995 ; January n=1962)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I4. Would you say that your personal financial situation is improving or getting worse?</a:t>
            </a:r>
          </a:p>
        </p:txBody>
      </p:sp>
      <p:graphicFrame>
        <p:nvGraphicFramePr>
          <p:cNvPr id="5" name="Chart 4"/>
          <p:cNvGraphicFramePr/>
          <p:nvPr>
            <p:extLst>
              <p:ext uri="{D42A27DB-BD31-4B8C-83A1-F6EECF244321}">
                <p14:modId xmlns:p14="http://schemas.microsoft.com/office/powerpoint/2010/main" val="3333760929"/>
              </p:ext>
            </p:extLst>
          </p:nvPr>
        </p:nvGraphicFramePr>
        <p:xfrm>
          <a:off x="990601" y="2588674"/>
          <a:ext cx="8239300"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229900" y="2893474"/>
            <a:ext cx="115929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9DD9"/>
                </a:solidFill>
                <a:effectLst/>
                <a:uLnTx/>
                <a:uFillTx/>
                <a:latin typeface="Calibri"/>
                <a:ea typeface="+mn-ea"/>
                <a:cs typeface="+mn-cs"/>
              </a:rPr>
              <a:t>Improving</a:t>
            </a:r>
          </a:p>
        </p:txBody>
      </p:sp>
      <p:sp>
        <p:nvSpPr>
          <p:cNvPr id="7" name="Rectangle 6"/>
          <p:cNvSpPr/>
          <p:nvPr/>
        </p:nvSpPr>
        <p:spPr>
          <a:xfrm>
            <a:off x="3277300" y="2187076"/>
            <a:ext cx="4780476"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Voters say their personal financial situation is…</a:t>
            </a:r>
          </a:p>
        </p:txBody>
      </p:sp>
      <p:sp>
        <p:nvSpPr>
          <p:cNvPr id="8" name="Rectangle 7"/>
          <p:cNvSpPr/>
          <p:nvPr/>
        </p:nvSpPr>
        <p:spPr>
          <a:xfrm>
            <a:off x="9229900" y="3791901"/>
            <a:ext cx="1590500"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kern="0" dirty="0">
                <a:solidFill>
                  <a:schemeClr val="tx1">
                    <a:lumMod val="60000"/>
                    <a:lumOff val="40000"/>
                  </a:schemeClr>
                </a:solidFill>
              </a:rPr>
              <a:t>Just as well off</a:t>
            </a:r>
          </a:p>
        </p:txBody>
      </p:sp>
      <p:sp>
        <p:nvSpPr>
          <p:cNvPr id="9" name="Rectangle 8"/>
          <p:cNvSpPr/>
          <p:nvPr/>
        </p:nvSpPr>
        <p:spPr>
          <a:xfrm>
            <a:off x="9232358" y="5105609"/>
            <a:ext cx="1532792"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kern="0" dirty="0">
                <a:solidFill>
                  <a:srgbClr val="A10028"/>
                </a:solidFill>
              </a:rPr>
              <a:t>Getting worse</a:t>
            </a:r>
          </a:p>
        </p:txBody>
      </p:sp>
      <p:sp>
        <p:nvSpPr>
          <p:cNvPr id="10" name="Rectangle 9"/>
          <p:cNvSpPr/>
          <p:nvPr/>
        </p:nvSpPr>
        <p:spPr>
          <a:xfrm>
            <a:off x="9229900" y="5755629"/>
            <a:ext cx="1242648"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kern="0" dirty="0">
                <a:solidFill>
                  <a:schemeClr val="bg2">
                    <a:lumMod val="75000"/>
                  </a:schemeClr>
                </a:solidFill>
              </a:rPr>
              <a:t>No opinion</a:t>
            </a:r>
          </a:p>
        </p:txBody>
      </p:sp>
    </p:spTree>
    <p:extLst>
      <p:ext uri="{BB962C8B-B14F-4D97-AF65-F5344CB8AC3E}">
        <p14:creationId xmlns:p14="http://schemas.microsoft.com/office/powerpoint/2010/main" val="57547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lang="en-US" sz="3600" dirty="0">
                <a:solidFill>
                  <a:srgbClr val="7FBA00"/>
                </a:solidFill>
                <a:latin typeface="Segoe UI" panose="020B0502040204020203" pitchFamily="34" charset="0"/>
                <a:cs typeface="Segoe UI" panose="020B0502040204020203" pitchFamily="34" charset="0"/>
              </a:rPr>
              <a:t>Mood of Country</a:t>
            </a:r>
            <a:endParaRPr kumimoji="0" lang="en-US" sz="3600" b="0" i="0" u="none" strike="noStrike" kern="1200" cap="all" spc="0" normalizeH="0" baseline="0" noProof="0" dirty="0">
              <a:ln>
                <a:noFill/>
              </a:ln>
              <a:solidFill>
                <a:srgbClr val="7FBA00"/>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129570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a:xfrm>
            <a:off x="792480" y="676656"/>
            <a:ext cx="10123568" cy="571500"/>
          </a:xfrm>
        </p:spPr>
        <p:txBody>
          <a:bodyPr/>
          <a:lstStyle/>
          <a:p>
            <a:r>
              <a:rPr lang="en-US" sz="2800" dirty="0">
                <a:solidFill>
                  <a:schemeClr val="tx1"/>
                </a:solidFill>
              </a:rPr>
              <a:t>Trump job approval remains consistent, at lower end of his range</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November n=2350 ; December n=1995 ; January n=1962)</a:t>
            </a:r>
          </a:p>
          <a:p>
            <a:r>
              <a:rPr lang="en-US" dirty="0">
                <a:solidFill>
                  <a:srgbClr val="262626"/>
                </a:solidFill>
                <a:ea typeface="MS Mincho" panose="02020609040205080304" pitchFamily="49" charset="-128"/>
              </a:rPr>
              <a:t>M3. Do you approve or disapprove of the job Donald Trump is doing as President of the United States?</a:t>
            </a:r>
          </a:p>
        </p:txBody>
      </p:sp>
      <p:sp>
        <p:nvSpPr>
          <p:cNvPr id="364" name="Rectangle 363"/>
          <p:cNvSpPr/>
          <p:nvPr/>
        </p:nvSpPr>
        <p:spPr>
          <a:xfrm>
            <a:off x="9220200" y="2620792"/>
            <a:ext cx="106792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DD9"/>
                </a:solidFill>
                <a:effectLst/>
                <a:uLnTx/>
                <a:uFillTx/>
                <a:latin typeface="Calibri"/>
                <a:ea typeface="+mn-ea"/>
                <a:cs typeface="+mn-cs"/>
              </a:rPr>
              <a:t>approve</a:t>
            </a:r>
            <a:endParaRPr kumimoji="0" lang="en-US" sz="2000" b="0" i="0" u="none" strike="noStrike" kern="0" cap="none" spc="0" normalizeH="0" baseline="0" noProof="0" dirty="0">
              <a:ln>
                <a:noFill/>
              </a:ln>
              <a:solidFill>
                <a:srgbClr val="009DD9"/>
              </a:solidFill>
              <a:effectLst/>
              <a:uLnTx/>
              <a:uFillTx/>
              <a:latin typeface="Calibri"/>
              <a:ea typeface="+mn-ea"/>
              <a:cs typeface="+mn-cs"/>
            </a:endParaRPr>
          </a:p>
        </p:txBody>
      </p:sp>
      <p:sp>
        <p:nvSpPr>
          <p:cNvPr id="366" name="Rectangle 365"/>
          <p:cNvSpPr/>
          <p:nvPr/>
        </p:nvSpPr>
        <p:spPr>
          <a:xfrm>
            <a:off x="9215709" y="3968469"/>
            <a:ext cx="13708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Calibri"/>
                <a:ea typeface="+mn-ea"/>
                <a:cs typeface="+mn-cs"/>
              </a:rPr>
              <a:t>disapprove</a:t>
            </a:r>
            <a:endParaRPr kumimoji="0" lang="en-US" sz="2000" b="0" i="0" u="none" strike="noStrike" kern="0" cap="none" spc="0" normalizeH="0" baseline="0" noProof="0" dirty="0">
              <a:ln>
                <a:noFill/>
              </a:ln>
              <a:solidFill>
                <a:srgbClr val="C00000"/>
              </a:solidFill>
              <a:effectLst/>
              <a:uLnTx/>
              <a:uFillTx/>
              <a:latin typeface="Calibri"/>
              <a:ea typeface="+mn-ea"/>
              <a:cs typeface="+mn-cs"/>
            </a:endParaRPr>
          </a:p>
        </p:txBody>
      </p:sp>
      <p:graphicFrame>
        <p:nvGraphicFramePr>
          <p:cNvPr id="250" name="Chart 249"/>
          <p:cNvGraphicFramePr/>
          <p:nvPr>
            <p:extLst/>
          </p:nvPr>
        </p:nvGraphicFramePr>
        <p:xfrm>
          <a:off x="1676400" y="2620792"/>
          <a:ext cx="7837785" cy="3237802"/>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p:nvPr/>
        </p:nvSpPr>
        <p:spPr>
          <a:xfrm>
            <a:off x="3124200" y="2121085"/>
            <a:ext cx="5237332"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latin typeface="Calibri"/>
                <a:ea typeface="+mn-ea"/>
                <a:cs typeface="+mn-cs"/>
              </a:rPr>
              <a:t>Looking at the job President Trump is doing, voters…</a:t>
            </a:r>
          </a:p>
        </p:txBody>
      </p:sp>
      <p:graphicFrame>
        <p:nvGraphicFramePr>
          <p:cNvPr id="19" name="Table 18"/>
          <p:cNvGraphicFramePr>
            <a:graphicFrameLocks noGrp="1"/>
          </p:cNvGraphicFramePr>
          <p:nvPr>
            <p:extLst/>
          </p:nvPr>
        </p:nvGraphicFramePr>
        <p:xfrm>
          <a:off x="1828800" y="5728448"/>
          <a:ext cx="7547952" cy="384170"/>
        </p:xfrm>
        <a:graphic>
          <a:graphicData uri="http://schemas.openxmlformats.org/drawingml/2006/table">
            <a:tbl>
              <a:tblPr firstRow="1" bandRow="1">
                <a:tableStyleId>{5C22544A-7EE6-4342-B048-85BDC9FD1C3A}</a:tableStyleId>
              </a:tblPr>
              <a:tblGrid>
                <a:gridCol w="628996">
                  <a:extLst>
                    <a:ext uri="{9D8B030D-6E8A-4147-A177-3AD203B41FA5}">
                      <a16:colId xmlns:a16="http://schemas.microsoft.com/office/drawing/2014/main" val="20000"/>
                    </a:ext>
                  </a:extLst>
                </a:gridCol>
                <a:gridCol w="628996">
                  <a:extLst>
                    <a:ext uri="{9D8B030D-6E8A-4147-A177-3AD203B41FA5}">
                      <a16:colId xmlns:a16="http://schemas.microsoft.com/office/drawing/2014/main" val="20001"/>
                    </a:ext>
                  </a:extLst>
                </a:gridCol>
                <a:gridCol w="628996">
                  <a:extLst>
                    <a:ext uri="{9D8B030D-6E8A-4147-A177-3AD203B41FA5}">
                      <a16:colId xmlns:a16="http://schemas.microsoft.com/office/drawing/2014/main" val="20002"/>
                    </a:ext>
                  </a:extLst>
                </a:gridCol>
                <a:gridCol w="628996">
                  <a:extLst>
                    <a:ext uri="{9D8B030D-6E8A-4147-A177-3AD203B41FA5}">
                      <a16:colId xmlns:a16="http://schemas.microsoft.com/office/drawing/2014/main" val="20003"/>
                    </a:ext>
                  </a:extLst>
                </a:gridCol>
                <a:gridCol w="628996">
                  <a:extLst>
                    <a:ext uri="{9D8B030D-6E8A-4147-A177-3AD203B41FA5}">
                      <a16:colId xmlns:a16="http://schemas.microsoft.com/office/drawing/2014/main" val="20004"/>
                    </a:ext>
                  </a:extLst>
                </a:gridCol>
                <a:gridCol w="628996">
                  <a:extLst>
                    <a:ext uri="{9D8B030D-6E8A-4147-A177-3AD203B41FA5}">
                      <a16:colId xmlns:a16="http://schemas.microsoft.com/office/drawing/2014/main" val="20005"/>
                    </a:ext>
                  </a:extLst>
                </a:gridCol>
                <a:gridCol w="628996">
                  <a:extLst>
                    <a:ext uri="{9D8B030D-6E8A-4147-A177-3AD203B41FA5}">
                      <a16:colId xmlns:a16="http://schemas.microsoft.com/office/drawing/2014/main" val="20006"/>
                    </a:ext>
                  </a:extLst>
                </a:gridCol>
                <a:gridCol w="628996">
                  <a:extLst>
                    <a:ext uri="{9D8B030D-6E8A-4147-A177-3AD203B41FA5}">
                      <a16:colId xmlns:a16="http://schemas.microsoft.com/office/drawing/2014/main" val="20007"/>
                    </a:ext>
                  </a:extLst>
                </a:gridCol>
                <a:gridCol w="628996">
                  <a:extLst>
                    <a:ext uri="{9D8B030D-6E8A-4147-A177-3AD203B41FA5}">
                      <a16:colId xmlns:a16="http://schemas.microsoft.com/office/drawing/2014/main" val="20008"/>
                    </a:ext>
                  </a:extLst>
                </a:gridCol>
                <a:gridCol w="628996">
                  <a:extLst>
                    <a:ext uri="{9D8B030D-6E8A-4147-A177-3AD203B41FA5}">
                      <a16:colId xmlns:a16="http://schemas.microsoft.com/office/drawing/2014/main" val="20009"/>
                    </a:ext>
                  </a:extLst>
                </a:gridCol>
                <a:gridCol w="628996">
                  <a:extLst>
                    <a:ext uri="{9D8B030D-6E8A-4147-A177-3AD203B41FA5}">
                      <a16:colId xmlns:a16="http://schemas.microsoft.com/office/drawing/2014/main" val="20010"/>
                    </a:ext>
                  </a:extLst>
                </a:gridCol>
                <a:gridCol w="628996">
                  <a:extLst>
                    <a:ext uri="{9D8B030D-6E8A-4147-A177-3AD203B41FA5}">
                      <a16:colId xmlns:a16="http://schemas.microsoft.com/office/drawing/2014/main" val="20011"/>
                    </a:ext>
                  </a:extLst>
                </a:gridCol>
              </a:tblGrid>
              <a:tr h="384170">
                <a:tc>
                  <a:txBody>
                    <a:bodyPr/>
                    <a:lstStyle/>
                    <a:p>
                      <a:pPr algn="ctr"/>
                      <a:r>
                        <a:rPr lang="en-US" sz="1200" b="0" dirty="0">
                          <a:solidFill>
                            <a:schemeClr val="tx1"/>
                          </a:solidFill>
                        </a:rPr>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Nov</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Dec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 Placeholder 1"/>
          <p:cNvSpPr>
            <a:spLocks noGrp="1"/>
          </p:cNvSpPr>
          <p:nvPr>
            <p:ph type="body" idx="13"/>
          </p:nvPr>
        </p:nvSpPr>
        <p:spPr/>
        <p:txBody>
          <a:bodyPr/>
          <a:lstStyle/>
          <a:p>
            <a:r>
              <a:rPr lang="en-US" dirty="0"/>
              <a:t>Compared to a year ago, approval ratings for Trump have declined from 48% in February 2017 to 42% in January 2018. Trump’s approval level has hovered just over 40% for the last four months.</a:t>
            </a:r>
          </a:p>
        </p:txBody>
      </p:sp>
    </p:spTree>
    <p:extLst>
      <p:ext uri="{BB962C8B-B14F-4D97-AF65-F5344CB8AC3E}">
        <p14:creationId xmlns:p14="http://schemas.microsoft.com/office/powerpoint/2010/main" val="1330476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3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4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Props1.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20E7CE-EC27-445B-AEB1-CE1B2E0D6E95}">
  <ds:schemaRefs>
    <ds:schemaRef ds:uri="http://schemas.microsoft.com/sharepoint/v3/contenttype/forms"/>
  </ds:schemaRefs>
</ds:datastoreItem>
</file>

<file path=customXml/itemProps3.xml><?xml version="1.0" encoding="utf-8"?>
<ds:datastoreItem xmlns:ds="http://schemas.openxmlformats.org/officeDocument/2006/customXml" ds:itemID="{2E78DD3C-4482-4353-B4D2-0AEBAB8193DB}">
  <ds:schemaRefs>
    <ds:schemaRef ds:uri="2e8c896f-fd84-491a-bb16-fb60357350f9"/>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73643</TotalTime>
  <Words>6821</Words>
  <Application>Microsoft Office PowerPoint</Application>
  <PresentationFormat>Widescreen</PresentationFormat>
  <Paragraphs>675</Paragraphs>
  <Slides>59</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59</vt:i4>
      </vt:variant>
    </vt:vector>
  </HeadingPairs>
  <TitlesOfParts>
    <vt:vector size="68" baseType="lpstr">
      <vt:lpstr>MS Mincho</vt:lpstr>
      <vt:lpstr>Arial</vt:lpstr>
      <vt:lpstr>Calibri</vt:lpstr>
      <vt:lpstr>Segoe UI</vt:lpstr>
      <vt:lpstr>2_2007-2010 Standard Template</vt:lpstr>
      <vt:lpstr>3_2007-2010 Standard Template</vt:lpstr>
      <vt:lpstr>4_2007-2010 Standard Template</vt:lpstr>
      <vt:lpstr>1_2007-2010 Standard Template</vt:lpstr>
      <vt:lpstr>think-cell Slide</vt:lpstr>
      <vt:lpstr>PowerPoint Presentation</vt:lpstr>
      <vt:lpstr>Survey method</vt:lpstr>
      <vt:lpstr>PowerPoint Presentation</vt:lpstr>
      <vt:lpstr>Despite Confidence uptick, only a third of voters say the country is on the right track</vt:lpstr>
      <vt:lpstr>Economic optimism at its highest level during the trump administration</vt:lpstr>
      <vt:lpstr>Voters’ perception of the US economy remains BULLISH</vt:lpstr>
      <vt:lpstr>Personal financial optimism AT highest level since tracking</vt:lpstr>
      <vt:lpstr>PowerPoint Presentation</vt:lpstr>
      <vt:lpstr>Trump job approval remains consistent, at lower end of his range</vt:lpstr>
      <vt:lpstr>  Half or more voters approve trump’s handling of the economy, stimulating jobs, and fighting terrorism</vt:lpstr>
      <vt:lpstr>GOP Approval improves for second straight month</vt:lpstr>
      <vt:lpstr>Democrat approval improved for first time since August</vt:lpstr>
      <vt:lpstr>Oprah and Bernie Sanders only two figures under study with majority favorability</vt:lpstr>
      <vt:lpstr>Over a quarter of voters think stimulating American jobs should be the top priority for president trump</vt:lpstr>
      <vt:lpstr>Most voters agree that both trump and democrats should compromise and cooperate</vt:lpstr>
      <vt:lpstr>PowerPoint Presentation</vt:lpstr>
      <vt:lpstr>Joe Biden is top choice for the DNC nomination in 2020</vt:lpstr>
      <vt:lpstr>PowerPoint Presentation</vt:lpstr>
      <vt:lpstr>voters administration policies on Israel and Pakistan</vt:lpstr>
      <vt:lpstr>But a MAJORITY OF voters disapprove of the way trump is handling the situation with north Korea</vt:lpstr>
      <vt:lpstr>MAJORITY OF VOTERS believe the us Government should attempt to renegotiate the iran nuclear deal</vt:lpstr>
      <vt:lpstr>Very few voters believe that Iran is a working democracy</vt:lpstr>
      <vt:lpstr>PowerPoint Presentation</vt:lpstr>
      <vt:lpstr>Most voters believe the investigation into Russia and trump is hurting the county; uncertain of its findings</vt:lpstr>
      <vt:lpstr>Voters are split on whether any action should be taken towards president trump</vt:lpstr>
      <vt:lpstr>According to voters, Clinton WAS not fully investigated And majority wants Comey investigated. </vt:lpstr>
      <vt:lpstr>Many voters are NOT familiar with reports regarding the Russia probe BUT believe many of the details</vt:lpstr>
      <vt:lpstr>Voters believe that these reports, if true, warrant an investigation into the fbi</vt:lpstr>
      <vt:lpstr>PowerPoint Presentation</vt:lpstr>
      <vt:lpstr>Of possible proposals to be discussed during the state of the union, all but two engender majority support</vt:lpstr>
      <vt:lpstr>PowerPoint Presentation</vt:lpstr>
      <vt:lpstr>Majority of voters support recreational marijuana use</vt:lpstr>
      <vt:lpstr>PowerPoint Presentation</vt:lpstr>
      <vt:lpstr>Overwhelmingly voters support the preservation of a CAPITALIST, free enterprise country</vt:lpstr>
      <vt:lpstr>Though voters overwhelmingly believe in a capitalist system for the US, many believe they would be better off in a socialist institution</vt:lpstr>
      <vt:lpstr>Voters are split on the need for more or less regulation</vt:lpstr>
      <vt:lpstr>Voters: Government should pay for healthcare, not college not guaranteed income</vt:lpstr>
      <vt:lpstr>Voters believe competition or cooperation is a better way than cooperation </vt:lpstr>
      <vt:lpstr>Voters want limited economic intervention and agree too that competition is better for society than ensuring equity</vt:lpstr>
      <vt:lpstr>PowerPoint Presentation</vt:lpstr>
      <vt:lpstr>A majority of voters support net neutrality</vt:lpstr>
      <vt:lpstr>Voters are more likely to support isp price discrimination when it means increased consumer choice</vt:lpstr>
      <vt:lpstr>PowerPoint Presentation</vt:lpstr>
      <vt:lpstr>Survey method for Taxes and Immigration Sections</vt:lpstr>
      <vt:lpstr>A large majority of Voters support tax reform </vt:lpstr>
      <vt:lpstr>In an Unaided question about the elements of the tax bill, Voters marginally Oppose it</vt:lpstr>
      <vt:lpstr>Most Americans feel uninformed about the new tax bill</vt:lpstr>
      <vt:lpstr>majority of voters support most elements of the tax bill when presented with them</vt:lpstr>
      <vt:lpstr>Some of element of the tax bill including tax breaks for large corporations and high net worth individuals are less popular</vt:lpstr>
      <vt:lpstr>When presented with information about the tax bill, voters support it</vt:lpstr>
      <vt:lpstr>Americans feel the bill should cut more taxes on the middle class and individual income, should not cut for large business</vt:lpstr>
      <vt:lpstr>Americans believe the tax cuts will have a minor or no effect on the budget deficit and believe it will aid the economy</vt:lpstr>
      <vt:lpstr>PowerPoint Presentation</vt:lpstr>
      <vt:lpstr>Most voters support accessible citizenship paths for dreamers, but not so for their relatives</vt:lpstr>
      <vt:lpstr>Voters prefer to prioritize legal immigrants based on their ability to contribute to the country; most oppose a diversity lottery</vt:lpstr>
      <vt:lpstr>Most voters support some level of legal immigration, but tend to prefer less immigration to more immigration</vt:lpstr>
      <vt:lpstr>Most voters believe that border security is inadequate</vt:lpstr>
      <vt:lpstr>Most voters oppose a democrat strategy to shutdown the government in order to restore daca work permits</vt:lpstr>
      <vt:lpstr>Most voters support immigration reform that includes daca, a us-Mexico barrier and the elimination of the diversity visa lottery</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Dritan Nesho</cp:lastModifiedBy>
  <cp:revision>1808</cp:revision>
  <cp:lastPrinted>2017-01-31T20:54:48Z</cp:lastPrinted>
  <dcterms:created xsi:type="dcterms:W3CDTF">2012-12-22T21:35:06Z</dcterms:created>
  <dcterms:modified xsi:type="dcterms:W3CDTF">2018-02-08T03:58:15Z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