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7.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8.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tags/tag19.xml" ContentType="application/vnd.openxmlformats-officedocument.presentationml.tags+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ags/tag20.xml" ContentType="application/vnd.openxmlformats-officedocument.presentationml.tag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ags/tag21.xml" ContentType="application/vnd.openxmlformats-officedocument.presentationml.tags+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ags/tag22.xml" ContentType="application/vnd.openxmlformats-officedocument.presentationml.tags+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tags/tag23.xml" ContentType="application/vnd.openxmlformats-officedocument.presentationml.tags+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tags/tag2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46"/>
  </p:notesMasterIdLst>
  <p:handoutMasterIdLst>
    <p:handoutMasterId r:id="rId47"/>
  </p:handoutMasterIdLst>
  <p:sldIdLst>
    <p:sldId id="1049" r:id="rId5"/>
    <p:sldId id="1050" r:id="rId6"/>
    <p:sldId id="1051" r:id="rId7"/>
    <p:sldId id="1052" r:id="rId8"/>
    <p:sldId id="1053" r:id="rId9"/>
    <p:sldId id="1054" r:id="rId10"/>
    <p:sldId id="1055" r:id="rId11"/>
    <p:sldId id="1056" r:id="rId12"/>
    <p:sldId id="1057" r:id="rId13"/>
    <p:sldId id="1058" r:id="rId14"/>
    <p:sldId id="1059" r:id="rId15"/>
    <p:sldId id="1060" r:id="rId16"/>
    <p:sldId id="1061" r:id="rId17"/>
    <p:sldId id="1062" r:id="rId18"/>
    <p:sldId id="1063" r:id="rId19"/>
    <p:sldId id="1064" r:id="rId20"/>
    <p:sldId id="1065" r:id="rId21"/>
    <p:sldId id="1066" r:id="rId22"/>
    <p:sldId id="1067" r:id="rId23"/>
    <p:sldId id="1068" r:id="rId24"/>
    <p:sldId id="1034" r:id="rId25"/>
    <p:sldId id="1035" r:id="rId26"/>
    <p:sldId id="1036" r:id="rId27"/>
    <p:sldId id="1023" r:id="rId28"/>
    <p:sldId id="983" r:id="rId29"/>
    <p:sldId id="987" r:id="rId30"/>
    <p:sldId id="1039" r:id="rId31"/>
    <p:sldId id="1008" r:id="rId32"/>
    <p:sldId id="1037" r:id="rId33"/>
    <p:sldId id="1038" r:id="rId34"/>
    <p:sldId id="1012" r:id="rId35"/>
    <p:sldId id="1041" r:id="rId36"/>
    <p:sldId id="1042" r:id="rId37"/>
    <p:sldId id="1043" r:id="rId38"/>
    <p:sldId id="1044" r:id="rId39"/>
    <p:sldId id="1045" r:id="rId40"/>
    <p:sldId id="1046" r:id="rId41"/>
    <p:sldId id="1047" r:id="rId42"/>
    <p:sldId id="1048" r:id="rId43"/>
    <p:sldId id="958" r:id="rId44"/>
    <p:sldId id="959" r:id="rId45"/>
  </p:sldIdLst>
  <p:sldSz cx="12192000" cy="6858000"/>
  <p:notesSz cx="6858000" cy="92360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2" clrIdx="11">
    <p:extLst>
      <p:ext uri="{19B8F6BF-5375-455C-9EA6-DF929625EA0E}">
        <p15:presenceInfo xmlns:p15="http://schemas.microsoft.com/office/powerpoint/2012/main" userId="S-1-5-21-1606980848-115176313-839522115-3461248" providerId="AD"/>
      </p:ext>
    </p:extLst>
  </p:cmAuthor>
  <p:cmAuthor id="12" name="Hill, Lauren" initials="HL" lastIdx="40" clrIdx="12">
    <p:extLst>
      <p:ext uri="{19B8F6BF-5375-455C-9EA6-DF929625EA0E}">
        <p15:presenceInfo xmlns:p15="http://schemas.microsoft.com/office/powerpoint/2012/main" userId="S-1-5-21-1606980848-115176313-839522115-3699752" providerId="AD"/>
      </p:ext>
    </p:extLst>
  </p:cmAuthor>
  <p:cmAuthor id="13" name="Scardino, Christina" initials="SC" lastIdx="7" clrIdx="13">
    <p:extLst>
      <p:ext uri="{19B8F6BF-5375-455C-9EA6-DF929625EA0E}">
        <p15:presenceInfo xmlns:p15="http://schemas.microsoft.com/office/powerpoint/2012/main" userId="S-1-5-21-1606980848-115176313-839522115-3650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028"/>
    <a:srgbClr val="7F7F7F"/>
    <a:srgbClr val="C00000"/>
    <a:srgbClr val="C6C7C8"/>
    <a:srgbClr val="009DD9"/>
    <a:srgbClr val="7FBA00"/>
    <a:srgbClr val="44546A"/>
    <a:srgbClr val="262626"/>
    <a:srgbClr val="70727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0" autoAdjust="0"/>
    <p:restoredTop sz="94434" autoAdjust="0"/>
  </p:normalViewPr>
  <p:slideViewPr>
    <p:cSldViewPr showGuides="1">
      <p:cViewPr varScale="1">
        <p:scale>
          <a:sx n="89" d="100"/>
          <a:sy n="89" d="100"/>
        </p:scale>
        <p:origin x="54" y="99"/>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country feb</c:v>
                </c:pt>
                <c:pt idx="1">
                  <c:v>country march</c:v>
                </c:pt>
                <c:pt idx="2">
                  <c:v>country april</c:v>
                </c:pt>
                <c:pt idx="3">
                  <c:v>country may</c:v>
                </c:pt>
                <c:pt idx="4">
                  <c:v>Country June</c:v>
                </c:pt>
                <c:pt idx="5">
                  <c:v>Country July</c:v>
                </c:pt>
                <c:pt idx="6">
                  <c:v>Country August</c:v>
                </c:pt>
                <c:pt idx="7">
                  <c:v>country sept</c:v>
                </c:pt>
                <c:pt idx="8">
                  <c:v>country oct</c:v>
                </c:pt>
                <c:pt idx="10">
                  <c:v>econ feb</c:v>
                </c:pt>
                <c:pt idx="11">
                  <c:v>econ march</c:v>
                </c:pt>
                <c:pt idx="12">
                  <c:v>econ april</c:v>
                </c:pt>
                <c:pt idx="13">
                  <c:v>econ may</c:v>
                </c:pt>
                <c:pt idx="14">
                  <c:v>econ june</c:v>
                </c:pt>
                <c:pt idx="15">
                  <c:v>econ july</c:v>
                </c:pt>
                <c:pt idx="16">
                  <c:v>econ August</c:v>
                </c:pt>
                <c:pt idx="17">
                  <c:v>econ sept</c:v>
                </c:pt>
                <c:pt idx="18">
                  <c:v>econ oct</c:v>
                </c:pt>
              </c:strCache>
            </c:strRef>
          </c:cat>
          <c:val>
            <c:numRef>
              <c:f>Sheet1!$B$2:$B$20</c:f>
              <c:numCache>
                <c:formatCode>0%</c:formatCode>
                <c:ptCount val="19"/>
                <c:pt idx="0">
                  <c:v>0.34</c:v>
                </c:pt>
                <c:pt idx="1">
                  <c:v>0.37</c:v>
                </c:pt>
                <c:pt idx="2">
                  <c:v>0.36</c:v>
                </c:pt>
                <c:pt idx="3">
                  <c:v>0.34</c:v>
                </c:pt>
                <c:pt idx="4">
                  <c:v>0.32</c:v>
                </c:pt>
                <c:pt idx="5">
                  <c:v>0.32</c:v>
                </c:pt>
                <c:pt idx="6">
                  <c:v>0.3</c:v>
                </c:pt>
                <c:pt idx="7">
                  <c:v>0.32</c:v>
                </c:pt>
                <c:pt idx="8">
                  <c:v>0.28999999999999998</c:v>
                </c:pt>
                <c:pt idx="10">
                  <c:v>0.42</c:v>
                </c:pt>
                <c:pt idx="11">
                  <c:v>0.46</c:v>
                </c:pt>
                <c:pt idx="12">
                  <c:v>0.41</c:v>
                </c:pt>
                <c:pt idx="13">
                  <c:v>0.45</c:v>
                </c:pt>
                <c:pt idx="14">
                  <c:v>0.44</c:v>
                </c:pt>
                <c:pt idx="15">
                  <c:v>0.44</c:v>
                </c:pt>
                <c:pt idx="16">
                  <c:v>0.47</c:v>
                </c:pt>
                <c:pt idx="17">
                  <c:v>0.43</c:v>
                </c:pt>
                <c:pt idx="18">
                  <c:v>0.44</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80"/>
        <c:overlap val="-27"/>
        <c:axId val="276586968"/>
        <c:axId val="279164464"/>
      </c:barChart>
      <c:catAx>
        <c:axId val="276586968"/>
        <c:scaling>
          <c:orientation val="minMax"/>
        </c:scaling>
        <c:delete val="1"/>
        <c:axPos val="b"/>
        <c:numFmt formatCode="General" sourceLinked="1"/>
        <c:majorTickMark val="none"/>
        <c:minorTickMark val="none"/>
        <c:tickLblPos val="nextTo"/>
        <c:crossAx val="279164464"/>
        <c:crosses val="autoZero"/>
        <c:auto val="1"/>
        <c:lblAlgn val="ctr"/>
        <c:lblOffset val="100"/>
        <c:noMultiLvlLbl val="0"/>
      </c:catAx>
      <c:valAx>
        <c:axId val="279164464"/>
        <c:scaling>
          <c:orientation val="minMax"/>
          <c:max val="1"/>
        </c:scaling>
        <c:delete val="1"/>
        <c:axPos val="l"/>
        <c:numFmt formatCode="0%" sourceLinked="1"/>
        <c:majorTickMark val="none"/>
        <c:minorTickMark val="none"/>
        <c:tickLblPos val="nextTo"/>
        <c:crossAx val="27658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956207345413896E-2"/>
          <c:y val="2.9592616998890795E-2"/>
          <c:w val="0.61770489374312076"/>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Sheet1!$B$2:$B$10</c:f>
              <c:numCache>
                <c:formatCode>0%</c:formatCode>
                <c:ptCount val="9"/>
                <c:pt idx="0">
                  <c:v>0.31</c:v>
                </c:pt>
                <c:pt idx="1">
                  <c:v>0.3</c:v>
                </c:pt>
                <c:pt idx="2">
                  <c:v>0.3</c:v>
                </c:pt>
                <c:pt idx="3">
                  <c:v>0.34</c:v>
                </c:pt>
                <c:pt idx="4">
                  <c:v>0.34</c:v>
                </c:pt>
                <c:pt idx="5">
                  <c:v>0.31</c:v>
                </c:pt>
                <c:pt idx="6">
                  <c:v>0.3</c:v>
                </c:pt>
                <c:pt idx="7">
                  <c:v>0.26</c:v>
                </c:pt>
                <c:pt idx="8">
                  <c:v>0.34</c:v>
                </c:pt>
              </c:numCache>
            </c:numRef>
          </c:val>
          <c:extLs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Sheet1!$C$2:$C$10</c:f>
              <c:numCache>
                <c:formatCode>0%</c:formatCode>
                <c:ptCount val="9"/>
                <c:pt idx="0">
                  <c:v>0.28000000000000003</c:v>
                </c:pt>
                <c:pt idx="1">
                  <c:v>0.3</c:v>
                </c:pt>
                <c:pt idx="2">
                  <c:v>0.28000000000000003</c:v>
                </c:pt>
                <c:pt idx="3">
                  <c:v>0.28999999999999998</c:v>
                </c:pt>
                <c:pt idx="4">
                  <c:v>0.28000000000000003</c:v>
                </c:pt>
                <c:pt idx="5">
                  <c:v>0.28000000000000003</c:v>
                </c:pt>
                <c:pt idx="6">
                  <c:v>0.27</c:v>
                </c:pt>
                <c:pt idx="7">
                  <c:v>0.31</c:v>
                </c:pt>
                <c:pt idx="8">
                  <c:v>0.28000000000000003</c:v>
                </c:pt>
              </c:numCache>
            </c:numRef>
          </c:val>
          <c:extLs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Sheet1!$D$2:$D$10</c:f>
              <c:numCache>
                <c:formatCode>0%</c:formatCode>
                <c:ptCount val="9"/>
                <c:pt idx="0">
                  <c:v>0.28999999999999998</c:v>
                </c:pt>
                <c:pt idx="1">
                  <c:v>0.28999999999999998</c:v>
                </c:pt>
                <c:pt idx="2">
                  <c:v>0.32</c:v>
                </c:pt>
                <c:pt idx="3">
                  <c:v>0.28000000000000003</c:v>
                </c:pt>
                <c:pt idx="4">
                  <c:v>0.28000000000000003</c:v>
                </c:pt>
                <c:pt idx="5">
                  <c:v>0.32</c:v>
                </c:pt>
                <c:pt idx="6">
                  <c:v>0.33</c:v>
                </c:pt>
                <c:pt idx="7">
                  <c:v>0.33</c:v>
                </c:pt>
                <c:pt idx="8">
                  <c:v>0.3</c:v>
                </c:pt>
              </c:numCache>
            </c:numRef>
          </c:val>
          <c:extLs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Sheet1!$E$2:$E$10</c:f>
              <c:numCache>
                <c:formatCode>0%</c:formatCode>
                <c:ptCount val="9"/>
                <c:pt idx="0">
                  <c:v>0.13</c:v>
                </c:pt>
                <c:pt idx="1">
                  <c:v>0.1</c:v>
                </c:pt>
                <c:pt idx="2">
                  <c:v>0.1</c:v>
                </c:pt>
                <c:pt idx="3">
                  <c:v>0.09</c:v>
                </c:pt>
                <c:pt idx="4">
                  <c:v>0.1</c:v>
                </c:pt>
                <c:pt idx="5">
                  <c:v>0.1</c:v>
                </c:pt>
                <c:pt idx="6">
                  <c:v>0.1</c:v>
                </c:pt>
                <c:pt idx="7">
                  <c:v>0.1</c:v>
                </c:pt>
                <c:pt idx="8">
                  <c:v>0.09</c:v>
                </c:pt>
              </c:numCache>
            </c:numRef>
          </c:val>
          <c:extLs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345306984"/>
        <c:axId val="345312080"/>
      </c:barChart>
      <c:catAx>
        <c:axId val="345306984"/>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crossAx val="345312080"/>
        <c:crosses val="autoZero"/>
        <c:auto val="1"/>
        <c:lblAlgn val="ctr"/>
        <c:lblOffset val="100"/>
        <c:noMultiLvlLbl val="0"/>
      </c:catAx>
      <c:valAx>
        <c:axId val="345312080"/>
        <c:scaling>
          <c:orientation val="minMax"/>
          <c:max val="1"/>
        </c:scaling>
        <c:delete val="1"/>
        <c:axPos val="l"/>
        <c:numFmt formatCode="0%" sourceLinked="1"/>
        <c:majorTickMark val="out"/>
        <c:minorTickMark val="none"/>
        <c:tickLblPos val="nextTo"/>
        <c:crossAx val="345306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784946236559138"/>
          <c:y val="0.66776989307007739"/>
          <c:w val="0.34139784946236557"/>
          <c:h val="0.273778351402784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54421378807224"/>
          <c:y val="6.7286834481611171E-2"/>
          <c:w val="0.49045578621192765"/>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Building a wall between the United States and Mexico</c:v>
                </c:pt>
                <c:pt idx="2">
                  <c:v>Renegotiating trade deals with other countries</c:v>
                </c:pt>
                <c:pt idx="3">
                  <c:v>Expanding family leave policies</c:v>
                </c:pt>
                <c:pt idx="4">
                  <c:v>Reducing the total amount of immigrants allowed in the United States</c:v>
                </c:pt>
                <c:pt idx="5">
                  <c:v>Passing an infrastructure spending bill</c:v>
                </c:pt>
                <c:pt idx="6">
                  <c:v>Repealing and replacing the Affordable Care Act (also known as ''Obamacare'')</c:v>
                </c:pt>
                <c:pt idx="7">
                  <c:v>Destroying ISIS</c:v>
                </c:pt>
                <c:pt idx="8">
                  <c:v>Passing a comprehensive tax reform bill</c:v>
                </c:pt>
                <c:pt idx="9">
                  <c:v>Stimulating American jobs</c:v>
                </c:pt>
              </c:strCache>
            </c:strRef>
          </c:cat>
          <c:val>
            <c:numRef>
              <c:f>Sheet1!$B$2:$B$11</c:f>
              <c:numCache>
                <c:formatCode>0%</c:formatCode>
                <c:ptCount val="10"/>
                <c:pt idx="0">
                  <c:v>0.01</c:v>
                </c:pt>
                <c:pt idx="1">
                  <c:v>0.02</c:v>
                </c:pt>
                <c:pt idx="2">
                  <c:v>0.03</c:v>
                </c:pt>
                <c:pt idx="3">
                  <c:v>0.04</c:v>
                </c:pt>
                <c:pt idx="4">
                  <c:v>0.05</c:v>
                </c:pt>
                <c:pt idx="5">
                  <c:v>0.13</c:v>
                </c:pt>
                <c:pt idx="6">
                  <c:v>0.14000000000000001</c:v>
                </c:pt>
                <c:pt idx="7">
                  <c:v>0.14000000000000001</c:v>
                </c:pt>
                <c:pt idx="8">
                  <c:v>0.16</c:v>
                </c:pt>
                <c:pt idx="9">
                  <c:v>0.28000000000000003</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5304632"/>
        <c:axId val="345307376"/>
      </c:barChart>
      <c:catAx>
        <c:axId val="345304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5307376"/>
        <c:crosses val="autoZero"/>
        <c:auto val="1"/>
        <c:lblAlgn val="ctr"/>
        <c:lblOffset val="100"/>
        <c:noMultiLvlLbl val="0"/>
      </c:catAx>
      <c:valAx>
        <c:axId val="345307376"/>
        <c:scaling>
          <c:orientation val="minMax"/>
        </c:scaling>
        <c:delete val="1"/>
        <c:axPos val="b"/>
        <c:numFmt formatCode="0%" sourceLinked="1"/>
        <c:majorTickMark val="out"/>
        <c:minorTickMark val="none"/>
        <c:tickLblPos val="nextTo"/>
        <c:crossAx val="345304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dLbl>
              <c:idx val="0"/>
              <c:layout>
                <c:manualLayout>
                  <c:x val="-0.19392207513044818"/>
                  <c:y val="1.46557405152203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6-4B53-9EAF-ED6C1C94B3C8}"/>
                </c:ext>
              </c:extLst>
            </c:dLbl>
            <c:dLbl>
              <c:idx val="1"/>
              <c:layout>
                <c:manualLayout>
                  <c:x val="-2.7035715127122703E-2"/>
                  <c:y val="-0.196913954052724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dLbl>
              <c:idx val="2"/>
              <c:layout>
                <c:manualLayout>
                  <c:x val="0.17902355690196958"/>
                  <c:y val="5.26424470185921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B4-4E60-8DAA-5B211C3799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impeached and removed from office</c:v>
                </c:pt>
                <c:pt idx="1">
                  <c:v>censured by congress</c:v>
                </c:pt>
                <c:pt idx="2">
                  <c:v>no action should be taken </c:v>
                </c:pt>
              </c:strCache>
            </c:strRef>
          </c:cat>
          <c:val>
            <c:numRef>
              <c:f>Sheet1!$B$2:$B$4</c:f>
              <c:numCache>
                <c:formatCode>0%</c:formatCode>
                <c:ptCount val="3"/>
                <c:pt idx="0">
                  <c:v>0.42</c:v>
                </c:pt>
                <c:pt idx="1">
                  <c:v>0.15</c:v>
                </c:pt>
                <c:pt idx="2">
                  <c:v>0.43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083656145393"/>
          <c:y val="6.7286834481611171E-2"/>
          <c:w val="0.7058085713738337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1-48BC-8594-871723B652A1}"/>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A1-48BC-8594-871723B652A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A1-48BC-8594-871723B652A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A1-48BC-8594-871723B652A1}"/>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A1-48BC-8594-871723B652A1}"/>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A1-48BC-8594-871723B652A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A1-48BC-8594-871723B652A1}"/>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A1-48BC-8594-871723B652A1}"/>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A1-48BC-8594-871723B652A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A1-48BC-8594-871723B652A1}"/>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A1-48BC-8594-871723B652A1}"/>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A1-48BC-8594-871723B652A1}"/>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A1-48BC-8594-871723B652A1}"/>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A1-48BC-8594-871723B652A1}"/>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3A1-48BC-8594-871723B652A1}"/>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91-4AA7-AB9F-6F765CB6A8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Other</c:v>
                </c:pt>
                <c:pt idx="1">
                  <c:v>Women's rights</c:v>
                </c:pt>
                <c:pt idx="2">
                  <c:v>Political correctness</c:v>
                </c:pt>
                <c:pt idx="3">
                  <c:v>Defense</c:v>
                </c:pt>
                <c:pt idx="4">
                  <c:v>Criminal justice (policing, courts, prisons)</c:v>
                </c:pt>
                <c:pt idx="5">
                  <c:v>Foreign policy</c:v>
                </c:pt>
                <c:pt idx="6">
                  <c:v>Cybersecurity</c:v>
                </c:pt>
                <c:pt idx="7">
                  <c:v>Income inequality</c:v>
                </c:pt>
                <c:pt idx="8">
                  <c:v>Education</c:v>
                </c:pt>
                <c:pt idx="9">
                  <c:v>Corruption</c:v>
                </c:pt>
                <c:pt idx="10">
                  <c:v>Crime and drugs</c:v>
                </c:pt>
                <c:pt idx="11">
                  <c:v>Environment/climate change</c:v>
                </c:pt>
                <c:pt idx="12">
                  <c:v>Taxes</c:v>
                </c:pt>
                <c:pt idx="13">
                  <c:v>Race relations</c:v>
                </c:pt>
                <c:pt idx="14">
                  <c:v>National debt/ federal budget deficits</c:v>
                </c:pt>
                <c:pt idx="15">
                  <c:v>Immigration</c:v>
                </c:pt>
                <c:pt idx="16">
                  <c:v>Economy and jobs</c:v>
                </c:pt>
                <c:pt idx="17">
                  <c:v>Terrorism/national security</c:v>
                </c:pt>
                <c:pt idx="18">
                  <c:v>Health care</c:v>
                </c:pt>
              </c:strCache>
            </c:strRef>
          </c:cat>
          <c:val>
            <c:numRef>
              <c:f>Sheet1!$B$2:$B$20</c:f>
              <c:numCache>
                <c:formatCode>0%</c:formatCode>
                <c:ptCount val="19"/>
                <c:pt idx="0">
                  <c:v>0.02</c:v>
                </c:pt>
                <c:pt idx="1">
                  <c:v>0.05</c:v>
                </c:pt>
                <c:pt idx="2">
                  <c:v>0.05</c:v>
                </c:pt>
                <c:pt idx="3">
                  <c:v>0.06</c:v>
                </c:pt>
                <c:pt idx="4">
                  <c:v>0.08</c:v>
                </c:pt>
                <c:pt idx="5">
                  <c:v>0.09</c:v>
                </c:pt>
                <c:pt idx="6">
                  <c:v>0.09</c:v>
                </c:pt>
                <c:pt idx="7">
                  <c:v>0.11</c:v>
                </c:pt>
                <c:pt idx="8">
                  <c:v>0.12</c:v>
                </c:pt>
                <c:pt idx="9">
                  <c:v>0.13</c:v>
                </c:pt>
                <c:pt idx="10">
                  <c:v>0.13</c:v>
                </c:pt>
                <c:pt idx="11">
                  <c:v>0.16</c:v>
                </c:pt>
                <c:pt idx="12">
                  <c:v>0.17</c:v>
                </c:pt>
                <c:pt idx="13">
                  <c:v>0.19</c:v>
                </c:pt>
                <c:pt idx="14">
                  <c:v>0.21</c:v>
                </c:pt>
                <c:pt idx="15">
                  <c:v>0.21</c:v>
                </c:pt>
                <c:pt idx="16">
                  <c:v>0.28999999999999998</c:v>
                </c:pt>
                <c:pt idx="17">
                  <c:v>0.37</c:v>
                </c:pt>
                <c:pt idx="18">
                  <c:v>0.47</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5309336"/>
        <c:axId val="345305416"/>
      </c:barChart>
      <c:catAx>
        <c:axId val="345309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5305416"/>
        <c:crosses val="autoZero"/>
        <c:auto val="1"/>
        <c:lblAlgn val="ctr"/>
        <c:lblOffset val="100"/>
        <c:noMultiLvlLbl val="0"/>
      </c:catAx>
      <c:valAx>
        <c:axId val="345305416"/>
        <c:scaling>
          <c:orientation val="minMax"/>
          <c:max val="1"/>
        </c:scaling>
        <c:delete val="1"/>
        <c:axPos val="b"/>
        <c:numFmt formatCode="0%" sourceLinked="1"/>
        <c:majorTickMark val="out"/>
        <c:minorTickMark val="none"/>
        <c:tickLblPos val="nextTo"/>
        <c:crossAx val="345309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explosion val="1"/>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13779573530846564"/>
                  <c:y val="0.1153035248799989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25945150322118826"/>
                  <c:y val="-0.2589119441065926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explosion val="1"/>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16726877700981485"/>
                  <c:y val="-0.154234198821214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alone</c:v>
                </c:pt>
                <c:pt idx="1">
                  <c:v>part of a deal</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6-5C17-463C-A322-45F548DBB66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68899140964134"/>
          <c:y val="3.2163797321944923E-2"/>
          <c:w val="0.96620898424980683"/>
          <c:h val="0.81704324035766718"/>
        </c:manualLayout>
      </c:layout>
      <c:barChart>
        <c:barDir val="bar"/>
        <c:grouping val="percentStacked"/>
        <c:varyColors val="0"/>
        <c:ser>
          <c:idx val="0"/>
          <c:order val="0"/>
          <c:tx>
            <c:strRef>
              <c:f>Sheet1!$B$1</c:f>
              <c:strCache>
                <c:ptCount val="1"/>
                <c:pt idx="0">
                  <c:v>Very unfavorable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Emmanuel Macron, the leader of France</c:v>
                </c:pt>
                <c:pt idx="1">
                  <c:v>Angela Merkel, the leader of Germany</c:v>
                </c:pt>
                <c:pt idx="2">
                  <c:v>Vladimir Putin, the leader of Russia</c:v>
                </c:pt>
                <c:pt idx="3">
                  <c:v>Hassan Rouhani, the leader of Iran</c:v>
                </c:pt>
                <c:pt idx="4">
                  <c:v>Kim Jong Un, the leader of North Korea</c:v>
                </c:pt>
              </c:strCache>
            </c:strRef>
          </c:cat>
          <c:val>
            <c:numRef>
              <c:f>Sheet1!$B$2:$B$6</c:f>
              <c:numCache>
                <c:formatCode>0%</c:formatCode>
                <c:ptCount val="5"/>
                <c:pt idx="0">
                  <c:v>0.08</c:v>
                </c:pt>
                <c:pt idx="1">
                  <c:v>0.1</c:v>
                </c:pt>
                <c:pt idx="2">
                  <c:v>0.51</c:v>
                </c:pt>
                <c:pt idx="3">
                  <c:v>0.49</c:v>
                </c:pt>
                <c:pt idx="4">
                  <c:v>0.86</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unfavorable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Emmanuel Macron, the leader of France</c:v>
                </c:pt>
                <c:pt idx="1">
                  <c:v>Angela Merkel, the leader of Germany</c:v>
                </c:pt>
                <c:pt idx="2">
                  <c:v>Vladimir Putin, the leader of Russia</c:v>
                </c:pt>
                <c:pt idx="3">
                  <c:v>Hassan Rouhani, the leader of Iran</c:v>
                </c:pt>
                <c:pt idx="4">
                  <c:v>Kim Jong Un, the leader of North Korea</c:v>
                </c:pt>
              </c:strCache>
            </c:strRef>
          </c:cat>
          <c:val>
            <c:numRef>
              <c:f>Sheet1!$C$2:$C$6</c:f>
              <c:numCache>
                <c:formatCode>0%</c:formatCode>
                <c:ptCount val="5"/>
                <c:pt idx="0">
                  <c:v>0.24</c:v>
                </c:pt>
                <c:pt idx="1">
                  <c:v>0.23</c:v>
                </c:pt>
                <c:pt idx="2">
                  <c:v>0.33</c:v>
                </c:pt>
                <c:pt idx="3">
                  <c:v>0.39</c:v>
                </c:pt>
                <c:pt idx="4">
                  <c:v>0.08</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favorable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Emmanuel Macron, the leader of France</c:v>
                </c:pt>
                <c:pt idx="1">
                  <c:v>Angela Merkel, the leader of Germany</c:v>
                </c:pt>
                <c:pt idx="2">
                  <c:v>Vladimir Putin, the leader of Russia</c:v>
                </c:pt>
                <c:pt idx="3">
                  <c:v>Hassan Rouhani, the leader of Iran</c:v>
                </c:pt>
                <c:pt idx="4">
                  <c:v>Kim Jong Un, the leader of North Korea</c:v>
                </c:pt>
              </c:strCache>
            </c:strRef>
          </c:cat>
          <c:val>
            <c:numRef>
              <c:f>Sheet1!$D$2:$D$6</c:f>
              <c:numCache>
                <c:formatCode>0%</c:formatCode>
                <c:ptCount val="5"/>
                <c:pt idx="0">
                  <c:v>0.53</c:v>
                </c:pt>
                <c:pt idx="1">
                  <c:v>0.46</c:v>
                </c:pt>
                <c:pt idx="2">
                  <c:v>0.13</c:v>
                </c:pt>
                <c:pt idx="3">
                  <c:v>0.1</c:v>
                </c:pt>
                <c:pt idx="4">
                  <c:v>0.04</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favorable</c:v>
                </c:pt>
              </c:strCache>
            </c:strRef>
          </c:tx>
          <c:spPr>
            <a:solidFill>
              <a:schemeClr val="accent1">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699F-4227-90B1-3A8D57A06A93}"/>
                </c:ext>
              </c:extLst>
            </c:dLbl>
            <c:dLbl>
              <c:idx val="4"/>
              <c:delete val="1"/>
              <c:extLst>
                <c:ext xmlns:c15="http://schemas.microsoft.com/office/drawing/2012/chart" uri="{CE6537A1-D6FC-4f65-9D91-7224C49458BB}"/>
                <c:ext xmlns:c16="http://schemas.microsoft.com/office/drawing/2014/chart" uri="{C3380CC4-5D6E-409C-BE32-E72D297353CC}">
                  <c16:uniqueId val="{00000003-699F-4227-90B1-3A8D57A06A9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Emmanuel Macron, the leader of France</c:v>
                </c:pt>
                <c:pt idx="1">
                  <c:v>Angela Merkel, the leader of Germany</c:v>
                </c:pt>
                <c:pt idx="2">
                  <c:v>Vladimir Putin, the leader of Russia</c:v>
                </c:pt>
                <c:pt idx="3">
                  <c:v>Hassan Rouhani, the leader of Iran</c:v>
                </c:pt>
                <c:pt idx="4">
                  <c:v>Kim Jong Un, the leader of North Korea</c:v>
                </c:pt>
              </c:strCache>
            </c:strRef>
          </c:cat>
          <c:val>
            <c:numRef>
              <c:f>Sheet1!$E$2:$E$6</c:f>
              <c:numCache>
                <c:formatCode>0%</c:formatCode>
                <c:ptCount val="5"/>
                <c:pt idx="0">
                  <c:v>0.15</c:v>
                </c:pt>
                <c:pt idx="1">
                  <c:v>0.21</c:v>
                </c:pt>
                <c:pt idx="2">
                  <c:v>0.03</c:v>
                </c:pt>
                <c:pt idx="3">
                  <c:v>0.02</c:v>
                </c:pt>
                <c:pt idx="4">
                  <c:v>0.02</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7986896"/>
        <c:axId val="347990032"/>
      </c:barChart>
      <c:catAx>
        <c:axId val="3479868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47990032"/>
        <c:crosses val="autoZero"/>
        <c:auto val="1"/>
        <c:lblAlgn val="ctr"/>
        <c:lblOffset val="100"/>
        <c:noMultiLvlLbl val="0"/>
      </c:catAx>
      <c:valAx>
        <c:axId val="347990032"/>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98689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A bad deal</c:v>
                </c:pt>
                <c:pt idx="1">
                  <c:v>A good deal</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9.4091963163366862E-2"/>
          <c:w val="1"/>
          <c:h val="0.86199845402706199"/>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dLbl>
              <c:idx val="0"/>
              <c:tx>
                <c:rich>
                  <a:bodyPr/>
                  <a:lstStyle/>
                  <a:p>
                    <a:fld id="{CA716F1A-C6C2-4363-9A07-A86FDC09B8F5}"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97-475A-9055-5F4E14B06BC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0.81</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No</c:v>
                </c:pt>
              </c:strCache>
            </c:strRef>
          </c:tx>
          <c:spPr>
            <a:solidFill>
              <a:srgbClr val="A10028"/>
            </a:solidFill>
            <a:ln>
              <a:noFill/>
            </a:ln>
            <a:effectLst/>
          </c:spPr>
          <c:invertIfNegative val="0"/>
          <c:dLbls>
            <c:dLbl>
              <c:idx val="0"/>
              <c:tx>
                <c:rich>
                  <a:bodyPr/>
                  <a:lstStyle/>
                  <a:p>
                    <a:fld id="{7460E866-EF91-452A-9576-2A93A6E06DCF}"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97-475A-9055-5F4E14B06BC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0.19</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7989248"/>
        <c:axId val="347992776"/>
      </c:barChart>
      <c:catAx>
        <c:axId val="347989248"/>
        <c:scaling>
          <c:orientation val="minMax"/>
        </c:scaling>
        <c:delete val="1"/>
        <c:axPos val="l"/>
        <c:numFmt formatCode="General" sourceLinked="1"/>
        <c:majorTickMark val="out"/>
        <c:minorTickMark val="none"/>
        <c:tickLblPos val="nextTo"/>
        <c:crossAx val="347992776"/>
        <c:crosses val="autoZero"/>
        <c:auto val="1"/>
        <c:lblAlgn val="ctr"/>
        <c:lblOffset val="100"/>
        <c:noMultiLvlLbl val="0"/>
      </c:catAx>
      <c:valAx>
        <c:axId val="347992776"/>
        <c:scaling>
          <c:orientation val="minMax"/>
          <c:max val="1"/>
        </c:scaling>
        <c:delete val="1"/>
        <c:axPos val="b"/>
        <c:numFmt formatCode="0%" sourceLinked="1"/>
        <c:majorTickMark val="out"/>
        <c:minorTickMark val="none"/>
        <c:tickLblPos val="nextTo"/>
        <c:crossAx val="34798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0.29106697694340034"/>
          <c:w val="0.95515121376642642"/>
          <c:h val="0.66502341690562783"/>
        </c:manualLayout>
      </c:layout>
      <c:barChart>
        <c:barDir val="bar"/>
        <c:grouping val="percentStacked"/>
        <c:varyColors val="0"/>
        <c:ser>
          <c:idx val="0"/>
          <c:order val="0"/>
          <c:tx>
            <c:strRef>
              <c:f>Sheet1!$B$1</c:f>
              <c:strCache>
                <c:ptCount val="1"/>
                <c:pt idx="0">
                  <c:v>Column3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0.66</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Column4</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0.34</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7989640"/>
        <c:axId val="347991992"/>
      </c:barChart>
      <c:catAx>
        <c:axId val="347989640"/>
        <c:scaling>
          <c:orientation val="minMax"/>
        </c:scaling>
        <c:delete val="1"/>
        <c:axPos val="l"/>
        <c:numFmt formatCode="General" sourceLinked="1"/>
        <c:majorTickMark val="out"/>
        <c:minorTickMark val="none"/>
        <c:tickLblPos val="nextTo"/>
        <c:crossAx val="347991992"/>
        <c:crosses val="autoZero"/>
        <c:auto val="1"/>
        <c:lblAlgn val="ctr"/>
        <c:lblOffset val="100"/>
        <c:noMultiLvlLbl val="0"/>
      </c:catAx>
      <c:valAx>
        <c:axId val="347991992"/>
        <c:scaling>
          <c:orientation val="minMax"/>
          <c:max val="1"/>
        </c:scaling>
        <c:delete val="1"/>
        <c:axPos val="b"/>
        <c:numFmt formatCode="0%" sourceLinked="1"/>
        <c:majorTickMark val="out"/>
        <c:minorTickMark val="none"/>
        <c:tickLblPos val="nextTo"/>
        <c:crossAx val="347989640"/>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country</c:v>
                </c:pt>
                <c:pt idx="1">
                  <c:v>march country</c:v>
                </c:pt>
                <c:pt idx="2">
                  <c:v>april country</c:v>
                </c:pt>
                <c:pt idx="3">
                  <c:v>may country</c:v>
                </c:pt>
                <c:pt idx="4">
                  <c:v>june country</c:v>
                </c:pt>
                <c:pt idx="5">
                  <c:v>july country</c:v>
                </c:pt>
                <c:pt idx="6">
                  <c:v>August country</c:v>
                </c:pt>
                <c:pt idx="7">
                  <c:v>Sept country</c:v>
                </c:pt>
                <c:pt idx="8">
                  <c:v>oct country</c:v>
                </c:pt>
                <c:pt idx="10">
                  <c:v>feb econ</c:v>
                </c:pt>
                <c:pt idx="11">
                  <c:v>march econ</c:v>
                </c:pt>
                <c:pt idx="12">
                  <c:v>april econ</c:v>
                </c:pt>
                <c:pt idx="13">
                  <c:v>may econ</c:v>
                </c:pt>
                <c:pt idx="14">
                  <c:v>June econ</c:v>
                </c:pt>
                <c:pt idx="15">
                  <c:v>july econ</c:v>
                </c:pt>
                <c:pt idx="16">
                  <c:v>August econ</c:v>
                </c:pt>
                <c:pt idx="17">
                  <c:v>Sept econ</c:v>
                </c:pt>
                <c:pt idx="18">
                  <c:v>oct econ</c:v>
                </c:pt>
              </c:strCache>
            </c:strRef>
          </c:cat>
          <c:val>
            <c:numRef>
              <c:f>Sheet1!$B$2:$B$20</c:f>
              <c:numCache>
                <c:formatCode>0%</c:formatCode>
                <c:ptCount val="19"/>
                <c:pt idx="0">
                  <c:v>0.52</c:v>
                </c:pt>
                <c:pt idx="1">
                  <c:v>0.48</c:v>
                </c:pt>
                <c:pt idx="2">
                  <c:v>0.5</c:v>
                </c:pt>
                <c:pt idx="3">
                  <c:v>0.53</c:v>
                </c:pt>
                <c:pt idx="4">
                  <c:v>0.55000000000000004</c:v>
                </c:pt>
                <c:pt idx="5">
                  <c:v>0.54</c:v>
                </c:pt>
                <c:pt idx="6">
                  <c:v>0.59</c:v>
                </c:pt>
                <c:pt idx="7">
                  <c:v>0.54</c:v>
                </c:pt>
                <c:pt idx="8">
                  <c:v>0.6</c:v>
                </c:pt>
                <c:pt idx="10">
                  <c:v>0.39</c:v>
                </c:pt>
                <c:pt idx="11">
                  <c:v>0.35</c:v>
                </c:pt>
                <c:pt idx="12">
                  <c:v>0.38</c:v>
                </c:pt>
                <c:pt idx="13">
                  <c:v>0.38</c:v>
                </c:pt>
                <c:pt idx="14">
                  <c:v>0.38</c:v>
                </c:pt>
                <c:pt idx="15">
                  <c:v>0.41</c:v>
                </c:pt>
                <c:pt idx="16">
                  <c:v>0.35</c:v>
                </c:pt>
                <c:pt idx="17">
                  <c:v>0.38</c:v>
                </c:pt>
                <c:pt idx="18">
                  <c:v>0.41</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80"/>
        <c:overlap val="-27"/>
        <c:axId val="279159760"/>
        <c:axId val="279161328"/>
      </c:barChart>
      <c:catAx>
        <c:axId val="279159760"/>
        <c:scaling>
          <c:orientation val="minMax"/>
        </c:scaling>
        <c:delete val="1"/>
        <c:axPos val="t"/>
        <c:numFmt formatCode="General" sourceLinked="1"/>
        <c:majorTickMark val="none"/>
        <c:minorTickMark val="none"/>
        <c:tickLblPos val="nextTo"/>
        <c:crossAx val="279161328"/>
        <c:crosses val="autoZero"/>
        <c:auto val="1"/>
        <c:lblAlgn val="ctr"/>
        <c:lblOffset val="100"/>
        <c:noMultiLvlLbl val="0"/>
      </c:catAx>
      <c:valAx>
        <c:axId val="279161328"/>
        <c:scaling>
          <c:orientation val="maxMin"/>
          <c:max val="1"/>
        </c:scaling>
        <c:delete val="1"/>
        <c:axPos val="l"/>
        <c:numFmt formatCode="0%" sourceLinked="1"/>
        <c:majorTickMark val="none"/>
        <c:minorTickMark val="none"/>
        <c:tickLblPos val="nextTo"/>
        <c:crossAx val="27915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0.29106697694340034"/>
          <c:w val="0.95515121376642642"/>
          <c:h val="0.66502341690562783"/>
        </c:manualLayout>
      </c:layout>
      <c:barChart>
        <c:barDir val="bar"/>
        <c:grouping val="percentStacked"/>
        <c:varyColors val="0"/>
        <c:ser>
          <c:idx val="0"/>
          <c:order val="0"/>
          <c:tx>
            <c:strRef>
              <c:f>Sheet1!$B$1</c:f>
              <c:strCache>
                <c:ptCount val="1"/>
                <c:pt idx="0">
                  <c:v>Column3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Column4</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7991208"/>
        <c:axId val="347991600"/>
      </c:barChart>
      <c:catAx>
        <c:axId val="347991208"/>
        <c:scaling>
          <c:orientation val="minMax"/>
        </c:scaling>
        <c:delete val="1"/>
        <c:axPos val="l"/>
        <c:numFmt formatCode="General" sourceLinked="1"/>
        <c:majorTickMark val="out"/>
        <c:minorTickMark val="none"/>
        <c:tickLblPos val="nextTo"/>
        <c:crossAx val="347991600"/>
        <c:crosses val="autoZero"/>
        <c:auto val="1"/>
        <c:lblAlgn val="ctr"/>
        <c:lblOffset val="100"/>
        <c:noMultiLvlLbl val="0"/>
      </c:catAx>
      <c:valAx>
        <c:axId val="347991600"/>
        <c:scaling>
          <c:orientation val="minMax"/>
          <c:max val="1"/>
        </c:scaling>
        <c:delete val="1"/>
        <c:axPos val="b"/>
        <c:numFmt formatCode="0%" sourceLinked="1"/>
        <c:majorTickMark val="out"/>
        <c:minorTickMark val="none"/>
        <c:tickLblPos val="nextTo"/>
        <c:crossAx val="34799120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Lbls>
            <c:dLbl>
              <c:idx val="0"/>
              <c:layout>
                <c:manualLayout>
                  <c:x val="-0.18701601954928049"/>
                  <c:y val="-0.186724743681907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859195402298851"/>
                      <c:h val="0.33635138392297981"/>
                    </c:manualLayout>
                  </c15:layout>
                </c:ext>
                <c:ext xmlns:c16="http://schemas.microsoft.com/office/drawing/2014/chart" uri="{C3380CC4-5D6E-409C-BE32-E72D297353CC}">
                  <c16:uniqueId val="{00000001-5C17-463C-A322-45F548DBB665}"/>
                </c:ext>
              </c:extLst>
            </c:dLbl>
            <c:dLbl>
              <c:idx val="1"/>
              <c:layout>
                <c:manualLayout>
                  <c:x val="0.18186532717893023"/>
                  <c:y val="-0.2225163905697255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468390804597699"/>
                      <c:h val="0.33635138392297981"/>
                    </c:manualLayout>
                  </c15:layout>
                </c:ext>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0.49</c:v>
                </c:pt>
                <c:pt idx="1">
                  <c:v>0.51</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6926251380709"/>
          <c:y val="0.15085786578265989"/>
          <c:w val="0.55778807686294274"/>
          <c:h val="0.79724523395529945"/>
        </c:manualLayout>
      </c:layout>
      <c:pieChart>
        <c:varyColors val="1"/>
        <c:ser>
          <c:idx val="0"/>
          <c:order val="0"/>
          <c:tx>
            <c:strRef>
              <c:f>Sheet1!$B$1</c:f>
              <c:strCache>
                <c:ptCount val="1"/>
                <c:pt idx="0">
                  <c:v>Column1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worse</c:v>
                </c:pt>
                <c:pt idx="1">
                  <c:v>the same</c:v>
                </c:pt>
                <c:pt idx="2">
                  <c:v>better</c:v>
                </c:pt>
              </c:strCache>
            </c:strRef>
          </c:cat>
          <c:val>
            <c:numRef>
              <c:f>Sheet1!$B$2:$B$4</c:f>
              <c:numCache>
                <c:formatCode>0%</c:formatCode>
                <c:ptCount val="3"/>
                <c:pt idx="0">
                  <c:v>0.51</c:v>
                </c:pt>
                <c:pt idx="1">
                  <c:v>0.34</c:v>
                </c:pt>
                <c:pt idx="2">
                  <c:v>0.16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c:ext xmlns:c16="http://schemas.microsoft.com/office/drawing/2014/chart" uri="{C3380CC4-5D6E-409C-BE32-E72D297353CC}">
                <c16:uniqueId val="{00000003-C2B6-4B53-9EAF-ED6C1C94B3C8}"/>
              </c:ext>
            </c:extLst>
          </c:dPt>
          <c:dLbls>
            <c:dLbl>
              <c:idx val="1"/>
              <c:layout>
                <c:manualLayout>
                  <c:x val="0.23480070958676169"/>
                  <c:y val="-2.13378320312935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Act of Congress</c:v>
                </c:pt>
                <c:pt idx="1">
                  <c:v>Presidential Exec order</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Patience</c:v>
                </c:pt>
              </c:strCache>
            </c:strRef>
          </c:tx>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F663-48DF-97DF-3897C2B394FD}"/>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0.43</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Active Role </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0.56999999999999995</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9428240"/>
        <c:axId val="349425496"/>
      </c:barChart>
      <c:catAx>
        <c:axId val="349428240"/>
        <c:scaling>
          <c:orientation val="minMax"/>
        </c:scaling>
        <c:delete val="1"/>
        <c:axPos val="l"/>
        <c:numFmt formatCode="General" sourceLinked="1"/>
        <c:majorTickMark val="out"/>
        <c:minorTickMark val="none"/>
        <c:tickLblPos val="nextTo"/>
        <c:crossAx val="349425496"/>
        <c:crosses val="autoZero"/>
        <c:auto val="1"/>
        <c:lblAlgn val="ctr"/>
        <c:lblOffset val="100"/>
        <c:noMultiLvlLbl val="0"/>
      </c:catAx>
      <c:valAx>
        <c:axId val="349425496"/>
        <c:scaling>
          <c:orientation val="minMax"/>
          <c:max val="1"/>
        </c:scaling>
        <c:delete val="1"/>
        <c:axPos val="b"/>
        <c:numFmt formatCode="0%" sourceLinked="1"/>
        <c:majorTickMark val="out"/>
        <c:minorTickMark val="none"/>
        <c:tickLblPos val="nextTo"/>
        <c:crossAx val="34942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Patience</c:v>
                </c:pt>
              </c:strCache>
            </c:strRef>
          </c:tx>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9BEE-4F71-8C0B-E4F4C4F365EA}"/>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Active Role </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9427456"/>
        <c:axId val="349423928"/>
      </c:barChart>
      <c:catAx>
        <c:axId val="349427456"/>
        <c:scaling>
          <c:orientation val="minMax"/>
        </c:scaling>
        <c:delete val="1"/>
        <c:axPos val="l"/>
        <c:numFmt formatCode="General" sourceLinked="1"/>
        <c:majorTickMark val="out"/>
        <c:minorTickMark val="none"/>
        <c:tickLblPos val="nextTo"/>
        <c:crossAx val="349423928"/>
        <c:crosses val="autoZero"/>
        <c:auto val="1"/>
        <c:lblAlgn val="ctr"/>
        <c:lblOffset val="100"/>
        <c:noMultiLvlLbl val="0"/>
      </c:catAx>
      <c:valAx>
        <c:axId val="349423928"/>
        <c:scaling>
          <c:orientation val="minMax"/>
          <c:max val="1"/>
        </c:scaling>
        <c:delete val="1"/>
        <c:axPos val="b"/>
        <c:numFmt formatCode="0%" sourceLinked="1"/>
        <c:majorTickMark val="out"/>
        <c:minorTickMark val="none"/>
        <c:tickLblPos val="nextTo"/>
        <c:crossAx val="34942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prohibited</c:v>
                </c:pt>
              </c:strCache>
            </c:strRef>
          </c:tx>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A74E-4AC2-B713-70933DF5EB1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0.49</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cooperate</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0.51</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9422360"/>
        <c:axId val="349427064"/>
      </c:barChart>
      <c:catAx>
        <c:axId val="349422360"/>
        <c:scaling>
          <c:orientation val="minMax"/>
        </c:scaling>
        <c:delete val="1"/>
        <c:axPos val="l"/>
        <c:numFmt formatCode="General" sourceLinked="1"/>
        <c:majorTickMark val="out"/>
        <c:minorTickMark val="none"/>
        <c:tickLblPos val="nextTo"/>
        <c:crossAx val="349427064"/>
        <c:crosses val="autoZero"/>
        <c:auto val="1"/>
        <c:lblAlgn val="ctr"/>
        <c:lblOffset val="100"/>
        <c:noMultiLvlLbl val="0"/>
      </c:catAx>
      <c:valAx>
        <c:axId val="349427064"/>
        <c:scaling>
          <c:orientation val="minMax"/>
          <c:max val="1"/>
        </c:scaling>
        <c:delete val="1"/>
        <c:axPos val="b"/>
        <c:numFmt formatCode="0%" sourceLinked="1"/>
        <c:majorTickMark val="out"/>
        <c:minorTickMark val="none"/>
        <c:tickLblPos val="nextTo"/>
        <c:crossAx val="349422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October</c:v>
                </c:pt>
                <c:pt idx="1">
                  <c:v>September</c:v>
                </c:pt>
                <c:pt idx="2">
                  <c:v>August</c:v>
                </c:pt>
                <c:pt idx="3">
                  <c:v>July</c:v>
                </c:pt>
                <c:pt idx="4">
                  <c:v>June</c:v>
                </c:pt>
                <c:pt idx="5">
                  <c:v>May</c:v>
                </c:pt>
                <c:pt idx="6">
                  <c:v>April</c:v>
                </c:pt>
                <c:pt idx="7">
                  <c:v>March</c:v>
                </c:pt>
                <c:pt idx="8">
                  <c:v>February</c:v>
                </c:pt>
              </c:strCache>
            </c:strRef>
          </c:cat>
          <c:val>
            <c:numRef>
              <c:f>Sheet1!$B$2:$B$10</c:f>
              <c:numCache>
                <c:formatCode>0%</c:formatCode>
                <c:ptCount val="9"/>
                <c:pt idx="0">
                  <c:v>0.06</c:v>
                </c:pt>
                <c:pt idx="1">
                  <c:v>0.05</c:v>
                </c:pt>
                <c:pt idx="2">
                  <c:v>0.05</c:v>
                </c:pt>
                <c:pt idx="3">
                  <c:v>7.0000000000000007E-2</c:v>
                </c:pt>
                <c:pt idx="4">
                  <c:v>0.05</c:v>
                </c:pt>
                <c:pt idx="5">
                  <c:v>0.05</c:v>
                </c:pt>
                <c:pt idx="6">
                  <c:v>7.0000000000000007E-2</c:v>
                </c:pt>
                <c:pt idx="7">
                  <c:v>0.06</c:v>
                </c:pt>
                <c:pt idx="8">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October</c:v>
                </c:pt>
                <c:pt idx="1">
                  <c:v>September</c:v>
                </c:pt>
                <c:pt idx="2">
                  <c:v>August</c:v>
                </c:pt>
                <c:pt idx="3">
                  <c:v>July</c:v>
                </c:pt>
                <c:pt idx="4">
                  <c:v>June</c:v>
                </c:pt>
                <c:pt idx="5">
                  <c:v>May</c:v>
                </c:pt>
                <c:pt idx="6">
                  <c:v>April</c:v>
                </c:pt>
                <c:pt idx="7">
                  <c:v>March</c:v>
                </c:pt>
                <c:pt idx="8">
                  <c:v>February</c:v>
                </c:pt>
              </c:strCache>
            </c:strRef>
          </c:cat>
          <c:val>
            <c:numRef>
              <c:f>Sheet1!$C$2:$C$10</c:f>
              <c:numCache>
                <c:formatCode>0%</c:formatCode>
                <c:ptCount val="9"/>
                <c:pt idx="0">
                  <c:v>0.32</c:v>
                </c:pt>
                <c:pt idx="1">
                  <c:v>0.3</c:v>
                </c:pt>
                <c:pt idx="2">
                  <c:v>0.28999999999999998</c:v>
                </c:pt>
                <c:pt idx="3">
                  <c:v>0.3</c:v>
                </c:pt>
                <c:pt idx="4">
                  <c:v>0.32</c:v>
                </c:pt>
                <c:pt idx="5">
                  <c:v>0.28999999999999998</c:v>
                </c:pt>
                <c:pt idx="6">
                  <c:v>0.32</c:v>
                </c:pt>
                <c:pt idx="7">
                  <c:v>0.31</c:v>
                </c:pt>
                <c:pt idx="8">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October</c:v>
                </c:pt>
                <c:pt idx="1">
                  <c:v>September</c:v>
                </c:pt>
                <c:pt idx="2">
                  <c:v>August</c:v>
                </c:pt>
                <c:pt idx="3">
                  <c:v>July</c:v>
                </c:pt>
                <c:pt idx="4">
                  <c:v>June</c:v>
                </c:pt>
                <c:pt idx="5">
                  <c:v>May</c:v>
                </c:pt>
                <c:pt idx="6">
                  <c:v>April</c:v>
                </c:pt>
                <c:pt idx="7">
                  <c:v>March</c:v>
                </c:pt>
                <c:pt idx="8">
                  <c:v>February</c:v>
                </c:pt>
              </c:strCache>
            </c:strRef>
          </c:cat>
          <c:val>
            <c:numRef>
              <c:f>Sheet1!$D$2:$D$10</c:f>
              <c:numCache>
                <c:formatCode>0%</c:formatCode>
                <c:ptCount val="9"/>
                <c:pt idx="0">
                  <c:v>0.53</c:v>
                </c:pt>
                <c:pt idx="1">
                  <c:v>0.53</c:v>
                </c:pt>
                <c:pt idx="2">
                  <c:v>0.56000000000000005</c:v>
                </c:pt>
                <c:pt idx="3">
                  <c:v>0.53</c:v>
                </c:pt>
                <c:pt idx="4">
                  <c:v>0.53</c:v>
                </c:pt>
                <c:pt idx="5">
                  <c:v>0.57999999999999996</c:v>
                </c:pt>
                <c:pt idx="6">
                  <c:v>0.52</c:v>
                </c:pt>
                <c:pt idx="7">
                  <c:v>0.52</c:v>
                </c:pt>
                <c:pt idx="8">
                  <c:v>0.5</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October</c:v>
                </c:pt>
                <c:pt idx="1">
                  <c:v>September</c:v>
                </c:pt>
                <c:pt idx="2">
                  <c:v>August</c:v>
                </c:pt>
                <c:pt idx="3">
                  <c:v>July</c:v>
                </c:pt>
                <c:pt idx="4">
                  <c:v>June</c:v>
                </c:pt>
                <c:pt idx="5">
                  <c:v>May</c:v>
                </c:pt>
                <c:pt idx="6">
                  <c:v>April</c:v>
                </c:pt>
                <c:pt idx="7">
                  <c:v>March</c:v>
                </c:pt>
                <c:pt idx="8">
                  <c:v>February</c:v>
                </c:pt>
              </c:strCache>
            </c:strRef>
          </c:cat>
          <c:val>
            <c:numRef>
              <c:f>Sheet1!$E$2:$E$10</c:f>
              <c:numCache>
                <c:formatCode>0%</c:formatCode>
                <c:ptCount val="9"/>
                <c:pt idx="0">
                  <c:v>0.09</c:v>
                </c:pt>
                <c:pt idx="1">
                  <c:v>0.11</c:v>
                </c:pt>
                <c:pt idx="2">
                  <c:v>0.11</c:v>
                </c:pt>
                <c:pt idx="3">
                  <c:v>0.09</c:v>
                </c:pt>
                <c:pt idx="4">
                  <c:v>0.1</c:v>
                </c:pt>
                <c:pt idx="5">
                  <c:v>7.0000000000000007E-2</c:v>
                </c:pt>
                <c:pt idx="6">
                  <c:v>0.1</c:v>
                </c:pt>
                <c:pt idx="7">
                  <c:v>0.11</c:v>
                </c:pt>
                <c:pt idx="8">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163288"/>
        <c:axId val="279166424"/>
      </c:barChart>
      <c:catAx>
        <c:axId val="279163288"/>
        <c:scaling>
          <c:orientation val="minMax"/>
        </c:scaling>
        <c:delete val="1"/>
        <c:axPos val="l"/>
        <c:numFmt formatCode="General" sourceLinked="1"/>
        <c:majorTickMark val="out"/>
        <c:minorTickMark val="none"/>
        <c:tickLblPos val="high"/>
        <c:crossAx val="279166424"/>
        <c:crosses val="autoZero"/>
        <c:auto val="1"/>
        <c:lblAlgn val="ctr"/>
        <c:lblOffset val="100"/>
        <c:noMultiLvlLbl val="0"/>
      </c:catAx>
      <c:valAx>
        <c:axId val="279166424"/>
        <c:scaling>
          <c:orientation val="minMax"/>
        </c:scaling>
        <c:delete val="1"/>
        <c:axPos val="b"/>
        <c:numFmt formatCode="0%" sourceLinked="1"/>
        <c:majorTickMark val="out"/>
        <c:minorTickMark val="none"/>
        <c:tickLblPos val="nextTo"/>
        <c:crossAx val="279163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767912792705496E-3"/>
          <c:y val="0.9118292411871326"/>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A1002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3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Divided </c:v>
                </c:pt>
              </c:strCache>
            </c:strRef>
          </c:tx>
          <c:spPr>
            <a:solidFill>
              <a:schemeClr val="accent4">
                <a:lumMod val="75000"/>
              </a:schemeClr>
            </a:solidFill>
            <a:ln>
              <a:noFill/>
            </a:ln>
            <a:effectLst/>
          </c:spPr>
          <c:invertIfNegative val="0"/>
          <c:dLbls>
            <c:dLbl>
              <c:idx val="0"/>
              <c:tx>
                <c:rich>
                  <a:bodyPr/>
                  <a:lstStyle/>
                  <a:p>
                    <a:r>
                      <a:rPr lang="en-US" dirty="0"/>
                      <a:t>49%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68-4CBD-9D49-9E4E37483242}"/>
                </c:ext>
              </c:extLst>
            </c:dLbl>
            <c:dLbl>
              <c:idx val="1"/>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68-4CBD-9D49-9E4E37483242}"/>
                </c:ext>
              </c:extLst>
            </c:dLbl>
            <c:dLbl>
              <c:idx val="2"/>
              <c:tx>
                <c:rich>
                  <a:bodyPr/>
                  <a:lstStyle/>
                  <a:p>
                    <a:r>
                      <a:rPr lang="en-US"/>
                      <a:t>58%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68-4CBD-9D49-9E4E37483242}"/>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Against Iran</c:v>
                </c:pt>
                <c:pt idx="1">
                  <c:v>On taxes</c:v>
                </c:pt>
                <c:pt idx="2">
                  <c:v>On healthcare</c:v>
                </c:pt>
              </c:strCache>
            </c:strRef>
          </c:cat>
          <c:val>
            <c:numRef>
              <c:f>Sheet1!$B$2:$B$4</c:f>
              <c:numCache>
                <c:formatCode>0%</c:formatCode>
                <c:ptCount val="3"/>
                <c:pt idx="0">
                  <c:v>-0.49</c:v>
                </c:pt>
                <c:pt idx="1">
                  <c:v>-0.53</c:v>
                </c:pt>
                <c:pt idx="2">
                  <c:v>-0.57999999999999996</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United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Against Iran</c:v>
                </c:pt>
                <c:pt idx="1">
                  <c:v>On taxes</c:v>
                </c:pt>
                <c:pt idx="2">
                  <c:v>On healthcare</c:v>
                </c:pt>
              </c:strCache>
            </c:strRef>
          </c:cat>
          <c:val>
            <c:numRef>
              <c:f>Sheet1!$C$2:$C$4</c:f>
              <c:numCache>
                <c:formatCode>0%</c:formatCode>
                <c:ptCount val="3"/>
                <c:pt idx="0">
                  <c:v>0.51</c:v>
                </c:pt>
                <c:pt idx="1">
                  <c:v>0.47</c:v>
                </c:pt>
                <c:pt idx="2">
                  <c:v>0.42</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9426280"/>
        <c:axId val="349425104"/>
      </c:barChart>
      <c:catAx>
        <c:axId val="349426280"/>
        <c:scaling>
          <c:orientation val="maxMin"/>
        </c:scaling>
        <c:delete val="1"/>
        <c:axPos val="l"/>
        <c:numFmt formatCode="General" sourceLinked="1"/>
        <c:majorTickMark val="out"/>
        <c:minorTickMark val="none"/>
        <c:tickLblPos val="nextTo"/>
        <c:crossAx val="349425104"/>
        <c:crosses val="autoZero"/>
        <c:auto val="1"/>
        <c:lblAlgn val="ctr"/>
        <c:lblOffset val="100"/>
        <c:noMultiLvlLbl val="0"/>
      </c:catAx>
      <c:valAx>
        <c:axId val="349425104"/>
        <c:scaling>
          <c:orientation val="minMax"/>
        </c:scaling>
        <c:delete val="1"/>
        <c:axPos val="b"/>
        <c:numFmt formatCode="0%" sourceLinked="1"/>
        <c:majorTickMark val="out"/>
        <c:minorTickMark val="none"/>
        <c:tickLblPos val="nextTo"/>
        <c:crossAx val="3494262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Dividing</c:v>
                </c:pt>
              </c:strCache>
            </c:strRef>
          </c:tx>
          <c:spPr>
            <a:solidFill>
              <a:schemeClr val="accent4">
                <a:lumMod val="75000"/>
              </a:schemeClr>
            </a:solidFill>
            <a:ln>
              <a:noFill/>
            </a:ln>
            <a:effectLst/>
          </c:spPr>
          <c:invertIfNegative val="0"/>
          <c:dLbls>
            <c:dLbl>
              <c:idx val="0"/>
              <c:tx>
                <c:rich>
                  <a:bodyPr/>
                  <a:lstStyle/>
                  <a:p>
                    <a:r>
                      <a:rPr lang="en-US"/>
                      <a:t>68%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C3-4727-BFA0-962B2B0748F4}"/>
                </c:ext>
              </c:extLst>
            </c:dLbl>
            <c:dLbl>
              <c:idx val="1"/>
              <c:tx>
                <c:rich>
                  <a:bodyPr/>
                  <a:lstStyle/>
                  <a:p>
                    <a:r>
                      <a:rPr lang="en-US"/>
                      <a:t>22%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C3-4727-BFA0-962B2B0748F4}"/>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Republican leaders</c:v>
                </c:pt>
                <c:pt idx="1">
                  <c:v>Democratic leaders</c:v>
                </c:pt>
              </c:strCache>
            </c:strRef>
          </c:cat>
          <c:val>
            <c:numRef>
              <c:f>Sheet1!$B$2:$B$3</c:f>
              <c:numCache>
                <c:formatCode>0%</c:formatCode>
                <c:ptCount val="2"/>
                <c:pt idx="0">
                  <c:v>-0.68</c:v>
                </c:pt>
                <c:pt idx="1">
                  <c:v>-0.22</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Uniting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 leaders</c:v>
                </c:pt>
                <c:pt idx="1">
                  <c:v>Democratic leaders</c:v>
                </c:pt>
              </c:strCache>
            </c:strRef>
          </c:cat>
          <c:val>
            <c:numRef>
              <c:f>Sheet1!$C$2:$C$3</c:f>
              <c:numCache>
                <c:formatCode>0%</c:formatCode>
                <c:ptCount val="2"/>
                <c:pt idx="0">
                  <c:v>0.32</c:v>
                </c:pt>
                <c:pt idx="1">
                  <c:v>0.78</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9424320"/>
        <c:axId val="349424712"/>
      </c:barChart>
      <c:catAx>
        <c:axId val="349424320"/>
        <c:scaling>
          <c:orientation val="maxMin"/>
        </c:scaling>
        <c:delete val="1"/>
        <c:axPos val="l"/>
        <c:numFmt formatCode="General" sourceLinked="1"/>
        <c:majorTickMark val="out"/>
        <c:minorTickMark val="none"/>
        <c:tickLblPos val="nextTo"/>
        <c:crossAx val="349424712"/>
        <c:crosses val="autoZero"/>
        <c:auto val="1"/>
        <c:lblAlgn val="ctr"/>
        <c:lblOffset val="100"/>
        <c:noMultiLvlLbl val="0"/>
      </c:catAx>
      <c:valAx>
        <c:axId val="349424712"/>
        <c:scaling>
          <c:orientation val="minMax"/>
        </c:scaling>
        <c:delete val="1"/>
        <c:axPos val="b"/>
        <c:numFmt formatCode="0%" sourceLinked="1"/>
        <c:majorTickMark val="out"/>
        <c:minorTickMark val="none"/>
        <c:tickLblPos val="nextTo"/>
        <c:crossAx val="3494243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Oppose</c:v>
                </c:pt>
              </c:strCache>
            </c:strRef>
          </c:tx>
          <c:spPr>
            <a:solidFill>
              <a:schemeClr val="accent4">
                <a:lumMod val="75000"/>
              </a:schemeClr>
            </a:solidFill>
            <a:ln>
              <a:noFill/>
            </a:ln>
            <a:effectLst/>
          </c:spPr>
          <c:invertIfNegative val="0"/>
          <c:dLbls>
            <c:dLbl>
              <c:idx val="0"/>
              <c:tx>
                <c:rich>
                  <a:bodyPr/>
                  <a:lstStyle/>
                  <a:p>
                    <a:r>
                      <a:rPr lang="en-US" dirty="0"/>
                      <a:t>49%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03-4453-ABC0-6E16585966E4}"/>
                </c:ext>
              </c:extLst>
            </c:dLbl>
            <c:dLbl>
              <c:idx val="1"/>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03-4453-ABC0-6E16585966E4}"/>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Republican leaders</c:v>
                </c:pt>
                <c:pt idx="1">
                  <c:v>Democratic leaders</c:v>
                </c:pt>
              </c:strCache>
            </c:strRef>
          </c:cat>
          <c:val>
            <c:numRef>
              <c:f>Sheet1!$B$2:$B$3</c:f>
              <c:numCache>
                <c:formatCode>0%</c:formatCode>
                <c:ptCount val="2"/>
                <c:pt idx="0">
                  <c:v>-0.49</c:v>
                </c:pt>
                <c:pt idx="1">
                  <c:v>-0.48</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 leaders</c:v>
                </c:pt>
                <c:pt idx="1">
                  <c:v>Democratic leaders</c:v>
                </c:pt>
              </c:strCache>
            </c:strRef>
          </c:cat>
          <c:val>
            <c:numRef>
              <c:f>Sheet1!$C$2:$C$3</c:f>
              <c:numCache>
                <c:formatCode>0%</c:formatCode>
                <c:ptCount val="2"/>
                <c:pt idx="0">
                  <c:v>0.51</c:v>
                </c:pt>
                <c:pt idx="1">
                  <c:v>0.52</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51646424"/>
        <c:axId val="351646816"/>
      </c:barChart>
      <c:catAx>
        <c:axId val="351646424"/>
        <c:scaling>
          <c:orientation val="maxMin"/>
        </c:scaling>
        <c:delete val="1"/>
        <c:axPos val="l"/>
        <c:numFmt formatCode="General" sourceLinked="1"/>
        <c:majorTickMark val="out"/>
        <c:minorTickMark val="none"/>
        <c:tickLblPos val="nextTo"/>
        <c:crossAx val="351646816"/>
        <c:crosses val="autoZero"/>
        <c:auto val="1"/>
        <c:lblAlgn val="ctr"/>
        <c:lblOffset val="100"/>
        <c:noMultiLvlLbl val="0"/>
      </c:catAx>
      <c:valAx>
        <c:axId val="351646816"/>
        <c:scaling>
          <c:orientation val="minMax"/>
        </c:scaling>
        <c:delete val="1"/>
        <c:axPos val="b"/>
        <c:numFmt formatCode="0%" sourceLinked="1"/>
        <c:majorTickMark val="out"/>
        <c:minorTickMark val="none"/>
        <c:tickLblPos val="nextTo"/>
        <c:crossAx val="3516464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Hurt</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Republican leaders</c:v>
                </c:pt>
                <c:pt idx="1">
                  <c:v>Democratic leaders</c:v>
                </c:pt>
              </c:strCache>
            </c:strRef>
          </c:cat>
          <c:val>
            <c:numRef>
              <c:f>Sheet1!$B$2:$B$3</c:f>
              <c:numCache>
                <c:formatCode>0%</c:formatCode>
                <c:ptCount val="2"/>
                <c:pt idx="0">
                  <c:v>0.42</c:v>
                </c:pt>
                <c:pt idx="1">
                  <c:v>0.4</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No effect</c:v>
                </c:pt>
              </c:strCache>
            </c:strRef>
          </c:tx>
          <c:spPr>
            <a:solidFill>
              <a:schemeClr val="accent1"/>
            </a:solidFill>
            <a:ln>
              <a:noFill/>
            </a:ln>
            <a:effectLst/>
          </c:spPr>
          <c:invertIfNegative val="0"/>
          <c:dPt>
            <c:idx val="0"/>
            <c:invertIfNegative val="0"/>
            <c:bubble3D val="0"/>
            <c:spPr>
              <a:solidFill>
                <a:srgbClr val="C6C7C8"/>
              </a:solidFill>
              <a:ln>
                <a:noFill/>
              </a:ln>
              <a:effectLst/>
            </c:spPr>
            <c:extLst>
              <c:ext xmlns:c16="http://schemas.microsoft.com/office/drawing/2014/chart" uri="{C3380CC4-5D6E-409C-BE32-E72D297353CC}">
                <c16:uniqueId val="{00000001-0B4C-473D-8F58-BB83185796E4}"/>
              </c:ext>
            </c:extLst>
          </c:dPt>
          <c:dPt>
            <c:idx val="1"/>
            <c:invertIfNegative val="0"/>
            <c:bubble3D val="0"/>
            <c:spPr>
              <a:solidFill>
                <a:srgbClr val="C6C7C8"/>
              </a:solidFill>
              <a:ln>
                <a:noFill/>
              </a:ln>
              <a:effectLst/>
            </c:spPr>
            <c:extLst>
              <c:ext xmlns:c16="http://schemas.microsoft.com/office/drawing/2014/chart" uri="{C3380CC4-5D6E-409C-BE32-E72D297353CC}">
                <c16:uniqueId val="{00000003-0B4C-473D-8F58-BB83185796E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 leaders</c:v>
                </c:pt>
                <c:pt idx="1">
                  <c:v>Democratic leaders</c:v>
                </c:pt>
              </c:strCache>
            </c:strRef>
          </c:cat>
          <c:val>
            <c:numRef>
              <c:f>Sheet1!$C$2:$C$3</c:f>
              <c:numCache>
                <c:formatCode>0%</c:formatCode>
                <c:ptCount val="2"/>
                <c:pt idx="0">
                  <c:v>0.27</c:v>
                </c:pt>
                <c:pt idx="1">
                  <c:v>0.31</c:v>
                </c:pt>
              </c:numCache>
            </c:numRef>
          </c:val>
          <c:extLst>
            <c:ext xmlns:c16="http://schemas.microsoft.com/office/drawing/2014/chart" uri="{C3380CC4-5D6E-409C-BE32-E72D297353CC}">
              <c16:uniqueId val="{00000003-2699-4302-96C3-1BFB73242F30}"/>
            </c:ext>
          </c:extLst>
        </c:ser>
        <c:ser>
          <c:idx val="2"/>
          <c:order val="2"/>
          <c:tx>
            <c:strRef>
              <c:f>Sheet1!$D$1</c:f>
              <c:strCache>
                <c:ptCount val="1"/>
                <c:pt idx="0">
                  <c:v>Help</c:v>
                </c:pt>
              </c:strCache>
            </c:strRef>
          </c:tx>
          <c:spPr>
            <a:solidFill>
              <a:srgbClr val="009DD9"/>
            </a:solidFill>
          </c:spPr>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Republican leaders</c:v>
                </c:pt>
                <c:pt idx="1">
                  <c:v>Democratic leaders</c:v>
                </c:pt>
              </c:strCache>
            </c:strRef>
          </c:cat>
          <c:val>
            <c:numRef>
              <c:f>Sheet1!$D$2:$D$3</c:f>
              <c:numCache>
                <c:formatCode>0%</c:formatCode>
                <c:ptCount val="2"/>
                <c:pt idx="0">
                  <c:v>0.31</c:v>
                </c:pt>
                <c:pt idx="1">
                  <c:v>0.28999999999999998</c:v>
                </c:pt>
              </c:numCache>
            </c:numRef>
          </c:val>
          <c:extLst>
            <c:ext xmlns:c16="http://schemas.microsoft.com/office/drawing/2014/chart" uri="{C3380CC4-5D6E-409C-BE32-E72D297353CC}">
              <c16:uniqueId val="{00000004-0B4C-473D-8F58-BB83185796E4}"/>
            </c:ext>
          </c:extLst>
        </c:ser>
        <c:dLbls>
          <c:dLblPos val="ctr"/>
          <c:showLegendKey val="0"/>
          <c:showVal val="1"/>
          <c:showCatName val="0"/>
          <c:showSerName val="0"/>
          <c:showPercent val="0"/>
          <c:showBubbleSize val="0"/>
        </c:dLbls>
        <c:gapWidth val="53"/>
        <c:overlap val="100"/>
        <c:axId val="351643680"/>
        <c:axId val="351647600"/>
      </c:barChart>
      <c:catAx>
        <c:axId val="351643680"/>
        <c:scaling>
          <c:orientation val="maxMin"/>
        </c:scaling>
        <c:delete val="1"/>
        <c:axPos val="l"/>
        <c:numFmt formatCode="General" sourceLinked="1"/>
        <c:majorTickMark val="out"/>
        <c:minorTickMark val="none"/>
        <c:tickLblPos val="nextTo"/>
        <c:crossAx val="351647600"/>
        <c:crosses val="autoZero"/>
        <c:auto val="1"/>
        <c:lblAlgn val="ctr"/>
        <c:lblOffset val="100"/>
        <c:noMultiLvlLbl val="0"/>
      </c:catAx>
      <c:valAx>
        <c:axId val="351647600"/>
        <c:scaling>
          <c:orientation val="minMax"/>
        </c:scaling>
        <c:delete val="1"/>
        <c:axPos val="b"/>
        <c:numFmt formatCode="0%" sourceLinked="1"/>
        <c:majorTickMark val="out"/>
        <c:minorTickMark val="none"/>
        <c:tickLblPos val="nextTo"/>
        <c:crossAx val="3516436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Out of Touch</c:v>
                </c:pt>
              </c:strCache>
            </c:strRef>
          </c:tx>
          <c:spPr>
            <a:solidFill>
              <a:schemeClr val="accent4">
                <a:lumMod val="75000"/>
              </a:schemeClr>
            </a:solidFill>
            <a:ln>
              <a:noFill/>
            </a:ln>
            <a:effectLst/>
          </c:spPr>
          <c:invertIfNegative val="0"/>
          <c:dLbls>
            <c:dLbl>
              <c:idx val="0"/>
              <c:tx>
                <c:rich>
                  <a:bodyPr/>
                  <a:lstStyle/>
                  <a:p>
                    <a:r>
                      <a:rPr lang="en-US" dirty="0"/>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4-4F1D-BFB2-98790A1FEFDA}"/>
                </c:ext>
              </c:extLst>
            </c:dLbl>
            <c:dLbl>
              <c:idx val="1"/>
              <c:tx>
                <c:rich>
                  <a:bodyPr/>
                  <a:lstStyle/>
                  <a:p>
                    <a:r>
                      <a:rPr lang="en-US" dirty="0"/>
                      <a:t>40%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4-4F1D-BFB2-98790A1FEFDA}"/>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Republican leaders</c:v>
                </c:pt>
                <c:pt idx="1">
                  <c:v>Democratic leaders</c:v>
                </c:pt>
              </c:strCache>
            </c:strRef>
          </c:cat>
          <c:val>
            <c:numRef>
              <c:f>Sheet1!$B$2:$B$3</c:f>
              <c:numCache>
                <c:formatCode>0%</c:formatCode>
                <c:ptCount val="2"/>
                <c:pt idx="0">
                  <c:v>-0.76</c:v>
                </c:pt>
                <c:pt idx="1">
                  <c:v>-0.4</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In Touch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 leaders</c:v>
                </c:pt>
                <c:pt idx="1">
                  <c:v>Democratic leaders</c:v>
                </c:pt>
              </c:strCache>
            </c:strRef>
          </c:cat>
          <c:val>
            <c:numRef>
              <c:f>Sheet1!$C$2:$C$3</c:f>
              <c:numCache>
                <c:formatCode>0%</c:formatCode>
                <c:ptCount val="2"/>
                <c:pt idx="0">
                  <c:v>0.24</c:v>
                </c:pt>
                <c:pt idx="1">
                  <c:v>0.6</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51641720"/>
        <c:axId val="351644072"/>
      </c:barChart>
      <c:catAx>
        <c:axId val="351641720"/>
        <c:scaling>
          <c:orientation val="maxMin"/>
        </c:scaling>
        <c:delete val="1"/>
        <c:axPos val="l"/>
        <c:numFmt formatCode="General" sourceLinked="1"/>
        <c:majorTickMark val="out"/>
        <c:minorTickMark val="none"/>
        <c:tickLblPos val="nextTo"/>
        <c:crossAx val="351644072"/>
        <c:crosses val="autoZero"/>
        <c:auto val="1"/>
        <c:lblAlgn val="ctr"/>
        <c:lblOffset val="100"/>
        <c:noMultiLvlLbl val="0"/>
      </c:catAx>
      <c:valAx>
        <c:axId val="351644072"/>
        <c:scaling>
          <c:orientation val="minMax"/>
        </c:scaling>
        <c:delete val="1"/>
        <c:axPos val="b"/>
        <c:numFmt formatCode="0%" sourceLinked="1"/>
        <c:majorTickMark val="out"/>
        <c:minorTickMark val="none"/>
        <c:tickLblPos val="nextTo"/>
        <c:crossAx val="3516417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54421378807224"/>
          <c:y val="6.7286834481611171E-2"/>
          <c:w val="0.49045578621192765"/>
          <c:h val="0.9014455379961766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8A111C6-ABF2-4A8C-B236-E744D22A68D0}" type="VALUE">
                      <a:rPr lang="en-US" sz="1800">
                        <a:solidFill>
                          <a:srgbClr val="707276"/>
                        </a:solidFill>
                      </a:rPr>
                      <a:pPr>
                        <a:defRPr sz="18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Nancy Pelosi</c:v>
                </c:pt>
                <c:pt idx="1">
                  <c:v>Chuck Schumer</c:v>
                </c:pt>
                <c:pt idx="2">
                  <c:v>Hillary Clinton</c:v>
                </c:pt>
                <c:pt idx="3">
                  <c:v>Bernie Sanders</c:v>
                </c:pt>
                <c:pt idx="4">
                  <c:v>Elizabeth Warren</c:v>
                </c:pt>
                <c:pt idx="5">
                  <c:v>Barack Obama</c:v>
                </c:pt>
                <c:pt idx="6">
                  <c:v>Someone else</c:v>
                </c:pt>
                <c:pt idx="7">
                  <c:v>No one</c:v>
                </c:pt>
              </c:strCache>
            </c:strRef>
          </c:cat>
          <c:val>
            <c:numRef>
              <c:f>Sheet1!$B$2:$B$9</c:f>
              <c:numCache>
                <c:formatCode>0%</c:formatCode>
                <c:ptCount val="8"/>
                <c:pt idx="0">
                  <c:v>0.22</c:v>
                </c:pt>
                <c:pt idx="1">
                  <c:v>0.16</c:v>
                </c:pt>
                <c:pt idx="2">
                  <c:v>7.0000000000000007E-2</c:v>
                </c:pt>
                <c:pt idx="3">
                  <c:v>0.06</c:v>
                </c:pt>
                <c:pt idx="4">
                  <c:v>0.05</c:v>
                </c:pt>
                <c:pt idx="5">
                  <c:v>0.05</c:v>
                </c:pt>
                <c:pt idx="6">
                  <c:v>0.11</c:v>
                </c:pt>
                <c:pt idx="7">
                  <c:v>0.28000000000000003</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51644856"/>
        <c:axId val="351642504"/>
      </c:barChart>
      <c:catAx>
        <c:axId val="3516448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707276"/>
                </a:solidFill>
                <a:latin typeface="+mn-lt"/>
                <a:ea typeface="+mn-ea"/>
                <a:cs typeface="+mn-cs"/>
              </a:defRPr>
            </a:pPr>
            <a:endParaRPr lang="en-US"/>
          </a:p>
        </c:txPr>
        <c:crossAx val="351642504"/>
        <c:crosses val="autoZero"/>
        <c:auto val="1"/>
        <c:lblAlgn val="ctr"/>
        <c:lblOffset val="100"/>
        <c:noMultiLvlLbl val="0"/>
      </c:catAx>
      <c:valAx>
        <c:axId val="351642504"/>
        <c:scaling>
          <c:orientation val="minMax"/>
          <c:max val="0.5"/>
        </c:scaling>
        <c:delete val="1"/>
        <c:axPos val="t"/>
        <c:numFmt formatCode="0%" sourceLinked="1"/>
        <c:majorTickMark val="out"/>
        <c:minorTickMark val="none"/>
        <c:tickLblPos val="nextTo"/>
        <c:crossAx val="351644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54421378807224"/>
          <c:y val="6.7286834481611171E-2"/>
          <c:w val="0.49045578621192765"/>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8A111C6-ABF2-4A8C-B236-E744D22A68D0}" type="VALUE">
                      <a:rPr lang="en-US" sz="1800">
                        <a:solidFill>
                          <a:srgbClr val="707276"/>
                        </a:solidFill>
                      </a:rPr>
                      <a:pPr>
                        <a:defRPr sz="18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Donald Trump</c:v>
                </c:pt>
                <c:pt idx="1">
                  <c:v>Paul Ryan</c:v>
                </c:pt>
                <c:pt idx="2">
                  <c:v>Mitch McConnell</c:v>
                </c:pt>
                <c:pt idx="3">
                  <c:v>Steve Bannon</c:v>
                </c:pt>
                <c:pt idx="4">
                  <c:v>Mitt Romney</c:v>
                </c:pt>
                <c:pt idx="5">
                  <c:v>Sarah Palin</c:v>
                </c:pt>
                <c:pt idx="6">
                  <c:v>George W. Bush</c:v>
                </c:pt>
                <c:pt idx="7">
                  <c:v>Someone else</c:v>
                </c:pt>
                <c:pt idx="8">
                  <c:v>No one</c:v>
                </c:pt>
              </c:strCache>
            </c:strRef>
          </c:cat>
          <c:val>
            <c:numRef>
              <c:f>Sheet1!$B$2:$B$10</c:f>
              <c:numCache>
                <c:formatCode>0%</c:formatCode>
                <c:ptCount val="9"/>
                <c:pt idx="0">
                  <c:v>0.39</c:v>
                </c:pt>
                <c:pt idx="1">
                  <c:v>0.16</c:v>
                </c:pt>
                <c:pt idx="2">
                  <c:v>0.15</c:v>
                </c:pt>
                <c:pt idx="3">
                  <c:v>0.02</c:v>
                </c:pt>
                <c:pt idx="4">
                  <c:v>0.01</c:v>
                </c:pt>
                <c:pt idx="5">
                  <c:v>0</c:v>
                </c:pt>
                <c:pt idx="6">
                  <c:v>0</c:v>
                </c:pt>
                <c:pt idx="7">
                  <c:v>0.04</c:v>
                </c:pt>
                <c:pt idx="8">
                  <c:v>0.22</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51642896"/>
        <c:axId val="351645640"/>
      </c:barChart>
      <c:catAx>
        <c:axId val="3516428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707276"/>
                </a:solidFill>
                <a:latin typeface="+mn-lt"/>
                <a:ea typeface="+mn-ea"/>
                <a:cs typeface="+mn-cs"/>
              </a:defRPr>
            </a:pPr>
            <a:endParaRPr lang="en-US"/>
          </a:p>
        </c:txPr>
        <c:crossAx val="351645640"/>
        <c:crosses val="autoZero"/>
        <c:auto val="1"/>
        <c:lblAlgn val="ctr"/>
        <c:lblOffset val="100"/>
        <c:noMultiLvlLbl val="0"/>
      </c:catAx>
      <c:valAx>
        <c:axId val="351645640"/>
        <c:scaling>
          <c:orientation val="minMax"/>
        </c:scaling>
        <c:delete val="1"/>
        <c:axPos val="t"/>
        <c:numFmt formatCode="0%" sourceLinked="1"/>
        <c:majorTickMark val="out"/>
        <c:minorTickMark val="none"/>
        <c:tickLblPos val="nextTo"/>
        <c:crossAx val="35164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Resign</c:v>
                </c:pt>
              </c:strCache>
            </c:strRef>
          </c:tx>
          <c:spPr>
            <a:solidFill>
              <a:schemeClr val="accent4">
                <a:lumMod val="75000"/>
              </a:schemeClr>
            </a:solidFill>
            <a:ln>
              <a:noFill/>
            </a:ln>
            <a:effectLst/>
          </c:spPr>
          <c:invertIfNegative val="0"/>
          <c:dLbls>
            <c:dLbl>
              <c:idx val="0"/>
              <c:tx>
                <c:rich>
                  <a:bodyPr/>
                  <a:lstStyle/>
                  <a:p>
                    <a:r>
                      <a:rPr lang="en-US" dirty="0"/>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3-4974-A978-6935006BBF40}"/>
                </c:ext>
              </c:extLst>
            </c:dLbl>
            <c:dLbl>
              <c:idx val="1"/>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73-4974-A978-6935006BBF40}"/>
                </c:ext>
              </c:extLst>
            </c:dLbl>
            <c:dLbl>
              <c:idx val="2"/>
              <c:tx>
                <c:rich>
                  <a:bodyPr/>
                  <a:lstStyle/>
                  <a:p>
                    <a:r>
                      <a:rPr lang="en-US"/>
                      <a:t>58%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73-4974-A978-6935006BBF40}"/>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Mitch McConnell</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Stay 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Mitch McConnell</c:v>
                </c:pt>
              </c:strCache>
            </c:strRef>
          </c:cat>
          <c:val>
            <c:numRef>
              <c:f>Sheet1!$C$2</c:f>
              <c:numCache>
                <c:formatCode>0%</c:formatCode>
                <c:ptCount val="1"/>
                <c:pt idx="0">
                  <c:v>0.44</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51649168"/>
        <c:axId val="351646032"/>
      </c:barChart>
      <c:catAx>
        <c:axId val="351649168"/>
        <c:scaling>
          <c:orientation val="maxMin"/>
        </c:scaling>
        <c:delete val="1"/>
        <c:axPos val="l"/>
        <c:numFmt formatCode="General" sourceLinked="1"/>
        <c:majorTickMark val="out"/>
        <c:minorTickMark val="none"/>
        <c:tickLblPos val="nextTo"/>
        <c:crossAx val="351646032"/>
        <c:crosses val="autoZero"/>
        <c:auto val="1"/>
        <c:lblAlgn val="ctr"/>
        <c:lblOffset val="100"/>
        <c:noMultiLvlLbl val="0"/>
      </c:catAx>
      <c:valAx>
        <c:axId val="351646032"/>
        <c:scaling>
          <c:orientation val="minMax"/>
        </c:scaling>
        <c:delete val="1"/>
        <c:axPos val="b"/>
        <c:numFmt formatCode="0%" sourceLinked="1"/>
        <c:majorTickMark val="out"/>
        <c:minorTickMark val="none"/>
        <c:tickLblPos val="nextTo"/>
        <c:crossAx val="3516491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Oppose</c:v>
                </c:pt>
              </c:strCache>
            </c:strRef>
          </c:tx>
          <c:spPr>
            <a:solidFill>
              <a:schemeClr val="accent4">
                <a:lumMod val="75000"/>
              </a:schemeClr>
            </a:solidFill>
            <a:ln>
              <a:noFill/>
            </a:ln>
            <a:effectLst/>
          </c:spPr>
          <c:invertIfNegative val="0"/>
          <c:dLbls>
            <c:dLbl>
              <c:idx val="0"/>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C2-451D-911A-A5900F3D45F9}"/>
                </c:ext>
              </c:extLst>
            </c:dLbl>
            <c:dLbl>
              <c:idx val="1"/>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C2-451D-911A-A5900F3D45F9}"/>
                </c:ext>
              </c:extLst>
            </c:dLbl>
            <c:dLbl>
              <c:idx val="2"/>
              <c:tx>
                <c:rich>
                  <a:bodyPr/>
                  <a:lstStyle/>
                  <a:p>
                    <a:r>
                      <a:rPr lang="en-US"/>
                      <a:t>58%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C2-451D-911A-A5900F3D45F9}"/>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Steve Bannon's policy support</c:v>
                </c:pt>
              </c:strCache>
            </c:strRef>
          </c:cat>
          <c:val>
            <c:numRef>
              <c:f>Sheet1!$B$2</c:f>
              <c:numCache>
                <c:formatCode>0%</c:formatCode>
                <c:ptCount val="1"/>
                <c:pt idx="0">
                  <c:v>-0.39</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Steve Bannon's policy support</c:v>
                </c:pt>
              </c:strCache>
            </c:strRef>
          </c:cat>
          <c:val>
            <c:numRef>
              <c:f>Sheet1!$C$2</c:f>
              <c:numCache>
                <c:formatCode>0%</c:formatCode>
                <c:ptCount val="1"/>
                <c:pt idx="0">
                  <c:v>0.61</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51647208"/>
        <c:axId val="351647992"/>
      </c:barChart>
      <c:catAx>
        <c:axId val="351647208"/>
        <c:scaling>
          <c:orientation val="maxMin"/>
        </c:scaling>
        <c:delete val="1"/>
        <c:axPos val="l"/>
        <c:numFmt formatCode="General" sourceLinked="1"/>
        <c:majorTickMark val="out"/>
        <c:minorTickMark val="none"/>
        <c:tickLblPos val="nextTo"/>
        <c:crossAx val="351647992"/>
        <c:crosses val="autoZero"/>
        <c:auto val="1"/>
        <c:lblAlgn val="ctr"/>
        <c:lblOffset val="100"/>
        <c:noMultiLvlLbl val="0"/>
      </c:catAx>
      <c:valAx>
        <c:axId val="351647992"/>
        <c:scaling>
          <c:orientation val="minMax"/>
        </c:scaling>
        <c:delete val="1"/>
        <c:axPos val="b"/>
        <c:numFmt formatCode="0%" sourceLinked="1"/>
        <c:majorTickMark val="out"/>
        <c:minorTickMark val="none"/>
        <c:tickLblPos val="nextTo"/>
        <c:crossAx val="35164720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0"/>
          <c:order val="0"/>
          <c:tx>
            <c:strRef>
              <c:f>Sheet1!$B$1</c:f>
              <c:strCache>
                <c:ptCount val="1"/>
                <c:pt idx="0">
                  <c:v>No opinion</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0.08</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Getting worse</c:v>
                </c:pt>
              </c:strCache>
            </c:strRef>
          </c:tx>
          <c:spPr>
            <a:solidFill>
              <a:srgbClr val="A10028">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0.28000000000000003</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Just as well off</c:v>
                </c:pt>
              </c:strCache>
            </c:strRef>
          </c:tx>
          <c:spPr>
            <a:solidFill>
              <a:srgbClr val="7F7F7F">
                <a:alpha val="60000"/>
              </a:srgbClr>
            </a:solidFill>
            <a:ln>
              <a:noFill/>
            </a:ln>
            <a:effectLst/>
          </c:spPr>
          <c:invertIfNegative val="0"/>
          <c:dPt>
            <c:idx val="1"/>
            <c:invertIfNegative val="0"/>
            <c:bubble3D val="0"/>
            <c:spPr>
              <a:solidFill>
                <a:srgbClr val="7F7F7F">
                  <a:alpha val="6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0.38</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Improving</c:v>
                </c:pt>
              </c:strCache>
            </c:strRef>
          </c:tx>
          <c:spPr>
            <a:solidFill>
              <a:srgbClr val="009DD9"/>
            </a:solidFill>
            <a:ln>
              <a:noFill/>
            </a:ln>
            <a:effectLst/>
          </c:spPr>
          <c:invertIfNegative val="0"/>
          <c:dPt>
            <c:idx val="1"/>
            <c:invertIfNegative val="0"/>
            <c:bubble3D val="0"/>
            <c:spPr>
              <a:solidFill>
                <a:srgbClr val="009DD9"/>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0.26</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279160152"/>
        <c:axId val="279165248"/>
      </c:barChart>
      <c:catAx>
        <c:axId val="279160152"/>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279165248"/>
        <c:crosses val="autoZero"/>
        <c:auto val="1"/>
        <c:lblAlgn val="ctr"/>
        <c:lblOffset val="100"/>
        <c:noMultiLvlLbl val="0"/>
      </c:catAx>
      <c:valAx>
        <c:axId val="279165248"/>
        <c:scaling>
          <c:orientation val="minMax"/>
          <c:max val="1"/>
        </c:scaling>
        <c:delete val="1"/>
        <c:axPos val="l"/>
        <c:numFmt formatCode="0%" sourceLinked="1"/>
        <c:majorTickMark val="out"/>
        <c:minorTickMark val="none"/>
        <c:tickLblPos val="nextTo"/>
        <c:crossAx val="27916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Weaker</c:v>
                </c:pt>
              </c:strCache>
            </c:strRef>
          </c:tx>
          <c:spPr>
            <a:solidFill>
              <a:schemeClr val="accent4">
                <a:lumMod val="75000"/>
              </a:schemeClr>
            </a:solidFill>
            <a:ln>
              <a:noFill/>
            </a:ln>
            <a:effectLst/>
          </c:spPr>
          <c:invertIfNegative val="0"/>
          <c:dLbls>
            <c:dLbl>
              <c:idx val="0"/>
              <c:tx>
                <c:rich>
                  <a:bodyPr/>
                  <a:lstStyle/>
                  <a:p>
                    <a:r>
                      <a:rPr lang="en-US" dirty="0"/>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3A-45F4-B48B-F19725E98896}"/>
                </c:ext>
              </c:extLst>
            </c:dLbl>
            <c:dLbl>
              <c:idx val="1"/>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3A-45F4-B48B-F19725E98896}"/>
                </c:ext>
              </c:extLst>
            </c:dLbl>
            <c:dLbl>
              <c:idx val="2"/>
              <c:tx>
                <c:rich>
                  <a:bodyPr/>
                  <a:lstStyle/>
                  <a:p>
                    <a:r>
                      <a:rPr lang="en-US"/>
                      <a:t>58%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3A-45F4-B48B-F19725E98896}"/>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Bannon movement impact on Republican party</c:v>
                </c:pt>
              </c:strCache>
            </c:strRef>
          </c:cat>
          <c:val>
            <c:numRef>
              <c:f>Sheet1!$B$2</c:f>
              <c:numCache>
                <c:formatCode>0%</c:formatCode>
                <c:ptCount val="1"/>
                <c:pt idx="0">
                  <c:v>-0.44</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Stronger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Bannon movement impact on Republican party</c:v>
                </c:pt>
              </c:strCache>
            </c:strRef>
          </c:cat>
          <c:val>
            <c:numRef>
              <c:f>Sheet1!$C$2</c:f>
              <c:numCache>
                <c:formatCode>0%</c:formatCode>
                <c:ptCount val="1"/>
                <c:pt idx="0">
                  <c:v>0.56000000000000005</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51503640"/>
        <c:axId val="351507168"/>
      </c:barChart>
      <c:catAx>
        <c:axId val="351503640"/>
        <c:scaling>
          <c:orientation val="maxMin"/>
        </c:scaling>
        <c:delete val="1"/>
        <c:axPos val="l"/>
        <c:numFmt formatCode="General" sourceLinked="1"/>
        <c:majorTickMark val="out"/>
        <c:minorTickMark val="none"/>
        <c:tickLblPos val="nextTo"/>
        <c:crossAx val="351507168"/>
        <c:crosses val="autoZero"/>
        <c:auto val="1"/>
        <c:lblAlgn val="ctr"/>
        <c:lblOffset val="100"/>
        <c:noMultiLvlLbl val="0"/>
      </c:catAx>
      <c:valAx>
        <c:axId val="351507168"/>
        <c:scaling>
          <c:orientation val="minMax"/>
        </c:scaling>
        <c:delete val="1"/>
        <c:axPos val="b"/>
        <c:numFmt formatCode="0%" sourceLinked="1"/>
        <c:majorTickMark val="out"/>
        <c:minorTickMark val="none"/>
        <c:tickLblPos val="nextTo"/>
        <c:crossAx val="3515036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opinion</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A0DA-48AF-BEA0-62E85677EEDF}"/>
              </c:ext>
            </c:extLst>
          </c:dPt>
          <c:dLbls>
            <c:dLbl>
              <c:idx val="8"/>
              <c:layout>
                <c:manualLayout>
                  <c:x val="1.0583218291006545E-16"/>
                  <c:y val="-1.1767242098188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A2-4B3D-849F-4845383473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March</c:v>
                </c:pt>
                <c:pt idx="2">
                  <c:v>April</c:v>
                </c:pt>
                <c:pt idx="3">
                  <c:v>May</c:v>
                </c:pt>
                <c:pt idx="4">
                  <c:v>June</c:v>
                </c:pt>
                <c:pt idx="5">
                  <c:v>July</c:v>
                </c:pt>
                <c:pt idx="6">
                  <c:v>Aug</c:v>
                </c:pt>
                <c:pt idx="7">
                  <c:v>Sept</c:v>
                </c:pt>
                <c:pt idx="8">
                  <c:v>Oct</c:v>
                </c:pt>
              </c:strCache>
            </c:strRef>
          </c:cat>
          <c:val>
            <c:numRef>
              <c:f>Sheet1!$B$2:$B$10</c:f>
              <c:numCache>
                <c:formatCode>0%</c:formatCode>
                <c:ptCount val="9"/>
                <c:pt idx="0">
                  <c:v>0.04</c:v>
                </c:pt>
                <c:pt idx="1">
                  <c:v>0.05</c:v>
                </c:pt>
                <c:pt idx="2">
                  <c:v>0.05</c:v>
                </c:pt>
                <c:pt idx="3">
                  <c:v>0.05</c:v>
                </c:pt>
                <c:pt idx="4">
                  <c:v>0.05</c:v>
                </c:pt>
                <c:pt idx="5">
                  <c:v>0.04</c:v>
                </c:pt>
                <c:pt idx="6">
                  <c:v>0.04</c:v>
                </c:pt>
                <c:pt idx="7">
                  <c:v>0.04</c:v>
                </c:pt>
                <c:pt idx="8">
                  <c:v>0.02</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unfavorable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March</c:v>
                </c:pt>
                <c:pt idx="2">
                  <c:v>April</c:v>
                </c:pt>
                <c:pt idx="3">
                  <c:v>May</c:v>
                </c:pt>
                <c:pt idx="4">
                  <c:v>June</c:v>
                </c:pt>
                <c:pt idx="5">
                  <c:v>July</c:v>
                </c:pt>
                <c:pt idx="6">
                  <c:v>Aug</c:v>
                </c:pt>
                <c:pt idx="7">
                  <c:v>Sept</c:v>
                </c:pt>
                <c:pt idx="8">
                  <c:v>Oct</c:v>
                </c:pt>
              </c:strCache>
            </c:strRef>
          </c:cat>
          <c:val>
            <c:numRef>
              <c:f>Sheet1!$C$2:$C$10</c:f>
              <c:numCache>
                <c:formatCode>0%</c:formatCode>
                <c:ptCount val="9"/>
                <c:pt idx="0">
                  <c:v>0.51</c:v>
                </c:pt>
                <c:pt idx="1">
                  <c:v>0.51</c:v>
                </c:pt>
                <c:pt idx="2">
                  <c:v>0.51</c:v>
                </c:pt>
                <c:pt idx="3">
                  <c:v>0.53</c:v>
                </c:pt>
                <c:pt idx="4">
                  <c:v>0.5</c:v>
                </c:pt>
                <c:pt idx="5">
                  <c:v>0.55000000000000004</c:v>
                </c:pt>
                <c:pt idx="6">
                  <c:v>0.55000000000000004</c:v>
                </c:pt>
                <c:pt idx="7">
                  <c:v>0.53</c:v>
                </c:pt>
                <c:pt idx="8">
                  <c:v>0.56000000000000005</c:v>
                </c:pt>
              </c:numCache>
            </c:numRef>
          </c:val>
          <c:extLst>
            <c:ext xmlns:c16="http://schemas.microsoft.com/office/drawing/2014/chart" uri="{C3380CC4-5D6E-409C-BE32-E72D297353CC}">
              <c16:uniqueId val="{00000005-A0DA-48AF-BEA0-62E85677EEDF}"/>
            </c:ext>
          </c:extLst>
        </c:ser>
        <c:ser>
          <c:idx val="2"/>
          <c:order val="2"/>
          <c:tx>
            <c:strRef>
              <c:f>Sheet1!$D$1</c:f>
              <c:strCache>
                <c:ptCount val="1"/>
                <c:pt idx="0">
                  <c:v>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March</c:v>
                </c:pt>
                <c:pt idx="2">
                  <c:v>April</c:v>
                </c:pt>
                <c:pt idx="3">
                  <c:v>May</c:v>
                </c:pt>
                <c:pt idx="4">
                  <c:v>June</c:v>
                </c:pt>
                <c:pt idx="5">
                  <c:v>July</c:v>
                </c:pt>
                <c:pt idx="6">
                  <c:v>Aug</c:v>
                </c:pt>
                <c:pt idx="7">
                  <c:v>Sept</c:v>
                </c:pt>
                <c:pt idx="8">
                  <c:v>Oct</c:v>
                </c:pt>
              </c:strCache>
            </c:strRef>
          </c:cat>
          <c:val>
            <c:numRef>
              <c:f>Sheet1!$D$2:$D$10</c:f>
              <c:numCache>
                <c:formatCode>0%</c:formatCode>
                <c:ptCount val="9"/>
                <c:pt idx="0">
                  <c:v>0.45</c:v>
                </c:pt>
                <c:pt idx="1">
                  <c:v>0.44</c:v>
                </c:pt>
                <c:pt idx="2">
                  <c:v>0.44</c:v>
                </c:pt>
                <c:pt idx="3">
                  <c:v>0.42</c:v>
                </c:pt>
                <c:pt idx="4">
                  <c:v>0.45</c:v>
                </c:pt>
                <c:pt idx="5">
                  <c:v>0.41</c:v>
                </c:pt>
                <c:pt idx="6">
                  <c:v>0.41</c:v>
                </c:pt>
                <c:pt idx="7">
                  <c:v>0.43</c:v>
                </c:pt>
                <c:pt idx="8">
                  <c:v>0.41</c:v>
                </c:pt>
              </c:numCache>
            </c:numRef>
          </c:val>
          <c:extLs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60"/>
        <c:overlap val="100"/>
        <c:axId val="279162896"/>
        <c:axId val="279163680"/>
      </c:barChart>
      <c:catAx>
        <c:axId val="279162896"/>
        <c:scaling>
          <c:orientation val="minMax"/>
        </c:scaling>
        <c:delete val="1"/>
        <c:axPos val="b"/>
        <c:numFmt formatCode="General" sourceLinked="1"/>
        <c:majorTickMark val="out"/>
        <c:minorTickMark val="none"/>
        <c:tickLblPos val="nextTo"/>
        <c:crossAx val="279163680"/>
        <c:crosses val="autoZero"/>
        <c:auto val="1"/>
        <c:lblAlgn val="ctr"/>
        <c:lblOffset val="100"/>
        <c:noMultiLvlLbl val="0"/>
      </c:catAx>
      <c:valAx>
        <c:axId val="279163680"/>
        <c:scaling>
          <c:orientation val="minMax"/>
        </c:scaling>
        <c:delete val="1"/>
        <c:axPos val="r"/>
        <c:numFmt formatCode="0%" sourceLinked="1"/>
        <c:majorTickMark val="out"/>
        <c:minorTickMark val="none"/>
        <c:tickLblPos val="nextTo"/>
        <c:crossAx val="2791628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3-42B6-9F0C-F545524B90B9}"/>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March</c:v>
                </c:pt>
                <c:pt idx="2">
                  <c:v>April</c:v>
                </c:pt>
                <c:pt idx="3">
                  <c:v>May</c:v>
                </c:pt>
                <c:pt idx="4">
                  <c:v>June</c:v>
                </c:pt>
                <c:pt idx="5">
                  <c:v>July</c:v>
                </c:pt>
                <c:pt idx="6">
                  <c:v>Aug</c:v>
                </c:pt>
                <c:pt idx="7">
                  <c:v>Sept</c:v>
                </c:pt>
                <c:pt idx="8">
                  <c:v>Oct</c:v>
                </c:pt>
              </c:strCache>
            </c:strRef>
          </c:cat>
          <c:val>
            <c:numRef>
              <c:f>Sheet1!$B$2:$B$10</c:f>
              <c:numCache>
                <c:formatCode>0%</c:formatCode>
                <c:ptCount val="9"/>
                <c:pt idx="0">
                  <c:v>0.52</c:v>
                </c:pt>
                <c:pt idx="1">
                  <c:v>0.51</c:v>
                </c:pt>
                <c:pt idx="2">
                  <c:v>0.52</c:v>
                </c:pt>
                <c:pt idx="3">
                  <c:v>0.55000000000000004</c:v>
                </c:pt>
                <c:pt idx="4">
                  <c:v>0.52</c:v>
                </c:pt>
                <c:pt idx="5">
                  <c:v>0.56000000000000005</c:v>
                </c:pt>
                <c:pt idx="6">
                  <c:v>0.56999999999999995</c:v>
                </c:pt>
                <c:pt idx="7">
                  <c:v>0.55000000000000004</c:v>
                </c:pt>
                <c:pt idx="8">
                  <c:v>0.57999999999999996</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March</c:v>
                </c:pt>
                <c:pt idx="2">
                  <c:v>April</c:v>
                </c:pt>
                <c:pt idx="3">
                  <c:v>May</c:v>
                </c:pt>
                <c:pt idx="4">
                  <c:v>June</c:v>
                </c:pt>
                <c:pt idx="5">
                  <c:v>July</c:v>
                </c:pt>
                <c:pt idx="6">
                  <c:v>Aug</c:v>
                </c:pt>
                <c:pt idx="7">
                  <c:v>Sept</c:v>
                </c:pt>
                <c:pt idx="8">
                  <c:v>Oct</c:v>
                </c:pt>
              </c:strCache>
            </c:strRef>
          </c:cat>
          <c:val>
            <c:numRef>
              <c:f>Sheet1!$C$2:$C$10</c:f>
              <c:numCache>
                <c:formatCode>0%</c:formatCode>
                <c:ptCount val="9"/>
                <c:pt idx="0">
                  <c:v>0.48</c:v>
                </c:pt>
                <c:pt idx="1">
                  <c:v>0.49</c:v>
                </c:pt>
                <c:pt idx="2">
                  <c:v>0.48</c:v>
                </c:pt>
                <c:pt idx="3">
                  <c:v>0.45</c:v>
                </c:pt>
                <c:pt idx="4">
                  <c:v>0.48</c:v>
                </c:pt>
                <c:pt idx="5">
                  <c:v>0.44</c:v>
                </c:pt>
                <c:pt idx="6">
                  <c:v>0.43</c:v>
                </c:pt>
                <c:pt idx="7">
                  <c:v>0.45</c:v>
                </c:pt>
                <c:pt idx="8">
                  <c:v>0.42</c:v>
                </c:pt>
              </c:numCache>
            </c:numRef>
          </c:val>
          <c:extLs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60"/>
        <c:overlap val="100"/>
        <c:axId val="279164072"/>
        <c:axId val="279164856"/>
      </c:barChart>
      <c:catAx>
        <c:axId val="279164072"/>
        <c:scaling>
          <c:orientation val="minMax"/>
        </c:scaling>
        <c:delete val="1"/>
        <c:axPos val="b"/>
        <c:numFmt formatCode="General" sourceLinked="1"/>
        <c:majorTickMark val="out"/>
        <c:minorTickMark val="none"/>
        <c:tickLblPos val="nextTo"/>
        <c:crossAx val="279164856"/>
        <c:crosses val="autoZero"/>
        <c:auto val="1"/>
        <c:lblAlgn val="ctr"/>
        <c:lblOffset val="100"/>
        <c:noMultiLvlLbl val="0"/>
      </c:catAx>
      <c:valAx>
        <c:axId val="279164856"/>
        <c:scaling>
          <c:orientation val="minMax"/>
        </c:scaling>
        <c:delete val="1"/>
        <c:axPos val="r"/>
        <c:numFmt formatCode="0%" sourceLinked="1"/>
        <c:majorTickMark val="out"/>
        <c:minorTickMark val="none"/>
        <c:tickLblPos val="nextTo"/>
        <c:crossAx val="27916407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163742690058478E-2"/>
          <c:w val="0.96620898424980683"/>
          <c:h val="0.83417594352430091"/>
        </c:manualLayout>
      </c:layout>
      <c:barChart>
        <c:barDir val="bar"/>
        <c:grouping val="percentStacked"/>
        <c:varyColors val="0"/>
        <c:ser>
          <c:idx val="0"/>
          <c:order val="0"/>
          <c:tx>
            <c:strRef>
              <c:f>Sheet1!$B$1</c:f>
              <c:strCache>
                <c:ptCount val="1"/>
                <c:pt idx="0">
                  <c:v>Strongly disapprove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Sheet1!$B$2:$B$7</c:f>
              <c:numCache>
                <c:formatCode>0%</c:formatCode>
                <c:ptCount val="6"/>
                <c:pt idx="0">
                  <c:v>0.44</c:v>
                </c:pt>
                <c:pt idx="1">
                  <c:v>0.45</c:v>
                </c:pt>
                <c:pt idx="2">
                  <c:v>0.43</c:v>
                </c:pt>
                <c:pt idx="3">
                  <c:v>0.34</c:v>
                </c:pt>
                <c:pt idx="4">
                  <c:v>0.31</c:v>
                </c:pt>
                <c:pt idx="5">
                  <c:v>0.3</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disapprove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Sheet1!$C$2:$C$7</c:f>
              <c:numCache>
                <c:formatCode>0%</c:formatCode>
                <c:ptCount val="6"/>
                <c:pt idx="0">
                  <c:v>0.18</c:v>
                </c:pt>
                <c:pt idx="1">
                  <c:v>0.15</c:v>
                </c:pt>
                <c:pt idx="2">
                  <c:v>0.13</c:v>
                </c:pt>
                <c:pt idx="3">
                  <c:v>0.16</c:v>
                </c:pt>
                <c:pt idx="4">
                  <c:v>0.18</c:v>
                </c:pt>
                <c:pt idx="5">
                  <c:v>0.18</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approve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Sheet1!$D$2:$D$7</c:f>
              <c:numCache>
                <c:formatCode>0%</c:formatCode>
                <c:ptCount val="6"/>
                <c:pt idx="0">
                  <c:v>0.22</c:v>
                </c:pt>
                <c:pt idx="1">
                  <c:v>0.22</c:v>
                </c:pt>
                <c:pt idx="2">
                  <c:v>0.2</c:v>
                </c:pt>
                <c:pt idx="3">
                  <c:v>0.23</c:v>
                </c:pt>
                <c:pt idx="4">
                  <c:v>0.26</c:v>
                </c:pt>
                <c:pt idx="5">
                  <c:v>0.28000000000000003</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Strongly approve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Sheet1!$E$2:$E$7</c:f>
              <c:numCache>
                <c:formatCode>0%</c:formatCode>
                <c:ptCount val="6"/>
                <c:pt idx="0">
                  <c:v>0.16</c:v>
                </c:pt>
                <c:pt idx="1">
                  <c:v>0.18</c:v>
                </c:pt>
                <c:pt idx="2">
                  <c:v>0.25</c:v>
                </c:pt>
                <c:pt idx="3">
                  <c:v>0.28000000000000003</c:v>
                </c:pt>
                <c:pt idx="4">
                  <c:v>0.25</c:v>
                </c:pt>
                <c:pt idx="5">
                  <c:v>0.24</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166032"/>
        <c:axId val="345310904"/>
      </c:barChart>
      <c:catAx>
        <c:axId val="279166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45310904"/>
        <c:crosses val="autoZero"/>
        <c:auto val="1"/>
        <c:lblAlgn val="ctr"/>
        <c:lblOffset val="100"/>
        <c:noMultiLvlLbl val="0"/>
      </c:catAx>
      <c:valAx>
        <c:axId val="345310904"/>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66032"/>
        <c:crosses val="autoZero"/>
        <c:crossBetween val="between"/>
      </c:valAx>
      <c:spPr>
        <a:noFill/>
        <a:ln>
          <a:noFill/>
        </a:ln>
        <a:effectLst/>
      </c:spPr>
    </c:plotArea>
    <c:legend>
      <c:legendPos val="b"/>
      <c:layout>
        <c:manualLayout>
          <c:xMode val="edge"/>
          <c:yMode val="edge"/>
          <c:x val="0.15354851295190383"/>
          <c:y val="0.93832202009231602"/>
          <c:w val="0.667362167630145"/>
          <c:h val="5.88044166892931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mcconnell</c:v>
                </c:pt>
                <c:pt idx="1">
                  <c:v>bannon</c:v>
                </c:pt>
                <c:pt idx="2">
                  <c:v>corker</c:v>
                </c:pt>
                <c:pt idx="3">
                  <c:v>sessions</c:v>
                </c:pt>
                <c:pt idx="4">
                  <c:v>Schumer</c:v>
                </c:pt>
                <c:pt idx="5">
                  <c:v>ryan</c:v>
                </c:pt>
                <c:pt idx="6">
                  <c:v>pelosi</c:v>
                </c:pt>
                <c:pt idx="7">
                  <c:v>tillerson</c:v>
                </c:pt>
                <c:pt idx="8">
                  <c:v>warren</c:v>
                </c:pt>
                <c:pt idx="9">
                  <c:v>clinton</c:v>
                </c:pt>
                <c:pt idx="10">
                  <c:v>trump</c:v>
                </c:pt>
                <c:pt idx="11">
                  <c:v>pence</c:v>
                </c:pt>
                <c:pt idx="12">
                  <c:v>sanders</c:v>
                </c:pt>
              </c:strCache>
            </c:strRef>
          </c:cat>
          <c:val>
            <c:numRef>
              <c:f>Sheet1!$B$2:$B$14</c:f>
              <c:numCache>
                <c:formatCode>0%</c:formatCode>
                <c:ptCount val="13"/>
                <c:pt idx="0">
                  <c:v>0.16</c:v>
                </c:pt>
                <c:pt idx="1">
                  <c:v>0.16</c:v>
                </c:pt>
                <c:pt idx="2">
                  <c:v>0.2</c:v>
                </c:pt>
                <c:pt idx="3">
                  <c:v>0.25</c:v>
                </c:pt>
                <c:pt idx="4">
                  <c:v>0.27</c:v>
                </c:pt>
                <c:pt idx="5">
                  <c:v>0.3</c:v>
                </c:pt>
                <c:pt idx="6">
                  <c:v>0.3</c:v>
                </c:pt>
                <c:pt idx="7">
                  <c:v>0.32</c:v>
                </c:pt>
                <c:pt idx="8">
                  <c:v>0.38</c:v>
                </c:pt>
                <c:pt idx="9">
                  <c:v>0.39</c:v>
                </c:pt>
                <c:pt idx="10">
                  <c:v>0.41</c:v>
                </c:pt>
                <c:pt idx="11">
                  <c:v>0.45</c:v>
                </c:pt>
                <c:pt idx="12">
                  <c:v>0.53</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mcconnell</c:v>
                </c:pt>
                <c:pt idx="1">
                  <c:v>bannon</c:v>
                </c:pt>
                <c:pt idx="2">
                  <c:v>corker</c:v>
                </c:pt>
                <c:pt idx="3">
                  <c:v>sessions</c:v>
                </c:pt>
                <c:pt idx="4">
                  <c:v>Schumer</c:v>
                </c:pt>
                <c:pt idx="5">
                  <c:v>ryan</c:v>
                </c:pt>
                <c:pt idx="6">
                  <c:v>pelosi</c:v>
                </c:pt>
                <c:pt idx="7">
                  <c:v>tillerson</c:v>
                </c:pt>
                <c:pt idx="8">
                  <c:v>warren</c:v>
                </c:pt>
                <c:pt idx="9">
                  <c:v>clinton</c:v>
                </c:pt>
                <c:pt idx="10">
                  <c:v>trump</c:v>
                </c:pt>
                <c:pt idx="11">
                  <c:v>pence</c:v>
                </c:pt>
                <c:pt idx="12">
                  <c:v>sanders</c:v>
                </c:pt>
              </c:strCache>
            </c:strRef>
          </c:cat>
          <c:val>
            <c:numRef>
              <c:f>Sheet1!$C$2:$C$14</c:f>
              <c:numCache>
                <c:formatCode>0%</c:formatCode>
                <c:ptCount val="13"/>
                <c:pt idx="0">
                  <c:v>0.32</c:v>
                </c:pt>
                <c:pt idx="1">
                  <c:v>0.36</c:v>
                </c:pt>
                <c:pt idx="2">
                  <c:v>0.52</c:v>
                </c:pt>
                <c:pt idx="3">
                  <c:v>0.33</c:v>
                </c:pt>
                <c:pt idx="4">
                  <c:v>0.36</c:v>
                </c:pt>
                <c:pt idx="5">
                  <c:v>0.19</c:v>
                </c:pt>
                <c:pt idx="6">
                  <c:v>0.2</c:v>
                </c:pt>
                <c:pt idx="7">
                  <c:v>0.39</c:v>
                </c:pt>
                <c:pt idx="8">
                  <c:v>0.28999999999999998</c:v>
                </c:pt>
                <c:pt idx="9">
                  <c:v>0.04</c:v>
                </c:pt>
                <c:pt idx="10">
                  <c:v>0.02</c:v>
                </c:pt>
                <c:pt idx="11">
                  <c:v>0.13</c:v>
                </c:pt>
                <c:pt idx="12">
                  <c:v>0.1</c:v>
                </c:pt>
              </c:numCache>
            </c:numRef>
          </c:val>
          <c:extLs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mcconnell</c:v>
                </c:pt>
                <c:pt idx="1">
                  <c:v>bannon</c:v>
                </c:pt>
                <c:pt idx="2">
                  <c:v>corker</c:v>
                </c:pt>
                <c:pt idx="3">
                  <c:v>sessions</c:v>
                </c:pt>
                <c:pt idx="4">
                  <c:v>Schumer</c:v>
                </c:pt>
                <c:pt idx="5">
                  <c:v>ryan</c:v>
                </c:pt>
                <c:pt idx="6">
                  <c:v>pelosi</c:v>
                </c:pt>
                <c:pt idx="7">
                  <c:v>tillerson</c:v>
                </c:pt>
                <c:pt idx="8">
                  <c:v>warren</c:v>
                </c:pt>
                <c:pt idx="9">
                  <c:v>clinton</c:v>
                </c:pt>
                <c:pt idx="10">
                  <c:v>trump</c:v>
                </c:pt>
                <c:pt idx="11">
                  <c:v>pence</c:v>
                </c:pt>
                <c:pt idx="12">
                  <c:v>sanders</c:v>
                </c:pt>
              </c:strCache>
            </c:strRef>
          </c:cat>
          <c:val>
            <c:numRef>
              <c:f>Sheet1!$D$2:$D$14</c:f>
              <c:numCache>
                <c:formatCode>0%</c:formatCode>
                <c:ptCount val="13"/>
                <c:pt idx="0">
                  <c:v>0.52</c:v>
                </c:pt>
                <c:pt idx="1">
                  <c:v>0.47</c:v>
                </c:pt>
                <c:pt idx="2">
                  <c:v>0.28000000000000003</c:v>
                </c:pt>
                <c:pt idx="3">
                  <c:v>0.42</c:v>
                </c:pt>
                <c:pt idx="4">
                  <c:v>0.37</c:v>
                </c:pt>
                <c:pt idx="5">
                  <c:v>0.51</c:v>
                </c:pt>
                <c:pt idx="6">
                  <c:v>0.49</c:v>
                </c:pt>
                <c:pt idx="7">
                  <c:v>0.28000000000000003</c:v>
                </c:pt>
                <c:pt idx="8">
                  <c:v>0.33</c:v>
                </c:pt>
                <c:pt idx="9">
                  <c:v>0.56000000000000005</c:v>
                </c:pt>
                <c:pt idx="10">
                  <c:v>0.56000000000000005</c:v>
                </c:pt>
                <c:pt idx="11">
                  <c:v>0.42</c:v>
                </c:pt>
                <c:pt idx="12">
                  <c:v>0.37</c:v>
                </c:pt>
              </c:numCache>
            </c:numRef>
          </c:val>
          <c:extLs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345306200"/>
        <c:axId val="345309728"/>
      </c:barChart>
      <c:catAx>
        <c:axId val="345306200"/>
        <c:scaling>
          <c:orientation val="minMax"/>
        </c:scaling>
        <c:delete val="1"/>
        <c:axPos val="l"/>
        <c:numFmt formatCode="General" sourceLinked="1"/>
        <c:majorTickMark val="out"/>
        <c:minorTickMark val="none"/>
        <c:tickLblPos val="nextTo"/>
        <c:crossAx val="345309728"/>
        <c:crosses val="autoZero"/>
        <c:auto val="1"/>
        <c:lblAlgn val="ctr"/>
        <c:lblOffset val="100"/>
        <c:noMultiLvlLbl val="0"/>
      </c:catAx>
      <c:valAx>
        <c:axId val="345309728"/>
        <c:scaling>
          <c:orientation val="minMax"/>
          <c:max val="1"/>
        </c:scaling>
        <c:delete val="1"/>
        <c:axPos val="b"/>
        <c:numFmt formatCode="0%" sourceLinked="1"/>
        <c:majorTickMark val="out"/>
        <c:minorTickMark val="none"/>
        <c:tickLblPos val="nextTo"/>
        <c:crossAx val="34530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4418306280096852"/>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Sheet1!$B$2:$B$10</c:f>
              <c:numCache>
                <c:formatCode>0%</c:formatCode>
                <c:ptCount val="9"/>
                <c:pt idx="0">
                  <c:v>0.35</c:v>
                </c:pt>
                <c:pt idx="1">
                  <c:v>0.35</c:v>
                </c:pt>
                <c:pt idx="2">
                  <c:v>0.36</c:v>
                </c:pt>
                <c:pt idx="3">
                  <c:v>0.39</c:v>
                </c:pt>
                <c:pt idx="4">
                  <c:v>0.35</c:v>
                </c:pt>
                <c:pt idx="5">
                  <c:v>0.39</c:v>
                </c:pt>
                <c:pt idx="6">
                  <c:v>0.4</c:v>
                </c:pt>
                <c:pt idx="7">
                  <c:v>0.37</c:v>
                </c:pt>
                <c:pt idx="8">
                  <c:v>0.4</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Sheet1!$C$2:$C$10</c:f>
              <c:numCache>
                <c:formatCode>0%</c:formatCode>
                <c:ptCount val="9"/>
                <c:pt idx="0">
                  <c:v>0.22</c:v>
                </c:pt>
                <c:pt idx="1">
                  <c:v>0.24</c:v>
                </c:pt>
                <c:pt idx="2">
                  <c:v>0.25</c:v>
                </c:pt>
                <c:pt idx="3">
                  <c:v>0.27</c:v>
                </c:pt>
                <c:pt idx="4">
                  <c:v>0.28000000000000003</c:v>
                </c:pt>
                <c:pt idx="5">
                  <c:v>0.28000000000000003</c:v>
                </c:pt>
                <c:pt idx="6">
                  <c:v>0.3</c:v>
                </c:pt>
                <c:pt idx="7">
                  <c:v>0.31</c:v>
                </c:pt>
                <c:pt idx="8">
                  <c:v>0.31</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Sheet1!$D$2:$D$10</c:f>
              <c:numCache>
                <c:formatCode>0%</c:formatCode>
                <c:ptCount val="9"/>
                <c:pt idx="0">
                  <c:v>0.28999999999999998</c:v>
                </c:pt>
                <c:pt idx="1">
                  <c:v>0.3</c:v>
                </c:pt>
                <c:pt idx="2">
                  <c:v>0.31</c:v>
                </c:pt>
                <c:pt idx="3">
                  <c:v>0.27</c:v>
                </c:pt>
                <c:pt idx="4">
                  <c:v>0.28000000000000003</c:v>
                </c:pt>
                <c:pt idx="5">
                  <c:v>0.25</c:v>
                </c:pt>
                <c:pt idx="6">
                  <c:v>0.23</c:v>
                </c:pt>
                <c:pt idx="7">
                  <c:v>0.23</c:v>
                </c:pt>
                <c:pt idx="8">
                  <c:v>0.23</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c:v>
                </c:pt>
                <c:pt idx="1">
                  <c:v>Mar</c:v>
                </c:pt>
                <c:pt idx="2">
                  <c:v>Apr</c:v>
                </c:pt>
                <c:pt idx="3">
                  <c:v>May</c:v>
                </c:pt>
                <c:pt idx="4">
                  <c:v>Jun</c:v>
                </c:pt>
                <c:pt idx="5">
                  <c:v>Jul</c:v>
                </c:pt>
                <c:pt idx="6">
                  <c:v>Aug</c:v>
                </c:pt>
                <c:pt idx="7">
                  <c:v>Sept</c:v>
                </c:pt>
                <c:pt idx="8">
                  <c:v>Oct</c:v>
                </c:pt>
              </c:strCache>
            </c:strRef>
          </c:cat>
          <c:val>
            <c:numRef>
              <c:f>Sheet1!$E$2:$E$10</c:f>
              <c:numCache>
                <c:formatCode>0%</c:formatCode>
                <c:ptCount val="9"/>
                <c:pt idx="0">
                  <c:v>0.14000000000000001</c:v>
                </c:pt>
                <c:pt idx="1">
                  <c:v>0.11</c:v>
                </c:pt>
                <c:pt idx="2">
                  <c:v>0.08</c:v>
                </c:pt>
                <c:pt idx="3">
                  <c:v>0.08</c:v>
                </c:pt>
                <c:pt idx="4">
                  <c:v>0.1</c:v>
                </c:pt>
                <c:pt idx="5">
                  <c:v>0.08</c:v>
                </c:pt>
                <c:pt idx="6">
                  <c:v>7.0000000000000007E-2</c:v>
                </c:pt>
                <c:pt idx="7">
                  <c:v>0.09</c:v>
                </c:pt>
                <c:pt idx="8">
                  <c:v>0.06</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0"/>
        <c:overlap val="100"/>
        <c:axId val="345311296"/>
        <c:axId val="345310120"/>
      </c:barChart>
      <c:catAx>
        <c:axId val="345311296"/>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345310120"/>
        <c:crosses val="autoZero"/>
        <c:auto val="1"/>
        <c:lblAlgn val="ctr"/>
        <c:lblOffset val="100"/>
        <c:noMultiLvlLbl val="0"/>
      </c:catAx>
      <c:valAx>
        <c:axId val="345310120"/>
        <c:scaling>
          <c:orientation val="minMax"/>
          <c:max val="1"/>
        </c:scaling>
        <c:delete val="1"/>
        <c:axPos val="l"/>
        <c:numFmt formatCode="0%" sourceLinked="1"/>
        <c:majorTickMark val="out"/>
        <c:minorTickMark val="none"/>
        <c:tickLblPos val="nextTo"/>
        <c:crossAx val="34531129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1712718627961243"/>
          <c:y val="0.63101059160925554"/>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0.32786</cdr:x>
      <cdr:y>0.68873</cdr:y>
    </cdr:from>
    <cdr:to>
      <cdr:x>0.57213</cdr:x>
      <cdr:y>0.78631</cdr:y>
    </cdr:to>
    <cdr:sp macro="" textlink="">
      <cdr:nvSpPr>
        <cdr:cNvPr id="2" name="Rectangle 1"/>
        <cdr:cNvSpPr/>
      </cdr:nvSpPr>
      <cdr:spPr>
        <a:xfrm xmlns:a="http://schemas.openxmlformats.org/drawingml/2006/main">
          <a:off x="2057400" y="2606642"/>
          <a:ext cx="1532833" cy="369311"/>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A10028"/>
              </a:solidFill>
            </a:rPr>
            <a:t>Getting worse</a:t>
          </a:r>
        </a:p>
      </cdr:txBody>
    </cdr:sp>
  </cdr:relSizeAnchor>
  <cdr:relSizeAnchor xmlns:cdr="http://schemas.openxmlformats.org/drawingml/2006/chartDrawing">
    <cdr:from>
      <cdr:x>0.327</cdr:x>
      <cdr:y>0.37009</cdr:y>
    </cdr:from>
    <cdr:to>
      <cdr:x>0.58046</cdr:x>
      <cdr:y>0.46768</cdr:y>
    </cdr:to>
    <cdr:sp macro="" textlink="">
      <cdr:nvSpPr>
        <cdr:cNvPr id="3" name="Rectangle 2"/>
        <cdr:cNvSpPr/>
      </cdr:nvSpPr>
      <cdr:spPr>
        <a:xfrm xmlns:a="http://schemas.openxmlformats.org/drawingml/2006/main">
          <a:off x="2051957" y="1400695"/>
          <a:ext cx="1590502" cy="36934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tx1">
                  <a:lumMod val="60000"/>
                  <a:lumOff val="40000"/>
                </a:schemeClr>
              </a:solidFill>
            </a:rPr>
            <a:t>Just as well off</a:t>
          </a:r>
        </a:p>
      </cdr:txBody>
    </cdr:sp>
  </cdr:relSizeAnchor>
  <cdr:relSizeAnchor xmlns:cdr="http://schemas.openxmlformats.org/drawingml/2006/chartDrawing">
    <cdr:from>
      <cdr:x>0.32786</cdr:x>
      <cdr:y>0.81997</cdr:y>
    </cdr:from>
    <cdr:to>
      <cdr:x>0.52588</cdr:x>
      <cdr:y>0.91756</cdr:y>
    </cdr:to>
    <cdr:sp macro="" textlink="">
      <cdr:nvSpPr>
        <cdr:cNvPr id="4" name="Rectangle 3"/>
        <cdr:cNvSpPr/>
      </cdr:nvSpPr>
      <cdr:spPr>
        <a:xfrm xmlns:a="http://schemas.openxmlformats.org/drawingml/2006/main">
          <a:off x="2057400" y="3103322"/>
          <a:ext cx="1242607" cy="369348"/>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bg2">
                  <a:lumMod val="75000"/>
                </a:schemeClr>
              </a:solidFill>
            </a:rPr>
            <a:t>No opinion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10/31/2017</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10/31/2017</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134"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7156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0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48615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26"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391901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158"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4850339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737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3" name="Rectangle 2"/>
          <p:cNvSpPr/>
          <p:nvPr userDrawn="1"/>
        </p:nvSpPr>
        <p:spPr>
          <a:xfrm>
            <a:off x="0" y="0"/>
            <a:ext cx="12192000" cy="6858000"/>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230"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25040936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54"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700711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68960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53462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86075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111" name="think-cell Slide" r:id="rId15" imgW="540" imgH="541" progId="TCLayout.ActiveDocument.1">
                  <p:embed/>
                </p:oleObj>
              </mc:Choice>
              <mc:Fallback>
                <p:oleObj name="think-cell Slide" r:id="rId15" imgW="540" imgH="541" progId="TCLayout.ActiveDocument.1">
                  <p:embed/>
                  <p:pic>
                    <p:nvPicPr>
                      <p:cNvPr id="4" name="Object 3" hidden="1"/>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4953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71" r:id="rId10"/>
    <p:sldLayoutId id="2147483772" r:id="rId11"/>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22.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chart" Target="../charts/chart28.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30.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chart" Target="../charts/chart29.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0.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6.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chart" Target="../charts/chart5.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815787"/>
            <a:ext cx="4648200" cy="246081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281802"/>
            <a:ext cx="1975499" cy="693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777" y="5029200"/>
            <a:ext cx="1887844" cy="943921"/>
          </a:xfrm>
          <a:prstGeom prst="rect">
            <a:avLst/>
          </a:prstGeom>
        </p:spPr>
      </p:pic>
      <p:sp>
        <p:nvSpPr>
          <p:cNvPr id="9" name="Rectangle 8"/>
          <p:cNvSpPr/>
          <p:nvPr/>
        </p:nvSpPr>
        <p:spPr>
          <a:xfrm>
            <a:off x="3429000" y="6457890"/>
            <a:ext cx="5334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gn="ctr"/>
            <a:r>
              <a:rPr lang="en-US" sz="1400" b="1" dirty="0">
                <a:solidFill>
                  <a:srgbClr val="FFFFFF"/>
                </a:solidFill>
                <a:latin typeface="Segoe UI" panose="020B0502040204020203" pitchFamily="34" charset="0"/>
                <a:cs typeface="Segoe UI" panose="020B0502040204020203" pitchFamily="34" charset="0"/>
              </a:rPr>
              <a:t>Field Date:  </a:t>
            </a:r>
            <a:r>
              <a:rPr lang="en-US" sz="1400" dirty="0">
                <a:solidFill>
                  <a:srgbClr val="FFFFFF"/>
                </a:solidFill>
                <a:latin typeface="Segoe UI" panose="020B0502040204020203" pitchFamily="34" charset="0"/>
                <a:cs typeface="Segoe UI" panose="020B0502040204020203" pitchFamily="34" charset="0"/>
              </a:rPr>
              <a:t>October 14-18, 2017</a:t>
            </a:r>
          </a:p>
        </p:txBody>
      </p:sp>
    </p:spTree>
    <p:extLst>
      <p:ext uri="{BB962C8B-B14F-4D97-AF65-F5344CB8AC3E}">
        <p14:creationId xmlns:p14="http://schemas.microsoft.com/office/powerpoint/2010/main" val="17204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452978"/>
            <a:ext cx="9773581" cy="571500"/>
          </a:xfrm>
        </p:spPr>
        <p:txBody>
          <a:bodyPr/>
          <a:lstStyle/>
          <a:p>
            <a:r>
              <a:rPr lang="en-US" sz="2800" dirty="0"/>
              <a:t>Just over 2 in 5 voters have a favorable opinion of president Trump </a:t>
            </a:r>
          </a:p>
        </p:txBody>
      </p:sp>
      <p:sp>
        <p:nvSpPr>
          <p:cNvPr id="4" name="Text Placeholder 3"/>
          <p:cNvSpPr>
            <a:spLocks noGrp="1"/>
          </p:cNvSpPr>
          <p:nvPr>
            <p:ph type="body" idx="13"/>
          </p:nvPr>
        </p:nvSpPr>
        <p:spPr>
          <a:xfrm>
            <a:off x="792480" y="1056482"/>
            <a:ext cx="10880429" cy="315118"/>
          </a:xfrm>
        </p:spPr>
        <p:txBody>
          <a:bodyPr/>
          <a:lstStyle/>
          <a:p>
            <a:r>
              <a:rPr lang="en-US" dirty="0">
                <a:solidFill>
                  <a:srgbClr val="262626"/>
                </a:solidFill>
                <a:ea typeface="MS Mincho" panose="02020609040205080304" pitchFamily="49" charset="-128"/>
              </a:rPr>
              <a:t>Nearly half of voters have an unfavorable opinion of Bannon.</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nvPr>
        </p:nvGraphicFramePr>
        <p:xfrm>
          <a:off x="3091405" y="178308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558653" y="3601897"/>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570749" y="6012026"/>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56614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943899" y="3601897"/>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5" name="Table 4"/>
          <p:cNvGraphicFramePr>
            <a:graphicFrameLocks noGrp="1"/>
          </p:cNvGraphicFramePr>
          <p:nvPr>
            <p:extLst/>
          </p:nvPr>
        </p:nvGraphicFramePr>
        <p:xfrm>
          <a:off x="2374575" y="1910455"/>
          <a:ext cx="736600" cy="421603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31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009DD9"/>
                          </a:solidFill>
                          <a:effectLst/>
                          <a:latin typeface="Calibri" panose="020F0502020204030204" pitchFamily="34" charset="0"/>
                          <a:ea typeface="+mn-ea"/>
                          <a:cs typeface="+mn-cs"/>
                        </a:rPr>
                        <a:t>H. Clinton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310">
                <a:tc>
                  <a:txBody>
                    <a:bodyPr/>
                    <a:lstStyle/>
                    <a:p>
                      <a:pPr algn="r" fontAlgn="b"/>
                      <a:r>
                        <a:rPr lang="en-US" sz="1100" b="1" i="0" u="none" strike="noStrike" kern="1200" dirty="0" err="1">
                          <a:solidFill>
                            <a:srgbClr val="009DD9"/>
                          </a:solidFill>
                          <a:effectLst/>
                          <a:latin typeface="Calibri" panose="020F0502020204030204" pitchFamily="34" charset="0"/>
                          <a:ea typeface="+mn-ea"/>
                          <a:cs typeface="+mn-cs"/>
                        </a:rPr>
                        <a:t>Tillerson</a:t>
                      </a:r>
                      <a:endParaRPr lang="en-US" sz="1100" b="1" i="0" u="none" strike="noStrike" kern="1200" dirty="0">
                        <a:solidFill>
                          <a:srgbClr val="009DD9"/>
                        </a:solidFill>
                        <a:effectLst/>
                        <a:latin typeface="Calibri" panose="020F050202020403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Corker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4310">
                <a:tc>
                  <a:txBody>
                    <a:bodyPr/>
                    <a:lstStyle/>
                    <a:p>
                      <a:pPr algn="r" fontAlgn="b"/>
                      <a:r>
                        <a:rPr lang="en-US" sz="1100" b="1" i="0" u="none" strike="noStrike" kern="1200" dirty="0">
                          <a:solidFill>
                            <a:srgbClr val="009DD9"/>
                          </a:solidFill>
                          <a:effectLst/>
                          <a:latin typeface="Calibri" panose="020F0502020204030204" pitchFamily="34" charset="0"/>
                          <a:ea typeface="+mn-ea"/>
                          <a:cs typeface="+mn-cs"/>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12" name="Table 11"/>
          <p:cNvGraphicFramePr>
            <a:graphicFrameLocks noGrp="1"/>
          </p:cNvGraphicFramePr>
          <p:nvPr>
            <p:extLst/>
          </p:nvPr>
        </p:nvGraphicFramePr>
        <p:xfrm>
          <a:off x="9353767" y="1931315"/>
          <a:ext cx="736600" cy="421603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324310">
                <a:tc>
                  <a:txBody>
                    <a:bodyPr/>
                    <a:lstStyle/>
                    <a:p>
                      <a:pPr algn="l" fontAlgn="b"/>
                      <a:r>
                        <a:rPr lang="en-US" sz="1100" b="1" i="0" u="none" strike="noStrike" dirty="0">
                          <a:solidFill>
                            <a:srgbClr val="A10028"/>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310">
                <a:tc>
                  <a:txBody>
                    <a:bodyPr/>
                    <a:lstStyle/>
                    <a:p>
                      <a:pPr algn="l" fontAlgn="b"/>
                      <a:r>
                        <a:rPr lang="en-US" sz="1100" b="1" i="0" u="none" strike="noStrike" dirty="0">
                          <a:solidFill>
                            <a:srgbClr val="A10028"/>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310">
                <a:tc>
                  <a:txBody>
                    <a:bodyPr/>
                    <a:lstStyle/>
                    <a:p>
                      <a:pPr algn="l" fontAlgn="b"/>
                      <a:r>
                        <a:rPr lang="en-US" sz="1100" b="1" i="0" u="none" strike="noStrike" dirty="0">
                          <a:solidFill>
                            <a:srgbClr val="A10028"/>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31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A10028"/>
                          </a:solidFill>
                          <a:effectLst/>
                          <a:latin typeface="Calibri" panose="020F0502020204030204" pitchFamily="34" charset="0"/>
                        </a:rPr>
                        <a:t>H.</a:t>
                      </a:r>
                      <a:r>
                        <a:rPr lang="en-US" sz="1100" b="1" i="0" u="none" strike="noStrike" baseline="0" dirty="0">
                          <a:solidFill>
                            <a:srgbClr val="A10028"/>
                          </a:solidFill>
                          <a:effectLst/>
                          <a:latin typeface="Calibri" panose="020F0502020204030204" pitchFamily="34" charset="0"/>
                        </a:rPr>
                        <a:t> Clinton</a:t>
                      </a:r>
                      <a:endParaRPr lang="en-US" sz="1100" b="1" i="0" u="none" strike="noStrike" dirty="0">
                        <a:solidFill>
                          <a:srgbClr val="A10028"/>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310">
                <a:tc>
                  <a:txBody>
                    <a:bodyPr/>
                    <a:lstStyle/>
                    <a:p>
                      <a:pPr algn="l" fontAlgn="b"/>
                      <a:r>
                        <a:rPr lang="en-US" sz="1100" b="1" i="0" u="none" strike="noStrike" dirty="0">
                          <a:solidFill>
                            <a:srgbClr val="A10028"/>
                          </a:solidFill>
                          <a:effectLst/>
                          <a:latin typeface="Calibri" panose="020F0502020204030204" pitchFamily="34" charset="0"/>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310">
                <a:tc>
                  <a:txBody>
                    <a:bodyPr/>
                    <a:lstStyle/>
                    <a:p>
                      <a:pPr algn="l" fontAlgn="b"/>
                      <a:r>
                        <a:rPr lang="en-US" sz="1100" b="1" i="0" u="none" strike="noStrike" dirty="0" err="1">
                          <a:solidFill>
                            <a:srgbClr val="A10028"/>
                          </a:solidFill>
                          <a:effectLst/>
                          <a:latin typeface="Calibri" panose="020F0502020204030204" pitchFamily="34" charset="0"/>
                        </a:rPr>
                        <a:t>Tillerson</a:t>
                      </a:r>
                      <a:endParaRPr lang="en-US" sz="1100" b="1" i="0" u="none" strike="noStrike" dirty="0">
                        <a:solidFill>
                          <a:srgbClr val="A10028"/>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310">
                <a:tc>
                  <a:txBody>
                    <a:bodyPr/>
                    <a:lstStyle/>
                    <a:p>
                      <a:pPr algn="l" fontAlgn="b"/>
                      <a:r>
                        <a:rPr lang="en-US" sz="1100" b="1" i="0" u="none" strike="noStrike" dirty="0">
                          <a:solidFill>
                            <a:srgbClr val="A10028"/>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310">
                <a:tc>
                  <a:txBody>
                    <a:bodyPr/>
                    <a:lstStyle/>
                    <a:p>
                      <a:pPr algn="l" fontAlgn="b"/>
                      <a:r>
                        <a:rPr lang="en-US" sz="1100" b="1" i="0" u="none" strike="noStrike" dirty="0">
                          <a:solidFill>
                            <a:srgbClr val="A10028"/>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310">
                <a:tc>
                  <a:txBody>
                    <a:bodyPr/>
                    <a:lstStyle/>
                    <a:p>
                      <a:pPr algn="l" fontAlgn="b"/>
                      <a:r>
                        <a:rPr lang="en-US" sz="1100" b="1" i="0" u="none" strike="noStrike" dirty="0">
                          <a:solidFill>
                            <a:srgbClr val="A10028"/>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4310">
                <a:tc>
                  <a:txBody>
                    <a:bodyPr/>
                    <a:lstStyle/>
                    <a:p>
                      <a:pPr algn="l" fontAlgn="b"/>
                      <a:r>
                        <a:rPr lang="en-US" sz="1100" b="1" i="0" u="none" strike="noStrike" dirty="0">
                          <a:solidFill>
                            <a:srgbClr val="A10028"/>
                          </a:solidFill>
                          <a:effectLst/>
                          <a:latin typeface="Calibri" panose="020F0502020204030204" pitchFamily="34" charset="0"/>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310">
                <a:tc>
                  <a:txBody>
                    <a:bodyPr/>
                    <a:lstStyle/>
                    <a:p>
                      <a:pPr algn="l" fontAlgn="b"/>
                      <a:r>
                        <a:rPr lang="en-US" sz="1100" b="1" i="0" u="none" strike="noStrike" dirty="0">
                          <a:solidFill>
                            <a:srgbClr val="A10028"/>
                          </a:solidFill>
                          <a:effectLst/>
                          <a:latin typeface="Calibri" panose="020F0502020204030204" pitchFamily="34" charset="0"/>
                        </a:rPr>
                        <a:t>Corker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310">
                <a:tc>
                  <a:txBody>
                    <a:bodyPr/>
                    <a:lstStyle/>
                    <a:p>
                      <a:pPr algn="l" fontAlgn="b"/>
                      <a:r>
                        <a:rPr lang="en-US" sz="1100" b="1" i="0" u="none" strike="noStrike" dirty="0">
                          <a:solidFill>
                            <a:srgbClr val="A10028"/>
                          </a:solidFill>
                          <a:effectLst/>
                          <a:latin typeface="Calibri" panose="020F0502020204030204" pitchFamily="34" charset="0"/>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4310">
                <a:tc>
                  <a:txBody>
                    <a:bodyPr/>
                    <a:lstStyle/>
                    <a:p>
                      <a:pPr algn="l" fontAlgn="b"/>
                      <a:r>
                        <a:rPr lang="en-US" sz="1100" b="1" i="0" u="none" strike="noStrike" dirty="0">
                          <a:solidFill>
                            <a:srgbClr val="A10028"/>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4559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sz="2800" dirty="0"/>
              <a:t>majority disapproves of BOTH PARTIES; REPUBLICAN RATINGS reach lowest point Since February</a:t>
            </a:r>
          </a:p>
        </p:txBody>
      </p:sp>
      <p:sp>
        <p:nvSpPr>
          <p:cNvPr id="3" name="Text Placeholder 2"/>
          <p:cNvSpPr>
            <a:spLocks noGrp="1"/>
          </p:cNvSpPr>
          <p:nvPr>
            <p:ph type="body" idx="13"/>
          </p:nvPr>
        </p:nvSpPr>
        <p:spPr>
          <a:xfrm>
            <a:off x="792480" y="1248157"/>
            <a:ext cx="10408920" cy="255899"/>
          </a:xfrm>
        </p:spPr>
        <p:txBody>
          <a:bodyPr/>
          <a:lstStyle/>
          <a:p>
            <a:r>
              <a:rPr lang="en-US" dirty="0"/>
              <a:t>The Democratic party sees declines as well with just under 4 in 10 approving of the job they are doing.</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 </a:t>
            </a:r>
          </a:p>
          <a:p>
            <a:r>
              <a:rPr lang="en-US" dirty="0">
                <a:solidFill>
                  <a:srgbClr val="262626"/>
                </a:solidFill>
                <a:ea typeface="MS Mincho" panose="02020609040205080304" pitchFamily="49" charset="-128"/>
              </a:rPr>
              <a:t>M4 Do you approve or disapprove of the way the Republican Party is handling its job?</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15" name="Rectangle 14"/>
          <p:cNvSpPr/>
          <p:nvPr/>
        </p:nvSpPr>
        <p:spPr>
          <a:xfrm>
            <a:off x="879117" y="1927840"/>
            <a:ext cx="3845283" cy="369332"/>
          </a:xfrm>
          <a:prstGeom prst="rect">
            <a:avLst/>
          </a:prstGeom>
        </p:spPr>
        <p:txBody>
          <a:bodyPr wrap="none">
            <a:spAutoFit/>
          </a:bodyPr>
          <a:lstStyle/>
          <a:p>
            <a:pPr>
              <a:defRPr/>
            </a:pPr>
            <a:r>
              <a:rPr lang="en-US" b="1" kern="0" dirty="0">
                <a:solidFill>
                  <a:srgbClr val="707276"/>
                </a:solidFill>
              </a:rPr>
              <a:t>Republican Party Job Approval Ratings</a:t>
            </a:r>
          </a:p>
        </p:txBody>
      </p:sp>
      <p:sp>
        <p:nvSpPr>
          <p:cNvPr id="21" name="Rectangle 20"/>
          <p:cNvSpPr/>
          <p:nvPr/>
        </p:nvSpPr>
        <p:spPr>
          <a:xfrm>
            <a:off x="6858000" y="1993140"/>
            <a:ext cx="3878113" cy="369332"/>
          </a:xfrm>
          <a:prstGeom prst="rect">
            <a:avLst/>
          </a:prstGeom>
        </p:spPr>
        <p:txBody>
          <a:bodyPr wrap="none">
            <a:spAutoFit/>
          </a:bodyPr>
          <a:lstStyle/>
          <a:p>
            <a:pPr>
              <a:defRPr/>
            </a:pPr>
            <a:r>
              <a:rPr lang="en-US" b="1" kern="0" dirty="0">
                <a:solidFill>
                  <a:srgbClr val="707276"/>
                </a:solidFill>
              </a:rPr>
              <a:t>Democratic Party Job Approval Ratings</a:t>
            </a:r>
          </a:p>
        </p:txBody>
      </p:sp>
      <p:grpSp>
        <p:nvGrpSpPr>
          <p:cNvPr id="7" name="Group 6"/>
          <p:cNvGrpSpPr/>
          <p:nvPr/>
        </p:nvGrpSpPr>
        <p:grpSpPr>
          <a:xfrm>
            <a:off x="585255" y="2464259"/>
            <a:ext cx="7543800" cy="3784694"/>
            <a:chOff x="585255" y="2464259"/>
            <a:chExt cx="7543800" cy="3784694"/>
          </a:xfrm>
        </p:grpSpPr>
        <p:graphicFrame>
          <p:nvGraphicFramePr>
            <p:cNvPr id="12" name="Chart 11"/>
            <p:cNvGraphicFramePr/>
            <p:nvPr>
              <p:extLst/>
            </p:nvPr>
          </p:nvGraphicFramePr>
          <p:xfrm>
            <a:off x="585255" y="2464259"/>
            <a:ext cx="7543800"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ular Callout 22"/>
            <p:cNvSpPr/>
            <p:nvPr/>
          </p:nvSpPr>
          <p:spPr>
            <a:xfrm>
              <a:off x="5369114" y="2545081"/>
              <a:ext cx="1131683" cy="944985"/>
            </a:xfrm>
            <a:prstGeom prst="wedgeRectCallout">
              <a:avLst>
                <a:gd name="adj1" fmla="val -68485"/>
                <a:gd name="adj2" fmla="val -1743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50" kern="0" dirty="0">
                  <a:solidFill>
                    <a:srgbClr val="5F5F5F"/>
                  </a:solidFill>
                </a:rPr>
                <a:t>Highest among:</a:t>
              </a:r>
            </a:p>
            <a:p>
              <a:pPr marL="120650" indent="-120650">
                <a:buFont typeface="Arial" panose="020B0604020202020204" pitchFamily="34" charset="0"/>
                <a:buChar char="•"/>
                <a:defRPr/>
              </a:pPr>
              <a:r>
                <a:rPr lang="en-US" sz="1050" kern="0" dirty="0">
                  <a:solidFill>
                    <a:srgbClr val="5F5F5F"/>
                  </a:solidFill>
                </a:rPr>
                <a:t>Republicans (53%)</a:t>
              </a:r>
            </a:p>
            <a:p>
              <a:pPr marL="120650" indent="-120650">
                <a:buFont typeface="Arial" panose="020B0604020202020204" pitchFamily="34" charset="0"/>
                <a:buChar char="•"/>
                <a:defRPr/>
              </a:pPr>
              <a:r>
                <a:rPr lang="en-US" sz="1050" kern="0" dirty="0">
                  <a:solidFill>
                    <a:srgbClr val="5F5F5F"/>
                  </a:solidFill>
                </a:rPr>
                <a:t>Trump voters (50%)</a:t>
              </a:r>
            </a:p>
          </p:txBody>
        </p:sp>
        <p:sp>
          <p:nvSpPr>
            <p:cNvPr id="24" name="Left Bracket 23"/>
            <p:cNvSpPr/>
            <p:nvPr/>
          </p:nvSpPr>
          <p:spPr>
            <a:xfrm flipH="1">
              <a:off x="4163728" y="2575666"/>
              <a:ext cx="45719" cy="91440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5" name="Rounded Rectangle 24"/>
            <p:cNvSpPr/>
            <p:nvPr/>
          </p:nvSpPr>
          <p:spPr>
            <a:xfrm>
              <a:off x="4291221" y="2707341"/>
              <a:ext cx="2385227"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29%</a:t>
              </a:r>
              <a:br>
                <a:rPr lang="en-US" sz="3200" b="1" kern="0" dirty="0">
                  <a:solidFill>
                    <a:srgbClr val="A10028"/>
                  </a:solidFill>
                </a:rPr>
              </a:br>
              <a:r>
                <a:rPr lang="en-US" sz="2000" b="1" kern="0" dirty="0">
                  <a:solidFill>
                    <a:srgbClr val="A10028"/>
                  </a:solidFill>
                </a:rPr>
                <a:t>approve</a:t>
              </a:r>
            </a:p>
          </p:txBody>
        </p:sp>
      </p:grpSp>
      <p:sp>
        <p:nvSpPr>
          <p:cNvPr id="18" name="Left Bracket 17"/>
          <p:cNvSpPr/>
          <p:nvPr/>
        </p:nvSpPr>
        <p:spPr>
          <a:xfrm flipH="1">
            <a:off x="4169267" y="3581400"/>
            <a:ext cx="45719" cy="228600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19" name="Rounded Rectangle 18"/>
          <p:cNvSpPr/>
          <p:nvPr/>
        </p:nvSpPr>
        <p:spPr>
          <a:xfrm>
            <a:off x="4297172" y="390699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71%</a:t>
            </a:r>
            <a:br>
              <a:rPr lang="en-US" sz="3200" b="1" kern="0" dirty="0">
                <a:solidFill>
                  <a:srgbClr val="A10028"/>
                </a:solidFill>
              </a:rPr>
            </a:br>
            <a:r>
              <a:rPr lang="en-US" sz="2000" b="1" kern="0" dirty="0">
                <a:solidFill>
                  <a:srgbClr val="A10028"/>
                </a:solidFill>
              </a:rPr>
              <a:t>disapprove</a:t>
            </a:r>
          </a:p>
        </p:txBody>
      </p:sp>
      <p:graphicFrame>
        <p:nvGraphicFramePr>
          <p:cNvPr id="16" name="Chart 15"/>
          <p:cNvGraphicFramePr/>
          <p:nvPr>
            <p:extLst/>
          </p:nvPr>
        </p:nvGraphicFramePr>
        <p:xfrm>
          <a:off x="6588522" y="2419188"/>
          <a:ext cx="5293336" cy="379341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ular Callout 21"/>
          <p:cNvSpPr/>
          <p:nvPr/>
        </p:nvSpPr>
        <p:spPr>
          <a:xfrm>
            <a:off x="10972800" y="2545082"/>
            <a:ext cx="996783" cy="944984"/>
          </a:xfrm>
          <a:prstGeom prst="wedgeRectCallout">
            <a:avLst>
              <a:gd name="adj1" fmla="val -64070"/>
              <a:gd name="adj2" fmla="val -278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00" kern="0" dirty="0">
                <a:solidFill>
                  <a:srgbClr val="5F5F5F"/>
                </a:solidFill>
              </a:rPr>
              <a:t>Highest among:</a:t>
            </a:r>
          </a:p>
          <a:p>
            <a:pPr marL="120650" indent="-120650">
              <a:buFont typeface="Arial" panose="020B0604020202020204" pitchFamily="34" charset="0"/>
              <a:buChar char="•"/>
              <a:defRPr/>
            </a:pPr>
            <a:r>
              <a:rPr lang="en-US" sz="1000" kern="0" dirty="0">
                <a:solidFill>
                  <a:srgbClr val="5F5F5F"/>
                </a:solidFill>
              </a:rPr>
              <a:t>Democrats (68%)</a:t>
            </a:r>
          </a:p>
          <a:p>
            <a:pPr marL="120650" indent="-120650">
              <a:buFont typeface="Arial" panose="020B0604020202020204" pitchFamily="34" charset="0"/>
              <a:buChar char="•"/>
              <a:defRPr/>
            </a:pPr>
            <a:r>
              <a:rPr lang="en-US" sz="1000" kern="0" dirty="0">
                <a:solidFill>
                  <a:srgbClr val="5F5F5F"/>
                </a:solidFill>
              </a:rPr>
              <a:t>Clinton voters (64%)</a:t>
            </a:r>
          </a:p>
        </p:txBody>
      </p:sp>
      <p:sp>
        <p:nvSpPr>
          <p:cNvPr id="26" name="Rounded Rectangle 25"/>
          <p:cNvSpPr/>
          <p:nvPr/>
        </p:nvSpPr>
        <p:spPr>
          <a:xfrm>
            <a:off x="9912885" y="2675088"/>
            <a:ext cx="1321235"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39%</a:t>
            </a:r>
            <a:br>
              <a:rPr lang="en-US" sz="3200" b="1" kern="0" dirty="0">
                <a:solidFill>
                  <a:srgbClr val="009DD9"/>
                </a:solidFill>
              </a:rPr>
            </a:br>
            <a:r>
              <a:rPr lang="en-US" sz="2000" b="1" kern="0" dirty="0">
                <a:solidFill>
                  <a:srgbClr val="009DD9"/>
                </a:solidFill>
              </a:rPr>
              <a:t>approve</a:t>
            </a:r>
          </a:p>
        </p:txBody>
      </p:sp>
      <p:sp>
        <p:nvSpPr>
          <p:cNvPr id="27" name="Left Bracket 26"/>
          <p:cNvSpPr/>
          <p:nvPr/>
        </p:nvSpPr>
        <p:spPr>
          <a:xfrm flipH="1">
            <a:off x="9929129" y="2545081"/>
            <a:ext cx="45719" cy="128016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0" name="Rounded Rectangle 19"/>
          <p:cNvSpPr/>
          <p:nvPr/>
        </p:nvSpPr>
        <p:spPr>
          <a:xfrm>
            <a:off x="9974848" y="4060634"/>
            <a:ext cx="170492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61%</a:t>
            </a:r>
            <a:br>
              <a:rPr lang="en-US" sz="3200" b="1" kern="0" dirty="0">
                <a:solidFill>
                  <a:srgbClr val="009DD9"/>
                </a:solidFill>
              </a:rPr>
            </a:br>
            <a:r>
              <a:rPr lang="en-US" sz="2000" b="1" kern="0" dirty="0">
                <a:solidFill>
                  <a:srgbClr val="009DD9"/>
                </a:solidFill>
              </a:rPr>
              <a:t>disapprove</a:t>
            </a:r>
          </a:p>
        </p:txBody>
      </p:sp>
      <p:sp>
        <p:nvSpPr>
          <p:cNvPr id="28" name="Left Bracket 27"/>
          <p:cNvSpPr/>
          <p:nvPr/>
        </p:nvSpPr>
        <p:spPr>
          <a:xfrm flipH="1">
            <a:off x="9929129" y="3858987"/>
            <a:ext cx="45719" cy="20116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Tree>
    <p:extLst>
      <p:ext uri="{BB962C8B-B14F-4D97-AF65-F5344CB8AC3E}">
        <p14:creationId xmlns:p14="http://schemas.microsoft.com/office/powerpoint/2010/main" val="388640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256520" cy="571500"/>
          </a:xfrm>
        </p:spPr>
        <p:txBody>
          <a:bodyPr/>
          <a:lstStyle/>
          <a:p>
            <a:r>
              <a:rPr lang="en-US" sz="2800" dirty="0"/>
              <a:t>Nearly 3 in 10 voters think stimulating American jobs should be the top priority for president trump</a:t>
            </a:r>
          </a:p>
        </p:txBody>
      </p:sp>
      <p:sp>
        <p:nvSpPr>
          <p:cNvPr id="3" name="Text Placeholder 2"/>
          <p:cNvSpPr>
            <a:spLocks noGrp="1"/>
          </p:cNvSpPr>
          <p:nvPr>
            <p:ph type="body" idx="13"/>
          </p:nvPr>
        </p:nvSpPr>
        <p:spPr/>
        <p:txBody>
          <a:bodyPr/>
          <a:lstStyle/>
          <a:p>
            <a:r>
              <a:rPr lang="en-US" dirty="0"/>
              <a:t>Over 1 in 10 feel the top priority should be passing tax reform, destroying ISIS, repealing/replacing ACA, or passing an infrastructure spending bill.</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 </a:t>
            </a:r>
          </a:p>
          <a:p>
            <a:r>
              <a:rPr lang="en-US" dirty="0">
                <a:solidFill>
                  <a:srgbClr val="262626"/>
                </a:solidFill>
                <a:ea typeface="MS Mincho" panose="02020609040205080304" pitchFamily="49" charset="-128"/>
              </a:rPr>
              <a:t>M9. Which of the following should be the top priority for President Trump and Republicans in Congress?</a:t>
            </a:r>
            <a:endParaRPr lang="en-US" dirty="0"/>
          </a:p>
        </p:txBody>
      </p:sp>
      <p:graphicFrame>
        <p:nvGraphicFramePr>
          <p:cNvPr id="5" name="Chart 4"/>
          <p:cNvGraphicFramePr/>
          <p:nvPr>
            <p:extLst>
              <p:ext uri="{D42A27DB-BD31-4B8C-83A1-F6EECF244321}">
                <p14:modId xmlns:p14="http://schemas.microsoft.com/office/powerpoint/2010/main" val="4265467513"/>
              </p:ext>
            </p:extLst>
          </p:nvPr>
        </p:nvGraphicFramePr>
        <p:xfrm>
          <a:off x="792480" y="2011327"/>
          <a:ext cx="1010412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52600" y="1932432"/>
            <a:ext cx="8937063" cy="369332"/>
          </a:xfrm>
          <a:prstGeom prst="rect">
            <a:avLst/>
          </a:prstGeom>
        </p:spPr>
        <p:txBody>
          <a:bodyPr wrap="none">
            <a:spAutoFit/>
          </a:bodyPr>
          <a:lstStyle/>
          <a:p>
            <a:pPr algn="ctr" defTabSz="457200">
              <a:defRPr/>
            </a:pPr>
            <a:r>
              <a:rPr lang="en-US" b="1" kern="0" dirty="0">
                <a:solidFill>
                  <a:srgbClr val="707276"/>
                </a:solidFill>
              </a:rPr>
              <a:t>Voters think the top priorities for President Trump and Republicans in Congress should be…</a:t>
            </a:r>
          </a:p>
        </p:txBody>
      </p:sp>
    </p:spTree>
    <p:extLst>
      <p:ext uri="{BB962C8B-B14F-4D97-AF65-F5344CB8AC3E}">
        <p14:creationId xmlns:p14="http://schemas.microsoft.com/office/powerpoint/2010/main" val="242399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914400"/>
            <a:ext cx="10888896" cy="571500"/>
          </a:xfrm>
        </p:spPr>
        <p:txBody>
          <a:bodyPr/>
          <a:lstStyle/>
          <a:p>
            <a:r>
              <a:rPr lang="en-US" sz="2800" dirty="0"/>
              <a:t>Voters are split on whether President Trump should be impeached or no action should be taken</a:t>
            </a:r>
          </a:p>
        </p:txBody>
      </p:sp>
      <p:sp>
        <p:nvSpPr>
          <p:cNvPr id="3" name="Text Placeholder 2"/>
          <p:cNvSpPr>
            <a:spLocks noGrp="1"/>
          </p:cNvSpPr>
          <p:nvPr>
            <p:ph type="body" idx="13"/>
          </p:nvPr>
        </p:nvSpPr>
        <p:spPr>
          <a:xfrm>
            <a:off x="792480" y="1517904"/>
            <a:ext cx="10880429" cy="315118"/>
          </a:xfrm>
        </p:spPr>
        <p:txBody>
          <a:bodyPr/>
          <a:lstStyle/>
          <a:p>
            <a:r>
              <a:rPr lang="en-US" dirty="0"/>
              <a:t>15% say the President should be censured by Congress.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 </a:t>
            </a:r>
          </a:p>
          <a:p>
            <a:r>
              <a:rPr lang="en-US" dirty="0">
                <a:solidFill>
                  <a:srgbClr val="262626"/>
                </a:solidFill>
                <a:ea typeface="MS Mincho" panose="02020609040205080304" pitchFamily="49" charset="-128"/>
              </a:rPr>
              <a:t>M9B. Do you think that, for his actions, President Trump should be impeached and removed from office, censured by Congress, or no action should be taken?</a:t>
            </a:r>
          </a:p>
        </p:txBody>
      </p:sp>
      <p:graphicFrame>
        <p:nvGraphicFramePr>
          <p:cNvPr id="5" name="Chart 4"/>
          <p:cNvGraphicFramePr/>
          <p:nvPr>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96200" y="3493767"/>
            <a:ext cx="1676400" cy="1292662"/>
          </a:xfrm>
          <a:prstGeom prst="rect">
            <a:avLst/>
          </a:prstGeom>
          <a:noFill/>
        </p:spPr>
        <p:txBody>
          <a:bodyPr wrap="square" rtlCol="0">
            <a:spAutoFit/>
          </a:bodyPr>
          <a:lstStyle/>
          <a:p>
            <a:pPr algn="ctr">
              <a:defRPr/>
            </a:pPr>
            <a:r>
              <a:rPr lang="en-US" sz="2000" b="1" dirty="0">
                <a:solidFill>
                  <a:srgbClr val="C00000"/>
                </a:solidFill>
              </a:rPr>
              <a:t>Impeached and removed from office</a:t>
            </a:r>
          </a:p>
          <a:p>
            <a:endParaRPr lang="en-US" dirty="0">
              <a:solidFill>
                <a:srgbClr val="C00000"/>
              </a:solidFill>
            </a:endParaRPr>
          </a:p>
        </p:txBody>
      </p:sp>
      <p:sp>
        <p:nvSpPr>
          <p:cNvPr id="7" name="Rectangle 6"/>
          <p:cNvSpPr/>
          <p:nvPr/>
        </p:nvSpPr>
        <p:spPr>
          <a:xfrm>
            <a:off x="4326848" y="2019585"/>
            <a:ext cx="3995502" cy="338554"/>
          </a:xfrm>
          <a:prstGeom prst="rect">
            <a:avLst/>
          </a:prstGeom>
        </p:spPr>
        <p:txBody>
          <a:bodyPr wrap="square">
            <a:spAutoFit/>
          </a:bodyPr>
          <a:lstStyle/>
          <a:p>
            <a:pPr algn="ctr"/>
            <a:r>
              <a:rPr lang="en-US" sz="1600" b="1" dirty="0">
                <a:solidFill>
                  <a:srgbClr val="707276"/>
                </a:solidFill>
              </a:rPr>
              <a:t>For his actions, President Trump should be…</a:t>
            </a:r>
          </a:p>
        </p:txBody>
      </p:sp>
      <p:sp>
        <p:nvSpPr>
          <p:cNvPr id="8" name="TextBox 7"/>
          <p:cNvSpPr txBox="1"/>
          <p:nvPr/>
        </p:nvSpPr>
        <p:spPr>
          <a:xfrm>
            <a:off x="3352800" y="3587534"/>
            <a:ext cx="1798089" cy="1015663"/>
          </a:xfrm>
          <a:prstGeom prst="rect">
            <a:avLst/>
          </a:prstGeom>
          <a:noFill/>
        </p:spPr>
        <p:txBody>
          <a:bodyPr wrap="square" rtlCol="0">
            <a:spAutoFit/>
          </a:bodyPr>
          <a:lstStyle/>
          <a:p>
            <a:pPr algn="ctr"/>
            <a:r>
              <a:rPr lang="en-US" sz="2000" b="1" dirty="0">
                <a:solidFill>
                  <a:srgbClr val="009DD9"/>
                </a:solidFill>
              </a:rPr>
              <a:t>No action should be taken</a:t>
            </a:r>
          </a:p>
        </p:txBody>
      </p:sp>
      <p:sp>
        <p:nvSpPr>
          <p:cNvPr id="9" name="TextBox 8"/>
          <p:cNvSpPr txBox="1"/>
          <p:nvPr/>
        </p:nvSpPr>
        <p:spPr>
          <a:xfrm>
            <a:off x="5791200" y="5419261"/>
            <a:ext cx="1478511" cy="954107"/>
          </a:xfrm>
          <a:prstGeom prst="rect">
            <a:avLst/>
          </a:prstGeom>
          <a:noFill/>
        </p:spPr>
        <p:txBody>
          <a:bodyPr wrap="square" rtlCol="0">
            <a:spAutoFit/>
          </a:bodyPr>
          <a:lstStyle/>
          <a:p>
            <a:pPr algn="ctr">
              <a:defRPr/>
            </a:pPr>
            <a:r>
              <a:rPr lang="en-US" sz="2000" b="1" kern="0" dirty="0">
                <a:solidFill>
                  <a:srgbClr val="707276"/>
                </a:solidFill>
              </a:rPr>
              <a:t>Censured by Congress</a:t>
            </a:r>
          </a:p>
          <a:p>
            <a:endParaRPr lang="en-US" sz="1600" dirty="0">
              <a:solidFill>
                <a:srgbClr val="5F5F5F"/>
              </a:solidFill>
            </a:endParaRPr>
          </a:p>
        </p:txBody>
      </p:sp>
    </p:spTree>
    <p:extLst>
      <p:ext uri="{BB962C8B-B14F-4D97-AF65-F5344CB8AC3E}">
        <p14:creationId xmlns:p14="http://schemas.microsoft.com/office/powerpoint/2010/main" val="326627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2800" dirty="0"/>
              <a:t>Nearly half of voters say healthcare is among the most important issues facing the country today</a:t>
            </a:r>
          </a:p>
        </p:txBody>
      </p:sp>
      <p:sp>
        <p:nvSpPr>
          <p:cNvPr id="3" name="Text Placeholder 2"/>
          <p:cNvSpPr>
            <a:spLocks noGrp="1"/>
          </p:cNvSpPr>
          <p:nvPr>
            <p:ph type="body" idx="13"/>
          </p:nvPr>
        </p:nvSpPr>
        <p:spPr/>
        <p:txBody>
          <a:bodyPr/>
          <a:lstStyle/>
          <a:p>
            <a:r>
              <a:rPr lang="en-US" dirty="0"/>
              <a:t>Over one third say the same of terrorism/national security, followed by about 3 in 10 who say economy and jobs.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I1. What would you say are the most important issues facing the country today? Please select three. </a:t>
            </a:r>
          </a:p>
        </p:txBody>
      </p:sp>
      <p:graphicFrame>
        <p:nvGraphicFramePr>
          <p:cNvPr id="5" name="Chart 4"/>
          <p:cNvGraphicFramePr/>
          <p:nvPr>
            <p:extLst/>
          </p:nvPr>
        </p:nvGraphicFramePr>
        <p:xfrm>
          <a:off x="2133600" y="1907695"/>
          <a:ext cx="104394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819400" y="1723029"/>
            <a:ext cx="6708888" cy="369332"/>
          </a:xfrm>
          <a:prstGeom prst="rect">
            <a:avLst/>
          </a:prstGeom>
        </p:spPr>
        <p:txBody>
          <a:bodyPr wrap="none">
            <a:spAutoFit/>
          </a:bodyPr>
          <a:lstStyle/>
          <a:p>
            <a:pPr algn="ctr" defTabSz="457200">
              <a:defRPr/>
            </a:pPr>
            <a:r>
              <a:rPr lang="en-US" b="1" kern="0" dirty="0">
                <a:solidFill>
                  <a:srgbClr val="707276"/>
                </a:solidFill>
              </a:rPr>
              <a:t>Voters say the most important issues facing the country today are…</a:t>
            </a:r>
          </a:p>
        </p:txBody>
      </p:sp>
    </p:spTree>
    <p:extLst>
      <p:ext uri="{BB962C8B-B14F-4D97-AF65-F5344CB8AC3E}">
        <p14:creationId xmlns:p14="http://schemas.microsoft.com/office/powerpoint/2010/main" val="425119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Legislation in congress</a:t>
            </a:r>
          </a:p>
        </p:txBody>
      </p:sp>
    </p:spTree>
    <p:extLst>
      <p:ext uri="{BB962C8B-B14F-4D97-AF65-F5344CB8AC3E}">
        <p14:creationId xmlns:p14="http://schemas.microsoft.com/office/powerpoint/2010/main" val="162661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304172" cy="571500"/>
          </a:xfrm>
        </p:spPr>
        <p:txBody>
          <a:bodyPr/>
          <a:lstStyle/>
          <a:p>
            <a:r>
              <a:rPr lang="en-US" sz="2800" dirty="0"/>
              <a:t>A majority of voters say Republicans in Congress are to blame for major legislation not passing</a:t>
            </a:r>
          </a:p>
        </p:txBody>
      </p:sp>
      <p:sp>
        <p:nvSpPr>
          <p:cNvPr id="4" name="Text Placeholder 3"/>
          <p:cNvSpPr>
            <a:spLocks noGrp="1"/>
          </p:cNvSpPr>
          <p:nvPr>
            <p:ph type="body" idx="13"/>
          </p:nvPr>
        </p:nvSpPr>
        <p:spPr/>
        <p:txBody>
          <a:bodyPr/>
          <a:lstStyle/>
          <a:p>
            <a:r>
              <a:rPr lang="en-US" dirty="0">
                <a:solidFill>
                  <a:srgbClr val="262626"/>
                </a:solidFill>
                <a:ea typeface="MS Mincho" panose="02020609040205080304" pitchFamily="49" charset="-128"/>
              </a:rPr>
              <a:t>Over 8 in 10 say President Trump should work with Democrats even if Republicans do not agree with him on major legislation.</a:t>
            </a:r>
          </a:p>
        </p:txBody>
      </p:sp>
      <p:sp>
        <p:nvSpPr>
          <p:cNvPr id="6" name="Text Placeholder 5"/>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CE1 Do you think the failure to get major legislation through Congress is a failure of the Democrats in Congress or the Republicans in Congress?</a:t>
            </a:r>
          </a:p>
          <a:p>
            <a:r>
              <a:rPr lang="en-US" dirty="0">
                <a:solidFill>
                  <a:srgbClr val="262626"/>
                </a:solidFill>
                <a:ea typeface="MS Mincho" panose="02020609040205080304" pitchFamily="49" charset="-128"/>
              </a:rPr>
              <a:t>CE2 Should President Trump work with the Democrats if he can't get the Republicans to agree with him on major legislation?</a:t>
            </a:r>
          </a:p>
        </p:txBody>
      </p:sp>
      <p:sp>
        <p:nvSpPr>
          <p:cNvPr id="19" name="Rectangle 18"/>
          <p:cNvSpPr/>
          <p:nvPr/>
        </p:nvSpPr>
        <p:spPr>
          <a:xfrm>
            <a:off x="6777846" y="1917608"/>
            <a:ext cx="4445263" cy="923330"/>
          </a:xfrm>
          <a:prstGeom prst="rect">
            <a:avLst/>
          </a:prstGeom>
        </p:spPr>
        <p:txBody>
          <a:bodyPr wrap="square">
            <a:spAutoFit/>
          </a:bodyPr>
          <a:lstStyle/>
          <a:p>
            <a:pPr algn="ctr"/>
            <a:r>
              <a:rPr lang="en-US" b="1" dirty="0">
                <a:solidFill>
                  <a:srgbClr val="707276"/>
                </a:solidFill>
              </a:rPr>
              <a:t>On whether President Trump should work with Democrats even if he can’t get Republicans to agree, voters say…</a:t>
            </a:r>
          </a:p>
        </p:txBody>
      </p:sp>
      <p:grpSp>
        <p:nvGrpSpPr>
          <p:cNvPr id="17" name="Group 16"/>
          <p:cNvGrpSpPr/>
          <p:nvPr/>
        </p:nvGrpSpPr>
        <p:grpSpPr>
          <a:xfrm>
            <a:off x="7242868" y="2801337"/>
            <a:ext cx="3853784" cy="3142263"/>
            <a:chOff x="4039156" y="2256228"/>
            <a:chExt cx="4419600" cy="3603612"/>
          </a:xfrm>
        </p:grpSpPr>
        <p:graphicFrame>
          <p:nvGraphicFramePr>
            <p:cNvPr id="20" name="Chart 19"/>
            <p:cNvGraphicFramePr/>
            <p:nvPr>
              <p:extLst/>
            </p:nvPr>
          </p:nvGraphicFramePr>
          <p:xfrm>
            <a:off x="4039156" y="2256228"/>
            <a:ext cx="4419600" cy="3603612"/>
          </p:xfrm>
          <a:graphic>
            <a:graphicData uri="http://schemas.openxmlformats.org/drawingml/2006/chart">
              <c:chart xmlns:c="http://schemas.openxmlformats.org/drawingml/2006/chart" xmlns:r="http://schemas.openxmlformats.org/officeDocument/2006/relationships" r:id="rId2"/>
            </a:graphicData>
          </a:graphic>
        </p:graphicFrame>
        <p:sp>
          <p:nvSpPr>
            <p:cNvPr id="21" name="Rounded Rectangle 20"/>
            <p:cNvSpPr/>
            <p:nvPr/>
          </p:nvSpPr>
          <p:spPr>
            <a:xfrm>
              <a:off x="5403949" y="4872486"/>
              <a:ext cx="1614433" cy="31577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000"/>
                </a:lnSpc>
                <a:defRPr/>
              </a:pPr>
              <a:r>
                <a:rPr lang="en-US" kern="0" dirty="0">
                  <a:solidFill>
                    <a:srgbClr val="FFFFFF"/>
                  </a:solidFill>
                </a:rPr>
                <a:t>Yes</a:t>
              </a:r>
            </a:p>
          </p:txBody>
        </p:sp>
        <p:sp>
          <p:nvSpPr>
            <p:cNvPr id="22" name="Rounded Rectangle 21"/>
            <p:cNvSpPr/>
            <p:nvPr/>
          </p:nvSpPr>
          <p:spPr>
            <a:xfrm>
              <a:off x="5783827" y="3070646"/>
              <a:ext cx="1774804" cy="41053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000"/>
                </a:lnSpc>
                <a:defRPr/>
              </a:pPr>
              <a:r>
                <a:rPr lang="en-US" kern="0" dirty="0">
                  <a:solidFill>
                    <a:srgbClr val="FFFFFF"/>
                  </a:solidFill>
                </a:rPr>
                <a:t>No</a:t>
              </a:r>
            </a:p>
          </p:txBody>
        </p:sp>
      </p:grpSp>
      <p:grpSp>
        <p:nvGrpSpPr>
          <p:cNvPr id="5" name="Group 4"/>
          <p:cNvGrpSpPr/>
          <p:nvPr/>
        </p:nvGrpSpPr>
        <p:grpSpPr>
          <a:xfrm>
            <a:off x="1543608" y="2121942"/>
            <a:ext cx="4746029" cy="3815239"/>
            <a:chOff x="556918" y="1922203"/>
            <a:chExt cx="4746029" cy="3815239"/>
          </a:xfrm>
        </p:grpSpPr>
        <p:grpSp>
          <p:nvGrpSpPr>
            <p:cNvPr id="23" name="Group 22"/>
            <p:cNvGrpSpPr/>
            <p:nvPr/>
          </p:nvGrpSpPr>
          <p:grpSpPr>
            <a:xfrm>
              <a:off x="692407" y="2781922"/>
              <a:ext cx="2762673" cy="172351"/>
              <a:chOff x="2743200" y="2842038"/>
              <a:chExt cx="2762673" cy="172351"/>
            </a:xfrm>
          </p:grpSpPr>
          <p:sp>
            <p:nvSpPr>
              <p:cNvPr id="24" name="Oval 23"/>
              <p:cNvSpPr/>
              <p:nvPr/>
            </p:nvSpPr>
            <p:spPr>
              <a:xfrm>
                <a:off x="2743200" y="284204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25" name="Oval 24"/>
              <p:cNvSpPr/>
              <p:nvPr/>
            </p:nvSpPr>
            <p:spPr>
              <a:xfrm>
                <a:off x="3031846" y="284204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26" name="Oval 25"/>
              <p:cNvSpPr/>
              <p:nvPr/>
            </p:nvSpPr>
            <p:spPr>
              <a:xfrm>
                <a:off x="3320492"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4" name="Oval 33"/>
              <p:cNvSpPr/>
              <p:nvPr/>
            </p:nvSpPr>
            <p:spPr>
              <a:xfrm>
                <a:off x="3609138"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5" name="Oval 34"/>
              <p:cNvSpPr/>
              <p:nvPr/>
            </p:nvSpPr>
            <p:spPr>
              <a:xfrm>
                <a:off x="3897784"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6" name="Oval 35"/>
              <p:cNvSpPr/>
              <p:nvPr/>
            </p:nvSpPr>
            <p:spPr>
              <a:xfrm>
                <a:off x="4186430"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7" name="Oval 36"/>
              <p:cNvSpPr/>
              <p:nvPr/>
            </p:nvSpPr>
            <p:spPr>
              <a:xfrm>
                <a:off x="4475077"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8" name="Oval 37"/>
              <p:cNvSpPr/>
              <p:nvPr/>
            </p:nvSpPr>
            <p:spPr>
              <a:xfrm>
                <a:off x="4763723" y="284203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39" name="Oval 38"/>
              <p:cNvSpPr/>
              <p:nvPr/>
            </p:nvSpPr>
            <p:spPr>
              <a:xfrm>
                <a:off x="5052369" y="28495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40" name="Oval 39"/>
              <p:cNvSpPr/>
              <p:nvPr/>
            </p:nvSpPr>
            <p:spPr>
              <a:xfrm>
                <a:off x="5341012" y="284203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grpSp>
        <p:grpSp>
          <p:nvGrpSpPr>
            <p:cNvPr id="41" name="Group 40"/>
            <p:cNvGrpSpPr/>
            <p:nvPr/>
          </p:nvGrpSpPr>
          <p:grpSpPr>
            <a:xfrm>
              <a:off x="692407" y="3082717"/>
              <a:ext cx="2762673" cy="172351"/>
              <a:chOff x="2743200" y="3142833"/>
              <a:chExt cx="2762673" cy="172351"/>
            </a:xfrm>
            <a:solidFill>
              <a:schemeClr val="accent1"/>
            </a:solidFill>
          </p:grpSpPr>
          <p:sp>
            <p:nvSpPr>
              <p:cNvPr id="42" name="Oval 41"/>
              <p:cNvSpPr/>
              <p:nvPr/>
            </p:nvSpPr>
            <p:spPr>
              <a:xfrm>
                <a:off x="2743200" y="314283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031846" y="3142836"/>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320492" y="314283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609138" y="314283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897784" y="314283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186430" y="314283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475077" y="314283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3723" y="314283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5052369" y="315032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5341012" y="314283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2" name="Group 51"/>
            <p:cNvGrpSpPr/>
            <p:nvPr/>
          </p:nvGrpSpPr>
          <p:grpSpPr>
            <a:xfrm>
              <a:off x="692407" y="3383512"/>
              <a:ext cx="2762673" cy="172351"/>
              <a:chOff x="2743200" y="3443628"/>
              <a:chExt cx="2762673" cy="172351"/>
            </a:xfrm>
            <a:solidFill>
              <a:schemeClr val="accent1"/>
            </a:solidFill>
          </p:grpSpPr>
          <p:sp>
            <p:nvSpPr>
              <p:cNvPr id="53" name="Oval 52"/>
              <p:cNvSpPr/>
              <p:nvPr/>
            </p:nvSpPr>
            <p:spPr>
              <a:xfrm>
                <a:off x="2743200" y="344363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031846" y="344363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320492" y="344363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609138" y="344363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897784" y="344363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186430" y="344363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475077" y="344363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3723" y="344362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5052369" y="345111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2" name="Oval 61"/>
              <p:cNvSpPr/>
              <p:nvPr/>
            </p:nvSpPr>
            <p:spPr>
              <a:xfrm>
                <a:off x="5341012" y="344362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3" name="Group 62"/>
            <p:cNvGrpSpPr/>
            <p:nvPr/>
          </p:nvGrpSpPr>
          <p:grpSpPr>
            <a:xfrm>
              <a:off x="692407" y="3684306"/>
              <a:ext cx="2762673" cy="172351"/>
              <a:chOff x="2743200" y="3744422"/>
              <a:chExt cx="2762673" cy="172351"/>
            </a:xfrm>
            <a:solidFill>
              <a:schemeClr val="accent1"/>
            </a:solidFill>
          </p:grpSpPr>
          <p:sp>
            <p:nvSpPr>
              <p:cNvPr id="64" name="Oval 63"/>
              <p:cNvSpPr/>
              <p:nvPr/>
            </p:nvSpPr>
            <p:spPr>
              <a:xfrm>
                <a:off x="2743200" y="3744426"/>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031846" y="374442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320492" y="374442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609138" y="374442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897784" y="374442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186430" y="374442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475077" y="374442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3723" y="374442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2" name="Oval 71"/>
              <p:cNvSpPr/>
              <p:nvPr/>
            </p:nvSpPr>
            <p:spPr>
              <a:xfrm>
                <a:off x="5052369" y="375191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5341012" y="374442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4" name="Group 73"/>
            <p:cNvGrpSpPr/>
            <p:nvPr/>
          </p:nvGrpSpPr>
          <p:grpSpPr>
            <a:xfrm>
              <a:off x="692407" y="3985101"/>
              <a:ext cx="2762673" cy="172351"/>
              <a:chOff x="2743200" y="4045217"/>
              <a:chExt cx="2762673" cy="172351"/>
            </a:xfrm>
            <a:solidFill>
              <a:srgbClr val="C00000"/>
            </a:solidFill>
          </p:grpSpPr>
          <p:sp>
            <p:nvSpPr>
              <p:cNvPr id="75" name="Oval 74"/>
              <p:cNvSpPr/>
              <p:nvPr/>
            </p:nvSpPr>
            <p:spPr>
              <a:xfrm>
                <a:off x="2743200" y="404522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031846" y="404522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320492" y="404521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609138" y="404521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897784" y="404521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186430" y="404521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475077" y="404521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763723" y="404521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5052369" y="405270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5341012" y="404521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5" name="Group 84"/>
            <p:cNvGrpSpPr/>
            <p:nvPr/>
          </p:nvGrpSpPr>
          <p:grpSpPr>
            <a:xfrm>
              <a:off x="692407" y="4285896"/>
              <a:ext cx="2762673" cy="172351"/>
              <a:chOff x="2743200" y="4346012"/>
              <a:chExt cx="2762673" cy="172351"/>
            </a:xfrm>
            <a:solidFill>
              <a:srgbClr val="C00000"/>
            </a:solidFill>
          </p:grpSpPr>
          <p:sp>
            <p:nvSpPr>
              <p:cNvPr id="86" name="Oval 85"/>
              <p:cNvSpPr/>
              <p:nvPr/>
            </p:nvSpPr>
            <p:spPr>
              <a:xfrm>
                <a:off x="2743200" y="4346016"/>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031846" y="434601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320492" y="434601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609138" y="434601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897784" y="434601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186430" y="434601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475077" y="434601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3723" y="434601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5052369" y="435350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5341012" y="434601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6" name="Group 95"/>
            <p:cNvGrpSpPr/>
            <p:nvPr/>
          </p:nvGrpSpPr>
          <p:grpSpPr>
            <a:xfrm>
              <a:off x="692407" y="4586691"/>
              <a:ext cx="2762673" cy="172351"/>
              <a:chOff x="2743200" y="4646807"/>
              <a:chExt cx="2762673" cy="172351"/>
            </a:xfrm>
            <a:solidFill>
              <a:srgbClr val="C00000"/>
            </a:solidFill>
          </p:grpSpPr>
          <p:sp>
            <p:nvSpPr>
              <p:cNvPr id="97" name="Oval 96"/>
              <p:cNvSpPr/>
              <p:nvPr/>
            </p:nvSpPr>
            <p:spPr>
              <a:xfrm>
                <a:off x="2743200" y="464681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031846" y="464681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320492" y="464680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609138" y="464680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897784" y="464680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186430" y="464680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475077" y="464680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3723" y="464680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5052369" y="465429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5341012" y="464680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7" name="Group 106"/>
            <p:cNvGrpSpPr/>
            <p:nvPr/>
          </p:nvGrpSpPr>
          <p:grpSpPr>
            <a:xfrm>
              <a:off x="692407" y="4887485"/>
              <a:ext cx="2762673" cy="172351"/>
              <a:chOff x="2743200" y="4947601"/>
              <a:chExt cx="2762673" cy="172351"/>
            </a:xfrm>
            <a:solidFill>
              <a:srgbClr val="C00000"/>
            </a:solidFill>
          </p:grpSpPr>
          <p:sp>
            <p:nvSpPr>
              <p:cNvPr id="108" name="Oval 107"/>
              <p:cNvSpPr/>
              <p:nvPr/>
            </p:nvSpPr>
            <p:spPr>
              <a:xfrm>
                <a:off x="2743200" y="4947605"/>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031846" y="4947604"/>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320492" y="494760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609138" y="494760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897784" y="494760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186430" y="494760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475077" y="4947603"/>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3723" y="494760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5052369" y="495509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5341012" y="494760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692407" y="5188280"/>
              <a:ext cx="2762673" cy="172351"/>
              <a:chOff x="2743200" y="5248396"/>
              <a:chExt cx="2762673" cy="172351"/>
            </a:xfrm>
            <a:solidFill>
              <a:srgbClr val="C00000"/>
            </a:solidFill>
          </p:grpSpPr>
          <p:sp>
            <p:nvSpPr>
              <p:cNvPr id="119" name="Oval 118"/>
              <p:cNvSpPr/>
              <p:nvPr/>
            </p:nvSpPr>
            <p:spPr>
              <a:xfrm>
                <a:off x="2743200" y="524840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0" name="Oval 119"/>
              <p:cNvSpPr/>
              <p:nvPr/>
            </p:nvSpPr>
            <p:spPr>
              <a:xfrm>
                <a:off x="3031846" y="524839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1" name="Oval 120"/>
              <p:cNvSpPr/>
              <p:nvPr/>
            </p:nvSpPr>
            <p:spPr>
              <a:xfrm>
                <a:off x="3320492" y="524839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2" name="Oval 121"/>
              <p:cNvSpPr/>
              <p:nvPr/>
            </p:nvSpPr>
            <p:spPr>
              <a:xfrm>
                <a:off x="3609138" y="524839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3" name="Oval 122"/>
              <p:cNvSpPr/>
              <p:nvPr/>
            </p:nvSpPr>
            <p:spPr>
              <a:xfrm>
                <a:off x="3897784" y="524839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4" name="Oval 123"/>
              <p:cNvSpPr/>
              <p:nvPr/>
            </p:nvSpPr>
            <p:spPr>
              <a:xfrm>
                <a:off x="4186430" y="524839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5" name="Oval 124"/>
              <p:cNvSpPr/>
              <p:nvPr/>
            </p:nvSpPr>
            <p:spPr>
              <a:xfrm>
                <a:off x="4475077" y="524839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6" name="Oval 125"/>
              <p:cNvSpPr/>
              <p:nvPr/>
            </p:nvSpPr>
            <p:spPr>
              <a:xfrm>
                <a:off x="4763723" y="5248397"/>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7" name="Oval 126"/>
              <p:cNvSpPr/>
              <p:nvPr/>
            </p:nvSpPr>
            <p:spPr>
              <a:xfrm>
                <a:off x="5052369" y="5255886"/>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8" name="Oval 127"/>
              <p:cNvSpPr/>
              <p:nvPr/>
            </p:nvSpPr>
            <p:spPr>
              <a:xfrm>
                <a:off x="5341012" y="5248396"/>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29" name="Group 128"/>
            <p:cNvGrpSpPr/>
            <p:nvPr/>
          </p:nvGrpSpPr>
          <p:grpSpPr>
            <a:xfrm>
              <a:off x="692407" y="5489072"/>
              <a:ext cx="2762673" cy="172351"/>
              <a:chOff x="2743200" y="5549188"/>
              <a:chExt cx="2762673" cy="172351"/>
            </a:xfrm>
            <a:solidFill>
              <a:srgbClr val="C00000"/>
            </a:solidFill>
          </p:grpSpPr>
          <p:sp>
            <p:nvSpPr>
              <p:cNvPr id="130" name="Oval 129"/>
              <p:cNvSpPr/>
              <p:nvPr/>
            </p:nvSpPr>
            <p:spPr>
              <a:xfrm>
                <a:off x="2743200" y="5549192"/>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1" name="Oval 130"/>
              <p:cNvSpPr/>
              <p:nvPr/>
            </p:nvSpPr>
            <p:spPr>
              <a:xfrm>
                <a:off x="3031846" y="5549191"/>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2" name="Oval 131"/>
              <p:cNvSpPr/>
              <p:nvPr/>
            </p:nvSpPr>
            <p:spPr>
              <a:xfrm>
                <a:off x="3320492" y="554919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3" name="Oval 132"/>
              <p:cNvSpPr/>
              <p:nvPr/>
            </p:nvSpPr>
            <p:spPr>
              <a:xfrm>
                <a:off x="3609138" y="554919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4" name="Oval 133"/>
              <p:cNvSpPr/>
              <p:nvPr/>
            </p:nvSpPr>
            <p:spPr>
              <a:xfrm>
                <a:off x="3897784" y="554919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5" name="Oval 134"/>
              <p:cNvSpPr/>
              <p:nvPr/>
            </p:nvSpPr>
            <p:spPr>
              <a:xfrm>
                <a:off x="4186430" y="554919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6" name="Oval 135"/>
              <p:cNvSpPr/>
              <p:nvPr/>
            </p:nvSpPr>
            <p:spPr>
              <a:xfrm>
                <a:off x="4475077" y="5549190"/>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7" name="Oval 136"/>
              <p:cNvSpPr/>
              <p:nvPr/>
            </p:nvSpPr>
            <p:spPr>
              <a:xfrm>
                <a:off x="4763723" y="5549189"/>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8" name="Oval 137"/>
              <p:cNvSpPr/>
              <p:nvPr/>
            </p:nvSpPr>
            <p:spPr>
              <a:xfrm>
                <a:off x="5052369" y="555667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9" name="Oval 138"/>
              <p:cNvSpPr/>
              <p:nvPr/>
            </p:nvSpPr>
            <p:spPr>
              <a:xfrm>
                <a:off x="5341012" y="5549188"/>
                <a:ext cx="164861" cy="1648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40" name="Group 139"/>
            <p:cNvGrpSpPr/>
            <p:nvPr/>
          </p:nvGrpSpPr>
          <p:grpSpPr>
            <a:xfrm>
              <a:off x="3543882" y="2550102"/>
              <a:ext cx="1759065" cy="1427087"/>
              <a:chOff x="3481772" y="3209290"/>
              <a:chExt cx="1759065" cy="1427087"/>
            </a:xfrm>
          </p:grpSpPr>
          <p:sp>
            <p:nvSpPr>
              <p:cNvPr id="141" name="TextBox 140"/>
              <p:cNvSpPr txBox="1"/>
              <p:nvPr/>
            </p:nvSpPr>
            <p:spPr>
              <a:xfrm>
                <a:off x="3481772" y="3209290"/>
                <a:ext cx="1759065" cy="923330"/>
              </a:xfrm>
              <a:prstGeom prst="rect">
                <a:avLst/>
              </a:prstGeom>
              <a:noFill/>
            </p:spPr>
            <p:txBody>
              <a:bodyPr wrap="square" rtlCol="0">
                <a:spAutoFit/>
              </a:bodyPr>
              <a:lstStyle/>
              <a:p>
                <a:pPr>
                  <a:defRPr/>
                </a:pPr>
                <a:r>
                  <a:rPr lang="en-US" sz="5400" b="1" kern="0" dirty="0">
                    <a:solidFill>
                      <a:srgbClr val="009DD9"/>
                    </a:solidFill>
                  </a:rPr>
                  <a:t>40%</a:t>
                </a:r>
              </a:p>
            </p:txBody>
          </p:sp>
          <p:sp>
            <p:nvSpPr>
              <p:cNvPr id="142" name="Rectangle 141"/>
              <p:cNvSpPr/>
              <p:nvPr/>
            </p:nvSpPr>
            <p:spPr>
              <a:xfrm>
                <a:off x="3530431" y="3877195"/>
                <a:ext cx="1394569" cy="759182"/>
              </a:xfrm>
              <a:prstGeom prst="rect">
                <a:avLst/>
              </a:prstGeom>
            </p:spPr>
            <p:txBody>
              <a:bodyPr wrap="square">
                <a:spAutoFit/>
              </a:bodyPr>
              <a:lstStyle/>
              <a:p>
                <a:pPr>
                  <a:lnSpc>
                    <a:spcPts val="2600"/>
                  </a:lnSpc>
                  <a:defRPr/>
                </a:pPr>
                <a:r>
                  <a:rPr lang="en-US" b="1" kern="0" dirty="0">
                    <a:solidFill>
                      <a:srgbClr val="009DD9"/>
                    </a:solidFill>
                  </a:rPr>
                  <a:t>Democrats in Congress</a:t>
                </a:r>
              </a:p>
            </p:txBody>
          </p:sp>
        </p:grpSp>
        <p:sp>
          <p:nvSpPr>
            <p:cNvPr id="143" name="Rectangle 142"/>
            <p:cNvSpPr/>
            <p:nvPr/>
          </p:nvSpPr>
          <p:spPr>
            <a:xfrm>
              <a:off x="556918" y="1922203"/>
              <a:ext cx="3963640" cy="646331"/>
            </a:xfrm>
            <a:prstGeom prst="rect">
              <a:avLst/>
            </a:prstGeom>
          </p:spPr>
          <p:txBody>
            <a:bodyPr wrap="square">
              <a:spAutoFit/>
            </a:bodyPr>
            <a:lstStyle/>
            <a:p>
              <a:pPr algn="ctr"/>
              <a:r>
                <a:rPr lang="en-US" b="1" dirty="0">
                  <a:solidFill>
                    <a:srgbClr val="707276"/>
                  </a:solidFill>
                </a:rPr>
                <a:t>The failure to get major legislation through Congress is the fault of…</a:t>
              </a:r>
            </a:p>
          </p:txBody>
        </p:sp>
        <p:sp>
          <p:nvSpPr>
            <p:cNvPr id="144" name="TextBox 143"/>
            <p:cNvSpPr txBox="1"/>
            <p:nvPr/>
          </p:nvSpPr>
          <p:spPr>
            <a:xfrm>
              <a:off x="3520907" y="4308325"/>
              <a:ext cx="1759065" cy="1200329"/>
            </a:xfrm>
            <a:prstGeom prst="rect">
              <a:avLst/>
            </a:prstGeom>
            <a:noFill/>
          </p:spPr>
          <p:txBody>
            <a:bodyPr wrap="square" rtlCol="0">
              <a:spAutoFit/>
            </a:bodyPr>
            <a:lstStyle/>
            <a:p>
              <a:pPr>
                <a:defRPr/>
              </a:pPr>
              <a:r>
                <a:rPr lang="en-US" sz="5400" b="1" kern="0" dirty="0">
                  <a:solidFill>
                    <a:srgbClr val="C00000"/>
                  </a:solidFill>
                </a:rPr>
                <a:t>60%</a:t>
              </a:r>
            </a:p>
            <a:p>
              <a:pPr>
                <a:defRPr/>
              </a:pPr>
              <a:endParaRPr lang="en-US" b="1" kern="0" dirty="0">
                <a:solidFill>
                  <a:srgbClr val="C00000"/>
                </a:solidFill>
              </a:endParaRPr>
            </a:p>
          </p:txBody>
        </p:sp>
        <p:sp>
          <p:nvSpPr>
            <p:cNvPr id="148" name="Rectangle 147"/>
            <p:cNvSpPr/>
            <p:nvPr/>
          </p:nvSpPr>
          <p:spPr>
            <a:xfrm>
              <a:off x="3548819" y="4978260"/>
              <a:ext cx="1415316" cy="759182"/>
            </a:xfrm>
            <a:prstGeom prst="rect">
              <a:avLst/>
            </a:prstGeom>
          </p:spPr>
          <p:txBody>
            <a:bodyPr wrap="square">
              <a:spAutoFit/>
            </a:bodyPr>
            <a:lstStyle/>
            <a:p>
              <a:pPr>
                <a:lnSpc>
                  <a:spcPts val="2600"/>
                </a:lnSpc>
                <a:defRPr/>
              </a:pPr>
              <a:r>
                <a:rPr lang="en-US" b="1" kern="0" dirty="0">
                  <a:solidFill>
                    <a:srgbClr val="A10028"/>
                  </a:solidFill>
                </a:rPr>
                <a:t>Republicans in Congress</a:t>
              </a:r>
            </a:p>
          </p:txBody>
        </p:sp>
      </p:grpSp>
    </p:spTree>
    <p:extLst>
      <p:ext uri="{BB962C8B-B14F-4D97-AF65-F5344CB8AC3E}">
        <p14:creationId xmlns:p14="http://schemas.microsoft.com/office/powerpoint/2010/main" val="412600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561321" cy="571500"/>
          </a:xfrm>
        </p:spPr>
        <p:txBody>
          <a:bodyPr/>
          <a:lstStyle/>
          <a:p>
            <a:r>
              <a:rPr lang="en-US" sz="2800" dirty="0"/>
              <a:t>Voters feel democrats should work with the president, </a:t>
            </a:r>
            <a:br>
              <a:rPr lang="en-US" sz="2800" dirty="0"/>
            </a:br>
            <a:r>
              <a:rPr lang="en-US" sz="2800" dirty="0"/>
              <a:t>even if they need to give in to some of his priorities</a:t>
            </a:r>
          </a:p>
        </p:txBody>
      </p:sp>
      <p:sp>
        <p:nvSpPr>
          <p:cNvPr id="54" name="Text Placeholder 3"/>
          <p:cNvSpPr>
            <a:spLocks noGrp="1"/>
          </p:cNvSpPr>
          <p:nvPr>
            <p:ph type="body" idx="13"/>
          </p:nvPr>
        </p:nvSpPr>
        <p:spPr>
          <a:xfrm>
            <a:off x="792481" y="1335162"/>
            <a:ext cx="10561320" cy="260116"/>
          </a:xfrm>
        </p:spPr>
        <p:txBody>
          <a:bodyPr/>
          <a:lstStyle/>
          <a:p>
            <a:r>
              <a:rPr lang="en-US" dirty="0"/>
              <a:t>Two thirds of voters favor a law that gives work permits to “Dreamers.”</a:t>
            </a:r>
          </a:p>
          <a:p>
            <a:endParaRPr lang="en-US" dirty="0">
              <a:solidFill>
                <a:srgbClr val="000000"/>
              </a:solidFill>
            </a:endParaRP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000000"/>
                </a:solidFill>
              </a:rPr>
              <a:t>CE3 Should the Democrats work with President Trump if they can succeed in getting major legislation like Deferred Action for Childhood Arrival (DACA) or expanded healthcare through Congress, even if they need to give him some of his priorities like border security?</a:t>
            </a:r>
          </a:p>
          <a:p>
            <a:r>
              <a:rPr lang="en-US" dirty="0">
                <a:solidFill>
                  <a:srgbClr val="000000"/>
                </a:solidFill>
              </a:rPr>
              <a:t>CE4 Would you favor or oppose a law that gave work permits to ''Dreamers'' (children who were brought to this country illegally by their parents), had tougher border security, and required cities to let immigration authorities know about people they arrested?</a:t>
            </a:r>
          </a:p>
        </p:txBody>
      </p:sp>
      <p:grpSp>
        <p:nvGrpSpPr>
          <p:cNvPr id="3" name="Group 2"/>
          <p:cNvGrpSpPr/>
          <p:nvPr/>
        </p:nvGrpSpPr>
        <p:grpSpPr>
          <a:xfrm>
            <a:off x="-4147" y="3221774"/>
            <a:ext cx="4982310" cy="2484476"/>
            <a:chOff x="-291777" y="3078123"/>
            <a:chExt cx="4982310" cy="2484476"/>
          </a:xfrm>
        </p:grpSpPr>
        <p:grpSp>
          <p:nvGrpSpPr>
            <p:cNvPr id="5" name="Group 4"/>
            <p:cNvGrpSpPr/>
            <p:nvPr/>
          </p:nvGrpSpPr>
          <p:grpSpPr>
            <a:xfrm>
              <a:off x="-291777" y="3078123"/>
              <a:ext cx="4982310" cy="2484476"/>
              <a:chOff x="6523229" y="2394789"/>
              <a:chExt cx="4982310" cy="2037520"/>
            </a:xfrm>
          </p:grpSpPr>
          <p:grpSp>
            <p:nvGrpSpPr>
              <p:cNvPr id="6" name="Group 5"/>
              <p:cNvGrpSpPr/>
              <p:nvPr/>
            </p:nvGrpSpPr>
            <p:grpSpPr>
              <a:xfrm>
                <a:off x="6523229" y="2394789"/>
                <a:ext cx="3124575" cy="1539566"/>
                <a:chOff x="1182978" y="3066227"/>
                <a:chExt cx="2362200" cy="1539566"/>
              </a:xfrm>
            </p:grpSpPr>
            <p:sp>
              <p:nvSpPr>
                <p:cNvPr id="50" name="TextBox 49"/>
                <p:cNvSpPr txBox="1"/>
                <p:nvPr/>
              </p:nvSpPr>
              <p:spPr>
                <a:xfrm>
                  <a:off x="1182978" y="3066227"/>
                  <a:ext cx="2362200" cy="1186317"/>
                </a:xfrm>
                <a:prstGeom prst="rect">
                  <a:avLst/>
                </a:prstGeom>
                <a:noFill/>
              </p:spPr>
              <p:txBody>
                <a:bodyPr wrap="square" rtlCol="0">
                  <a:spAutoFit/>
                </a:bodyPr>
                <a:lstStyle/>
                <a:p>
                  <a:pPr algn="r">
                    <a:defRPr/>
                  </a:pPr>
                  <a:r>
                    <a:rPr lang="en-US" sz="8800" b="1" kern="0" dirty="0">
                      <a:solidFill>
                        <a:srgbClr val="A10028"/>
                      </a:solidFill>
                    </a:rPr>
                    <a:t>80%</a:t>
                  </a:r>
                  <a:endParaRPr lang="en-US" sz="3600" b="1" kern="0" dirty="0">
                    <a:solidFill>
                      <a:srgbClr val="A10028"/>
                    </a:solidFill>
                  </a:endParaRPr>
                </a:p>
              </p:txBody>
            </p:sp>
            <p:sp>
              <p:nvSpPr>
                <p:cNvPr id="51" name="Rectangle 50"/>
                <p:cNvSpPr/>
                <p:nvPr/>
              </p:nvSpPr>
              <p:spPr>
                <a:xfrm>
                  <a:off x="1967008" y="3974774"/>
                  <a:ext cx="1574842" cy="631019"/>
                </a:xfrm>
                <a:prstGeom prst="rect">
                  <a:avLst/>
                </a:prstGeom>
              </p:spPr>
              <p:txBody>
                <a:bodyPr wrap="square">
                  <a:spAutoFit/>
                </a:bodyPr>
                <a:lstStyle/>
                <a:p>
                  <a:pPr>
                    <a:defRPr/>
                  </a:pPr>
                  <a:r>
                    <a:rPr lang="en-US" sz="4400" b="1" kern="0" dirty="0">
                      <a:solidFill>
                        <a:srgbClr val="A10028"/>
                      </a:solidFill>
                    </a:rPr>
                    <a:t>say yes</a:t>
                  </a:r>
                  <a:endParaRPr lang="en-US" b="1" kern="0" dirty="0">
                    <a:solidFill>
                      <a:srgbClr val="A10028"/>
                    </a:solidFill>
                  </a:endParaRPr>
                </a:p>
              </p:txBody>
            </p:sp>
          </p:grpSp>
          <p:grpSp>
            <p:nvGrpSpPr>
              <p:cNvPr id="7" name="Group 6"/>
              <p:cNvGrpSpPr/>
              <p:nvPr/>
            </p:nvGrpSpPr>
            <p:grpSpPr>
              <a:xfrm>
                <a:off x="9646816" y="2652761"/>
                <a:ext cx="1858723" cy="1779548"/>
                <a:chOff x="4165842" y="6663057"/>
                <a:chExt cx="1858723" cy="1779548"/>
              </a:xfrm>
            </p:grpSpPr>
            <p:grpSp>
              <p:nvGrpSpPr>
                <p:cNvPr id="8" name="Group 7"/>
                <p:cNvGrpSpPr/>
                <p:nvPr/>
              </p:nvGrpSpPr>
              <p:grpSpPr>
                <a:xfrm>
                  <a:off x="4165842" y="6663057"/>
                  <a:ext cx="1849396" cy="850588"/>
                  <a:chOff x="1330325" y="2137505"/>
                  <a:chExt cx="1931532" cy="888365"/>
                </a:xfrm>
              </p:grpSpPr>
              <p:grpSp>
                <p:nvGrpSpPr>
                  <p:cNvPr id="30" name="Group 29"/>
                  <p:cNvGrpSpPr>
                    <a:grpSpLocks noChangeAspect="1"/>
                  </p:cNvGrpSpPr>
                  <p:nvPr/>
                </p:nvGrpSpPr>
                <p:grpSpPr bwMode="auto">
                  <a:xfrm>
                    <a:off x="1330325" y="2152745"/>
                    <a:ext cx="346075" cy="873125"/>
                    <a:chOff x="803" y="925"/>
                    <a:chExt cx="218" cy="550"/>
                  </a:xfrm>
                </p:grpSpPr>
                <p:sp>
                  <p:nvSpPr>
                    <p:cNvPr id="4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8" name="Oval 47"/>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9" name="Freeform 4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1733859" y="2152745"/>
                    <a:ext cx="346075" cy="873125"/>
                    <a:chOff x="803" y="925"/>
                    <a:chExt cx="218" cy="550"/>
                  </a:xfrm>
                </p:grpSpPr>
                <p:sp>
                  <p:nvSpPr>
                    <p:cNvPr id="4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5" name="Oval 44"/>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Freeform 4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132795" y="2137505"/>
                    <a:ext cx="346075" cy="873125"/>
                    <a:chOff x="803" y="925"/>
                    <a:chExt cx="218" cy="550"/>
                  </a:xfrm>
                </p:grpSpPr>
                <p:sp>
                  <p:nvSpPr>
                    <p:cNvPr id="4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2" name="Oval 41"/>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Freeform 4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3" name="Group 32"/>
                  <p:cNvGrpSpPr>
                    <a:grpSpLocks noChangeAspect="1"/>
                  </p:cNvGrpSpPr>
                  <p:nvPr/>
                </p:nvGrpSpPr>
                <p:grpSpPr bwMode="auto">
                  <a:xfrm>
                    <a:off x="2528378" y="2137505"/>
                    <a:ext cx="346075" cy="873125"/>
                    <a:chOff x="803" y="925"/>
                    <a:chExt cx="218" cy="550"/>
                  </a:xfrm>
                </p:grpSpPr>
                <p:sp>
                  <p:nvSpPr>
                    <p:cNvPr id="3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9" name="Oval 38"/>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Freeform 3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4" name="Group 33"/>
                  <p:cNvGrpSpPr>
                    <a:grpSpLocks noChangeAspect="1"/>
                  </p:cNvGrpSpPr>
                  <p:nvPr/>
                </p:nvGrpSpPr>
                <p:grpSpPr bwMode="auto">
                  <a:xfrm>
                    <a:off x="2915782" y="2137505"/>
                    <a:ext cx="346075" cy="873125"/>
                    <a:chOff x="803" y="925"/>
                    <a:chExt cx="218" cy="550"/>
                  </a:xfrm>
                </p:grpSpPr>
                <p:sp>
                  <p:nvSpPr>
                    <p:cNvPr id="3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6" name="Oval 35"/>
                    <p:cNvSpPr>
                      <a:spLocks noChangeArrowheads="1"/>
                    </p:cNvSpPr>
                    <p:nvPr/>
                  </p:nvSpPr>
                  <p:spPr bwMode="auto">
                    <a:xfrm>
                      <a:off x="867" y="925"/>
                      <a:ext cx="92" cy="91"/>
                    </a:xfrm>
                    <a:prstGeom prst="ellipse">
                      <a:avLst/>
                    </a:pr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Freeform 3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9" name="Group 8"/>
                <p:cNvGrpSpPr/>
                <p:nvPr/>
              </p:nvGrpSpPr>
              <p:grpSpPr>
                <a:xfrm>
                  <a:off x="4175169" y="7592017"/>
                  <a:ext cx="1849396" cy="850588"/>
                  <a:chOff x="1330325" y="2137505"/>
                  <a:chExt cx="1931532" cy="888365"/>
                </a:xfrm>
              </p:grpSpPr>
              <p:grpSp>
                <p:nvGrpSpPr>
                  <p:cNvPr id="10" name="Group 9"/>
                  <p:cNvGrpSpPr>
                    <a:grpSpLocks noChangeAspect="1"/>
                  </p:cNvGrpSpPr>
                  <p:nvPr/>
                </p:nvGrpSpPr>
                <p:grpSpPr bwMode="auto">
                  <a:xfrm>
                    <a:off x="1330325" y="2152745"/>
                    <a:ext cx="346075" cy="873125"/>
                    <a:chOff x="803" y="925"/>
                    <a:chExt cx="218" cy="550"/>
                  </a:xfrm>
                </p:grpSpPr>
                <p:sp>
                  <p:nvSpPr>
                    <p:cNvPr id="2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8" name="Oval 27"/>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9" name="Freeform 2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 name="Group 10"/>
                  <p:cNvGrpSpPr>
                    <a:grpSpLocks noChangeAspect="1"/>
                  </p:cNvGrpSpPr>
                  <p:nvPr/>
                </p:nvGrpSpPr>
                <p:grpSpPr bwMode="auto">
                  <a:xfrm>
                    <a:off x="1733859" y="2152745"/>
                    <a:ext cx="346075" cy="873125"/>
                    <a:chOff x="803" y="925"/>
                    <a:chExt cx="218" cy="550"/>
                  </a:xfrm>
                </p:grpSpPr>
                <p:sp>
                  <p:nvSpPr>
                    <p:cNvPr id="24"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5" name="Oval 24"/>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6" name="Freeform 2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2" name="Group 11"/>
                  <p:cNvGrpSpPr>
                    <a:grpSpLocks noChangeAspect="1"/>
                  </p:cNvGrpSpPr>
                  <p:nvPr/>
                </p:nvGrpSpPr>
                <p:grpSpPr bwMode="auto">
                  <a:xfrm>
                    <a:off x="2132795" y="2137505"/>
                    <a:ext cx="346075" cy="873125"/>
                    <a:chOff x="803" y="925"/>
                    <a:chExt cx="218" cy="550"/>
                  </a:xfrm>
                </p:grpSpPr>
                <p:sp>
                  <p:nvSpPr>
                    <p:cNvPr id="2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2" name="Oval 21"/>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3" name="Freeform 2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3" name="Group 12"/>
                  <p:cNvGrpSpPr>
                    <a:grpSpLocks noChangeAspect="1"/>
                  </p:cNvGrpSpPr>
                  <p:nvPr/>
                </p:nvGrpSpPr>
                <p:grpSpPr bwMode="auto">
                  <a:xfrm>
                    <a:off x="2528378" y="2137505"/>
                    <a:ext cx="346075" cy="873125"/>
                    <a:chOff x="803" y="925"/>
                    <a:chExt cx="218" cy="550"/>
                  </a:xfrm>
                </p:grpSpPr>
                <p:sp>
                  <p:nvSpPr>
                    <p:cNvPr id="1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9" name="Oval 18"/>
                    <p:cNvSpPr>
                      <a:spLocks noChangeArrowheads="1"/>
                    </p:cNvSpPr>
                    <p:nvPr/>
                  </p:nvSpPr>
                  <p:spPr bwMode="auto">
                    <a:xfrm>
                      <a:off x="867" y="925"/>
                      <a:ext cx="92" cy="91"/>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0" name="Freeform 1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4" name="Group 13"/>
                  <p:cNvGrpSpPr>
                    <a:grpSpLocks noChangeAspect="1"/>
                  </p:cNvGrpSpPr>
                  <p:nvPr/>
                </p:nvGrpSpPr>
                <p:grpSpPr bwMode="auto">
                  <a:xfrm>
                    <a:off x="2915782" y="2137505"/>
                    <a:ext cx="346075" cy="873125"/>
                    <a:chOff x="803" y="925"/>
                    <a:chExt cx="218" cy="550"/>
                  </a:xfrm>
                </p:grpSpPr>
                <p:sp>
                  <p:nvSpPr>
                    <p:cNvPr id="1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6" name="Oval 1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7" name="Freeform 1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52" name="Rectangular Callout 51"/>
            <p:cNvSpPr/>
            <p:nvPr/>
          </p:nvSpPr>
          <p:spPr>
            <a:xfrm>
              <a:off x="792480" y="4904631"/>
              <a:ext cx="1937802" cy="640175"/>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b="1" kern="0" dirty="0">
                  <a:solidFill>
                    <a:srgbClr val="707276"/>
                  </a:solidFill>
                </a:rPr>
                <a:t>20% </a:t>
              </a:r>
              <a:r>
                <a:rPr lang="en-US" kern="0" dirty="0">
                  <a:solidFill>
                    <a:srgbClr val="707276"/>
                  </a:solidFill>
                </a:rPr>
                <a:t>say no</a:t>
              </a:r>
            </a:p>
          </p:txBody>
        </p:sp>
      </p:grpSp>
      <p:sp>
        <p:nvSpPr>
          <p:cNvPr id="53" name="Rectangle 52"/>
          <p:cNvSpPr/>
          <p:nvPr/>
        </p:nvSpPr>
        <p:spPr>
          <a:xfrm>
            <a:off x="819568" y="2135113"/>
            <a:ext cx="4396688" cy="1200329"/>
          </a:xfrm>
          <a:prstGeom prst="rect">
            <a:avLst/>
          </a:prstGeom>
        </p:spPr>
        <p:txBody>
          <a:bodyPr wrap="square">
            <a:spAutoFit/>
          </a:bodyPr>
          <a:lstStyle/>
          <a:p>
            <a:pPr algn="ctr"/>
            <a:r>
              <a:rPr lang="en-US" b="1" dirty="0">
                <a:solidFill>
                  <a:srgbClr val="707276"/>
                </a:solidFill>
              </a:rPr>
              <a:t>Should Democrats work with President Trump if they can succeed in getting major legislation through Congress, even if they need to give him some of his priorities?</a:t>
            </a:r>
          </a:p>
        </p:txBody>
      </p:sp>
      <p:graphicFrame>
        <p:nvGraphicFramePr>
          <p:cNvPr id="55" name="Chart 54"/>
          <p:cNvGraphicFramePr/>
          <p:nvPr>
            <p:extLst/>
          </p:nvPr>
        </p:nvGraphicFramePr>
        <p:xfrm>
          <a:off x="6236125" y="2676888"/>
          <a:ext cx="5270075" cy="3419112"/>
        </p:xfrm>
        <a:graphic>
          <a:graphicData uri="http://schemas.openxmlformats.org/drawingml/2006/chart">
            <c:chart xmlns:c="http://schemas.openxmlformats.org/drawingml/2006/chart" xmlns:r="http://schemas.openxmlformats.org/officeDocument/2006/relationships" r:id="rId2"/>
          </a:graphicData>
        </a:graphic>
      </p:graphicFrame>
      <p:sp>
        <p:nvSpPr>
          <p:cNvPr id="56" name="Rectangle 55"/>
          <p:cNvSpPr/>
          <p:nvPr/>
        </p:nvSpPr>
        <p:spPr>
          <a:xfrm>
            <a:off x="6039971" y="2058597"/>
            <a:ext cx="5675557" cy="923330"/>
          </a:xfrm>
          <a:prstGeom prst="rect">
            <a:avLst/>
          </a:prstGeom>
        </p:spPr>
        <p:txBody>
          <a:bodyPr wrap="square">
            <a:spAutoFit/>
          </a:bodyPr>
          <a:lstStyle/>
          <a:p>
            <a:pPr algn="ctr"/>
            <a:r>
              <a:rPr lang="en-US" b="1" dirty="0">
                <a:solidFill>
                  <a:srgbClr val="707276"/>
                </a:solidFill>
              </a:rPr>
              <a:t>A law that gives work permits to “Dreamers”, had tougher security, and required cities to let immigration authorities know about people they arrested, voters would…</a:t>
            </a:r>
          </a:p>
        </p:txBody>
      </p:sp>
      <p:sp>
        <p:nvSpPr>
          <p:cNvPr id="57" name="Rounded Rectangle 56"/>
          <p:cNvSpPr/>
          <p:nvPr/>
        </p:nvSpPr>
        <p:spPr>
          <a:xfrm>
            <a:off x="8610600" y="4826086"/>
            <a:ext cx="1774804" cy="41053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2400" b="1" kern="0" dirty="0">
                <a:solidFill>
                  <a:schemeClr val="bg1"/>
                </a:solidFill>
              </a:rPr>
              <a:t>Favor</a:t>
            </a:r>
          </a:p>
        </p:txBody>
      </p:sp>
      <p:sp>
        <p:nvSpPr>
          <p:cNvPr id="58" name="Rounded Rectangle 57"/>
          <p:cNvSpPr/>
          <p:nvPr/>
        </p:nvSpPr>
        <p:spPr>
          <a:xfrm>
            <a:off x="6564970" y="3902059"/>
            <a:ext cx="2165408"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lnSpc>
                <a:spcPts val="2000"/>
              </a:lnSpc>
              <a:defRPr/>
            </a:pPr>
            <a:r>
              <a:rPr lang="en-US" sz="2400" b="1" kern="0" dirty="0">
                <a:solidFill>
                  <a:schemeClr val="bg1"/>
                </a:solidFill>
              </a:rPr>
              <a:t>Oppose</a:t>
            </a:r>
          </a:p>
        </p:txBody>
      </p:sp>
    </p:spTree>
    <p:extLst>
      <p:ext uri="{BB962C8B-B14F-4D97-AF65-F5344CB8AC3E}">
        <p14:creationId xmlns:p14="http://schemas.microsoft.com/office/powerpoint/2010/main" val="418427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Iran Nuclear Deal</a:t>
            </a:r>
          </a:p>
        </p:txBody>
      </p:sp>
    </p:spTree>
    <p:extLst>
      <p:ext uri="{BB962C8B-B14F-4D97-AF65-F5344CB8AC3E}">
        <p14:creationId xmlns:p14="http://schemas.microsoft.com/office/powerpoint/2010/main" val="127803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p:cNvGraphicFramePr>
            <a:graphicFrameLocks noGrp="1"/>
          </p:cNvGraphicFramePr>
          <p:nvPr>
            <p:extLst/>
          </p:nvPr>
        </p:nvGraphicFramePr>
        <p:xfrm>
          <a:off x="10112992" y="1575739"/>
          <a:ext cx="2060067" cy="4259003"/>
        </p:xfrm>
        <a:graphic>
          <a:graphicData uri="http://schemas.openxmlformats.org/drawingml/2006/table">
            <a:tbl>
              <a:tblPr firstRow="1" bandRow="1">
                <a:tableStyleId>{2D5ABB26-0587-4C30-8999-92F81FD0307C}</a:tableStyleId>
              </a:tblPr>
              <a:tblGrid>
                <a:gridCol w="1123442">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tblGrid>
              <a:tr h="655018">
                <a:tc>
                  <a:txBody>
                    <a:bodyPr/>
                    <a:lstStyle/>
                    <a:p>
                      <a:pPr algn="ctr"/>
                      <a:r>
                        <a:rPr lang="en-US" sz="1400" b="1" dirty="0"/>
                        <a:t>Unfavorable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t>Favorable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7207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32%</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68%</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207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33%</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67%</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207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84%</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16%</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7207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88%</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12%</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7207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95%</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792480" y="676656"/>
            <a:ext cx="10180320" cy="571500"/>
          </a:xfrm>
        </p:spPr>
        <p:txBody>
          <a:bodyPr/>
          <a:lstStyle/>
          <a:p>
            <a:r>
              <a:rPr lang="en-US" sz="2800" dirty="0"/>
              <a:t>Voters have an unfavorable opinions of north Korean, Russian, and Iranian leaders</a:t>
            </a:r>
          </a:p>
        </p:txBody>
      </p:sp>
      <p:sp>
        <p:nvSpPr>
          <p:cNvPr id="3" name="Text Placeholder 2"/>
          <p:cNvSpPr>
            <a:spLocks noGrp="1"/>
          </p:cNvSpPr>
          <p:nvPr>
            <p:ph type="body" idx="13"/>
          </p:nvPr>
        </p:nvSpPr>
        <p:spPr/>
        <p:txBody>
          <a:bodyPr/>
          <a:lstStyle/>
          <a:p>
            <a:r>
              <a:rPr lang="en-US" dirty="0"/>
              <a:t>And favorable opinions of the leaders of France and Germany </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 </a:t>
            </a:r>
          </a:p>
          <a:p>
            <a:r>
              <a:rPr lang="en-US" dirty="0">
                <a:solidFill>
                  <a:srgbClr val="262626"/>
                </a:solidFill>
                <a:ea typeface="MS Mincho" panose="02020609040205080304" pitchFamily="49" charset="-128"/>
              </a:rPr>
              <a:t>CE5 What is your opinion of each of the following world leaders?</a:t>
            </a:r>
          </a:p>
        </p:txBody>
      </p:sp>
      <p:graphicFrame>
        <p:nvGraphicFramePr>
          <p:cNvPr id="6" name="Chart 5"/>
          <p:cNvGraphicFramePr/>
          <p:nvPr>
            <p:extLst/>
          </p:nvPr>
        </p:nvGraphicFramePr>
        <p:xfrm>
          <a:off x="609600" y="2057400"/>
          <a:ext cx="994487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
        <p:nvSpPr>
          <p:cNvPr id="5" name="TextBox 4"/>
          <p:cNvSpPr txBox="1"/>
          <p:nvPr/>
        </p:nvSpPr>
        <p:spPr>
          <a:xfrm>
            <a:off x="9952190" y="5304514"/>
            <a:ext cx="762000" cy="400110"/>
          </a:xfrm>
          <a:prstGeom prst="rect">
            <a:avLst/>
          </a:prstGeom>
          <a:noFill/>
        </p:spPr>
        <p:txBody>
          <a:bodyPr wrap="square" rtlCol="0">
            <a:spAutoFit/>
          </a:bodyPr>
          <a:lstStyle/>
          <a:p>
            <a:pPr algn="ctr">
              <a:defRPr sz="2000" b="0" i="0" u="none" strike="noStrike" kern="1200" baseline="0">
                <a:solidFill>
                  <a:schemeClr val="bg1"/>
                </a:solidFill>
                <a:latin typeface="+mn-lt"/>
                <a:ea typeface="+mn-ea"/>
                <a:cs typeface="+mn-cs"/>
              </a:defRPr>
            </a:pPr>
            <a:r>
              <a:rPr lang="en-US" dirty="0">
                <a:solidFill>
                  <a:schemeClr val="bg2">
                    <a:lumMod val="40000"/>
                    <a:lumOff val="60000"/>
                  </a:schemeClr>
                </a:solidFill>
              </a:rPr>
              <a:t>2</a:t>
            </a:r>
            <a:r>
              <a:rPr lang="en-US" sz="2000" dirty="0">
                <a:solidFill>
                  <a:schemeClr val="bg2">
                    <a:lumMod val="40000"/>
                    <a:lumOff val="60000"/>
                  </a:schemeClr>
                </a:solidFill>
              </a:rPr>
              <a:t>%</a:t>
            </a:r>
          </a:p>
        </p:txBody>
      </p:sp>
      <p:sp>
        <p:nvSpPr>
          <p:cNvPr id="14" name="TextBox 13"/>
          <p:cNvSpPr txBox="1"/>
          <p:nvPr/>
        </p:nvSpPr>
        <p:spPr>
          <a:xfrm>
            <a:off x="9958367" y="4579481"/>
            <a:ext cx="762000" cy="400110"/>
          </a:xfrm>
          <a:prstGeom prst="rect">
            <a:avLst/>
          </a:prstGeom>
          <a:noFill/>
        </p:spPr>
        <p:txBody>
          <a:bodyPr wrap="square" rtlCol="0">
            <a:spAutoFit/>
          </a:bodyPr>
          <a:lstStyle/>
          <a:p>
            <a:pPr algn="ctr">
              <a:defRPr sz="2000" b="0" i="0" u="none" strike="noStrike" kern="1200" baseline="0">
                <a:solidFill>
                  <a:schemeClr val="bg1"/>
                </a:solidFill>
                <a:latin typeface="+mn-lt"/>
                <a:ea typeface="+mn-ea"/>
                <a:cs typeface="+mn-cs"/>
              </a:defRPr>
            </a:pPr>
            <a:r>
              <a:rPr lang="en-US" dirty="0">
                <a:solidFill>
                  <a:schemeClr val="bg2">
                    <a:lumMod val="40000"/>
                    <a:lumOff val="60000"/>
                  </a:schemeClr>
                </a:solidFill>
              </a:rPr>
              <a:t>2</a:t>
            </a:r>
            <a:r>
              <a:rPr lang="en-US" sz="2000" dirty="0">
                <a:solidFill>
                  <a:schemeClr val="bg2">
                    <a:lumMod val="40000"/>
                    <a:lumOff val="60000"/>
                  </a:schemeClr>
                </a:solidFill>
              </a:rPr>
              <a:t>%</a:t>
            </a:r>
          </a:p>
        </p:txBody>
      </p:sp>
    </p:spTree>
    <p:extLst>
      <p:ext uri="{BB962C8B-B14F-4D97-AF65-F5344CB8AC3E}">
        <p14:creationId xmlns:p14="http://schemas.microsoft.com/office/powerpoint/2010/main" val="153551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0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572001" y="1867763"/>
            <a:ext cx="7109375"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1" y="2118479"/>
            <a:ext cx="3779520" cy="3139321"/>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October 14-18, 2017 among 2,159 </a:t>
            </a:r>
            <a:r>
              <a:rPr lang="en-US" sz="2400" b="1" dirty="0">
                <a:solidFill>
                  <a:srgbClr val="FF8300"/>
                </a:solidFill>
                <a:latin typeface="Segoe UI" panose="020B0502040204020203" pitchFamily="34" charset="0"/>
                <a:cs typeface="Segoe UI" panose="020B0502040204020203" pitchFamily="34" charset="0"/>
              </a:rPr>
              <a:t>registered voters by The Harris Poll</a:t>
            </a:r>
            <a:r>
              <a:rPr lang="en-US" sz="2400" dirty="0">
                <a:solidFill>
                  <a:srgbClr val="FF8300"/>
                </a:solidFill>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p:txBody>
      </p:sp>
      <p:sp>
        <p:nvSpPr>
          <p:cNvPr id="4" name="Text Placeholder 5"/>
          <p:cNvSpPr txBox="1">
            <a:spLocks/>
          </p:cNvSpPr>
          <p:nvPr/>
        </p:nvSpPr>
        <p:spPr bwMode="gray">
          <a:xfrm>
            <a:off x="4773888" y="2075765"/>
            <a:ext cx="7037112" cy="3447098"/>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education, political party, and political ideology where necessary to align them with their actual proportions in the population. 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 Stephen Ansolabehere, and Dritan Nesho supervised the poll.</a:t>
            </a:r>
          </a:p>
        </p:txBody>
      </p:sp>
    </p:spTree>
    <p:extLst>
      <p:ext uri="{BB962C8B-B14F-4D97-AF65-F5344CB8AC3E}">
        <p14:creationId xmlns:p14="http://schemas.microsoft.com/office/powerpoint/2010/main" val="374816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9723120" cy="571500"/>
          </a:xfrm>
        </p:spPr>
        <p:txBody>
          <a:bodyPr/>
          <a:lstStyle/>
          <a:p>
            <a:r>
              <a:rPr lang="en-US" sz="2800" dirty="0"/>
              <a:t>A majority of voters feel the Iran nuclear deal was bad for the country</a:t>
            </a:r>
          </a:p>
        </p:txBody>
      </p:sp>
      <p:sp>
        <p:nvSpPr>
          <p:cNvPr id="3" name="Text Placeholder 2"/>
          <p:cNvSpPr>
            <a:spLocks noGrp="1"/>
          </p:cNvSpPr>
          <p:nvPr>
            <p:ph type="body" idx="13"/>
          </p:nvPr>
        </p:nvSpPr>
        <p:spPr/>
        <p:txBody>
          <a:bodyPr/>
          <a:lstStyle/>
          <a:p>
            <a:r>
              <a:rPr lang="en-US" dirty="0"/>
              <a:t>About 8 in 10 say the deal should have been a treaty that would have required Senate approval.</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000000"/>
                </a:solidFill>
              </a:rPr>
              <a:t>CE6 Do you think the Iran nuclear deal was a good deal or a bad deal for America?</a:t>
            </a:r>
          </a:p>
          <a:p>
            <a:r>
              <a:rPr lang="en-US" dirty="0">
                <a:solidFill>
                  <a:srgbClr val="000000"/>
                </a:solidFill>
              </a:rPr>
              <a:t>CE7 Do you think the Iran deal should have been an agreement the President would sign on his own or a treaty that would have required Senate approval?</a:t>
            </a:r>
          </a:p>
        </p:txBody>
      </p:sp>
      <p:sp>
        <p:nvSpPr>
          <p:cNvPr id="10" name="Rectangle 9"/>
          <p:cNvSpPr/>
          <p:nvPr/>
        </p:nvSpPr>
        <p:spPr>
          <a:xfrm>
            <a:off x="803366" y="2455714"/>
            <a:ext cx="4473810" cy="338554"/>
          </a:xfrm>
          <a:prstGeom prst="rect">
            <a:avLst/>
          </a:prstGeom>
        </p:spPr>
        <p:txBody>
          <a:bodyPr wrap="square">
            <a:spAutoFit/>
          </a:bodyPr>
          <a:lstStyle/>
          <a:p>
            <a:pPr algn="ctr"/>
            <a:r>
              <a:rPr lang="en-US" sz="1600" b="1" dirty="0">
                <a:solidFill>
                  <a:srgbClr val="707276"/>
                </a:solidFill>
              </a:rPr>
              <a:t>Voters say the Iran nuclear deal was…</a:t>
            </a:r>
          </a:p>
        </p:txBody>
      </p:sp>
      <p:grpSp>
        <p:nvGrpSpPr>
          <p:cNvPr id="6" name="Group 5"/>
          <p:cNvGrpSpPr/>
          <p:nvPr/>
        </p:nvGrpSpPr>
        <p:grpSpPr>
          <a:xfrm>
            <a:off x="914400" y="2997570"/>
            <a:ext cx="4938436" cy="3479430"/>
            <a:chOff x="7457578" y="2692770"/>
            <a:chExt cx="4938436" cy="3479430"/>
          </a:xfrm>
        </p:grpSpPr>
        <p:grpSp>
          <p:nvGrpSpPr>
            <p:cNvPr id="11" name="Group 10"/>
            <p:cNvGrpSpPr/>
            <p:nvPr/>
          </p:nvGrpSpPr>
          <p:grpSpPr>
            <a:xfrm>
              <a:off x="7457578" y="2701605"/>
              <a:ext cx="1717037" cy="1613080"/>
              <a:chOff x="1243844" y="3886200"/>
              <a:chExt cx="1629580" cy="1600409"/>
            </a:xfrm>
          </p:grpSpPr>
          <p:sp>
            <p:nvSpPr>
              <p:cNvPr id="12" name="Oval 11"/>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500" b="1" kern="0" dirty="0">
                  <a:solidFill>
                    <a:srgbClr val="707276"/>
                  </a:solidFill>
                </a:endParaRPr>
              </a:p>
            </p:txBody>
          </p:sp>
          <p:sp>
            <p:nvSpPr>
              <p:cNvPr id="13" name="TextBox 12"/>
              <p:cNvSpPr txBox="1"/>
              <p:nvPr/>
            </p:nvSpPr>
            <p:spPr>
              <a:xfrm>
                <a:off x="1314715" y="3999346"/>
                <a:ext cx="1487835" cy="1374115"/>
              </a:xfrm>
              <a:prstGeom prst="rect">
                <a:avLst/>
              </a:prstGeom>
              <a:noFill/>
            </p:spPr>
            <p:txBody>
              <a:bodyPr wrap="square" rtlCol="0">
                <a:spAutoFit/>
              </a:bodyPr>
              <a:lstStyle/>
              <a:p>
                <a:pPr algn="ctr">
                  <a:defRPr/>
                </a:pPr>
                <a:r>
                  <a:rPr lang="en-US" sz="3600" b="1" kern="0" dirty="0">
                    <a:solidFill>
                      <a:srgbClr val="707276"/>
                    </a:solidFill>
                  </a:rPr>
                  <a:t>40% </a:t>
                </a:r>
              </a:p>
              <a:p>
                <a:pPr algn="ctr">
                  <a:defRPr/>
                </a:pPr>
                <a:r>
                  <a:rPr lang="en-US" sz="2400" b="1" kern="0" dirty="0">
                    <a:solidFill>
                      <a:srgbClr val="707276"/>
                    </a:solidFill>
                  </a:rPr>
                  <a:t>A good deal</a:t>
                </a:r>
                <a:endParaRPr lang="en-US" sz="2400" dirty="0">
                  <a:solidFill>
                    <a:srgbClr val="5F5F5F"/>
                  </a:solidFill>
                </a:endParaRPr>
              </a:p>
            </p:txBody>
          </p:sp>
        </p:grpSp>
        <p:graphicFrame>
          <p:nvGraphicFramePr>
            <p:cNvPr id="14" name="Chart 13"/>
            <p:cNvGraphicFramePr/>
            <p:nvPr>
              <p:extLst/>
            </p:nvPr>
          </p:nvGraphicFramePr>
          <p:xfrm>
            <a:off x="7772400" y="2692770"/>
            <a:ext cx="4623614" cy="347943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9136792" y="3585571"/>
              <a:ext cx="1894830" cy="1754326"/>
            </a:xfrm>
            <a:prstGeom prst="rect">
              <a:avLst/>
            </a:prstGeom>
            <a:noFill/>
          </p:spPr>
          <p:txBody>
            <a:bodyPr wrap="square" rtlCol="0">
              <a:spAutoFit/>
            </a:bodyPr>
            <a:lstStyle/>
            <a:p>
              <a:pPr algn="ctr"/>
              <a:r>
                <a:rPr lang="en-US" sz="3600" b="1" dirty="0">
                  <a:solidFill>
                    <a:srgbClr val="C00000"/>
                  </a:solidFill>
                </a:rPr>
                <a:t>60% </a:t>
              </a:r>
              <a:br>
                <a:rPr lang="en-US" sz="3600" b="1" dirty="0">
                  <a:solidFill>
                    <a:srgbClr val="C00000"/>
                  </a:solidFill>
                </a:rPr>
              </a:br>
              <a:r>
                <a:rPr lang="en-US" sz="3600" b="1" dirty="0">
                  <a:solidFill>
                    <a:srgbClr val="C00000"/>
                  </a:solidFill>
                </a:rPr>
                <a:t>A bad deal</a:t>
              </a:r>
            </a:p>
          </p:txBody>
        </p:sp>
      </p:grpSp>
      <p:grpSp>
        <p:nvGrpSpPr>
          <p:cNvPr id="5" name="Group 4"/>
          <p:cNvGrpSpPr/>
          <p:nvPr/>
        </p:nvGrpSpPr>
        <p:grpSpPr>
          <a:xfrm>
            <a:off x="5918151" y="3182459"/>
            <a:ext cx="5523207" cy="2751794"/>
            <a:chOff x="1029537" y="2939520"/>
            <a:chExt cx="5523207" cy="2751794"/>
          </a:xfrm>
        </p:grpSpPr>
        <p:graphicFrame>
          <p:nvGraphicFramePr>
            <p:cNvPr id="7" name="Chart 6"/>
            <p:cNvGraphicFramePr/>
            <p:nvPr>
              <p:extLst/>
            </p:nvPr>
          </p:nvGraphicFramePr>
          <p:xfrm>
            <a:off x="1094054" y="3129104"/>
            <a:ext cx="5366958" cy="192777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483986" y="4767984"/>
              <a:ext cx="2068758" cy="923330"/>
            </a:xfrm>
            <a:prstGeom prst="rect">
              <a:avLst/>
            </a:prstGeom>
            <a:noFill/>
          </p:spPr>
          <p:txBody>
            <a:bodyPr wrap="square" rtlCol="0">
              <a:spAutoFit/>
            </a:bodyPr>
            <a:lstStyle/>
            <a:p>
              <a:pPr algn="r"/>
              <a:r>
                <a:rPr lang="en-US" dirty="0">
                  <a:solidFill>
                    <a:srgbClr val="C00000"/>
                  </a:solidFill>
                </a:rPr>
                <a:t>An agreement the President would sign on his own</a:t>
              </a:r>
            </a:p>
          </p:txBody>
        </p:sp>
        <p:sp>
          <p:nvSpPr>
            <p:cNvPr id="4" name="Rectangle 3"/>
            <p:cNvSpPr/>
            <p:nvPr/>
          </p:nvSpPr>
          <p:spPr>
            <a:xfrm>
              <a:off x="1029537" y="2939520"/>
              <a:ext cx="2844850" cy="646331"/>
            </a:xfrm>
            <a:prstGeom prst="rect">
              <a:avLst/>
            </a:prstGeom>
          </p:spPr>
          <p:txBody>
            <a:bodyPr wrap="square">
              <a:spAutoFit/>
            </a:bodyPr>
            <a:lstStyle/>
            <a:p>
              <a:r>
                <a:rPr lang="en-US" dirty="0">
                  <a:solidFill>
                    <a:srgbClr val="009DD9"/>
                  </a:solidFill>
                </a:rPr>
                <a:t>A treaty that would have required Senate approval</a:t>
              </a:r>
            </a:p>
          </p:txBody>
        </p:sp>
      </p:grpSp>
      <p:sp>
        <p:nvSpPr>
          <p:cNvPr id="18" name="Rectangle 17"/>
          <p:cNvSpPr/>
          <p:nvPr/>
        </p:nvSpPr>
        <p:spPr>
          <a:xfrm>
            <a:off x="6429242" y="2438400"/>
            <a:ext cx="4473810" cy="338554"/>
          </a:xfrm>
          <a:prstGeom prst="rect">
            <a:avLst/>
          </a:prstGeom>
        </p:spPr>
        <p:txBody>
          <a:bodyPr wrap="square">
            <a:spAutoFit/>
          </a:bodyPr>
          <a:lstStyle/>
          <a:p>
            <a:pPr algn="ctr"/>
            <a:r>
              <a:rPr lang="en-US" sz="1600" b="1" dirty="0">
                <a:solidFill>
                  <a:srgbClr val="707276"/>
                </a:solidFill>
              </a:rPr>
              <a:t>Voters say the Iran deal should have been…</a:t>
            </a:r>
          </a:p>
        </p:txBody>
      </p:sp>
    </p:spTree>
    <p:extLst>
      <p:ext uri="{BB962C8B-B14F-4D97-AF65-F5344CB8AC3E}">
        <p14:creationId xmlns:p14="http://schemas.microsoft.com/office/powerpoint/2010/main" val="58007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CE8 Do you think Iran is following the terms of the nuclear deal or violating the terms of the nuclear accord?</a:t>
            </a:r>
          </a:p>
          <a:p>
            <a:r>
              <a:rPr lang="en-US" dirty="0">
                <a:solidFill>
                  <a:srgbClr val="262626"/>
                </a:solidFill>
                <a:ea typeface="MS Mincho" panose="02020609040205080304" pitchFamily="49" charset="-128"/>
              </a:rPr>
              <a:t>CE12 Some people say that the Iran nuclear deal is not perfect and the Iranians are building up their nuclear capability secretly, but we should not rock the boat now and just let it all slide along. Others say if Iranians are not compliant we have to call them out on it and push to renegotiate the deal with real verification. What would be your preferred course of action?</a:t>
            </a:r>
          </a:p>
        </p:txBody>
      </p:sp>
      <p:sp>
        <p:nvSpPr>
          <p:cNvPr id="11" name="Title 2"/>
          <p:cNvSpPr>
            <a:spLocks noGrp="1"/>
          </p:cNvSpPr>
          <p:nvPr>
            <p:ph type="title"/>
          </p:nvPr>
        </p:nvSpPr>
        <p:spPr>
          <a:xfrm>
            <a:off x="792480" y="676656"/>
            <a:ext cx="10180320" cy="571500"/>
          </a:xfrm>
        </p:spPr>
        <p:txBody>
          <a:bodyPr/>
          <a:lstStyle/>
          <a:p>
            <a:r>
              <a:rPr lang="en-US" sz="2800" dirty="0"/>
              <a:t>A majority of voters feel Iran is violating terms of the deal</a:t>
            </a:r>
          </a:p>
        </p:txBody>
      </p:sp>
      <p:sp>
        <p:nvSpPr>
          <p:cNvPr id="12" name="Text Placeholder 4"/>
          <p:cNvSpPr>
            <a:spLocks noGrp="1"/>
          </p:cNvSpPr>
          <p:nvPr>
            <p:ph type="body" idx="13"/>
          </p:nvPr>
        </p:nvSpPr>
        <p:spPr>
          <a:xfrm>
            <a:off x="792481" y="1280160"/>
            <a:ext cx="10637520" cy="330004"/>
          </a:xfrm>
        </p:spPr>
        <p:txBody>
          <a:bodyPr/>
          <a:lstStyle/>
          <a:p>
            <a:r>
              <a:rPr lang="en-US" dirty="0"/>
              <a:t>The preferred course of action for most voters is to push to renegotiate the deal with improved verification mechanisms.</a:t>
            </a:r>
          </a:p>
        </p:txBody>
      </p:sp>
      <p:graphicFrame>
        <p:nvGraphicFramePr>
          <p:cNvPr id="13" name="Chart 12"/>
          <p:cNvGraphicFramePr/>
          <p:nvPr>
            <p:extLst>
              <p:ext uri="{D42A27DB-BD31-4B8C-83A1-F6EECF244321}">
                <p14:modId xmlns:p14="http://schemas.microsoft.com/office/powerpoint/2010/main" val="1560031286"/>
              </p:ext>
            </p:extLst>
          </p:nvPr>
        </p:nvGraphicFramePr>
        <p:xfrm>
          <a:off x="3739888" y="2054988"/>
          <a:ext cx="5215728"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14" name="Rounded Rectangle 127"/>
          <p:cNvSpPr/>
          <p:nvPr/>
        </p:nvSpPr>
        <p:spPr>
          <a:xfrm>
            <a:off x="8870937" y="2514600"/>
            <a:ext cx="22542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kern="0" dirty="0">
                <a:solidFill>
                  <a:srgbClr val="5F5F5F"/>
                </a:solidFill>
              </a:rPr>
              <a:t>Following the terms of the nuclear deal</a:t>
            </a:r>
            <a:endParaRPr lang="en-US" i="1" kern="0" dirty="0">
              <a:solidFill>
                <a:srgbClr val="5F5F5F"/>
              </a:solidFill>
            </a:endParaRPr>
          </a:p>
        </p:txBody>
      </p:sp>
      <p:sp>
        <p:nvSpPr>
          <p:cNvPr id="15" name="Rounded Rectangle 128"/>
          <p:cNvSpPr/>
          <p:nvPr/>
        </p:nvSpPr>
        <p:spPr>
          <a:xfrm>
            <a:off x="1570303" y="2514600"/>
            <a:ext cx="2260799"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Violating the terms of the nuclear accord</a:t>
            </a:r>
            <a:endParaRPr lang="en-US" i="1" kern="0" dirty="0">
              <a:solidFill>
                <a:srgbClr val="5F5F5F"/>
              </a:solidFill>
            </a:endParaRPr>
          </a:p>
        </p:txBody>
      </p:sp>
      <p:sp>
        <p:nvSpPr>
          <p:cNvPr id="16" name="Rectangle 15"/>
          <p:cNvSpPr/>
          <p:nvPr/>
        </p:nvSpPr>
        <p:spPr>
          <a:xfrm>
            <a:off x="3841988" y="2145268"/>
            <a:ext cx="4793289" cy="369332"/>
          </a:xfrm>
          <a:prstGeom prst="rect">
            <a:avLst/>
          </a:prstGeom>
        </p:spPr>
        <p:txBody>
          <a:bodyPr wrap="square">
            <a:spAutoFit/>
          </a:bodyPr>
          <a:lstStyle/>
          <a:p>
            <a:pPr algn="ctr"/>
            <a:r>
              <a:rPr lang="en-US" b="1" dirty="0">
                <a:solidFill>
                  <a:srgbClr val="707276"/>
                </a:solidFill>
              </a:rPr>
              <a:t>Voters feel Iran is…</a:t>
            </a:r>
          </a:p>
        </p:txBody>
      </p:sp>
      <p:sp>
        <p:nvSpPr>
          <p:cNvPr id="17" name="Rounded Rectangle 127"/>
          <p:cNvSpPr/>
          <p:nvPr/>
        </p:nvSpPr>
        <p:spPr>
          <a:xfrm>
            <a:off x="990601" y="4356580"/>
            <a:ext cx="2840501"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Keep the current deal in place and leave the issue alone for now</a:t>
            </a:r>
            <a:endParaRPr lang="en-US" i="1" kern="0" dirty="0">
              <a:solidFill>
                <a:srgbClr val="5F5F5F"/>
              </a:solidFill>
            </a:endParaRPr>
          </a:p>
        </p:txBody>
      </p:sp>
      <p:sp>
        <p:nvSpPr>
          <p:cNvPr id="18" name="Rounded Rectangle 128"/>
          <p:cNvSpPr/>
          <p:nvPr/>
        </p:nvSpPr>
        <p:spPr>
          <a:xfrm>
            <a:off x="8870937" y="4356580"/>
            <a:ext cx="25590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kern="0" dirty="0">
                <a:solidFill>
                  <a:srgbClr val="5F5F5F"/>
                </a:solidFill>
              </a:rPr>
              <a:t>Push to renegotiate the deal now requesting improved verification mechanisms</a:t>
            </a:r>
            <a:endParaRPr lang="en-US" i="1" kern="0" dirty="0">
              <a:solidFill>
                <a:srgbClr val="5F5F5F"/>
              </a:solidFill>
            </a:endParaRPr>
          </a:p>
        </p:txBody>
      </p:sp>
      <p:graphicFrame>
        <p:nvGraphicFramePr>
          <p:cNvPr id="19" name="Chart 18"/>
          <p:cNvGraphicFramePr/>
          <p:nvPr>
            <p:extLst>
              <p:ext uri="{D42A27DB-BD31-4B8C-83A1-F6EECF244321}">
                <p14:modId xmlns:p14="http://schemas.microsoft.com/office/powerpoint/2010/main" val="831674219"/>
              </p:ext>
            </p:extLst>
          </p:nvPr>
        </p:nvGraphicFramePr>
        <p:xfrm>
          <a:off x="3739888" y="3886247"/>
          <a:ext cx="5215728" cy="167635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3951107" y="4004580"/>
            <a:ext cx="4793289" cy="369332"/>
          </a:xfrm>
          <a:prstGeom prst="rect">
            <a:avLst/>
          </a:prstGeom>
        </p:spPr>
        <p:txBody>
          <a:bodyPr wrap="square">
            <a:spAutoFit/>
          </a:bodyPr>
          <a:lstStyle/>
          <a:p>
            <a:pPr algn="ctr"/>
            <a:r>
              <a:rPr lang="en-US" b="1" dirty="0">
                <a:solidFill>
                  <a:srgbClr val="707276"/>
                </a:solidFill>
              </a:rPr>
              <a:t>Voters’ preferred course of action is to…</a:t>
            </a:r>
          </a:p>
        </p:txBody>
      </p:sp>
    </p:spTree>
    <p:extLst>
      <p:ext uri="{BB962C8B-B14F-4D97-AF65-F5344CB8AC3E}">
        <p14:creationId xmlns:p14="http://schemas.microsoft.com/office/powerpoint/2010/main" val="177273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2"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876300"/>
            <a:ext cx="10888896" cy="571500"/>
          </a:xfrm>
        </p:spPr>
        <p:txBody>
          <a:bodyPr/>
          <a:lstStyle/>
          <a:p>
            <a:r>
              <a:rPr lang="en-US" sz="2800" dirty="0"/>
              <a:t>Voters are split on whether the President was right to </a:t>
            </a:r>
            <a:br>
              <a:rPr lang="en-US" sz="2800" dirty="0"/>
            </a:br>
            <a:r>
              <a:rPr lang="en-US" sz="2800" dirty="0"/>
              <a:t>not certify compliance, and a majority say congress should impose sanctions on Iran</a:t>
            </a:r>
          </a:p>
        </p:txBody>
      </p:sp>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rPr>
              <a:t>CE9 Congress requires the President to certify that Iran is following the nuclear deal on a quarterly basis and can re-impose sanctions on Iran if the President does not certify compliance. The President did not certify compliance. Do you think Congress should impose sanctions on Iran or not?</a:t>
            </a:r>
          </a:p>
          <a:p>
            <a:r>
              <a:rPr lang="en-US" dirty="0">
                <a:solidFill>
                  <a:srgbClr val="262626"/>
                </a:solidFill>
              </a:rPr>
              <a:t>CE9A In decertifying the Iran deal, President Trump does not end the deal but Congress then has 60 days in which it can decide whether to end the deal by putting sanctions back on Iran. Do you think President Trump should have certified that Iran was complying with the deal or was he right to not certify that they were complying?</a:t>
            </a:r>
          </a:p>
        </p:txBody>
      </p:sp>
      <p:grpSp>
        <p:nvGrpSpPr>
          <p:cNvPr id="6" name="Group 5"/>
          <p:cNvGrpSpPr/>
          <p:nvPr/>
        </p:nvGrpSpPr>
        <p:grpSpPr>
          <a:xfrm>
            <a:off x="666802" y="2633486"/>
            <a:ext cx="5038835" cy="3577634"/>
            <a:chOff x="628498" y="2593767"/>
            <a:chExt cx="5460655" cy="3877131"/>
          </a:xfrm>
        </p:grpSpPr>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830065212"/>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009DD9"/>
                    </a:solidFill>
                  </a:rPr>
                  <a:t>68</a:t>
                </a:r>
                <a:r>
                  <a:rPr kumimoji="0" lang="en-US" sz="5400" b="1" i="0" u="none" strike="noStrike" kern="0" cap="none" spc="0" normalizeH="0" baseline="0" noProof="0" dirty="0">
                    <a:ln>
                      <a:noFill/>
                    </a:ln>
                    <a:solidFill>
                      <a:srgbClr val="009DD9"/>
                    </a:solidFill>
                    <a:effectLst/>
                    <a:uLnTx/>
                    <a:uFillTx/>
                  </a:rPr>
                  <a:t>%</a:t>
                </a:r>
              </a:p>
              <a:p>
                <a:pPr lvl="0" algn="ctr">
                  <a:defRPr/>
                </a:pPr>
                <a:r>
                  <a:rPr lang="en-US" sz="2400" b="1" kern="0" dirty="0">
                    <a:solidFill>
                      <a:srgbClr val="009DD9"/>
                    </a:solidFill>
                  </a:rPr>
                  <a:t>Yes, Congress should impose sanctions</a:t>
                </a:r>
                <a:endParaRPr kumimoji="0" lang="en-US" sz="40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32</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400" b="1" kern="0" dirty="0">
                  <a:solidFill>
                    <a:srgbClr val="A10028"/>
                  </a:solidFill>
                </a:rPr>
                <a:t>No, Congress should not impose sanctions </a:t>
              </a:r>
              <a:endParaRPr lang="en-US" sz="1400" kern="0" dirty="0">
                <a:solidFill>
                  <a:srgbClr val="A10028"/>
                </a:solidFill>
              </a:endParaRPr>
            </a:p>
          </p:txBody>
        </p:sp>
      </p:grpSp>
      <p:sp>
        <p:nvSpPr>
          <p:cNvPr id="28" name="Rectangle 27"/>
          <p:cNvSpPr/>
          <p:nvPr/>
        </p:nvSpPr>
        <p:spPr>
          <a:xfrm>
            <a:off x="792480" y="1981200"/>
            <a:ext cx="4913157" cy="646331"/>
          </a:xfrm>
          <a:prstGeom prst="rect">
            <a:avLst/>
          </a:prstGeom>
        </p:spPr>
        <p:txBody>
          <a:bodyPr wrap="square">
            <a:spAutoFit/>
          </a:bodyPr>
          <a:lstStyle/>
          <a:p>
            <a:pPr lvl="0" algn="ctr">
              <a:defRPr/>
            </a:pPr>
            <a:r>
              <a:rPr lang="en-US" b="1" kern="0" dirty="0">
                <a:solidFill>
                  <a:srgbClr val="707276"/>
                </a:solidFill>
              </a:rPr>
              <a:t>The President did not certify Iran’s compliance. Should Congress impose sanctions?</a:t>
            </a:r>
            <a:endParaRPr kumimoji="0" lang="en-US" sz="18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400801" y="1981200"/>
            <a:ext cx="4953000" cy="646331"/>
          </a:xfrm>
          <a:prstGeom prst="rect">
            <a:avLst/>
          </a:prstGeom>
        </p:spPr>
        <p:txBody>
          <a:bodyPr wrap="square">
            <a:spAutoFit/>
          </a:bodyPr>
          <a:lstStyle/>
          <a:p>
            <a:pPr lvl="0" algn="ctr">
              <a:defRPr/>
            </a:pPr>
            <a:r>
              <a:rPr lang="en-US" b="1" kern="0" dirty="0">
                <a:solidFill>
                  <a:srgbClr val="707276"/>
                </a:solidFill>
              </a:rPr>
              <a:t>Should President Trump have certified that Iran was complying?</a:t>
            </a:r>
            <a:endParaRPr kumimoji="0" lang="en-US" sz="1800" b="1" i="0" u="none" strike="noStrike" kern="0" cap="none" spc="0" normalizeH="0" baseline="0" noProof="0" dirty="0">
              <a:ln>
                <a:noFill/>
              </a:ln>
              <a:solidFill>
                <a:srgbClr val="707276"/>
              </a:solidFill>
              <a:effectLst/>
              <a:uLnTx/>
              <a:uFillTx/>
            </a:endParaRPr>
          </a:p>
        </p:txBody>
      </p:sp>
      <p:grpSp>
        <p:nvGrpSpPr>
          <p:cNvPr id="19" name="Group 18"/>
          <p:cNvGrpSpPr/>
          <p:nvPr/>
        </p:nvGrpSpPr>
        <p:grpSpPr>
          <a:xfrm>
            <a:off x="6796535" y="2573012"/>
            <a:ext cx="4419600" cy="3800356"/>
            <a:chOff x="1466354" y="2375844"/>
            <a:chExt cx="4419600" cy="3800356"/>
          </a:xfrm>
        </p:grpSpPr>
        <p:graphicFrame>
          <p:nvGraphicFramePr>
            <p:cNvPr id="25" name="Chart 24"/>
            <p:cNvGraphicFramePr/>
            <p:nvPr>
              <p:extLst>
                <p:ext uri="{D42A27DB-BD31-4B8C-83A1-F6EECF244321}">
                  <p14:modId xmlns:p14="http://schemas.microsoft.com/office/powerpoint/2010/main" val="1725612304"/>
                </p:ext>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25"/>
            <p:cNvSpPr/>
            <p:nvPr/>
          </p:nvSpPr>
          <p:spPr>
            <a:xfrm>
              <a:off x="1985019" y="3928467"/>
              <a:ext cx="1825242" cy="12247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President Trump was right to not certify that Iran was complying</a:t>
              </a:r>
            </a:p>
          </p:txBody>
        </p:sp>
        <p:sp>
          <p:nvSpPr>
            <p:cNvPr id="27" name="Rounded Rectangle 26"/>
            <p:cNvSpPr/>
            <p:nvPr/>
          </p:nvSpPr>
          <p:spPr>
            <a:xfrm>
              <a:off x="3676154" y="3870975"/>
              <a:ext cx="1774804" cy="12441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b="1" kern="0" dirty="0">
                  <a:solidFill>
                    <a:schemeClr val="bg1"/>
                  </a:solidFill>
                </a:rPr>
                <a:t>President Trump should have certified that Iran was complying</a:t>
              </a:r>
            </a:p>
          </p:txBody>
        </p:sp>
      </p:grpSp>
    </p:spTree>
    <p:extLst>
      <p:ext uri="{BB962C8B-B14F-4D97-AF65-F5344CB8AC3E}">
        <p14:creationId xmlns:p14="http://schemas.microsoft.com/office/powerpoint/2010/main" val="372764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Current Affairs</a:t>
            </a:r>
          </a:p>
        </p:txBody>
      </p:sp>
    </p:spTree>
    <p:extLst>
      <p:ext uri="{BB962C8B-B14F-4D97-AF65-F5344CB8AC3E}">
        <p14:creationId xmlns:p14="http://schemas.microsoft.com/office/powerpoint/2010/main" val="321082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Half of voters feel the hurricane Maria disaster was </a:t>
            </a:r>
            <a:br>
              <a:rPr lang="en-US" sz="2800" dirty="0"/>
            </a:br>
            <a:r>
              <a:rPr lang="en-US" sz="2800" dirty="0"/>
              <a:t>handled worse than other recent disasters</a:t>
            </a:r>
          </a:p>
        </p:txBody>
      </p:sp>
      <p:sp>
        <p:nvSpPr>
          <p:cNvPr id="3" name="Text Placeholder 2"/>
          <p:cNvSpPr>
            <a:spLocks noGrp="1"/>
          </p:cNvSpPr>
          <p:nvPr>
            <p:ph type="body" idx="13"/>
          </p:nvPr>
        </p:nvSpPr>
        <p:spPr/>
        <p:txBody>
          <a:bodyPr/>
          <a:lstStyle/>
          <a:p>
            <a:r>
              <a:rPr lang="en-US" dirty="0">
                <a:solidFill>
                  <a:srgbClr val="44546A"/>
                </a:solidFill>
              </a:rPr>
              <a:t>Just 16% say the disaster was handled better; one third say it was handled the same.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ea typeface="MS Mincho" panose="02020609040205080304" pitchFamily="49" charset="-128"/>
              </a:rPr>
              <a:t>CE27 Thinking now about the Trump administration's response to this season's hurricanes and natural disasters, do you think the Trump administration handled the response to Hurricane Maria and its impact on the island of Puerto Rico better, worse, or the same as its response to other disasters?</a:t>
            </a:r>
          </a:p>
        </p:txBody>
      </p:sp>
      <p:grpSp>
        <p:nvGrpSpPr>
          <p:cNvPr id="11" name="Group 10"/>
          <p:cNvGrpSpPr/>
          <p:nvPr/>
        </p:nvGrpSpPr>
        <p:grpSpPr>
          <a:xfrm>
            <a:off x="3253657" y="2133600"/>
            <a:ext cx="5509343" cy="4046007"/>
            <a:chOff x="3554934" y="2019585"/>
            <a:chExt cx="5509343" cy="4046007"/>
          </a:xfrm>
        </p:grpSpPr>
        <p:graphicFrame>
          <p:nvGraphicFramePr>
            <p:cNvPr id="5" name="Chart 4"/>
            <p:cNvGraphicFramePr/>
            <p:nvPr>
              <p:extLst>
                <p:ext uri="{D42A27DB-BD31-4B8C-83A1-F6EECF244321}">
                  <p14:modId xmlns:p14="http://schemas.microsoft.com/office/powerpoint/2010/main" val="2122021341"/>
                </p:ext>
              </p:extLst>
            </p:nvPr>
          </p:nvGraphicFramePr>
          <p:xfrm>
            <a:off x="3844840" y="2472256"/>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768877" y="4457985"/>
              <a:ext cx="1295400" cy="400110"/>
            </a:xfrm>
            <a:prstGeom prst="rect">
              <a:avLst/>
            </a:prstGeom>
            <a:noFill/>
          </p:spPr>
          <p:txBody>
            <a:bodyPr wrap="square" rtlCol="0">
              <a:spAutoFit/>
            </a:bodyPr>
            <a:lstStyle/>
            <a:p>
              <a:pPr lvl="0">
                <a:defRPr/>
              </a:pPr>
              <a:r>
                <a:rPr lang="en-US" sz="2000" b="1" dirty="0">
                  <a:solidFill>
                    <a:srgbClr val="C00000"/>
                  </a:solidFill>
                </a:rPr>
                <a:t>Worse</a:t>
              </a:r>
            </a:p>
          </p:txBody>
        </p:sp>
        <p:sp>
          <p:nvSpPr>
            <p:cNvPr id="7" name="Rectangle 6"/>
            <p:cNvSpPr/>
            <p:nvPr/>
          </p:nvSpPr>
          <p:spPr>
            <a:xfrm>
              <a:off x="4326848" y="2019585"/>
              <a:ext cx="3995502" cy="830997"/>
            </a:xfrm>
            <a:prstGeom prst="rect">
              <a:avLst/>
            </a:prstGeom>
          </p:spPr>
          <p:txBody>
            <a:bodyPr wrap="square">
              <a:spAutoFit/>
            </a:bodyPr>
            <a:lstStyle/>
            <a:p>
              <a:pPr algn="ctr"/>
              <a:r>
                <a:rPr lang="en-US" sz="1600" b="1" dirty="0">
                  <a:solidFill>
                    <a:srgbClr val="707276"/>
                  </a:solidFill>
                </a:rPr>
                <a:t>In comparison to other disasters, the Trump Administration handled the response to Hurricane Maria…</a:t>
              </a:r>
            </a:p>
          </p:txBody>
        </p:sp>
        <p:sp>
          <p:nvSpPr>
            <p:cNvPr id="8" name="TextBox 7"/>
            <p:cNvSpPr txBox="1"/>
            <p:nvPr/>
          </p:nvSpPr>
          <p:spPr>
            <a:xfrm>
              <a:off x="4044439" y="2991075"/>
              <a:ext cx="1505802" cy="400110"/>
            </a:xfrm>
            <a:prstGeom prst="rect">
              <a:avLst/>
            </a:prstGeom>
            <a:noFill/>
          </p:spPr>
          <p:txBody>
            <a:bodyPr wrap="square" rtlCol="0">
              <a:spAutoFit/>
            </a:bodyPr>
            <a:lstStyle/>
            <a:p>
              <a:pPr algn="r"/>
              <a:r>
                <a:rPr lang="en-US" sz="2000" b="1" dirty="0">
                  <a:solidFill>
                    <a:srgbClr val="009DD9"/>
                  </a:solidFill>
                </a:rPr>
                <a:t>Better</a:t>
              </a:r>
            </a:p>
          </p:txBody>
        </p:sp>
        <p:sp>
          <p:nvSpPr>
            <p:cNvPr id="9" name="TextBox 8"/>
            <p:cNvSpPr txBox="1"/>
            <p:nvPr/>
          </p:nvSpPr>
          <p:spPr>
            <a:xfrm>
              <a:off x="3554934" y="4812906"/>
              <a:ext cx="1478511" cy="400110"/>
            </a:xfrm>
            <a:prstGeom prst="rect">
              <a:avLst/>
            </a:prstGeom>
            <a:noFill/>
          </p:spPr>
          <p:txBody>
            <a:bodyPr wrap="square" rtlCol="0">
              <a:spAutoFit/>
            </a:bodyPr>
            <a:lstStyle/>
            <a:p>
              <a:pPr lvl="0" algn="r">
                <a:defRPr/>
              </a:pPr>
              <a:r>
                <a:rPr lang="en-US" sz="2000" b="1" kern="0" dirty="0">
                  <a:solidFill>
                    <a:schemeClr val="bg2"/>
                  </a:solidFill>
                </a:rPr>
                <a:t>The same</a:t>
              </a:r>
              <a:endParaRPr lang="en-US" sz="1600" dirty="0"/>
            </a:p>
          </p:txBody>
        </p:sp>
      </p:grpSp>
    </p:spTree>
    <p:extLst>
      <p:ext uri="{BB962C8B-B14F-4D97-AF65-F5344CB8AC3E}">
        <p14:creationId xmlns:p14="http://schemas.microsoft.com/office/powerpoint/2010/main" val="2503550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914400"/>
            <a:ext cx="10332721" cy="571500"/>
          </a:xfrm>
        </p:spPr>
        <p:txBody>
          <a:bodyPr/>
          <a:lstStyle/>
          <a:p>
            <a:r>
              <a:rPr lang="en-US" sz="2800" dirty="0"/>
              <a:t>A slight majority of voters feel the tragedy in Las Vegas could not have been prevented by stronger gun sale regulations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ea typeface="MS Mincho" panose="02020609040205080304" pitchFamily="49" charset="-128"/>
              </a:rPr>
              <a:t>CE28 Do you believe that the recent shooting in Las Vegas could have been prevented by stronger gun sale regulations?</a:t>
            </a:r>
          </a:p>
        </p:txBody>
      </p:sp>
      <p:graphicFrame>
        <p:nvGraphicFramePr>
          <p:cNvPr id="5" name="Chart 4"/>
          <p:cNvGraphicFramePr/>
          <p:nvPr>
            <p:extLst>
              <p:ext uri="{D42A27DB-BD31-4B8C-83A1-F6EECF244321}">
                <p14:modId xmlns:p14="http://schemas.microsoft.com/office/powerpoint/2010/main" val="1824190671"/>
              </p:ext>
            </p:extLst>
          </p:nvPr>
        </p:nvGraphicFramePr>
        <p:xfrm>
          <a:off x="3756626" y="2578864"/>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88553" y="4611941"/>
            <a:ext cx="1676400" cy="523220"/>
          </a:xfrm>
          <a:prstGeom prst="rect">
            <a:avLst/>
          </a:prstGeom>
          <a:noFill/>
        </p:spPr>
        <p:txBody>
          <a:bodyPr wrap="square" rtlCol="0">
            <a:spAutoFit/>
          </a:bodyPr>
          <a:lstStyle/>
          <a:p>
            <a:pPr algn="ctr">
              <a:defRPr/>
            </a:pPr>
            <a:r>
              <a:rPr lang="en-US" sz="2800" b="1" dirty="0">
                <a:solidFill>
                  <a:schemeClr val="bg1"/>
                </a:solidFill>
              </a:rPr>
              <a:t>No</a:t>
            </a:r>
            <a:endParaRPr lang="en-US" sz="2400" dirty="0">
              <a:solidFill>
                <a:schemeClr val="bg1"/>
              </a:solidFill>
            </a:endParaRPr>
          </a:p>
        </p:txBody>
      </p:sp>
      <p:sp>
        <p:nvSpPr>
          <p:cNvPr id="7" name="Rectangle 6"/>
          <p:cNvSpPr/>
          <p:nvPr/>
        </p:nvSpPr>
        <p:spPr>
          <a:xfrm>
            <a:off x="4258923" y="1828800"/>
            <a:ext cx="4131352" cy="830997"/>
          </a:xfrm>
          <a:prstGeom prst="rect">
            <a:avLst/>
          </a:prstGeom>
        </p:spPr>
        <p:txBody>
          <a:bodyPr wrap="square">
            <a:spAutoFit/>
          </a:bodyPr>
          <a:lstStyle/>
          <a:p>
            <a:pPr algn="ctr"/>
            <a:r>
              <a:rPr lang="en-US" sz="1600" b="1" dirty="0">
                <a:solidFill>
                  <a:srgbClr val="707276"/>
                </a:solidFill>
              </a:rPr>
              <a:t>Could the recent shooting in Las Vegas could have been prevented by stronger gun sale regulations?</a:t>
            </a:r>
          </a:p>
        </p:txBody>
      </p:sp>
      <p:sp>
        <p:nvSpPr>
          <p:cNvPr id="8" name="TextBox 7"/>
          <p:cNvSpPr txBox="1"/>
          <p:nvPr/>
        </p:nvSpPr>
        <p:spPr>
          <a:xfrm>
            <a:off x="6236125" y="4343400"/>
            <a:ext cx="1798089" cy="523220"/>
          </a:xfrm>
          <a:prstGeom prst="rect">
            <a:avLst/>
          </a:prstGeom>
          <a:noFill/>
        </p:spPr>
        <p:txBody>
          <a:bodyPr wrap="square" rtlCol="0">
            <a:spAutoFit/>
          </a:bodyPr>
          <a:lstStyle/>
          <a:p>
            <a:pPr algn="ctr"/>
            <a:r>
              <a:rPr lang="en-US" sz="2800" b="1" dirty="0">
                <a:solidFill>
                  <a:schemeClr val="bg1"/>
                </a:solidFill>
              </a:rPr>
              <a:t>Yes</a:t>
            </a:r>
          </a:p>
        </p:txBody>
      </p:sp>
    </p:spTree>
    <p:extLst>
      <p:ext uri="{BB962C8B-B14F-4D97-AF65-F5344CB8AC3E}">
        <p14:creationId xmlns:p14="http://schemas.microsoft.com/office/powerpoint/2010/main" val="145500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Majority of voters say NFL players should stand for the national anthem</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p>
          <a:p>
            <a:r>
              <a:rPr lang="en-US" dirty="0">
                <a:solidFill>
                  <a:srgbClr val="000000"/>
                </a:solidFill>
              </a:rPr>
              <a:t>CE29a Should NFL Players stand for the national anthem at games or should they be allowed to kneel or protest during the national anthem?</a:t>
            </a:r>
          </a:p>
        </p:txBody>
      </p:sp>
      <p:graphicFrame>
        <p:nvGraphicFramePr>
          <p:cNvPr id="7" name="Chart 6"/>
          <p:cNvGraphicFramePr/>
          <p:nvPr>
            <p:extLst>
              <p:ext uri="{D42A27DB-BD31-4B8C-83A1-F6EECF244321}">
                <p14:modId xmlns:p14="http://schemas.microsoft.com/office/powerpoint/2010/main" val="2991479320"/>
              </p:ext>
            </p:extLst>
          </p:nvPr>
        </p:nvGraphicFramePr>
        <p:xfrm>
          <a:off x="3124200" y="3124200"/>
          <a:ext cx="6457627"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9448800" y="3487861"/>
            <a:ext cx="220980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NFL players should stand for the national anthem</a:t>
            </a:r>
          </a:p>
        </p:txBody>
      </p:sp>
      <p:sp>
        <p:nvSpPr>
          <p:cNvPr id="9" name="Rounded Rectangle 128"/>
          <p:cNvSpPr/>
          <p:nvPr/>
        </p:nvSpPr>
        <p:spPr>
          <a:xfrm>
            <a:off x="838200" y="3487861"/>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NFL players should be allowed to kneel or protest during the national anthem</a:t>
            </a:r>
          </a:p>
        </p:txBody>
      </p:sp>
      <p:sp>
        <p:nvSpPr>
          <p:cNvPr id="10" name="Rectangle 9"/>
          <p:cNvSpPr/>
          <p:nvPr/>
        </p:nvSpPr>
        <p:spPr>
          <a:xfrm>
            <a:off x="3124200" y="2577604"/>
            <a:ext cx="6248399" cy="646331"/>
          </a:xfrm>
          <a:prstGeom prst="rect">
            <a:avLst/>
          </a:prstGeom>
        </p:spPr>
        <p:txBody>
          <a:bodyPr wrap="square">
            <a:spAutoFit/>
          </a:bodyPr>
          <a:lstStyle/>
          <a:p>
            <a:pPr algn="ctr"/>
            <a:r>
              <a:rPr lang="en-US" b="1" dirty="0">
                <a:solidFill>
                  <a:srgbClr val="707276"/>
                </a:solidFill>
              </a:rPr>
              <a:t>Should NFL players stand for the national anthem or be allowed to kneel or protest?</a:t>
            </a:r>
          </a:p>
        </p:txBody>
      </p:sp>
    </p:spTree>
    <p:extLst>
      <p:ext uri="{BB962C8B-B14F-4D97-AF65-F5344CB8AC3E}">
        <p14:creationId xmlns:p14="http://schemas.microsoft.com/office/powerpoint/2010/main" val="3934608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majority of voters feel sexual abuse is widespread in Hollywood</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p>
          <a:p>
            <a:r>
              <a:rPr lang="en-US" dirty="0">
                <a:solidFill>
                  <a:srgbClr val="000000"/>
                </a:solidFill>
              </a:rPr>
              <a:t>CE37 Do you think sexual abuse is widespread in Hollywood or are there just a few bad individuals like Harvey Weinstein?</a:t>
            </a:r>
          </a:p>
        </p:txBody>
      </p:sp>
      <p:graphicFrame>
        <p:nvGraphicFramePr>
          <p:cNvPr id="7" name="Chart 6"/>
          <p:cNvGraphicFramePr/>
          <p:nvPr>
            <p:extLst>
              <p:ext uri="{D42A27DB-BD31-4B8C-83A1-F6EECF244321}">
                <p14:modId xmlns:p14="http://schemas.microsoft.com/office/powerpoint/2010/main" val="1917082712"/>
              </p:ext>
            </p:extLst>
          </p:nvPr>
        </p:nvGraphicFramePr>
        <p:xfrm>
          <a:off x="3124200" y="3124200"/>
          <a:ext cx="6457627"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9448800" y="3487861"/>
            <a:ext cx="220980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Sexual abuse is widespread in Hollywood</a:t>
            </a:r>
          </a:p>
        </p:txBody>
      </p:sp>
      <p:sp>
        <p:nvSpPr>
          <p:cNvPr id="9" name="Rounded Rectangle 128"/>
          <p:cNvSpPr/>
          <p:nvPr/>
        </p:nvSpPr>
        <p:spPr>
          <a:xfrm>
            <a:off x="533400" y="3487861"/>
            <a:ext cx="27876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There are just a few bad individuals in Hollywood, like Harvey Weinstein</a:t>
            </a:r>
          </a:p>
        </p:txBody>
      </p:sp>
      <p:sp>
        <p:nvSpPr>
          <p:cNvPr id="10" name="Rectangle 9"/>
          <p:cNvSpPr/>
          <p:nvPr/>
        </p:nvSpPr>
        <p:spPr>
          <a:xfrm>
            <a:off x="3124200" y="2577604"/>
            <a:ext cx="6248399" cy="646331"/>
          </a:xfrm>
          <a:prstGeom prst="rect">
            <a:avLst/>
          </a:prstGeom>
        </p:spPr>
        <p:txBody>
          <a:bodyPr wrap="square">
            <a:spAutoFit/>
          </a:bodyPr>
          <a:lstStyle/>
          <a:p>
            <a:pPr algn="ctr"/>
            <a:r>
              <a:rPr lang="en-US" b="1" dirty="0">
                <a:solidFill>
                  <a:srgbClr val="707276"/>
                </a:solidFill>
              </a:rPr>
              <a:t>Is sexual abuse widespread in Hollywood or are there just a few bad individuals like Harvey Weinstein?</a:t>
            </a:r>
          </a:p>
        </p:txBody>
      </p:sp>
    </p:spTree>
    <p:extLst>
      <p:ext uri="{BB962C8B-B14F-4D97-AF65-F5344CB8AC3E}">
        <p14:creationId xmlns:p14="http://schemas.microsoft.com/office/powerpoint/2010/main" val="46919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780725"/>
            <a:ext cx="10561320" cy="438475"/>
          </a:xfrm>
        </p:spPr>
        <p:txBody>
          <a:bodyPr/>
          <a:lstStyle/>
          <a:p>
            <a:r>
              <a:rPr lang="en-US" sz="2800" dirty="0"/>
              <a:t>Voters support allowing businesses to form groups that </a:t>
            </a:r>
            <a:br>
              <a:rPr lang="en-US" sz="2800" dirty="0"/>
            </a:br>
            <a:r>
              <a:rPr lang="en-US" sz="2800" dirty="0"/>
              <a:t>can solicit healthcare bids</a:t>
            </a:r>
          </a:p>
        </p:txBody>
      </p:sp>
      <p:sp>
        <p:nvSpPr>
          <p:cNvPr id="128" name="Text Placeholder 2"/>
          <p:cNvSpPr>
            <a:spLocks noGrp="1"/>
          </p:cNvSpPr>
          <p:nvPr>
            <p:ph type="body" idx="13"/>
          </p:nvPr>
        </p:nvSpPr>
        <p:spPr/>
        <p:txBody>
          <a:bodyPr/>
          <a:lstStyle/>
          <a:p>
            <a:r>
              <a:rPr lang="en-US" dirty="0"/>
              <a:t>Voters are largely split on whether they support or oppose the $7 billion a year in subsidies that the Obama administration was paying.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chemeClr val="tx2"/>
                </a:solidFill>
              </a:rPr>
              <a:t>CE30a Do you support or oppose allowing businesses to form groups that can solicit healthcare bids from insurance companies in many states?</a:t>
            </a:r>
          </a:p>
          <a:p>
            <a:r>
              <a:rPr lang="en-US" dirty="0">
                <a:solidFill>
                  <a:schemeClr val="tx2"/>
                </a:solidFill>
              </a:rPr>
              <a:t>CE31x1 The Obama administration was paying $7 billion a year in subsidies. Do you support or oppose the $7 billion in subsidies that the Obama administration was paying the insurance companies in addition to the individual subsidies to people receive?</a:t>
            </a:r>
          </a:p>
        </p:txBody>
      </p:sp>
      <p:grpSp>
        <p:nvGrpSpPr>
          <p:cNvPr id="3" name="Group 2"/>
          <p:cNvGrpSpPr/>
          <p:nvPr/>
        </p:nvGrpSpPr>
        <p:grpSpPr>
          <a:xfrm>
            <a:off x="1052444" y="2906076"/>
            <a:ext cx="5647021" cy="3037524"/>
            <a:chOff x="1052444" y="2711639"/>
            <a:chExt cx="5647021" cy="3037524"/>
          </a:xfrm>
        </p:grpSpPr>
        <p:grpSp>
          <p:nvGrpSpPr>
            <p:cNvPr id="6" name="Group 5"/>
            <p:cNvGrpSpPr/>
            <p:nvPr/>
          </p:nvGrpSpPr>
          <p:grpSpPr>
            <a:xfrm>
              <a:off x="1052444" y="2869662"/>
              <a:ext cx="2762673" cy="172351"/>
              <a:chOff x="2433918" y="3393138"/>
              <a:chExt cx="2478725" cy="154637"/>
            </a:xfrm>
            <a:solidFill>
              <a:schemeClr val="accent1"/>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1052444" y="3170457"/>
              <a:ext cx="2762673" cy="172351"/>
              <a:chOff x="2433918" y="3393138"/>
              <a:chExt cx="2478725" cy="154637"/>
            </a:xfrm>
            <a:solidFill>
              <a:schemeClr val="accent1"/>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1052444" y="3471252"/>
              <a:ext cx="2762673" cy="172351"/>
              <a:chOff x="2433918" y="3393138"/>
              <a:chExt cx="2478725" cy="154637"/>
            </a:xfrm>
            <a:solidFill>
              <a:schemeClr val="accent1"/>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1052444" y="3772046"/>
              <a:ext cx="2762673" cy="172351"/>
              <a:chOff x="2433918" y="3393138"/>
              <a:chExt cx="2478725" cy="154637"/>
            </a:xfrm>
            <a:solidFill>
              <a:schemeClr val="accent1"/>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1052444" y="4072841"/>
              <a:ext cx="2762673" cy="172351"/>
              <a:chOff x="2433918" y="3393138"/>
              <a:chExt cx="2478725" cy="154637"/>
            </a:xfrm>
            <a:solidFill>
              <a:schemeClr val="accent1"/>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1052444" y="4373636"/>
              <a:ext cx="2762673" cy="172351"/>
              <a:chOff x="2433918" y="3393138"/>
              <a:chExt cx="2478725" cy="154637"/>
            </a:xfrm>
            <a:solidFill>
              <a:schemeClr val="accent1"/>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grpSp>
        <p:grpSp>
          <p:nvGrpSpPr>
            <p:cNvPr id="72" name="Group 71"/>
            <p:cNvGrpSpPr/>
            <p:nvPr/>
          </p:nvGrpSpPr>
          <p:grpSpPr>
            <a:xfrm>
              <a:off x="1052444" y="4674431"/>
              <a:ext cx="2762673" cy="172351"/>
              <a:chOff x="2433918" y="3393138"/>
              <a:chExt cx="2478725" cy="154637"/>
            </a:xfrm>
            <a:solidFill>
              <a:schemeClr val="accent1"/>
            </a:solidFill>
          </p:grpSpPr>
          <p:sp>
            <p:nvSpPr>
              <p:cNvPr id="73" name="Oval 7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4" name="Oval 7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5" name="Oval 7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6" name="Oval 7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7" name="Oval 7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8" name="Oval 7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9" name="Oval 7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0" name="Oval 7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1" name="Oval 8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2" name="Oval 81"/>
              <p:cNvSpPr/>
              <p:nvPr/>
            </p:nvSpPr>
            <p:spPr>
              <a:xfrm>
                <a:off x="4764726" y="339313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1052444" y="4975225"/>
              <a:ext cx="2762673" cy="172351"/>
              <a:chOff x="2433918" y="3393138"/>
              <a:chExt cx="2478725" cy="154637"/>
            </a:xfrm>
            <a:solidFill>
              <a:srgbClr val="A10028"/>
            </a:solidFill>
          </p:grpSpPr>
          <p:sp>
            <p:nvSpPr>
              <p:cNvPr id="84" name="Oval 83"/>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1052444" y="5276020"/>
              <a:ext cx="2762673" cy="172351"/>
              <a:chOff x="2433918" y="3393138"/>
              <a:chExt cx="2478725" cy="154637"/>
            </a:xfrm>
            <a:solidFill>
              <a:srgbClr val="A10028"/>
            </a:solidFill>
          </p:grpSpPr>
          <p:sp>
            <p:nvSpPr>
              <p:cNvPr id="95" name="Oval 9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1052444" y="5576812"/>
              <a:ext cx="2762673" cy="172351"/>
              <a:chOff x="2433918" y="3393138"/>
              <a:chExt cx="2478725" cy="154637"/>
            </a:xfrm>
            <a:solidFill>
              <a:srgbClr val="A10028"/>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3893019" y="2711639"/>
              <a:ext cx="2806446" cy="3032650"/>
              <a:chOff x="3481772" y="3264959"/>
              <a:chExt cx="2806446" cy="3032650"/>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chemeClr val="accent1"/>
                    </a:solidFill>
                  </a:rPr>
                  <a:t>69%</a:t>
                </a:r>
                <a:endParaRPr lang="en-US" sz="3200" b="1" kern="0" dirty="0">
                  <a:solidFill>
                    <a:schemeClr val="accent1"/>
                  </a:solidFill>
                </a:endParaRPr>
              </a:p>
              <a:p>
                <a:pPr>
                  <a:defRPr/>
                </a:pPr>
                <a:endParaRPr lang="en-US" b="1" kern="0" dirty="0">
                  <a:solidFill>
                    <a:schemeClr val="accent1"/>
                  </a:solidFill>
                </a:endParaRPr>
              </a:p>
            </p:txBody>
          </p:sp>
          <p:sp>
            <p:nvSpPr>
              <p:cNvPr id="120" name="Rectangle 119"/>
              <p:cNvSpPr/>
              <p:nvPr/>
            </p:nvSpPr>
            <p:spPr>
              <a:xfrm>
                <a:off x="3499217" y="4200403"/>
                <a:ext cx="2366040" cy="584775"/>
              </a:xfrm>
              <a:prstGeom prst="rect">
                <a:avLst/>
              </a:prstGeom>
            </p:spPr>
            <p:txBody>
              <a:bodyPr wrap="square">
                <a:spAutoFit/>
              </a:bodyPr>
              <a:lstStyle/>
              <a:p>
                <a:pPr>
                  <a:defRPr/>
                </a:pPr>
                <a:r>
                  <a:rPr lang="en-US" sz="3200" b="1" kern="0" dirty="0">
                    <a:solidFill>
                      <a:schemeClr val="accent1"/>
                    </a:solidFill>
                  </a:rPr>
                  <a:t>support</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A10028"/>
                    </a:solidFill>
                  </a:rPr>
                  <a:t>31%</a:t>
                </a:r>
                <a:endParaRPr lang="en-US" sz="3200" b="1" kern="0" dirty="0">
                  <a:solidFill>
                    <a:srgbClr val="A10028"/>
                  </a:solidFill>
                </a:endParaRPr>
              </a:p>
            </p:txBody>
          </p:sp>
          <p:sp>
            <p:nvSpPr>
              <p:cNvPr id="122" name="Rectangle 121"/>
              <p:cNvSpPr/>
              <p:nvPr/>
            </p:nvSpPr>
            <p:spPr>
              <a:xfrm>
                <a:off x="3500940" y="5774389"/>
                <a:ext cx="2787278" cy="523220"/>
              </a:xfrm>
              <a:prstGeom prst="rect">
                <a:avLst/>
              </a:prstGeom>
            </p:spPr>
            <p:txBody>
              <a:bodyPr wrap="square">
                <a:spAutoFit/>
              </a:bodyPr>
              <a:lstStyle/>
              <a:p>
                <a:pPr>
                  <a:defRPr/>
                </a:pPr>
                <a:r>
                  <a:rPr lang="en-US" sz="2800" b="1" kern="0" dirty="0">
                    <a:solidFill>
                      <a:srgbClr val="A10028"/>
                    </a:solidFill>
                  </a:rPr>
                  <a:t>oppose</a:t>
                </a:r>
                <a:endParaRPr lang="en-US" sz="2800" kern="0" dirty="0">
                  <a:solidFill>
                    <a:srgbClr val="A10028"/>
                  </a:solidFill>
                </a:endParaRPr>
              </a:p>
            </p:txBody>
          </p:sp>
        </p:grpSp>
      </p:grpSp>
      <p:sp>
        <p:nvSpPr>
          <p:cNvPr id="126" name="Rectangle 125"/>
          <p:cNvSpPr/>
          <p:nvPr/>
        </p:nvSpPr>
        <p:spPr>
          <a:xfrm>
            <a:off x="757585" y="2057400"/>
            <a:ext cx="4960486" cy="923330"/>
          </a:xfrm>
          <a:prstGeom prst="rect">
            <a:avLst/>
          </a:prstGeom>
        </p:spPr>
        <p:txBody>
          <a:bodyPr wrap="square">
            <a:spAutoFit/>
          </a:bodyPr>
          <a:lstStyle/>
          <a:p>
            <a:pPr algn="ctr">
              <a:defRPr/>
            </a:pPr>
            <a:r>
              <a:rPr lang="en-US" b="1" kern="0" dirty="0">
                <a:solidFill>
                  <a:srgbClr val="707276"/>
                </a:solidFill>
              </a:rPr>
              <a:t>Attitude towards allowing businesses to form groups that can solicit healthcare bids from insurance companies in many states</a:t>
            </a:r>
          </a:p>
        </p:txBody>
      </p:sp>
      <p:graphicFrame>
        <p:nvGraphicFramePr>
          <p:cNvPr id="132" name="Chart 131"/>
          <p:cNvGraphicFramePr/>
          <p:nvPr>
            <p:extLst>
              <p:ext uri="{D42A27DB-BD31-4B8C-83A1-F6EECF244321}">
                <p14:modId xmlns:p14="http://schemas.microsoft.com/office/powerpoint/2010/main" val="3137965175"/>
              </p:ext>
            </p:extLst>
          </p:nvPr>
        </p:nvGraphicFramePr>
        <p:xfrm>
          <a:off x="7173214" y="3352800"/>
          <a:ext cx="3694989"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133" name="Rounded Rectangle 127"/>
          <p:cNvSpPr/>
          <p:nvPr/>
        </p:nvSpPr>
        <p:spPr>
          <a:xfrm>
            <a:off x="10869706" y="3736219"/>
            <a:ext cx="1779494"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b="1" kern="0" dirty="0">
                <a:solidFill>
                  <a:srgbClr val="009DD9"/>
                </a:solidFill>
              </a:rPr>
              <a:t>Support</a:t>
            </a:r>
            <a:endParaRPr lang="en-US" sz="2400" i="1" kern="0" dirty="0">
              <a:solidFill>
                <a:srgbClr val="009DD9"/>
              </a:solidFill>
            </a:endParaRPr>
          </a:p>
        </p:txBody>
      </p:sp>
      <p:sp>
        <p:nvSpPr>
          <p:cNvPr id="134" name="Rounded Rectangle 128"/>
          <p:cNvSpPr/>
          <p:nvPr/>
        </p:nvSpPr>
        <p:spPr>
          <a:xfrm>
            <a:off x="5562600" y="3713980"/>
            <a:ext cx="1657402"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2400" b="1" kern="0" dirty="0">
                <a:solidFill>
                  <a:srgbClr val="A10028"/>
                </a:solidFill>
              </a:rPr>
              <a:t>Oppose</a:t>
            </a:r>
            <a:endParaRPr lang="en-US" sz="2400" i="1" kern="0" dirty="0">
              <a:solidFill>
                <a:srgbClr val="A10028"/>
              </a:solidFill>
            </a:endParaRPr>
          </a:p>
        </p:txBody>
      </p:sp>
      <p:sp>
        <p:nvSpPr>
          <p:cNvPr id="135" name="Rectangle 134"/>
          <p:cNvSpPr/>
          <p:nvPr/>
        </p:nvSpPr>
        <p:spPr>
          <a:xfrm>
            <a:off x="6724121" y="2053143"/>
            <a:ext cx="4385391" cy="1200329"/>
          </a:xfrm>
          <a:prstGeom prst="rect">
            <a:avLst/>
          </a:prstGeom>
        </p:spPr>
        <p:txBody>
          <a:bodyPr wrap="square">
            <a:spAutoFit/>
          </a:bodyPr>
          <a:lstStyle/>
          <a:p>
            <a:pPr algn="ctr"/>
            <a:r>
              <a:rPr lang="en-US" b="1" dirty="0">
                <a:solidFill>
                  <a:srgbClr val="707276"/>
                </a:solidFill>
              </a:rPr>
              <a:t>Attitude towards the $7 billion a year in subsidies the Obama administration was paying, in addition to the individual subsidies people receive</a:t>
            </a:r>
          </a:p>
        </p:txBody>
      </p:sp>
    </p:spTree>
    <p:extLst>
      <p:ext uri="{BB962C8B-B14F-4D97-AF65-F5344CB8AC3E}">
        <p14:creationId xmlns:p14="http://schemas.microsoft.com/office/powerpoint/2010/main" val="327388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3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9600"/>
            <a:ext cx="10888896" cy="571500"/>
          </a:xfrm>
        </p:spPr>
        <p:txBody>
          <a:bodyPr/>
          <a:lstStyle/>
          <a:p>
            <a:r>
              <a:rPr lang="en-US" sz="2800" dirty="0"/>
              <a:t>Nearly 7 in 10 voters support the tax plan presented</a:t>
            </a:r>
          </a:p>
        </p:txBody>
      </p:sp>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rPr>
              <a:t>CE32 Do you support or oppose a tax plan that would increase the standard deduction, reduce the rates, cut some deductions, reduce business taxes and encourage companies to bring home their off-shore profits?</a:t>
            </a:r>
          </a:p>
        </p:txBody>
      </p:sp>
      <p:grpSp>
        <p:nvGrpSpPr>
          <p:cNvPr id="6" name="Group 5"/>
          <p:cNvGrpSpPr/>
          <p:nvPr/>
        </p:nvGrpSpPr>
        <p:grpSpPr>
          <a:xfrm>
            <a:off x="4321625" y="3048000"/>
            <a:ext cx="3828999" cy="2852914"/>
            <a:chOff x="628498" y="2593767"/>
            <a:chExt cx="5460656" cy="3877131"/>
          </a:xfrm>
        </p:grpSpPr>
        <p:grpSp>
          <p:nvGrpSpPr>
            <p:cNvPr id="20" name="Group 19"/>
            <p:cNvGrpSpPr/>
            <p:nvPr/>
          </p:nvGrpSpPr>
          <p:grpSpPr>
            <a:xfrm>
              <a:off x="1029474" y="2940889"/>
              <a:ext cx="5059680" cy="3530009"/>
              <a:chOff x="4639142" y="3312877"/>
              <a:chExt cx="5359400" cy="3547533"/>
            </a:xfrm>
          </p:grpSpPr>
          <p:graphicFrame>
            <p:nvGraphicFramePr>
              <p:cNvPr id="21" name="Chart 20"/>
              <p:cNvGraphicFramePr/>
              <p:nvPr>
                <p:extLst>
                  <p:ext uri="{D42A27DB-BD31-4B8C-83A1-F6EECF244321}">
                    <p14:modId xmlns:p14="http://schemas.microsoft.com/office/powerpoint/2010/main" val="1482853676"/>
                  </p:ext>
                </p:extLst>
              </p:nvPr>
            </p:nvGraphicFramePr>
            <p:xfrm>
              <a:off x="4639142"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rgbClr val="009DD9"/>
                    </a:solidFill>
                  </a:rPr>
                  <a:t>69</a:t>
                </a:r>
                <a:r>
                  <a:rPr kumimoji="0" lang="en-US" sz="4000" b="1" i="0" u="none" strike="noStrike" kern="0" cap="none" spc="0" normalizeH="0" baseline="0" noProof="0" dirty="0">
                    <a:ln>
                      <a:noFill/>
                    </a:ln>
                    <a:solidFill>
                      <a:srgbClr val="009DD9"/>
                    </a:solidFill>
                    <a:effectLst/>
                    <a:uLnTx/>
                    <a:uFillTx/>
                  </a:rPr>
                  <a:t>%</a:t>
                </a:r>
              </a:p>
              <a:p>
                <a:pPr lvl="0" algn="ctr">
                  <a:defRPr/>
                </a:pPr>
                <a:r>
                  <a:rPr lang="en-US" sz="2000" b="1" kern="0" dirty="0">
                    <a:solidFill>
                      <a:srgbClr val="009DD9"/>
                    </a:solidFill>
                  </a:rPr>
                  <a:t>Support</a:t>
                </a:r>
                <a:endParaRPr kumimoji="0" lang="en-US" sz="2800" i="0" u="none" strike="noStrike" kern="0" cap="none" spc="0" normalizeH="0" baseline="0" noProof="0" dirty="0">
                  <a:ln>
                    <a:noFill/>
                  </a:ln>
                  <a:solidFill>
                    <a:srgbClr val="009DD9"/>
                  </a:solidFill>
                  <a:effectLst/>
                  <a:uLnTx/>
                  <a:uFillTx/>
                </a:endParaRPr>
              </a:p>
            </p:txBody>
          </p:sp>
        </p:grpSp>
        <p:sp>
          <p:nvSpPr>
            <p:cNvPr id="24" name="Oval 23"/>
            <p:cNvSpPr/>
            <p:nvPr/>
          </p:nvSpPr>
          <p:spPr>
            <a:xfrm>
              <a:off x="628498" y="2593767"/>
              <a:ext cx="1828800" cy="1828800"/>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31</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noProof="0" dirty="0">
                  <a:solidFill>
                    <a:srgbClr val="A10028"/>
                  </a:solidFill>
                </a:rPr>
                <a:t>Oppose</a:t>
              </a:r>
              <a:endParaRPr lang="en-US" sz="1400" kern="0" dirty="0">
                <a:solidFill>
                  <a:srgbClr val="A10028"/>
                </a:solidFill>
              </a:endParaRPr>
            </a:p>
          </p:txBody>
        </p:sp>
      </p:grpSp>
      <p:sp>
        <p:nvSpPr>
          <p:cNvPr id="28" name="Rectangle 27"/>
          <p:cNvSpPr/>
          <p:nvPr/>
        </p:nvSpPr>
        <p:spPr>
          <a:xfrm>
            <a:off x="2438400" y="1997710"/>
            <a:ext cx="6858000" cy="923330"/>
          </a:xfrm>
          <a:prstGeom prst="rect">
            <a:avLst/>
          </a:prstGeom>
        </p:spPr>
        <p:txBody>
          <a:bodyPr wrap="square">
            <a:spAutoFit/>
          </a:bodyPr>
          <a:lstStyle/>
          <a:p>
            <a:pPr lvl="0" algn="ctr">
              <a:defRPr/>
            </a:pPr>
            <a:r>
              <a:rPr lang="en-US" b="1" kern="0" noProof="0" dirty="0">
                <a:solidFill>
                  <a:srgbClr val="707276"/>
                </a:solidFill>
              </a:rPr>
              <a:t>Attitude towards a tax plan that would increase the standard deduction, reduce the rates, cut some deductions, reduce business taxes, and encourage companies to bring home their off-shore profits </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290224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7"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economy</a:t>
            </a:r>
          </a:p>
        </p:txBody>
      </p:sp>
    </p:spTree>
    <p:extLst>
      <p:ext uri="{BB962C8B-B14F-4D97-AF65-F5344CB8AC3E}">
        <p14:creationId xmlns:p14="http://schemas.microsoft.com/office/powerpoint/2010/main" val="228511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876300"/>
            <a:ext cx="10485120" cy="571500"/>
          </a:xfrm>
        </p:spPr>
        <p:txBody>
          <a:bodyPr/>
          <a:lstStyle/>
          <a:p>
            <a:r>
              <a:rPr lang="en-US" sz="2800" dirty="0"/>
              <a:t>A majority of voters feel state and local taxes should be deductible; split on whether they would keep the deduction or prefer to trade it for lower rates</a:t>
            </a:r>
          </a:p>
        </p:txBody>
      </p:sp>
      <p:sp>
        <p:nvSpPr>
          <p:cNvPr id="4" name="Text Placeholder 3"/>
          <p:cNvSpPr>
            <a:spLocks noGrp="1"/>
          </p:cNvSpPr>
          <p:nvPr>
            <p:ph type="body" idx="15"/>
          </p:nvPr>
        </p:nvSpPr>
        <p:spPr>
          <a:xfrm>
            <a:off x="792482" y="6372225"/>
            <a:ext cx="10887287" cy="365760"/>
          </a:xfrm>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rPr>
              <a:t>CE33 Do you think state and local taxes should be deductible or not deductible?</a:t>
            </a:r>
          </a:p>
          <a:p>
            <a:r>
              <a:rPr lang="en-US" dirty="0">
                <a:solidFill>
                  <a:srgbClr val="262626"/>
                </a:solidFill>
              </a:rPr>
              <a:t>CE33a Would you favor keeping the deduction of state and local taxes or would you trade that deduction in for lower rates?</a:t>
            </a:r>
          </a:p>
        </p:txBody>
      </p:sp>
      <p:grpSp>
        <p:nvGrpSpPr>
          <p:cNvPr id="17" name="Group 16"/>
          <p:cNvGrpSpPr/>
          <p:nvPr/>
        </p:nvGrpSpPr>
        <p:grpSpPr>
          <a:xfrm>
            <a:off x="1839596" y="2706338"/>
            <a:ext cx="4115096" cy="2953741"/>
            <a:chOff x="220485" y="2456742"/>
            <a:chExt cx="5868668" cy="4014156"/>
          </a:xfrm>
        </p:grpSpPr>
        <p:sp>
          <p:nvSpPr>
            <p:cNvPr id="30" name="Oval 29"/>
            <p:cNvSpPr/>
            <p:nvPr/>
          </p:nvSpPr>
          <p:spPr>
            <a:xfrm>
              <a:off x="220485" y="2456742"/>
              <a:ext cx="2244855" cy="2244856"/>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21</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noProof="0" dirty="0">
                  <a:solidFill>
                    <a:srgbClr val="A10028"/>
                  </a:solidFill>
                </a:rPr>
                <a:t>Not deductible</a:t>
              </a:r>
              <a:endParaRPr lang="en-US" sz="1400" kern="0" dirty="0">
                <a:solidFill>
                  <a:srgbClr val="A10028"/>
                </a:solidFill>
              </a:endParaRPr>
            </a:p>
          </p:txBody>
        </p:sp>
        <p:grpSp>
          <p:nvGrpSpPr>
            <p:cNvPr id="18" name="Group 17"/>
            <p:cNvGrpSpPr/>
            <p:nvPr/>
          </p:nvGrpSpPr>
          <p:grpSpPr>
            <a:xfrm>
              <a:off x="1029473" y="2940889"/>
              <a:ext cx="5059680" cy="3530009"/>
              <a:chOff x="4639141" y="3312877"/>
              <a:chExt cx="5359400" cy="3547533"/>
            </a:xfrm>
          </p:grpSpPr>
          <p:graphicFrame>
            <p:nvGraphicFramePr>
              <p:cNvPr id="31" name="Chart 30"/>
              <p:cNvGraphicFramePr/>
              <p:nvPr>
                <p:extLst>
                  <p:ext uri="{D42A27DB-BD31-4B8C-83A1-F6EECF244321}">
                    <p14:modId xmlns:p14="http://schemas.microsoft.com/office/powerpoint/2010/main" val="1688765919"/>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32" name="Oval 3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rgbClr val="009DD9"/>
                    </a:solidFill>
                  </a:rPr>
                  <a:t>79</a:t>
                </a:r>
                <a:r>
                  <a:rPr kumimoji="0" lang="en-US" sz="4000" b="1" i="0" u="none" strike="noStrike" kern="0" cap="none" spc="0" normalizeH="0" baseline="0" noProof="0" dirty="0">
                    <a:ln>
                      <a:noFill/>
                    </a:ln>
                    <a:solidFill>
                      <a:srgbClr val="009DD9"/>
                    </a:solidFill>
                    <a:effectLst/>
                    <a:uLnTx/>
                    <a:uFillTx/>
                  </a:rPr>
                  <a:t>%</a:t>
                </a:r>
              </a:p>
              <a:p>
                <a:pPr lvl="0" algn="ctr">
                  <a:defRPr/>
                </a:pPr>
                <a:r>
                  <a:rPr lang="en-US" sz="2000" b="1" kern="0" dirty="0">
                    <a:solidFill>
                      <a:srgbClr val="009DD9"/>
                    </a:solidFill>
                  </a:rPr>
                  <a:t>Deductible</a:t>
                </a:r>
                <a:endParaRPr kumimoji="0" lang="en-US" sz="2800" i="0" u="none" strike="noStrike" kern="0" cap="none" spc="0" normalizeH="0" baseline="0" noProof="0" dirty="0">
                  <a:ln>
                    <a:noFill/>
                  </a:ln>
                  <a:solidFill>
                    <a:srgbClr val="009DD9"/>
                  </a:solidFill>
                  <a:effectLst/>
                  <a:uLnTx/>
                  <a:uFillTx/>
                </a:endParaRPr>
              </a:p>
            </p:txBody>
          </p:sp>
        </p:grpSp>
      </p:grpSp>
      <p:sp>
        <p:nvSpPr>
          <p:cNvPr id="33" name="Rectangle 32"/>
          <p:cNvSpPr/>
          <p:nvPr/>
        </p:nvSpPr>
        <p:spPr>
          <a:xfrm>
            <a:off x="1497910" y="2066669"/>
            <a:ext cx="4190626" cy="369332"/>
          </a:xfrm>
          <a:prstGeom prst="rect">
            <a:avLst/>
          </a:prstGeom>
        </p:spPr>
        <p:txBody>
          <a:bodyPr wrap="square">
            <a:spAutoFit/>
          </a:bodyPr>
          <a:lstStyle/>
          <a:p>
            <a:pPr lvl="0" algn="ctr">
              <a:defRPr/>
            </a:pPr>
            <a:r>
              <a:rPr lang="en-US" b="1" kern="0" noProof="0" dirty="0">
                <a:solidFill>
                  <a:srgbClr val="707276"/>
                </a:solidFill>
              </a:rPr>
              <a:t>State and local taxes should be…</a:t>
            </a:r>
            <a:endParaRPr kumimoji="0" lang="en-US" sz="1800" b="1" i="0" u="none" strike="noStrike" kern="0" cap="none" spc="0" normalizeH="0" baseline="0" noProof="0" dirty="0">
              <a:ln>
                <a:noFill/>
              </a:ln>
              <a:solidFill>
                <a:srgbClr val="707276"/>
              </a:solidFill>
              <a:effectLst/>
              <a:uLnTx/>
              <a:uFillTx/>
            </a:endParaRPr>
          </a:p>
        </p:txBody>
      </p:sp>
      <p:grpSp>
        <p:nvGrpSpPr>
          <p:cNvPr id="34" name="Group 33"/>
          <p:cNvGrpSpPr/>
          <p:nvPr/>
        </p:nvGrpSpPr>
        <p:grpSpPr>
          <a:xfrm>
            <a:off x="6689005" y="2706338"/>
            <a:ext cx="4115096" cy="2953740"/>
            <a:chOff x="220485" y="2456742"/>
            <a:chExt cx="5868668" cy="4014155"/>
          </a:xfrm>
        </p:grpSpPr>
        <p:sp>
          <p:nvSpPr>
            <p:cNvPr id="36" name="Oval 35"/>
            <p:cNvSpPr/>
            <p:nvPr/>
          </p:nvSpPr>
          <p:spPr>
            <a:xfrm>
              <a:off x="220485" y="2456742"/>
              <a:ext cx="2244855" cy="2244856"/>
            </a:xfrm>
            <a:prstGeom prst="ellipse">
              <a:avLst/>
            </a:prstGeom>
            <a:noFill/>
            <a:ln>
              <a:solidFill>
                <a:srgbClr val="A100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noProof="0" dirty="0">
                  <a:solidFill>
                    <a:srgbClr val="A10028"/>
                  </a:solidFill>
                </a:rPr>
                <a:t>49</a:t>
              </a:r>
              <a:r>
                <a:rPr kumimoji="0" lang="en-US" sz="28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lang="en-US" sz="1600" b="1" kern="0" dirty="0">
                  <a:solidFill>
                    <a:srgbClr val="A10028"/>
                  </a:solidFill>
                </a:rPr>
                <a:t>K</a:t>
              </a:r>
              <a:r>
                <a:rPr lang="en-US" sz="1600" b="1" kern="0" noProof="0" dirty="0" err="1">
                  <a:solidFill>
                    <a:srgbClr val="A10028"/>
                  </a:solidFill>
                </a:rPr>
                <a:t>eep</a:t>
              </a:r>
              <a:r>
                <a:rPr lang="en-US" sz="1600" b="1" kern="0" noProof="0" dirty="0">
                  <a:solidFill>
                    <a:srgbClr val="A10028"/>
                  </a:solidFill>
                </a:rPr>
                <a:t> the deduction</a:t>
              </a:r>
              <a:endParaRPr lang="en-US" sz="1400" kern="0" dirty="0">
                <a:solidFill>
                  <a:srgbClr val="A10028"/>
                </a:solidFill>
              </a:endParaRPr>
            </a:p>
          </p:txBody>
        </p:sp>
        <p:grpSp>
          <p:nvGrpSpPr>
            <p:cNvPr id="35" name="Group 34"/>
            <p:cNvGrpSpPr/>
            <p:nvPr/>
          </p:nvGrpSpPr>
          <p:grpSpPr>
            <a:xfrm>
              <a:off x="1029472" y="2940888"/>
              <a:ext cx="5059681" cy="3530009"/>
              <a:chOff x="4639140" y="3312876"/>
              <a:chExt cx="5359401" cy="3547533"/>
            </a:xfrm>
          </p:grpSpPr>
          <p:graphicFrame>
            <p:nvGraphicFramePr>
              <p:cNvPr id="37" name="Chart 36"/>
              <p:cNvGraphicFramePr/>
              <p:nvPr>
                <p:extLst>
                  <p:ext uri="{D42A27DB-BD31-4B8C-83A1-F6EECF244321}">
                    <p14:modId xmlns:p14="http://schemas.microsoft.com/office/powerpoint/2010/main" val="1560403958"/>
                  </p:ext>
                </p:extLst>
              </p:nvPr>
            </p:nvGraphicFramePr>
            <p:xfrm>
              <a:off x="4639140" y="3312876"/>
              <a:ext cx="5359401"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38" name="Oval 37"/>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rgbClr val="009DD9"/>
                    </a:solidFill>
                  </a:rPr>
                  <a:t>51</a:t>
                </a:r>
                <a:r>
                  <a:rPr kumimoji="0" lang="en-US" sz="3600" b="1" i="0" u="none" strike="noStrike" kern="0" cap="none" spc="0" normalizeH="0" baseline="0" noProof="0" dirty="0">
                    <a:ln>
                      <a:noFill/>
                    </a:ln>
                    <a:solidFill>
                      <a:srgbClr val="009DD9"/>
                    </a:solidFill>
                    <a:effectLst/>
                    <a:uLnTx/>
                    <a:uFillTx/>
                  </a:rPr>
                  <a:t>%</a:t>
                </a:r>
              </a:p>
              <a:p>
                <a:pPr lvl="0" algn="ctr">
                  <a:defRPr/>
                </a:pPr>
                <a:r>
                  <a:rPr lang="en-US" b="1" kern="0" dirty="0">
                    <a:solidFill>
                      <a:srgbClr val="009DD9"/>
                    </a:solidFill>
                  </a:rPr>
                  <a:t>Trade the deduction for lower rates</a:t>
                </a:r>
                <a:endParaRPr kumimoji="0" lang="en-US" sz="2400" i="0" u="none" strike="noStrike" kern="0" cap="none" spc="0" normalizeH="0" baseline="0" noProof="0" dirty="0">
                  <a:ln>
                    <a:noFill/>
                  </a:ln>
                  <a:solidFill>
                    <a:srgbClr val="009DD9"/>
                  </a:solidFill>
                  <a:effectLst/>
                  <a:uLnTx/>
                  <a:uFillTx/>
                </a:endParaRPr>
              </a:p>
            </p:txBody>
          </p:sp>
        </p:grpSp>
      </p:grpSp>
      <p:sp>
        <p:nvSpPr>
          <p:cNvPr id="39" name="Rectangle 38"/>
          <p:cNvSpPr/>
          <p:nvPr/>
        </p:nvSpPr>
        <p:spPr>
          <a:xfrm>
            <a:off x="6347319" y="2066669"/>
            <a:ext cx="4320682" cy="646331"/>
          </a:xfrm>
          <a:prstGeom prst="rect">
            <a:avLst/>
          </a:prstGeom>
        </p:spPr>
        <p:txBody>
          <a:bodyPr wrap="square">
            <a:spAutoFit/>
          </a:bodyPr>
          <a:lstStyle/>
          <a:p>
            <a:pPr lvl="0" algn="ctr">
              <a:defRPr/>
            </a:pPr>
            <a:r>
              <a:rPr lang="en-US" b="1" kern="0" dirty="0">
                <a:solidFill>
                  <a:srgbClr val="707276"/>
                </a:solidFill>
              </a:rPr>
              <a:t>On state and local tax deductions, v</a:t>
            </a:r>
            <a:r>
              <a:rPr lang="en-US" b="1" kern="0" noProof="0" dirty="0" err="1">
                <a:solidFill>
                  <a:srgbClr val="707276"/>
                </a:solidFill>
              </a:rPr>
              <a:t>oters</a:t>
            </a:r>
            <a:r>
              <a:rPr lang="en-US" b="1" kern="0" noProof="0" dirty="0">
                <a:solidFill>
                  <a:srgbClr val="707276"/>
                </a:solidFill>
              </a:rPr>
              <a:t> would rather…</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206033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(n=2159)</a:t>
            </a:r>
          </a:p>
          <a:p>
            <a:r>
              <a:rPr lang="en-US" dirty="0">
                <a:solidFill>
                  <a:srgbClr val="262626"/>
                </a:solidFill>
                <a:ea typeface="MS Mincho" panose="02020609040205080304" pitchFamily="49" charset="-128"/>
              </a:rPr>
              <a:t>CE34a Do you support or oppose what President Trump is doing against Iran?</a:t>
            </a:r>
          </a:p>
          <a:p>
            <a:r>
              <a:rPr lang="en-US" dirty="0">
                <a:solidFill>
                  <a:srgbClr val="262626"/>
                </a:solidFill>
                <a:ea typeface="MS Mincho" panose="02020609040205080304" pitchFamily="49" charset="-128"/>
              </a:rPr>
              <a:t>CE35a Do you support or oppose what President Trump is doing on healthcare?</a:t>
            </a:r>
          </a:p>
          <a:p>
            <a:r>
              <a:rPr lang="en-US" dirty="0">
                <a:solidFill>
                  <a:srgbClr val="262626"/>
                </a:solidFill>
                <a:ea typeface="MS Mincho" panose="02020609040205080304" pitchFamily="49" charset="-128"/>
              </a:rPr>
              <a:t>CE36a Do you support or oppose what President Trump is doing on taxes?</a:t>
            </a:r>
          </a:p>
        </p:txBody>
      </p:sp>
      <p:graphicFrame>
        <p:nvGraphicFramePr>
          <p:cNvPr id="22" name="Chart 21"/>
          <p:cNvGraphicFramePr/>
          <p:nvPr>
            <p:extLst>
              <p:ext uri="{D42A27DB-BD31-4B8C-83A1-F6EECF244321}">
                <p14:modId xmlns:p14="http://schemas.microsoft.com/office/powerpoint/2010/main" val="1854896458"/>
              </p:ext>
            </p:extLst>
          </p:nvPr>
        </p:nvGraphicFramePr>
        <p:xfrm>
          <a:off x="276313" y="2618598"/>
          <a:ext cx="9753600" cy="347740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606243" y="3211857"/>
            <a:ext cx="3886200" cy="400110"/>
          </a:xfrm>
          <a:prstGeom prst="rect">
            <a:avLst/>
          </a:prstGeom>
        </p:spPr>
        <p:txBody>
          <a:bodyPr wrap="square">
            <a:spAutoFit/>
          </a:bodyPr>
          <a:lstStyle/>
          <a:p>
            <a:pPr algn="r"/>
            <a:r>
              <a:rPr lang="en-US" sz="2000" dirty="0">
                <a:solidFill>
                  <a:srgbClr val="5F5F5F"/>
                </a:solidFill>
              </a:rPr>
              <a:t>Against Iran</a:t>
            </a:r>
          </a:p>
        </p:txBody>
      </p:sp>
      <p:cxnSp>
        <p:nvCxnSpPr>
          <p:cNvPr id="11" name="Straight Connector 10"/>
          <p:cNvCxnSpPr/>
          <p:nvPr/>
        </p:nvCxnSpPr>
        <p:spPr>
          <a:xfrm>
            <a:off x="7034256" y="282908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3882843" y="238963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Oppose</a:t>
            </a:r>
            <a:endParaRPr lang="en-US" i="1" kern="0" dirty="0">
              <a:solidFill>
                <a:srgbClr val="A10028"/>
              </a:solidFill>
            </a:endParaRPr>
          </a:p>
        </p:txBody>
      </p:sp>
      <p:sp>
        <p:nvSpPr>
          <p:cNvPr id="29" name="Rounded Rectangle 128"/>
          <p:cNvSpPr/>
          <p:nvPr/>
        </p:nvSpPr>
        <p:spPr>
          <a:xfrm>
            <a:off x="7800780" y="238425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Support</a:t>
            </a:r>
            <a:endParaRPr lang="en-US" i="1" kern="0" dirty="0">
              <a:solidFill>
                <a:srgbClr val="009DD9"/>
              </a:solidFill>
            </a:endParaRPr>
          </a:p>
        </p:txBody>
      </p:sp>
      <p:sp>
        <p:nvSpPr>
          <p:cNvPr id="30" name="Rectangle 29"/>
          <p:cNvSpPr/>
          <p:nvPr/>
        </p:nvSpPr>
        <p:spPr>
          <a:xfrm>
            <a:off x="1153952" y="2117795"/>
            <a:ext cx="9906000" cy="369332"/>
          </a:xfrm>
          <a:prstGeom prst="rect">
            <a:avLst/>
          </a:prstGeom>
        </p:spPr>
        <p:txBody>
          <a:bodyPr wrap="square">
            <a:spAutoFit/>
          </a:bodyPr>
          <a:lstStyle/>
          <a:p>
            <a:pPr algn="ctr"/>
            <a:r>
              <a:rPr lang="en-US" b="1" dirty="0">
                <a:solidFill>
                  <a:srgbClr val="707276"/>
                </a:solidFill>
              </a:rPr>
              <a:t>Voters’ attitudes towards what President is doing…</a:t>
            </a:r>
          </a:p>
        </p:txBody>
      </p:sp>
      <p:sp>
        <p:nvSpPr>
          <p:cNvPr id="13" name="Title 2"/>
          <p:cNvSpPr>
            <a:spLocks noGrp="1"/>
          </p:cNvSpPr>
          <p:nvPr>
            <p:ph type="title"/>
          </p:nvPr>
        </p:nvSpPr>
        <p:spPr>
          <a:xfrm>
            <a:off x="792480" y="676656"/>
            <a:ext cx="10104120" cy="571500"/>
          </a:xfrm>
        </p:spPr>
        <p:txBody>
          <a:bodyPr/>
          <a:lstStyle/>
          <a:p>
            <a:r>
              <a:rPr lang="en-US" sz="2800" dirty="0"/>
              <a:t>Voters are split in their support for what President Trump is doing against Iran</a:t>
            </a:r>
          </a:p>
        </p:txBody>
      </p:sp>
      <p:sp>
        <p:nvSpPr>
          <p:cNvPr id="14" name="Text Placeholder 4"/>
          <p:cNvSpPr>
            <a:spLocks noGrp="1"/>
          </p:cNvSpPr>
          <p:nvPr>
            <p:ph type="body" idx="13"/>
          </p:nvPr>
        </p:nvSpPr>
        <p:spPr>
          <a:xfrm>
            <a:off x="792480" y="1280160"/>
            <a:ext cx="10880429" cy="315118"/>
          </a:xfrm>
        </p:spPr>
        <p:txBody>
          <a:bodyPr/>
          <a:lstStyle/>
          <a:p>
            <a:r>
              <a:rPr lang="en-US" dirty="0"/>
              <a:t>A slight majority oppose what the President is doing on taxes and on healthcare.</a:t>
            </a:r>
          </a:p>
        </p:txBody>
      </p:sp>
      <p:sp>
        <p:nvSpPr>
          <p:cNvPr id="12" name="Rectangle 11"/>
          <p:cNvSpPr/>
          <p:nvPr/>
        </p:nvSpPr>
        <p:spPr>
          <a:xfrm>
            <a:off x="377643" y="4084899"/>
            <a:ext cx="3886200" cy="400110"/>
          </a:xfrm>
          <a:prstGeom prst="rect">
            <a:avLst/>
          </a:prstGeom>
        </p:spPr>
        <p:txBody>
          <a:bodyPr wrap="square">
            <a:spAutoFit/>
          </a:bodyPr>
          <a:lstStyle/>
          <a:p>
            <a:pPr algn="r"/>
            <a:r>
              <a:rPr lang="en-US" sz="2000" dirty="0">
                <a:solidFill>
                  <a:srgbClr val="5F5F5F"/>
                </a:solidFill>
              </a:rPr>
              <a:t>On taxes</a:t>
            </a:r>
          </a:p>
        </p:txBody>
      </p:sp>
      <p:sp>
        <p:nvSpPr>
          <p:cNvPr id="15" name="Rectangle 14"/>
          <p:cNvSpPr/>
          <p:nvPr/>
        </p:nvSpPr>
        <p:spPr>
          <a:xfrm>
            <a:off x="152400" y="4993815"/>
            <a:ext cx="3886200" cy="400110"/>
          </a:xfrm>
          <a:prstGeom prst="rect">
            <a:avLst/>
          </a:prstGeom>
        </p:spPr>
        <p:txBody>
          <a:bodyPr wrap="square">
            <a:spAutoFit/>
          </a:bodyPr>
          <a:lstStyle/>
          <a:p>
            <a:pPr algn="r"/>
            <a:r>
              <a:rPr lang="en-US" sz="2000" dirty="0">
                <a:solidFill>
                  <a:srgbClr val="5F5F5F"/>
                </a:solidFill>
              </a:rPr>
              <a:t>On healthcare</a:t>
            </a:r>
          </a:p>
        </p:txBody>
      </p:sp>
    </p:spTree>
    <p:extLst>
      <p:ext uri="{BB962C8B-B14F-4D97-AF65-F5344CB8AC3E}">
        <p14:creationId xmlns:p14="http://schemas.microsoft.com/office/powerpoint/2010/main" val="398383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8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Partisan views</a:t>
            </a:r>
          </a:p>
        </p:txBody>
      </p:sp>
    </p:spTree>
    <p:extLst>
      <p:ext uri="{BB962C8B-B14F-4D97-AF65-F5344CB8AC3E}">
        <p14:creationId xmlns:p14="http://schemas.microsoft.com/office/powerpoint/2010/main" val="614499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sz="2800" dirty="0"/>
              <a:t>Democratic congressional leaders are seen as more in line with their voters than republicans are with their base</a:t>
            </a:r>
          </a:p>
        </p:txBody>
      </p:sp>
      <p:sp>
        <p:nvSpPr>
          <p:cNvPr id="3" name="Text Placeholder 2"/>
          <p:cNvSpPr>
            <a:spLocks noGrp="1"/>
          </p:cNvSpPr>
          <p:nvPr>
            <p:ph type="body" idx="13"/>
          </p:nvPr>
        </p:nvSpPr>
        <p:spPr>
          <a:xfrm>
            <a:off x="792480" y="1248157"/>
            <a:ext cx="10408920" cy="255899"/>
          </a:xfrm>
        </p:spPr>
        <p:txBody>
          <a:bodyPr/>
          <a:lstStyle/>
          <a:p>
            <a:r>
              <a:rPr lang="en-US" dirty="0"/>
              <a:t>Republican voters say the party is too far left at about the same rate as they say it aligns with their views.</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a:t>
            </a:r>
          </a:p>
          <a:p>
            <a:r>
              <a:rPr lang="en-US" dirty="0">
                <a:solidFill>
                  <a:srgbClr val="262626"/>
                </a:solidFill>
                <a:ea typeface="MS Mincho" panose="02020609040205080304" pitchFamily="49" charset="-128"/>
              </a:rPr>
              <a:t>CE13 Do you feel that Democratic leaders in Congress represent your views, are farther to the left than your views, or are farther to the right than your views?</a:t>
            </a:r>
          </a:p>
          <a:p>
            <a:r>
              <a:rPr lang="en-US" u="sng" dirty="0">
                <a:solidFill>
                  <a:srgbClr val="262626"/>
                </a:solidFill>
                <a:ea typeface="MS Mincho" panose="02020609040205080304" pitchFamily="49" charset="-128"/>
              </a:rPr>
              <a:t>BASE: Republicans (n=590)</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CE18 Do you feel that Republican leaders in Congress represent your views, are farther to the left than your views or are farther to the right than your views?</a:t>
            </a:r>
          </a:p>
        </p:txBody>
      </p:sp>
      <p:sp>
        <p:nvSpPr>
          <p:cNvPr id="34" name="Rectangle 33"/>
          <p:cNvSpPr/>
          <p:nvPr/>
        </p:nvSpPr>
        <p:spPr>
          <a:xfrm>
            <a:off x="3048364" y="1755513"/>
            <a:ext cx="2926080" cy="646331"/>
          </a:xfrm>
          <a:prstGeom prst="rect">
            <a:avLst/>
          </a:prstGeom>
        </p:spPr>
        <p:txBody>
          <a:bodyPr wrap="square">
            <a:spAutoFit/>
          </a:bodyPr>
          <a:lstStyle/>
          <a:p>
            <a:pPr algn="ctr"/>
            <a:r>
              <a:rPr lang="en-US" b="1" dirty="0">
                <a:solidFill>
                  <a:srgbClr val="707276"/>
                </a:solidFill>
              </a:rPr>
              <a:t>Farther </a:t>
            </a:r>
            <a:r>
              <a:rPr lang="en-US" b="1" u="sng" dirty="0">
                <a:solidFill>
                  <a:srgbClr val="707276"/>
                </a:solidFill>
              </a:rPr>
              <a:t>Left</a:t>
            </a:r>
            <a:r>
              <a:rPr lang="en-US" b="1" dirty="0">
                <a:solidFill>
                  <a:srgbClr val="707276"/>
                </a:solidFill>
              </a:rPr>
              <a:t> </a:t>
            </a:r>
          </a:p>
          <a:p>
            <a:pPr algn="ctr"/>
            <a:r>
              <a:rPr lang="en-US" b="1" dirty="0">
                <a:solidFill>
                  <a:srgbClr val="707276"/>
                </a:solidFill>
              </a:rPr>
              <a:t>than my views</a:t>
            </a:r>
          </a:p>
        </p:txBody>
      </p:sp>
      <p:sp>
        <p:nvSpPr>
          <p:cNvPr id="35" name="Rectangle 34"/>
          <p:cNvSpPr/>
          <p:nvPr/>
        </p:nvSpPr>
        <p:spPr>
          <a:xfrm>
            <a:off x="752476" y="4648200"/>
            <a:ext cx="3657600" cy="400110"/>
          </a:xfrm>
          <a:prstGeom prst="rect">
            <a:avLst/>
          </a:prstGeom>
        </p:spPr>
        <p:txBody>
          <a:bodyPr wrap="square">
            <a:spAutoFit/>
          </a:bodyPr>
          <a:lstStyle/>
          <a:p>
            <a:r>
              <a:rPr lang="en-US" sz="2000" u="sng" dirty="0">
                <a:solidFill>
                  <a:srgbClr val="5F5F5F"/>
                </a:solidFill>
              </a:rPr>
              <a:t>Democratic</a:t>
            </a:r>
            <a:r>
              <a:rPr lang="en-US" sz="2000" dirty="0">
                <a:solidFill>
                  <a:srgbClr val="5F5F5F"/>
                </a:solidFill>
              </a:rPr>
              <a:t> leaders…</a:t>
            </a:r>
          </a:p>
        </p:txBody>
      </p:sp>
      <p:sp>
        <p:nvSpPr>
          <p:cNvPr id="36" name="Rectangle 35"/>
          <p:cNvSpPr/>
          <p:nvPr/>
        </p:nvSpPr>
        <p:spPr>
          <a:xfrm>
            <a:off x="752476" y="3019425"/>
            <a:ext cx="3886200" cy="400110"/>
          </a:xfrm>
          <a:prstGeom prst="rect">
            <a:avLst/>
          </a:prstGeom>
        </p:spPr>
        <p:txBody>
          <a:bodyPr wrap="square">
            <a:spAutoFit/>
          </a:bodyPr>
          <a:lstStyle/>
          <a:p>
            <a:r>
              <a:rPr lang="en-US" sz="2000" u="sng" dirty="0">
                <a:solidFill>
                  <a:srgbClr val="5F5F5F"/>
                </a:solidFill>
              </a:rPr>
              <a:t>Republican</a:t>
            </a:r>
            <a:r>
              <a:rPr lang="en-US" sz="2000" dirty="0">
                <a:solidFill>
                  <a:srgbClr val="5F5F5F"/>
                </a:solidFill>
              </a:rPr>
              <a:t> leaders…</a:t>
            </a:r>
          </a:p>
        </p:txBody>
      </p:sp>
      <p:grpSp>
        <p:nvGrpSpPr>
          <p:cNvPr id="43" name="Group 42"/>
          <p:cNvGrpSpPr/>
          <p:nvPr/>
        </p:nvGrpSpPr>
        <p:grpSpPr>
          <a:xfrm>
            <a:off x="3759100" y="2596696"/>
            <a:ext cx="1478466" cy="1037176"/>
            <a:chOff x="1330325" y="2137505"/>
            <a:chExt cx="1544128" cy="888365"/>
          </a:xfrm>
        </p:grpSpPr>
        <p:grpSp>
          <p:nvGrpSpPr>
            <p:cNvPr id="65" name="Group 64"/>
            <p:cNvGrpSpPr>
              <a:grpSpLocks noChangeAspect="1"/>
            </p:cNvGrpSpPr>
            <p:nvPr/>
          </p:nvGrpSpPr>
          <p:grpSpPr bwMode="auto">
            <a:xfrm>
              <a:off x="1330325" y="2152745"/>
              <a:ext cx="346075" cy="873125"/>
              <a:chOff x="803" y="925"/>
              <a:chExt cx="218" cy="550"/>
            </a:xfrm>
          </p:grpSpPr>
          <p:sp>
            <p:nvSpPr>
              <p:cNvPr id="82"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83" name="Oval 82"/>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84" name="Freeform 8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66" name="Group 65"/>
            <p:cNvGrpSpPr>
              <a:grpSpLocks noChangeAspect="1"/>
            </p:cNvGrpSpPr>
            <p:nvPr/>
          </p:nvGrpSpPr>
          <p:grpSpPr bwMode="auto">
            <a:xfrm>
              <a:off x="1733859" y="2152745"/>
              <a:ext cx="346075" cy="873125"/>
              <a:chOff x="803" y="925"/>
              <a:chExt cx="218" cy="550"/>
            </a:xfrm>
          </p:grpSpPr>
          <p:sp>
            <p:nvSpPr>
              <p:cNvPr id="7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80" name="Oval 79"/>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81" name="Freeform 8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67" name="Group 66"/>
            <p:cNvGrpSpPr>
              <a:grpSpLocks noChangeAspect="1"/>
            </p:cNvGrpSpPr>
            <p:nvPr/>
          </p:nvGrpSpPr>
          <p:grpSpPr bwMode="auto">
            <a:xfrm>
              <a:off x="2132795" y="2137505"/>
              <a:ext cx="346075" cy="873125"/>
              <a:chOff x="803" y="925"/>
              <a:chExt cx="218" cy="550"/>
            </a:xfrm>
          </p:grpSpPr>
          <p:sp>
            <p:nvSpPr>
              <p:cNvPr id="76" name="Freeform 7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7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78" name="Oval 77"/>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68" name="Group 67"/>
            <p:cNvGrpSpPr>
              <a:grpSpLocks noChangeAspect="1"/>
            </p:cNvGrpSpPr>
            <p:nvPr/>
          </p:nvGrpSpPr>
          <p:grpSpPr bwMode="auto">
            <a:xfrm>
              <a:off x="2528378" y="2137505"/>
              <a:ext cx="346075" cy="873125"/>
              <a:chOff x="803" y="925"/>
              <a:chExt cx="218" cy="550"/>
            </a:xfrm>
          </p:grpSpPr>
          <p:sp>
            <p:nvSpPr>
              <p:cNvPr id="7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74" name="Oval 73"/>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75" name="Freeform 7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85" name="Group 84"/>
          <p:cNvGrpSpPr/>
          <p:nvPr/>
        </p:nvGrpSpPr>
        <p:grpSpPr>
          <a:xfrm>
            <a:off x="9655765" y="2596696"/>
            <a:ext cx="717733" cy="1019383"/>
            <a:chOff x="1330325" y="2152745"/>
            <a:chExt cx="749609" cy="873125"/>
          </a:xfrm>
        </p:grpSpPr>
        <p:grpSp>
          <p:nvGrpSpPr>
            <p:cNvPr id="86" name="Group 85"/>
            <p:cNvGrpSpPr>
              <a:grpSpLocks noChangeAspect="1"/>
            </p:cNvGrpSpPr>
            <p:nvPr/>
          </p:nvGrpSpPr>
          <p:grpSpPr bwMode="auto">
            <a:xfrm>
              <a:off x="1330325" y="2152745"/>
              <a:ext cx="346075" cy="873125"/>
              <a:chOff x="803" y="925"/>
              <a:chExt cx="218" cy="550"/>
            </a:xfrm>
          </p:grpSpPr>
          <p:sp>
            <p:nvSpPr>
              <p:cNvPr id="10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04" name="Oval 103"/>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05" name="Freeform 10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87" name="Group 86"/>
            <p:cNvGrpSpPr>
              <a:grpSpLocks noChangeAspect="1"/>
            </p:cNvGrpSpPr>
            <p:nvPr/>
          </p:nvGrpSpPr>
          <p:grpSpPr bwMode="auto">
            <a:xfrm>
              <a:off x="1733859" y="2152745"/>
              <a:ext cx="346075" cy="873125"/>
              <a:chOff x="803" y="925"/>
              <a:chExt cx="218" cy="550"/>
            </a:xfrm>
          </p:grpSpPr>
          <p:sp>
            <p:nvSpPr>
              <p:cNvPr id="100"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01" name="Oval 100"/>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02" name="Freeform 101"/>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115" name="Group 114"/>
          <p:cNvGrpSpPr/>
          <p:nvPr/>
        </p:nvGrpSpPr>
        <p:grpSpPr>
          <a:xfrm>
            <a:off x="5938142" y="2596696"/>
            <a:ext cx="1478466" cy="1037176"/>
            <a:chOff x="1330325" y="2137505"/>
            <a:chExt cx="1544128" cy="888365"/>
          </a:xfrm>
        </p:grpSpPr>
        <p:grpSp>
          <p:nvGrpSpPr>
            <p:cNvPr id="116" name="Group 115"/>
            <p:cNvGrpSpPr>
              <a:grpSpLocks noChangeAspect="1"/>
            </p:cNvGrpSpPr>
            <p:nvPr/>
          </p:nvGrpSpPr>
          <p:grpSpPr bwMode="auto">
            <a:xfrm>
              <a:off x="1330325" y="2152745"/>
              <a:ext cx="346075" cy="873125"/>
              <a:chOff x="803" y="925"/>
              <a:chExt cx="218" cy="550"/>
            </a:xfrm>
          </p:grpSpPr>
          <p:sp>
            <p:nvSpPr>
              <p:cNvPr id="12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30" name="Oval 129"/>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31" name="Freeform 13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7" name="Group 116"/>
            <p:cNvGrpSpPr>
              <a:grpSpLocks noChangeAspect="1"/>
            </p:cNvGrpSpPr>
            <p:nvPr/>
          </p:nvGrpSpPr>
          <p:grpSpPr bwMode="auto">
            <a:xfrm>
              <a:off x="1733859" y="2152745"/>
              <a:ext cx="346075" cy="873125"/>
              <a:chOff x="803" y="925"/>
              <a:chExt cx="218" cy="550"/>
            </a:xfrm>
          </p:grpSpPr>
          <p:sp>
            <p:nvSpPr>
              <p:cNvPr id="126"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7" name="Oval 126"/>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8" name="Freeform 12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8" name="Group 117"/>
            <p:cNvGrpSpPr>
              <a:grpSpLocks noChangeAspect="1"/>
            </p:cNvGrpSpPr>
            <p:nvPr/>
          </p:nvGrpSpPr>
          <p:grpSpPr bwMode="auto">
            <a:xfrm>
              <a:off x="2132795" y="2137505"/>
              <a:ext cx="346075" cy="873125"/>
              <a:chOff x="803" y="925"/>
              <a:chExt cx="218" cy="550"/>
            </a:xfrm>
          </p:grpSpPr>
          <p:sp>
            <p:nvSpPr>
              <p:cNvPr id="12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4" name="Oval 123"/>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5" name="Freeform 12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9" name="Group 118"/>
            <p:cNvGrpSpPr>
              <a:grpSpLocks noChangeAspect="1"/>
            </p:cNvGrpSpPr>
            <p:nvPr/>
          </p:nvGrpSpPr>
          <p:grpSpPr bwMode="auto">
            <a:xfrm>
              <a:off x="2528378" y="2137505"/>
              <a:ext cx="346075" cy="873125"/>
              <a:chOff x="803" y="925"/>
              <a:chExt cx="218" cy="550"/>
            </a:xfrm>
          </p:grpSpPr>
          <p:sp>
            <p:nvSpPr>
              <p:cNvPr id="120"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1" name="Oval 120"/>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22" name="Freeform 121"/>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132" name="Group 131"/>
          <p:cNvGrpSpPr/>
          <p:nvPr/>
        </p:nvGrpSpPr>
        <p:grpSpPr>
          <a:xfrm>
            <a:off x="3759100" y="4385376"/>
            <a:ext cx="717733" cy="1019383"/>
            <a:chOff x="1330325" y="2152745"/>
            <a:chExt cx="749609" cy="873125"/>
          </a:xfrm>
        </p:grpSpPr>
        <p:grpSp>
          <p:nvGrpSpPr>
            <p:cNvPr id="133" name="Group 132"/>
            <p:cNvGrpSpPr>
              <a:grpSpLocks noChangeAspect="1"/>
            </p:cNvGrpSpPr>
            <p:nvPr/>
          </p:nvGrpSpPr>
          <p:grpSpPr bwMode="auto">
            <a:xfrm>
              <a:off x="1330325" y="2152745"/>
              <a:ext cx="346075" cy="873125"/>
              <a:chOff x="803" y="925"/>
              <a:chExt cx="218" cy="550"/>
            </a:xfrm>
          </p:grpSpPr>
          <p:sp>
            <p:nvSpPr>
              <p:cNvPr id="13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39" name="Oval 138"/>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40" name="Freeform 13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34" name="Group 133"/>
            <p:cNvGrpSpPr>
              <a:grpSpLocks noChangeAspect="1"/>
            </p:cNvGrpSpPr>
            <p:nvPr/>
          </p:nvGrpSpPr>
          <p:grpSpPr bwMode="auto">
            <a:xfrm>
              <a:off x="1733859" y="2152745"/>
              <a:ext cx="346075" cy="873125"/>
              <a:chOff x="803" y="925"/>
              <a:chExt cx="218" cy="550"/>
            </a:xfrm>
          </p:grpSpPr>
          <p:sp>
            <p:nvSpPr>
              <p:cNvPr id="135"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36" name="Oval 135"/>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37" name="Freeform 13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5" name="Group 4"/>
          <p:cNvGrpSpPr/>
          <p:nvPr/>
        </p:nvGrpSpPr>
        <p:grpSpPr>
          <a:xfrm>
            <a:off x="5938142" y="4344652"/>
            <a:ext cx="2615108" cy="1060107"/>
            <a:chOff x="6050436" y="4186451"/>
            <a:chExt cx="2615108" cy="1060107"/>
          </a:xfrm>
        </p:grpSpPr>
        <p:grpSp>
          <p:nvGrpSpPr>
            <p:cNvPr id="44" name="Group 43"/>
            <p:cNvGrpSpPr/>
            <p:nvPr/>
          </p:nvGrpSpPr>
          <p:grpSpPr>
            <a:xfrm>
              <a:off x="6050436" y="4209382"/>
              <a:ext cx="1478466" cy="1037176"/>
              <a:chOff x="1330325" y="2137505"/>
              <a:chExt cx="1544128" cy="888365"/>
            </a:xfrm>
          </p:grpSpPr>
          <p:grpSp>
            <p:nvGrpSpPr>
              <p:cNvPr id="45" name="Group 44"/>
              <p:cNvGrpSpPr>
                <a:grpSpLocks noChangeAspect="1"/>
              </p:cNvGrpSpPr>
              <p:nvPr/>
            </p:nvGrpSpPr>
            <p:grpSpPr bwMode="auto">
              <a:xfrm>
                <a:off x="1330325" y="2152745"/>
                <a:ext cx="346075" cy="873125"/>
                <a:chOff x="803" y="925"/>
                <a:chExt cx="218" cy="550"/>
              </a:xfrm>
            </p:grpSpPr>
            <p:sp>
              <p:nvSpPr>
                <p:cNvPr id="6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3" name="Oval 62"/>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4" name="Freeform 6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6" name="Group 45"/>
              <p:cNvGrpSpPr>
                <a:grpSpLocks noChangeAspect="1"/>
              </p:cNvGrpSpPr>
              <p:nvPr/>
            </p:nvGrpSpPr>
            <p:grpSpPr bwMode="auto">
              <a:xfrm>
                <a:off x="1733859" y="2152745"/>
                <a:ext cx="346075" cy="873125"/>
                <a:chOff x="803" y="925"/>
                <a:chExt cx="218" cy="550"/>
              </a:xfrm>
            </p:grpSpPr>
            <p:sp>
              <p:nvSpPr>
                <p:cNvPr id="59"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0" name="Oval 59"/>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1" name="Freeform 6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7" name="Group 46"/>
              <p:cNvGrpSpPr>
                <a:grpSpLocks noChangeAspect="1"/>
              </p:cNvGrpSpPr>
              <p:nvPr/>
            </p:nvGrpSpPr>
            <p:grpSpPr bwMode="auto">
              <a:xfrm>
                <a:off x="2132795" y="2137505"/>
                <a:ext cx="346075" cy="873125"/>
                <a:chOff x="803" y="925"/>
                <a:chExt cx="218" cy="550"/>
              </a:xfrm>
            </p:grpSpPr>
            <p:sp>
              <p:nvSpPr>
                <p:cNvPr id="5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7" name="Oval 56"/>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8" name="Freeform 5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8" name="Group 47"/>
              <p:cNvGrpSpPr>
                <a:grpSpLocks noChangeAspect="1"/>
              </p:cNvGrpSpPr>
              <p:nvPr/>
            </p:nvGrpSpPr>
            <p:grpSpPr bwMode="auto">
              <a:xfrm>
                <a:off x="2528378" y="2137505"/>
                <a:ext cx="346075" cy="873125"/>
                <a:chOff x="803" y="925"/>
                <a:chExt cx="218" cy="550"/>
              </a:xfrm>
            </p:grpSpPr>
            <p:sp>
              <p:nvSpPr>
                <p:cNvPr id="5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4" name="Oval 53"/>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5" name="Freeform 5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106" name="Group 105"/>
            <p:cNvGrpSpPr/>
            <p:nvPr/>
          </p:nvGrpSpPr>
          <p:grpSpPr>
            <a:xfrm>
              <a:off x="7583960" y="4193604"/>
              <a:ext cx="717733" cy="1019383"/>
              <a:chOff x="1330325" y="2152745"/>
              <a:chExt cx="749609" cy="873125"/>
            </a:xfrm>
          </p:grpSpPr>
          <p:grpSp>
            <p:nvGrpSpPr>
              <p:cNvPr id="107" name="Group 106"/>
              <p:cNvGrpSpPr>
                <a:grpSpLocks noChangeAspect="1"/>
              </p:cNvGrpSpPr>
              <p:nvPr/>
            </p:nvGrpSpPr>
            <p:grpSpPr bwMode="auto">
              <a:xfrm>
                <a:off x="1330325" y="2152745"/>
                <a:ext cx="346075" cy="873125"/>
                <a:chOff x="803" y="925"/>
                <a:chExt cx="218" cy="550"/>
              </a:xfrm>
            </p:grpSpPr>
            <p:sp>
              <p:nvSpPr>
                <p:cNvPr id="11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13" name="Oval 112"/>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14" name="Freeform 11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08" name="Group 107"/>
              <p:cNvGrpSpPr>
                <a:grpSpLocks noChangeAspect="1"/>
              </p:cNvGrpSpPr>
              <p:nvPr/>
            </p:nvGrpSpPr>
            <p:grpSpPr bwMode="auto">
              <a:xfrm>
                <a:off x="1733859" y="2152745"/>
                <a:ext cx="346075" cy="873125"/>
                <a:chOff x="803" y="925"/>
                <a:chExt cx="218" cy="550"/>
              </a:xfrm>
            </p:grpSpPr>
            <p:sp>
              <p:nvSpPr>
                <p:cNvPr id="109"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10" name="Oval 109"/>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11" name="Freeform 11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142" name="Group 141"/>
            <p:cNvGrpSpPr>
              <a:grpSpLocks noChangeAspect="1"/>
            </p:cNvGrpSpPr>
            <p:nvPr/>
          </p:nvGrpSpPr>
          <p:grpSpPr bwMode="auto">
            <a:xfrm>
              <a:off x="8334185" y="4186451"/>
              <a:ext cx="331359" cy="1019383"/>
              <a:chOff x="803" y="925"/>
              <a:chExt cx="218" cy="550"/>
            </a:xfrm>
          </p:grpSpPr>
          <p:sp>
            <p:nvSpPr>
              <p:cNvPr id="14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48" name="Oval 147"/>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49" name="Freeform 14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151" name="Group 150"/>
          <p:cNvGrpSpPr>
            <a:grpSpLocks noChangeAspect="1"/>
          </p:cNvGrpSpPr>
          <p:nvPr/>
        </p:nvGrpSpPr>
        <p:grpSpPr bwMode="auto">
          <a:xfrm>
            <a:off x="9655765" y="4385376"/>
            <a:ext cx="331359" cy="1019383"/>
            <a:chOff x="803" y="925"/>
            <a:chExt cx="218" cy="550"/>
          </a:xfrm>
        </p:grpSpPr>
        <p:sp>
          <p:nvSpPr>
            <p:cNvPr id="15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57" name="Oval 156"/>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58" name="Freeform 15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sp>
        <p:nvSpPr>
          <p:cNvPr id="159" name="TextBox 158"/>
          <p:cNvSpPr txBox="1"/>
          <p:nvPr/>
        </p:nvSpPr>
        <p:spPr>
          <a:xfrm>
            <a:off x="5781612" y="3616079"/>
            <a:ext cx="787300" cy="461665"/>
          </a:xfrm>
          <a:prstGeom prst="rect">
            <a:avLst/>
          </a:prstGeom>
          <a:noFill/>
        </p:spPr>
        <p:txBody>
          <a:bodyPr wrap="square" rtlCol="0">
            <a:spAutoFit/>
          </a:bodyPr>
          <a:lstStyle/>
          <a:p>
            <a:pPr algn="ctr">
              <a:defRPr/>
            </a:pPr>
            <a:r>
              <a:rPr lang="en-US" sz="2400" b="1" kern="0" dirty="0"/>
              <a:t>39%</a:t>
            </a:r>
            <a:endParaRPr lang="en-US" sz="900" b="1" kern="0" dirty="0"/>
          </a:p>
        </p:txBody>
      </p:sp>
      <p:sp>
        <p:nvSpPr>
          <p:cNvPr id="160" name="TextBox 159"/>
          <p:cNvSpPr txBox="1"/>
          <p:nvPr/>
        </p:nvSpPr>
        <p:spPr>
          <a:xfrm>
            <a:off x="3673642" y="3616079"/>
            <a:ext cx="787300" cy="461665"/>
          </a:xfrm>
          <a:prstGeom prst="rect">
            <a:avLst/>
          </a:prstGeom>
          <a:noFill/>
        </p:spPr>
        <p:txBody>
          <a:bodyPr wrap="square" rtlCol="0">
            <a:spAutoFit/>
          </a:bodyPr>
          <a:lstStyle/>
          <a:p>
            <a:pPr algn="ctr">
              <a:defRPr/>
            </a:pPr>
            <a:r>
              <a:rPr lang="en-US" sz="2400" b="1" kern="0" dirty="0"/>
              <a:t>40%</a:t>
            </a:r>
            <a:endParaRPr lang="en-US" sz="900" b="1" kern="0" dirty="0"/>
          </a:p>
        </p:txBody>
      </p:sp>
      <p:sp>
        <p:nvSpPr>
          <p:cNvPr id="161" name="TextBox 160"/>
          <p:cNvSpPr txBox="1"/>
          <p:nvPr/>
        </p:nvSpPr>
        <p:spPr>
          <a:xfrm>
            <a:off x="9575900" y="3616079"/>
            <a:ext cx="787300" cy="461665"/>
          </a:xfrm>
          <a:prstGeom prst="rect">
            <a:avLst/>
          </a:prstGeom>
          <a:noFill/>
        </p:spPr>
        <p:txBody>
          <a:bodyPr wrap="square" rtlCol="0">
            <a:spAutoFit/>
          </a:bodyPr>
          <a:lstStyle/>
          <a:p>
            <a:pPr algn="ctr">
              <a:defRPr/>
            </a:pPr>
            <a:r>
              <a:rPr lang="en-US" sz="2400" b="1" kern="0" dirty="0"/>
              <a:t>21%</a:t>
            </a:r>
            <a:endParaRPr lang="en-US" sz="900" b="1" kern="0" dirty="0"/>
          </a:p>
        </p:txBody>
      </p:sp>
      <p:sp>
        <p:nvSpPr>
          <p:cNvPr id="163" name="TextBox 162"/>
          <p:cNvSpPr txBox="1"/>
          <p:nvPr/>
        </p:nvSpPr>
        <p:spPr>
          <a:xfrm>
            <a:off x="5781612" y="5367743"/>
            <a:ext cx="787300" cy="461665"/>
          </a:xfrm>
          <a:prstGeom prst="rect">
            <a:avLst/>
          </a:prstGeom>
          <a:noFill/>
        </p:spPr>
        <p:txBody>
          <a:bodyPr wrap="square" rtlCol="0">
            <a:spAutoFit/>
          </a:bodyPr>
          <a:lstStyle/>
          <a:p>
            <a:pPr algn="ctr">
              <a:defRPr/>
            </a:pPr>
            <a:r>
              <a:rPr lang="en-US" sz="2400" b="1" kern="0" dirty="0"/>
              <a:t>70%</a:t>
            </a:r>
            <a:endParaRPr lang="en-US" sz="900" b="1" kern="0" dirty="0"/>
          </a:p>
        </p:txBody>
      </p:sp>
      <p:sp>
        <p:nvSpPr>
          <p:cNvPr id="164" name="TextBox 163"/>
          <p:cNvSpPr txBox="1"/>
          <p:nvPr/>
        </p:nvSpPr>
        <p:spPr>
          <a:xfrm>
            <a:off x="3673642" y="5433809"/>
            <a:ext cx="787300" cy="461665"/>
          </a:xfrm>
          <a:prstGeom prst="rect">
            <a:avLst/>
          </a:prstGeom>
          <a:noFill/>
        </p:spPr>
        <p:txBody>
          <a:bodyPr wrap="square" rtlCol="0">
            <a:spAutoFit/>
          </a:bodyPr>
          <a:lstStyle/>
          <a:p>
            <a:pPr algn="ctr">
              <a:defRPr/>
            </a:pPr>
            <a:r>
              <a:rPr lang="en-US" sz="2400" b="1" kern="0" dirty="0"/>
              <a:t>17%</a:t>
            </a:r>
            <a:endParaRPr lang="en-US" sz="900" b="1" kern="0" dirty="0"/>
          </a:p>
        </p:txBody>
      </p:sp>
      <p:sp>
        <p:nvSpPr>
          <p:cNvPr id="165" name="TextBox 164"/>
          <p:cNvSpPr txBox="1"/>
          <p:nvPr/>
        </p:nvSpPr>
        <p:spPr>
          <a:xfrm>
            <a:off x="9575900" y="5367743"/>
            <a:ext cx="787300" cy="461665"/>
          </a:xfrm>
          <a:prstGeom prst="rect">
            <a:avLst/>
          </a:prstGeom>
          <a:noFill/>
        </p:spPr>
        <p:txBody>
          <a:bodyPr wrap="square" rtlCol="0">
            <a:spAutoFit/>
          </a:bodyPr>
          <a:lstStyle/>
          <a:p>
            <a:pPr algn="ctr">
              <a:defRPr/>
            </a:pPr>
            <a:r>
              <a:rPr lang="en-US" sz="2400" b="1" kern="0" dirty="0"/>
              <a:t>13%</a:t>
            </a:r>
            <a:endParaRPr lang="en-US" sz="900" b="1" kern="0" dirty="0"/>
          </a:p>
        </p:txBody>
      </p:sp>
      <p:sp>
        <p:nvSpPr>
          <p:cNvPr id="166" name="Rectangle 165"/>
          <p:cNvSpPr/>
          <p:nvPr/>
        </p:nvSpPr>
        <p:spPr>
          <a:xfrm>
            <a:off x="6066853" y="1755513"/>
            <a:ext cx="2098579" cy="646331"/>
          </a:xfrm>
          <a:prstGeom prst="rect">
            <a:avLst/>
          </a:prstGeom>
        </p:spPr>
        <p:txBody>
          <a:bodyPr wrap="square">
            <a:spAutoFit/>
          </a:bodyPr>
          <a:lstStyle/>
          <a:p>
            <a:pPr algn="ctr"/>
            <a:r>
              <a:rPr lang="en-US" b="1" u="sng" dirty="0">
                <a:solidFill>
                  <a:srgbClr val="707276"/>
                </a:solidFill>
              </a:rPr>
              <a:t>Represent</a:t>
            </a:r>
            <a:r>
              <a:rPr lang="en-US" b="1" dirty="0">
                <a:solidFill>
                  <a:srgbClr val="707276"/>
                </a:solidFill>
              </a:rPr>
              <a:t> </a:t>
            </a:r>
          </a:p>
          <a:p>
            <a:pPr algn="ctr"/>
            <a:r>
              <a:rPr lang="en-US" b="1" dirty="0">
                <a:solidFill>
                  <a:srgbClr val="707276"/>
                </a:solidFill>
              </a:rPr>
              <a:t>my views</a:t>
            </a:r>
          </a:p>
        </p:txBody>
      </p:sp>
      <p:sp>
        <p:nvSpPr>
          <p:cNvPr id="167" name="Rectangle 166"/>
          <p:cNvSpPr/>
          <p:nvPr/>
        </p:nvSpPr>
        <p:spPr>
          <a:xfrm>
            <a:off x="8816219" y="1755513"/>
            <a:ext cx="2926080" cy="646331"/>
          </a:xfrm>
          <a:prstGeom prst="rect">
            <a:avLst/>
          </a:prstGeom>
        </p:spPr>
        <p:txBody>
          <a:bodyPr wrap="square">
            <a:spAutoFit/>
          </a:bodyPr>
          <a:lstStyle/>
          <a:p>
            <a:pPr algn="ctr"/>
            <a:r>
              <a:rPr lang="en-US" b="1" dirty="0">
                <a:solidFill>
                  <a:srgbClr val="707276"/>
                </a:solidFill>
              </a:rPr>
              <a:t>Farther </a:t>
            </a:r>
            <a:r>
              <a:rPr lang="en-US" b="1" u="sng" dirty="0">
                <a:solidFill>
                  <a:srgbClr val="707276"/>
                </a:solidFill>
              </a:rPr>
              <a:t>Right </a:t>
            </a:r>
          </a:p>
          <a:p>
            <a:pPr algn="ctr"/>
            <a:r>
              <a:rPr lang="en-US" b="1" dirty="0">
                <a:solidFill>
                  <a:srgbClr val="707276"/>
                </a:solidFill>
              </a:rPr>
              <a:t>than my views</a:t>
            </a:r>
          </a:p>
        </p:txBody>
      </p:sp>
    </p:spTree>
    <p:extLst>
      <p:ext uri="{BB962C8B-B14F-4D97-AF65-F5344CB8AC3E}">
        <p14:creationId xmlns:p14="http://schemas.microsoft.com/office/powerpoint/2010/main" val="336858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 </a:t>
            </a:r>
          </a:p>
          <a:p>
            <a:r>
              <a:rPr lang="en-US" dirty="0">
                <a:solidFill>
                  <a:srgbClr val="262626"/>
                </a:solidFill>
                <a:ea typeface="MS Mincho" panose="02020609040205080304" pitchFamily="49" charset="-128"/>
              </a:rPr>
              <a:t>CE14 Do you feel that Democratic leaders in Congress are working to unite the party or are they dividing the party?</a:t>
            </a:r>
          </a:p>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CE19 Do you feel that Republican leaders in Congress are working to unite the party or are they dividing the party</a:t>
            </a:r>
          </a:p>
        </p:txBody>
      </p:sp>
      <p:graphicFrame>
        <p:nvGraphicFramePr>
          <p:cNvPr id="22" name="Chart 21"/>
          <p:cNvGraphicFramePr/>
          <p:nvPr>
            <p:extLst>
              <p:ext uri="{D42A27DB-BD31-4B8C-83A1-F6EECF244321}">
                <p14:modId xmlns:p14="http://schemas.microsoft.com/office/powerpoint/2010/main" val="805980883"/>
              </p:ext>
            </p:extLst>
          </p:nvPr>
        </p:nvGraphicFramePr>
        <p:xfrm>
          <a:off x="276313" y="2618598"/>
          <a:ext cx="9753600" cy="3477402"/>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7034256" y="282908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4318494" y="238963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Dividing</a:t>
            </a:r>
            <a:endParaRPr lang="en-US" i="1" kern="0" dirty="0">
              <a:solidFill>
                <a:srgbClr val="A10028"/>
              </a:solidFill>
            </a:endParaRPr>
          </a:p>
        </p:txBody>
      </p:sp>
      <p:sp>
        <p:nvSpPr>
          <p:cNvPr id="29" name="Rounded Rectangle 128"/>
          <p:cNvSpPr/>
          <p:nvPr/>
        </p:nvSpPr>
        <p:spPr>
          <a:xfrm>
            <a:off x="7270737" y="238425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Working to Unite</a:t>
            </a:r>
            <a:endParaRPr lang="en-US" i="1" kern="0" dirty="0">
              <a:solidFill>
                <a:srgbClr val="009DD9"/>
              </a:solidFill>
            </a:endParaRPr>
          </a:p>
        </p:txBody>
      </p:sp>
      <p:sp>
        <p:nvSpPr>
          <p:cNvPr id="30" name="Rectangle 29"/>
          <p:cNvSpPr/>
          <p:nvPr/>
        </p:nvSpPr>
        <p:spPr>
          <a:xfrm>
            <a:off x="1153952" y="2117795"/>
            <a:ext cx="9906000" cy="369332"/>
          </a:xfrm>
          <a:prstGeom prst="rect">
            <a:avLst/>
          </a:prstGeom>
        </p:spPr>
        <p:txBody>
          <a:bodyPr wrap="square">
            <a:spAutoFit/>
          </a:bodyPr>
          <a:lstStyle/>
          <a:p>
            <a:pPr algn="ctr"/>
            <a:r>
              <a:rPr lang="en-US" b="1" dirty="0">
                <a:solidFill>
                  <a:srgbClr val="707276"/>
                </a:solidFill>
              </a:rPr>
              <a:t>Are leaders in Congress dividing or working to unite the party?</a:t>
            </a:r>
          </a:p>
        </p:txBody>
      </p:sp>
      <p:sp>
        <p:nvSpPr>
          <p:cNvPr id="13" name="Title 2"/>
          <p:cNvSpPr>
            <a:spLocks noGrp="1"/>
          </p:cNvSpPr>
          <p:nvPr>
            <p:ph type="title"/>
          </p:nvPr>
        </p:nvSpPr>
        <p:spPr>
          <a:xfrm>
            <a:off x="792480" y="676656"/>
            <a:ext cx="10104120" cy="571500"/>
          </a:xfrm>
        </p:spPr>
        <p:txBody>
          <a:bodyPr/>
          <a:lstStyle/>
          <a:p>
            <a:r>
              <a:rPr lang="en-US" sz="2800" dirty="0"/>
              <a:t>A clear majority of democrats see party leaders as working to unite the party</a:t>
            </a:r>
          </a:p>
        </p:txBody>
      </p:sp>
      <p:sp>
        <p:nvSpPr>
          <p:cNvPr id="14" name="Text Placeholder 4"/>
          <p:cNvSpPr>
            <a:spLocks noGrp="1"/>
          </p:cNvSpPr>
          <p:nvPr>
            <p:ph type="body" idx="13"/>
          </p:nvPr>
        </p:nvSpPr>
        <p:spPr>
          <a:xfrm>
            <a:off x="792480" y="1280160"/>
            <a:ext cx="10880429" cy="315118"/>
          </a:xfrm>
        </p:spPr>
        <p:txBody>
          <a:bodyPr/>
          <a:lstStyle/>
          <a:p>
            <a:r>
              <a:rPr lang="en-US" dirty="0"/>
              <a:t>However, Republican Congressional leaders are seen as dividing the party.</a:t>
            </a:r>
          </a:p>
        </p:txBody>
      </p:sp>
      <p:sp>
        <p:nvSpPr>
          <p:cNvPr id="18" name="Rectangle 17"/>
          <p:cNvSpPr/>
          <p:nvPr/>
        </p:nvSpPr>
        <p:spPr>
          <a:xfrm>
            <a:off x="1169571" y="4856748"/>
            <a:ext cx="3657600" cy="400110"/>
          </a:xfrm>
          <a:prstGeom prst="rect">
            <a:avLst/>
          </a:prstGeom>
        </p:spPr>
        <p:txBody>
          <a:bodyPr wrap="square">
            <a:spAutoFit/>
          </a:bodyPr>
          <a:lstStyle/>
          <a:p>
            <a:r>
              <a:rPr lang="en-US" sz="2000" u="sng" dirty="0">
                <a:solidFill>
                  <a:srgbClr val="5F5F5F"/>
                </a:solidFill>
              </a:rPr>
              <a:t>Democratic</a:t>
            </a:r>
            <a:r>
              <a:rPr lang="en-US" sz="2000" dirty="0">
                <a:solidFill>
                  <a:srgbClr val="5F5F5F"/>
                </a:solidFill>
              </a:rPr>
              <a:t> leaders…</a:t>
            </a:r>
          </a:p>
        </p:txBody>
      </p:sp>
      <p:sp>
        <p:nvSpPr>
          <p:cNvPr id="19" name="Rectangle 18"/>
          <p:cNvSpPr/>
          <p:nvPr/>
        </p:nvSpPr>
        <p:spPr>
          <a:xfrm>
            <a:off x="1169571" y="3436519"/>
            <a:ext cx="3886200" cy="400110"/>
          </a:xfrm>
          <a:prstGeom prst="rect">
            <a:avLst/>
          </a:prstGeom>
        </p:spPr>
        <p:txBody>
          <a:bodyPr wrap="square">
            <a:spAutoFit/>
          </a:bodyPr>
          <a:lstStyle/>
          <a:p>
            <a:r>
              <a:rPr lang="en-US" sz="2000" u="sng" dirty="0">
                <a:solidFill>
                  <a:srgbClr val="5F5F5F"/>
                </a:solidFill>
              </a:rPr>
              <a:t>Republican</a:t>
            </a:r>
            <a:r>
              <a:rPr lang="en-US" sz="2000" dirty="0">
                <a:solidFill>
                  <a:srgbClr val="5F5F5F"/>
                </a:solidFill>
              </a:rPr>
              <a:t> leaders…</a:t>
            </a:r>
          </a:p>
        </p:txBody>
      </p:sp>
    </p:spTree>
    <p:extLst>
      <p:ext uri="{BB962C8B-B14F-4D97-AF65-F5344CB8AC3E}">
        <p14:creationId xmlns:p14="http://schemas.microsoft.com/office/powerpoint/2010/main" val="212649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 </a:t>
            </a:r>
          </a:p>
          <a:p>
            <a:r>
              <a:rPr lang="en-US" dirty="0">
                <a:solidFill>
                  <a:srgbClr val="262626"/>
                </a:solidFill>
                <a:ea typeface="MS Mincho" panose="02020609040205080304" pitchFamily="49" charset="-128"/>
              </a:rPr>
              <a:t>CE15 Do you support or oppose movements within the Democratic Party to take it even further to the left and oppose the current Democratic leaders?</a:t>
            </a:r>
          </a:p>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CE20 Do you support or oppose movements within the Republican Party to take it even further to the right and oppose the current Republican leaders?</a:t>
            </a:r>
          </a:p>
        </p:txBody>
      </p:sp>
      <p:graphicFrame>
        <p:nvGraphicFramePr>
          <p:cNvPr id="22" name="Chart 21"/>
          <p:cNvGraphicFramePr/>
          <p:nvPr>
            <p:extLst>
              <p:ext uri="{D42A27DB-BD31-4B8C-83A1-F6EECF244321}">
                <p14:modId xmlns:p14="http://schemas.microsoft.com/office/powerpoint/2010/main" val="1121549133"/>
              </p:ext>
            </p:extLst>
          </p:nvPr>
        </p:nvGraphicFramePr>
        <p:xfrm>
          <a:off x="792480" y="2618598"/>
          <a:ext cx="9753600" cy="3477402"/>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7550423" y="282908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4399010" y="238963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Oppose</a:t>
            </a:r>
            <a:endParaRPr lang="en-US" i="1" kern="0" dirty="0">
              <a:solidFill>
                <a:srgbClr val="A10028"/>
              </a:solidFill>
            </a:endParaRPr>
          </a:p>
        </p:txBody>
      </p:sp>
      <p:sp>
        <p:nvSpPr>
          <p:cNvPr id="29" name="Rounded Rectangle 128"/>
          <p:cNvSpPr/>
          <p:nvPr/>
        </p:nvSpPr>
        <p:spPr>
          <a:xfrm>
            <a:off x="8316947" y="238425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Support</a:t>
            </a:r>
            <a:endParaRPr lang="en-US" i="1" kern="0" dirty="0">
              <a:solidFill>
                <a:srgbClr val="009DD9"/>
              </a:solidFill>
            </a:endParaRPr>
          </a:p>
        </p:txBody>
      </p:sp>
      <p:sp>
        <p:nvSpPr>
          <p:cNvPr id="13" name="Title 2"/>
          <p:cNvSpPr>
            <a:spLocks noGrp="1"/>
          </p:cNvSpPr>
          <p:nvPr>
            <p:ph type="title"/>
          </p:nvPr>
        </p:nvSpPr>
        <p:spPr>
          <a:xfrm>
            <a:off x="792480" y="676656"/>
            <a:ext cx="10104120" cy="571500"/>
          </a:xfrm>
        </p:spPr>
        <p:txBody>
          <a:bodyPr/>
          <a:lstStyle/>
          <a:p>
            <a:r>
              <a:rPr lang="en-US" sz="2800" dirty="0"/>
              <a:t>Republicans and democrats are both split on whether their parties should move away from the center</a:t>
            </a:r>
          </a:p>
        </p:txBody>
      </p:sp>
      <p:sp>
        <p:nvSpPr>
          <p:cNvPr id="18" name="Rectangle 17"/>
          <p:cNvSpPr/>
          <p:nvPr/>
        </p:nvSpPr>
        <p:spPr>
          <a:xfrm>
            <a:off x="1169571" y="4492702"/>
            <a:ext cx="3657600" cy="707886"/>
          </a:xfrm>
          <a:prstGeom prst="rect">
            <a:avLst/>
          </a:prstGeom>
        </p:spPr>
        <p:txBody>
          <a:bodyPr wrap="square">
            <a:spAutoFit/>
          </a:bodyPr>
          <a:lstStyle/>
          <a:p>
            <a:r>
              <a:rPr lang="en-US" sz="2000" u="sng" dirty="0">
                <a:solidFill>
                  <a:srgbClr val="5F5F5F"/>
                </a:solidFill>
              </a:rPr>
              <a:t>Democratic</a:t>
            </a:r>
            <a:r>
              <a:rPr lang="en-US" sz="2000" dirty="0">
                <a:solidFill>
                  <a:srgbClr val="5F5F5F"/>
                </a:solidFill>
              </a:rPr>
              <a:t> leaders should take the part further </a:t>
            </a:r>
            <a:r>
              <a:rPr lang="en-US" sz="2000" u="sng" dirty="0">
                <a:solidFill>
                  <a:srgbClr val="5F5F5F"/>
                </a:solidFill>
              </a:rPr>
              <a:t>left</a:t>
            </a:r>
            <a:endParaRPr lang="en-US" sz="2000" dirty="0">
              <a:solidFill>
                <a:srgbClr val="5F5F5F"/>
              </a:solidFill>
            </a:endParaRPr>
          </a:p>
        </p:txBody>
      </p:sp>
      <p:sp>
        <p:nvSpPr>
          <p:cNvPr id="19" name="Rectangle 18"/>
          <p:cNvSpPr/>
          <p:nvPr/>
        </p:nvSpPr>
        <p:spPr>
          <a:xfrm>
            <a:off x="1169571" y="3200400"/>
            <a:ext cx="3886200" cy="707886"/>
          </a:xfrm>
          <a:prstGeom prst="rect">
            <a:avLst/>
          </a:prstGeom>
        </p:spPr>
        <p:txBody>
          <a:bodyPr wrap="square">
            <a:spAutoFit/>
          </a:bodyPr>
          <a:lstStyle/>
          <a:p>
            <a:r>
              <a:rPr lang="en-US" sz="2000" u="sng" dirty="0">
                <a:solidFill>
                  <a:srgbClr val="5F5F5F"/>
                </a:solidFill>
              </a:rPr>
              <a:t>Republican</a:t>
            </a:r>
            <a:r>
              <a:rPr lang="en-US" sz="2000" dirty="0">
                <a:solidFill>
                  <a:srgbClr val="5F5F5F"/>
                </a:solidFill>
              </a:rPr>
              <a:t> leaders should take the party further </a:t>
            </a:r>
            <a:r>
              <a:rPr lang="en-US" sz="2000" u="sng" dirty="0">
                <a:solidFill>
                  <a:srgbClr val="5F5F5F"/>
                </a:solidFill>
              </a:rPr>
              <a:t>right</a:t>
            </a:r>
          </a:p>
        </p:txBody>
      </p:sp>
      <p:sp>
        <p:nvSpPr>
          <p:cNvPr id="20" name="Text Placeholder 4"/>
          <p:cNvSpPr>
            <a:spLocks noGrp="1"/>
          </p:cNvSpPr>
          <p:nvPr>
            <p:ph type="body" idx="13"/>
          </p:nvPr>
        </p:nvSpPr>
        <p:spPr>
          <a:xfrm>
            <a:off x="792480" y="1280160"/>
            <a:ext cx="10880429" cy="315118"/>
          </a:xfrm>
        </p:spPr>
        <p:txBody>
          <a:bodyPr/>
          <a:lstStyle/>
          <a:p>
            <a:r>
              <a:rPr lang="en-US" dirty="0"/>
              <a:t>About equal numbers of Republicans and Democrats oppose and support taking the parties further to the right (R) or left (D).</a:t>
            </a:r>
          </a:p>
        </p:txBody>
      </p:sp>
    </p:spTree>
    <p:extLst>
      <p:ext uri="{BB962C8B-B14F-4D97-AF65-F5344CB8AC3E}">
        <p14:creationId xmlns:p14="http://schemas.microsoft.com/office/powerpoint/2010/main" val="710301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 </a:t>
            </a:r>
          </a:p>
          <a:p>
            <a:r>
              <a:rPr lang="en-US" dirty="0">
                <a:solidFill>
                  <a:srgbClr val="262626"/>
                </a:solidFill>
                <a:ea typeface="MS Mincho" panose="02020609040205080304" pitchFamily="49" charset="-128"/>
              </a:rPr>
              <a:t>CE16 Do you think these left-leaning movements will help, hurt, or have no effect on the chances of Democrats to win the next elections?</a:t>
            </a:r>
          </a:p>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CE21 Do you think these right-leaning movements will help, hurt, or have no effect on the chances of Republicans to win the next elections?</a:t>
            </a:r>
          </a:p>
        </p:txBody>
      </p:sp>
      <p:graphicFrame>
        <p:nvGraphicFramePr>
          <p:cNvPr id="22" name="Chart 21"/>
          <p:cNvGraphicFramePr/>
          <p:nvPr>
            <p:extLst>
              <p:ext uri="{D42A27DB-BD31-4B8C-83A1-F6EECF244321}">
                <p14:modId xmlns:p14="http://schemas.microsoft.com/office/powerpoint/2010/main" val="2748581038"/>
              </p:ext>
            </p:extLst>
          </p:nvPr>
        </p:nvGraphicFramePr>
        <p:xfrm>
          <a:off x="1752600" y="2618598"/>
          <a:ext cx="9753600" cy="3629802"/>
        </p:xfrm>
        <a:graphic>
          <a:graphicData uri="http://schemas.openxmlformats.org/drawingml/2006/chart">
            <c:chart xmlns:c="http://schemas.openxmlformats.org/drawingml/2006/chart" xmlns:r="http://schemas.openxmlformats.org/officeDocument/2006/relationships" r:id="rId2"/>
          </a:graphicData>
        </a:graphic>
      </p:graphicFrame>
      <p:sp>
        <p:nvSpPr>
          <p:cNvPr id="28" name="Rounded Rectangle 127"/>
          <p:cNvSpPr/>
          <p:nvPr/>
        </p:nvSpPr>
        <p:spPr>
          <a:xfrm>
            <a:off x="6053889" y="2602755"/>
            <a:ext cx="1188720" cy="65802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Hurt</a:t>
            </a:r>
            <a:endParaRPr lang="en-US" i="1" kern="0" dirty="0">
              <a:solidFill>
                <a:srgbClr val="A10028"/>
              </a:solidFill>
            </a:endParaRPr>
          </a:p>
        </p:txBody>
      </p:sp>
      <p:sp>
        <p:nvSpPr>
          <p:cNvPr id="29" name="Rounded Rectangle 128"/>
          <p:cNvSpPr/>
          <p:nvPr/>
        </p:nvSpPr>
        <p:spPr>
          <a:xfrm>
            <a:off x="9918898" y="2423710"/>
            <a:ext cx="118872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Help</a:t>
            </a:r>
            <a:endParaRPr lang="en-US" i="1" kern="0" dirty="0">
              <a:solidFill>
                <a:srgbClr val="009DD9"/>
              </a:solidFill>
            </a:endParaRPr>
          </a:p>
        </p:txBody>
      </p:sp>
      <p:sp>
        <p:nvSpPr>
          <p:cNvPr id="13" name="Title 2"/>
          <p:cNvSpPr>
            <a:spLocks noGrp="1"/>
          </p:cNvSpPr>
          <p:nvPr>
            <p:ph type="title"/>
          </p:nvPr>
        </p:nvSpPr>
        <p:spPr>
          <a:xfrm>
            <a:off x="792480" y="676656"/>
            <a:ext cx="10104120" cy="571500"/>
          </a:xfrm>
        </p:spPr>
        <p:txBody>
          <a:bodyPr/>
          <a:lstStyle/>
          <a:p>
            <a:r>
              <a:rPr lang="en-US" sz="2800" dirty="0"/>
              <a:t>Similarly, members of both parties are split on whether the far-reaches will have an impact on the next election</a:t>
            </a:r>
          </a:p>
        </p:txBody>
      </p:sp>
      <p:sp>
        <p:nvSpPr>
          <p:cNvPr id="14" name="Text Placeholder 4"/>
          <p:cNvSpPr>
            <a:spLocks noGrp="1"/>
          </p:cNvSpPr>
          <p:nvPr>
            <p:ph type="body" idx="13"/>
          </p:nvPr>
        </p:nvSpPr>
        <p:spPr>
          <a:xfrm>
            <a:off x="792481" y="1344518"/>
            <a:ext cx="10027920" cy="611128"/>
          </a:xfrm>
        </p:spPr>
        <p:txBody>
          <a:bodyPr/>
          <a:lstStyle/>
          <a:p>
            <a:r>
              <a:rPr lang="en-US" dirty="0"/>
              <a:t>Slightly more of both Republicans and Democrats believe the further-leaning parts of their parties will hurt them at the polls.</a:t>
            </a:r>
          </a:p>
        </p:txBody>
      </p:sp>
      <p:sp>
        <p:nvSpPr>
          <p:cNvPr id="19" name="Rectangle 18"/>
          <p:cNvSpPr/>
          <p:nvPr/>
        </p:nvSpPr>
        <p:spPr>
          <a:xfrm>
            <a:off x="1169570" y="2971800"/>
            <a:ext cx="4240629" cy="1015663"/>
          </a:xfrm>
          <a:prstGeom prst="rect">
            <a:avLst/>
          </a:prstGeom>
        </p:spPr>
        <p:txBody>
          <a:bodyPr wrap="square">
            <a:spAutoFit/>
          </a:bodyPr>
          <a:lstStyle/>
          <a:p>
            <a:r>
              <a:rPr lang="en-US" sz="2000" dirty="0">
                <a:solidFill>
                  <a:srgbClr val="5F5F5F"/>
                </a:solidFill>
              </a:rPr>
              <a:t>Effect of </a:t>
            </a:r>
            <a:r>
              <a:rPr lang="en-US" sz="2000" u="sng" dirty="0">
                <a:solidFill>
                  <a:srgbClr val="5F5F5F"/>
                </a:solidFill>
              </a:rPr>
              <a:t>right-leaning</a:t>
            </a:r>
            <a:r>
              <a:rPr lang="en-US" sz="2000" dirty="0">
                <a:solidFill>
                  <a:srgbClr val="5F5F5F"/>
                </a:solidFill>
              </a:rPr>
              <a:t> movements on </a:t>
            </a:r>
            <a:r>
              <a:rPr lang="en-US" sz="2000" u="sng" dirty="0">
                <a:solidFill>
                  <a:srgbClr val="5F5F5F"/>
                </a:solidFill>
              </a:rPr>
              <a:t>Republicans’</a:t>
            </a:r>
            <a:r>
              <a:rPr lang="en-US" sz="2000" dirty="0">
                <a:solidFill>
                  <a:srgbClr val="5F5F5F"/>
                </a:solidFill>
              </a:rPr>
              <a:t> chance to win the next elections</a:t>
            </a:r>
            <a:endParaRPr lang="en-US" sz="2000" u="sng" dirty="0">
              <a:solidFill>
                <a:srgbClr val="5F5F5F"/>
              </a:solidFill>
            </a:endParaRPr>
          </a:p>
        </p:txBody>
      </p:sp>
      <p:sp>
        <p:nvSpPr>
          <p:cNvPr id="15" name="Rectangle 14"/>
          <p:cNvSpPr/>
          <p:nvPr/>
        </p:nvSpPr>
        <p:spPr>
          <a:xfrm>
            <a:off x="1169570" y="4455527"/>
            <a:ext cx="4240629" cy="1015663"/>
          </a:xfrm>
          <a:prstGeom prst="rect">
            <a:avLst/>
          </a:prstGeom>
        </p:spPr>
        <p:txBody>
          <a:bodyPr wrap="square">
            <a:spAutoFit/>
          </a:bodyPr>
          <a:lstStyle/>
          <a:p>
            <a:r>
              <a:rPr lang="en-US" sz="2000" dirty="0">
                <a:solidFill>
                  <a:srgbClr val="5F5F5F"/>
                </a:solidFill>
              </a:rPr>
              <a:t>Effect of </a:t>
            </a:r>
            <a:r>
              <a:rPr lang="en-US" sz="2000" u="sng" dirty="0">
                <a:solidFill>
                  <a:srgbClr val="5F5F5F"/>
                </a:solidFill>
              </a:rPr>
              <a:t>left-leaning</a:t>
            </a:r>
            <a:r>
              <a:rPr lang="en-US" sz="2000" dirty="0">
                <a:solidFill>
                  <a:srgbClr val="5F5F5F"/>
                </a:solidFill>
              </a:rPr>
              <a:t> </a:t>
            </a:r>
          </a:p>
          <a:p>
            <a:r>
              <a:rPr lang="en-US" sz="2000" dirty="0">
                <a:solidFill>
                  <a:srgbClr val="5F5F5F"/>
                </a:solidFill>
              </a:rPr>
              <a:t>movements on </a:t>
            </a:r>
            <a:r>
              <a:rPr lang="en-US" sz="2000" u="sng" dirty="0">
                <a:solidFill>
                  <a:srgbClr val="5F5F5F"/>
                </a:solidFill>
              </a:rPr>
              <a:t>Democrats’</a:t>
            </a:r>
            <a:r>
              <a:rPr lang="en-US" sz="2000" dirty="0">
                <a:solidFill>
                  <a:srgbClr val="5F5F5F"/>
                </a:solidFill>
              </a:rPr>
              <a:t> chance to win the next elections</a:t>
            </a:r>
            <a:endParaRPr lang="en-US" sz="2000" u="sng" dirty="0">
              <a:solidFill>
                <a:srgbClr val="5F5F5F"/>
              </a:solidFill>
            </a:endParaRPr>
          </a:p>
        </p:txBody>
      </p:sp>
      <p:sp>
        <p:nvSpPr>
          <p:cNvPr id="20" name="Rounded Rectangle 128"/>
          <p:cNvSpPr/>
          <p:nvPr/>
        </p:nvSpPr>
        <p:spPr>
          <a:xfrm>
            <a:off x="8311477" y="2405125"/>
            <a:ext cx="118872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chemeClr val="tx1"/>
                </a:solidFill>
              </a:rPr>
              <a:t>No Effect</a:t>
            </a:r>
            <a:endParaRPr lang="en-US" i="1" kern="0" dirty="0">
              <a:solidFill>
                <a:schemeClr val="tx1"/>
              </a:solidFill>
            </a:endParaRPr>
          </a:p>
        </p:txBody>
      </p:sp>
    </p:spTree>
    <p:extLst>
      <p:ext uri="{BB962C8B-B14F-4D97-AF65-F5344CB8AC3E}">
        <p14:creationId xmlns:p14="http://schemas.microsoft.com/office/powerpoint/2010/main" val="1022878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 </a:t>
            </a:r>
          </a:p>
          <a:p>
            <a:r>
              <a:rPr lang="en-US" dirty="0">
                <a:solidFill>
                  <a:srgbClr val="262626"/>
                </a:solidFill>
                <a:ea typeface="MS Mincho" panose="02020609040205080304" pitchFamily="49" charset="-128"/>
              </a:rPr>
              <a:t>CE22 Do you think the Democrat leaders in Congress are in touch or out of touch with Democrat voters?</a:t>
            </a:r>
          </a:p>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CE22A Do you think the Republican leaders in Congress are in touch or out of touch with Republican voters?</a:t>
            </a:r>
          </a:p>
        </p:txBody>
      </p:sp>
      <p:graphicFrame>
        <p:nvGraphicFramePr>
          <p:cNvPr id="22" name="Chart 21"/>
          <p:cNvGraphicFramePr/>
          <p:nvPr>
            <p:extLst>
              <p:ext uri="{D42A27DB-BD31-4B8C-83A1-F6EECF244321}">
                <p14:modId xmlns:p14="http://schemas.microsoft.com/office/powerpoint/2010/main" val="3509790565"/>
              </p:ext>
            </p:extLst>
          </p:nvPr>
        </p:nvGraphicFramePr>
        <p:xfrm>
          <a:off x="375386" y="2618598"/>
          <a:ext cx="9753600" cy="3477402"/>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7550423" y="2829085"/>
            <a:ext cx="0" cy="2926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4876800" y="238963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Out of Touch</a:t>
            </a:r>
            <a:endParaRPr lang="en-US" i="1" kern="0" dirty="0">
              <a:solidFill>
                <a:srgbClr val="A10028"/>
              </a:solidFill>
            </a:endParaRPr>
          </a:p>
        </p:txBody>
      </p:sp>
      <p:sp>
        <p:nvSpPr>
          <p:cNvPr id="29" name="Rounded Rectangle 128"/>
          <p:cNvSpPr/>
          <p:nvPr/>
        </p:nvSpPr>
        <p:spPr>
          <a:xfrm>
            <a:off x="7696200" y="238425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In Touch</a:t>
            </a:r>
            <a:endParaRPr lang="en-US" i="1" kern="0" dirty="0">
              <a:solidFill>
                <a:srgbClr val="009DD9"/>
              </a:solidFill>
            </a:endParaRPr>
          </a:p>
        </p:txBody>
      </p:sp>
      <p:sp>
        <p:nvSpPr>
          <p:cNvPr id="13" name="Title 2"/>
          <p:cNvSpPr>
            <a:spLocks noGrp="1"/>
          </p:cNvSpPr>
          <p:nvPr>
            <p:ph type="title"/>
          </p:nvPr>
        </p:nvSpPr>
        <p:spPr>
          <a:xfrm>
            <a:off x="792480" y="676656"/>
            <a:ext cx="10485120" cy="571500"/>
          </a:xfrm>
        </p:spPr>
        <p:txBody>
          <a:bodyPr/>
          <a:lstStyle/>
          <a:p>
            <a:r>
              <a:rPr lang="en-US" sz="2800" dirty="0"/>
              <a:t>A clear majority of Republicans believe their congressional leaders are out of touch with republican voters</a:t>
            </a:r>
          </a:p>
        </p:txBody>
      </p:sp>
      <p:sp>
        <p:nvSpPr>
          <p:cNvPr id="14" name="Text Placeholder 4"/>
          <p:cNvSpPr>
            <a:spLocks noGrp="1"/>
          </p:cNvSpPr>
          <p:nvPr>
            <p:ph type="body" idx="13"/>
          </p:nvPr>
        </p:nvSpPr>
        <p:spPr>
          <a:xfrm>
            <a:off x="792480" y="1280160"/>
            <a:ext cx="10880429" cy="315118"/>
          </a:xfrm>
        </p:spPr>
        <p:txBody>
          <a:bodyPr/>
          <a:lstStyle/>
          <a:p>
            <a:r>
              <a:rPr lang="en-US" dirty="0"/>
              <a:t>In contrast, most Democrats say Democrats in Congress are in touch with voters.</a:t>
            </a:r>
          </a:p>
        </p:txBody>
      </p:sp>
      <p:sp>
        <p:nvSpPr>
          <p:cNvPr id="18" name="Rectangle 17"/>
          <p:cNvSpPr/>
          <p:nvPr/>
        </p:nvSpPr>
        <p:spPr>
          <a:xfrm>
            <a:off x="1169571" y="4733333"/>
            <a:ext cx="3657600" cy="400110"/>
          </a:xfrm>
          <a:prstGeom prst="rect">
            <a:avLst/>
          </a:prstGeom>
        </p:spPr>
        <p:txBody>
          <a:bodyPr wrap="square">
            <a:spAutoFit/>
          </a:bodyPr>
          <a:lstStyle/>
          <a:p>
            <a:r>
              <a:rPr lang="en-US" sz="2000" u="sng" dirty="0">
                <a:solidFill>
                  <a:srgbClr val="5F5F5F"/>
                </a:solidFill>
              </a:rPr>
              <a:t>Democratic</a:t>
            </a:r>
            <a:r>
              <a:rPr lang="en-US" sz="2000" dirty="0">
                <a:solidFill>
                  <a:srgbClr val="5F5F5F"/>
                </a:solidFill>
              </a:rPr>
              <a:t> leaders</a:t>
            </a:r>
          </a:p>
        </p:txBody>
      </p:sp>
      <p:sp>
        <p:nvSpPr>
          <p:cNvPr id="19" name="Rectangle 18"/>
          <p:cNvSpPr/>
          <p:nvPr/>
        </p:nvSpPr>
        <p:spPr>
          <a:xfrm>
            <a:off x="1153952" y="3410159"/>
            <a:ext cx="3886200" cy="400110"/>
          </a:xfrm>
          <a:prstGeom prst="rect">
            <a:avLst/>
          </a:prstGeom>
        </p:spPr>
        <p:txBody>
          <a:bodyPr wrap="square">
            <a:spAutoFit/>
          </a:bodyPr>
          <a:lstStyle/>
          <a:p>
            <a:r>
              <a:rPr lang="en-US" sz="2000" u="sng" dirty="0">
                <a:solidFill>
                  <a:srgbClr val="5F5F5F"/>
                </a:solidFill>
              </a:rPr>
              <a:t>Republican</a:t>
            </a:r>
            <a:r>
              <a:rPr lang="en-US" sz="2000" dirty="0">
                <a:solidFill>
                  <a:srgbClr val="5F5F5F"/>
                </a:solidFill>
              </a:rPr>
              <a:t> leaders</a:t>
            </a:r>
            <a:endParaRPr lang="en-US" sz="2000" u="sng" dirty="0">
              <a:solidFill>
                <a:srgbClr val="5F5F5F"/>
              </a:solidFill>
            </a:endParaRPr>
          </a:p>
        </p:txBody>
      </p:sp>
      <p:sp>
        <p:nvSpPr>
          <p:cNvPr id="15" name="Rectangle 14"/>
          <p:cNvSpPr/>
          <p:nvPr/>
        </p:nvSpPr>
        <p:spPr>
          <a:xfrm>
            <a:off x="1153952" y="2117795"/>
            <a:ext cx="9906000" cy="369332"/>
          </a:xfrm>
          <a:prstGeom prst="rect">
            <a:avLst/>
          </a:prstGeom>
        </p:spPr>
        <p:txBody>
          <a:bodyPr wrap="square">
            <a:spAutoFit/>
          </a:bodyPr>
          <a:lstStyle/>
          <a:p>
            <a:pPr algn="ctr"/>
            <a:r>
              <a:rPr lang="en-US" b="1" dirty="0">
                <a:solidFill>
                  <a:srgbClr val="707276"/>
                </a:solidFill>
              </a:rPr>
              <a:t>Are leaders in Congress out of touch or in touch with voters of their party?</a:t>
            </a:r>
          </a:p>
        </p:txBody>
      </p:sp>
    </p:spTree>
    <p:extLst>
      <p:ext uri="{BB962C8B-B14F-4D97-AF65-F5344CB8AC3E}">
        <p14:creationId xmlns:p14="http://schemas.microsoft.com/office/powerpoint/2010/main" val="3784612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256520" cy="571500"/>
          </a:xfrm>
        </p:spPr>
        <p:txBody>
          <a:bodyPr/>
          <a:lstStyle/>
          <a:p>
            <a:r>
              <a:rPr lang="en-US" sz="2800" dirty="0"/>
              <a:t>President trump is viewed as the leader of the republican party while there is no clear leader among democrats</a:t>
            </a:r>
          </a:p>
        </p:txBody>
      </p:sp>
      <p:sp>
        <p:nvSpPr>
          <p:cNvPr id="3" name="Text Placeholder 2"/>
          <p:cNvSpPr>
            <a:spLocks noGrp="1"/>
          </p:cNvSpPr>
          <p:nvPr>
            <p:ph type="body" idx="13"/>
          </p:nvPr>
        </p:nvSpPr>
        <p:spPr>
          <a:xfrm>
            <a:off x="792481" y="1280160"/>
            <a:ext cx="10408920" cy="636508"/>
          </a:xfrm>
        </p:spPr>
        <p:txBody>
          <a:bodyPr/>
          <a:lstStyle/>
          <a:p>
            <a:r>
              <a:rPr lang="en-US" dirty="0"/>
              <a:t>Nancy Pelosi and Chuck Schumer are most often selected as the top Democratic leader, but neither are seen as the party leader by more than 1 in 4 Democrats.</a:t>
            </a:r>
          </a:p>
        </p:txBody>
      </p:sp>
      <p:graphicFrame>
        <p:nvGraphicFramePr>
          <p:cNvPr id="5" name="Chart 4"/>
          <p:cNvGraphicFramePr/>
          <p:nvPr>
            <p:extLst>
              <p:ext uri="{D42A27DB-BD31-4B8C-83A1-F6EECF244321}">
                <p14:modId xmlns:p14="http://schemas.microsoft.com/office/powerpoint/2010/main" val="23900163"/>
              </p:ext>
            </p:extLst>
          </p:nvPr>
        </p:nvGraphicFramePr>
        <p:xfrm>
          <a:off x="5614738" y="2662988"/>
          <a:ext cx="6400800" cy="348113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403980" y="1916668"/>
            <a:ext cx="3634329" cy="369332"/>
          </a:xfrm>
          <a:prstGeom prst="rect">
            <a:avLst/>
          </a:prstGeom>
        </p:spPr>
        <p:txBody>
          <a:bodyPr wrap="none">
            <a:spAutoFit/>
          </a:bodyPr>
          <a:lstStyle/>
          <a:p>
            <a:pPr algn="ctr" defTabSz="457200">
              <a:defRPr/>
            </a:pPr>
            <a:r>
              <a:rPr lang="en-US" b="1" kern="0" dirty="0">
                <a:solidFill>
                  <a:srgbClr val="707276"/>
                </a:solidFill>
              </a:rPr>
              <a:t>Who is the leader of the party now?</a:t>
            </a:r>
          </a:p>
        </p:txBody>
      </p:sp>
      <p:graphicFrame>
        <p:nvGraphicFramePr>
          <p:cNvPr id="8" name="Chart 7"/>
          <p:cNvGraphicFramePr/>
          <p:nvPr>
            <p:extLst>
              <p:ext uri="{D42A27DB-BD31-4B8C-83A1-F6EECF244321}">
                <p14:modId xmlns:p14="http://schemas.microsoft.com/office/powerpoint/2010/main" val="1308384952"/>
              </p:ext>
            </p:extLst>
          </p:nvPr>
        </p:nvGraphicFramePr>
        <p:xfrm>
          <a:off x="-517357" y="2662988"/>
          <a:ext cx="6400800" cy="34811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Democrats (n=740) </a:t>
            </a:r>
          </a:p>
          <a:p>
            <a:r>
              <a:rPr lang="en-US" dirty="0">
                <a:solidFill>
                  <a:srgbClr val="262626"/>
                </a:solidFill>
                <a:ea typeface="MS Mincho" panose="02020609040205080304" pitchFamily="49" charset="-128"/>
              </a:rPr>
              <a:t>CE17  Who is the leader of the Democratic Party now?</a:t>
            </a:r>
          </a:p>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CE26 Who is the leader of the Republican Party now?</a:t>
            </a:r>
          </a:p>
        </p:txBody>
      </p:sp>
      <p:cxnSp>
        <p:nvCxnSpPr>
          <p:cNvPr id="12" name="Straight Connector 11"/>
          <p:cNvCxnSpPr/>
          <p:nvPr/>
        </p:nvCxnSpPr>
        <p:spPr>
          <a:xfrm>
            <a:off x="6388769" y="3097490"/>
            <a:ext cx="0" cy="27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84984" y="2303253"/>
            <a:ext cx="3886200" cy="400110"/>
          </a:xfrm>
          <a:prstGeom prst="rect">
            <a:avLst/>
          </a:prstGeom>
        </p:spPr>
        <p:txBody>
          <a:bodyPr wrap="square">
            <a:spAutoFit/>
          </a:bodyPr>
          <a:lstStyle/>
          <a:p>
            <a:r>
              <a:rPr lang="en-US" sz="2000" u="sng" dirty="0">
                <a:solidFill>
                  <a:srgbClr val="5F5F5F"/>
                </a:solidFill>
              </a:rPr>
              <a:t>Republican</a:t>
            </a:r>
            <a:r>
              <a:rPr lang="en-US" sz="2000" dirty="0">
                <a:solidFill>
                  <a:srgbClr val="5F5F5F"/>
                </a:solidFill>
              </a:rPr>
              <a:t> party</a:t>
            </a:r>
            <a:endParaRPr lang="en-US" sz="2000" u="sng" dirty="0">
              <a:solidFill>
                <a:srgbClr val="5F5F5F"/>
              </a:solidFill>
            </a:endParaRPr>
          </a:p>
        </p:txBody>
      </p:sp>
      <p:sp>
        <p:nvSpPr>
          <p:cNvPr id="15" name="Rectangle 14"/>
          <p:cNvSpPr/>
          <p:nvPr/>
        </p:nvSpPr>
        <p:spPr>
          <a:xfrm>
            <a:off x="6858000" y="2303253"/>
            <a:ext cx="3886200" cy="400110"/>
          </a:xfrm>
          <a:prstGeom prst="rect">
            <a:avLst/>
          </a:prstGeom>
        </p:spPr>
        <p:txBody>
          <a:bodyPr wrap="square">
            <a:spAutoFit/>
          </a:bodyPr>
          <a:lstStyle/>
          <a:p>
            <a:r>
              <a:rPr lang="en-US" sz="2000" u="sng" dirty="0">
                <a:solidFill>
                  <a:srgbClr val="5F5F5F"/>
                </a:solidFill>
              </a:rPr>
              <a:t>Democratic</a:t>
            </a:r>
            <a:r>
              <a:rPr lang="en-US" sz="2000" dirty="0">
                <a:solidFill>
                  <a:srgbClr val="5F5F5F"/>
                </a:solidFill>
              </a:rPr>
              <a:t> party</a:t>
            </a:r>
            <a:endParaRPr lang="en-US" sz="2000" u="sng" dirty="0">
              <a:solidFill>
                <a:srgbClr val="5F5F5F"/>
              </a:solidFill>
            </a:endParaRPr>
          </a:p>
        </p:txBody>
      </p:sp>
    </p:spTree>
    <p:extLst>
      <p:ext uri="{BB962C8B-B14F-4D97-AF65-F5344CB8AC3E}">
        <p14:creationId xmlns:p14="http://schemas.microsoft.com/office/powerpoint/2010/main" val="3321953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Republicans (n=590) </a:t>
            </a:r>
          </a:p>
          <a:p>
            <a:r>
              <a:rPr lang="en-US" dirty="0">
                <a:solidFill>
                  <a:srgbClr val="262626"/>
                </a:solidFill>
                <a:ea typeface="MS Mincho" panose="02020609040205080304" pitchFamily="49" charset="-128"/>
              </a:rPr>
              <a:t>CE23 Do you think Mitch McConnell should stay on or resign as majority leader?</a:t>
            </a:r>
          </a:p>
          <a:p>
            <a:r>
              <a:rPr lang="en-US" dirty="0">
                <a:solidFill>
                  <a:srgbClr val="262626"/>
                </a:solidFill>
                <a:ea typeface="MS Mincho" panose="02020609040205080304" pitchFamily="49" charset="-128"/>
              </a:rPr>
              <a:t>CE24 Do you support or oppose Steve Bannon's movement to oust Republicans who fail to support tax cuts, tough immigration policies, and the repeal of Obamacare?</a:t>
            </a:r>
          </a:p>
          <a:p>
            <a:r>
              <a:rPr lang="en-US" dirty="0">
                <a:solidFill>
                  <a:srgbClr val="262626"/>
                </a:solidFill>
                <a:ea typeface="MS Mincho" panose="02020609040205080304" pitchFamily="49" charset="-128"/>
              </a:rPr>
              <a:t>CE25 Do you think Steve Bannon's movement will make the Republican Party stronger or weaker?</a:t>
            </a:r>
          </a:p>
        </p:txBody>
      </p:sp>
      <p:graphicFrame>
        <p:nvGraphicFramePr>
          <p:cNvPr id="22" name="Chart 21"/>
          <p:cNvGraphicFramePr/>
          <p:nvPr>
            <p:extLst>
              <p:ext uri="{D42A27DB-BD31-4B8C-83A1-F6EECF244321}">
                <p14:modId xmlns:p14="http://schemas.microsoft.com/office/powerpoint/2010/main" val="2088660964"/>
              </p:ext>
            </p:extLst>
          </p:nvPr>
        </p:nvGraphicFramePr>
        <p:xfrm>
          <a:off x="2133600" y="2730393"/>
          <a:ext cx="9333561" cy="1207483"/>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457200" y="2909550"/>
            <a:ext cx="5486400" cy="707886"/>
          </a:xfrm>
          <a:prstGeom prst="rect">
            <a:avLst/>
          </a:prstGeom>
        </p:spPr>
        <p:txBody>
          <a:bodyPr wrap="square">
            <a:spAutoFit/>
          </a:bodyPr>
          <a:lstStyle/>
          <a:p>
            <a:pPr algn="r"/>
            <a:r>
              <a:rPr lang="en-US" sz="2000" dirty="0">
                <a:solidFill>
                  <a:srgbClr val="5F5F5F"/>
                </a:solidFill>
              </a:rPr>
              <a:t>Should Mitch McConnell </a:t>
            </a:r>
          </a:p>
          <a:p>
            <a:pPr algn="r"/>
            <a:r>
              <a:rPr lang="en-US" sz="2000" dirty="0">
                <a:solidFill>
                  <a:srgbClr val="5F5F5F"/>
                </a:solidFill>
              </a:rPr>
              <a:t>stay as majority leader or resign?</a:t>
            </a:r>
          </a:p>
        </p:txBody>
      </p:sp>
      <p:cxnSp>
        <p:nvCxnSpPr>
          <p:cNvPr id="11" name="Straight Connector 10"/>
          <p:cNvCxnSpPr/>
          <p:nvPr/>
        </p:nvCxnSpPr>
        <p:spPr>
          <a:xfrm>
            <a:off x="8870730" y="2544338"/>
            <a:ext cx="0" cy="37802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7687179" y="2567843"/>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Resign</a:t>
            </a:r>
            <a:endParaRPr lang="en-US" i="1" kern="0" dirty="0">
              <a:solidFill>
                <a:srgbClr val="A10028"/>
              </a:solidFill>
            </a:endParaRPr>
          </a:p>
        </p:txBody>
      </p:sp>
      <p:sp>
        <p:nvSpPr>
          <p:cNvPr id="29" name="Rounded Rectangle 128"/>
          <p:cNvSpPr/>
          <p:nvPr/>
        </p:nvSpPr>
        <p:spPr>
          <a:xfrm>
            <a:off x="8954505" y="2567843"/>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Stay On</a:t>
            </a:r>
            <a:endParaRPr lang="en-US" i="1" kern="0" dirty="0">
              <a:solidFill>
                <a:srgbClr val="009DD9"/>
              </a:solidFill>
            </a:endParaRPr>
          </a:p>
        </p:txBody>
      </p:sp>
      <p:sp>
        <p:nvSpPr>
          <p:cNvPr id="30" name="Rectangle 29"/>
          <p:cNvSpPr/>
          <p:nvPr/>
        </p:nvSpPr>
        <p:spPr>
          <a:xfrm>
            <a:off x="928709" y="2117795"/>
            <a:ext cx="9906000" cy="369332"/>
          </a:xfrm>
          <a:prstGeom prst="rect">
            <a:avLst/>
          </a:prstGeom>
        </p:spPr>
        <p:txBody>
          <a:bodyPr wrap="square">
            <a:spAutoFit/>
          </a:bodyPr>
          <a:lstStyle/>
          <a:p>
            <a:pPr algn="ctr"/>
            <a:r>
              <a:rPr lang="en-US" b="1" dirty="0">
                <a:solidFill>
                  <a:srgbClr val="707276"/>
                </a:solidFill>
              </a:rPr>
              <a:t>Republican Attitudes </a:t>
            </a:r>
          </a:p>
        </p:txBody>
      </p:sp>
      <p:sp>
        <p:nvSpPr>
          <p:cNvPr id="13" name="Title 2"/>
          <p:cNvSpPr>
            <a:spLocks noGrp="1"/>
          </p:cNvSpPr>
          <p:nvPr>
            <p:ph type="title"/>
          </p:nvPr>
        </p:nvSpPr>
        <p:spPr>
          <a:xfrm>
            <a:off x="792480" y="676656"/>
            <a:ext cx="10104120" cy="571500"/>
          </a:xfrm>
        </p:spPr>
        <p:txBody>
          <a:bodyPr/>
          <a:lstStyle/>
          <a:p>
            <a:r>
              <a:rPr lang="en-US" sz="2800" dirty="0"/>
              <a:t>Republicans are slightly leaning towards Bannon’s versus McConnell's vision for the party</a:t>
            </a:r>
          </a:p>
        </p:txBody>
      </p:sp>
      <p:sp>
        <p:nvSpPr>
          <p:cNvPr id="14" name="Text Placeholder 4"/>
          <p:cNvSpPr>
            <a:spLocks noGrp="1"/>
          </p:cNvSpPr>
          <p:nvPr>
            <p:ph type="body" idx="13"/>
          </p:nvPr>
        </p:nvSpPr>
        <p:spPr>
          <a:xfrm>
            <a:off x="792480" y="1280160"/>
            <a:ext cx="10880429" cy="315118"/>
          </a:xfrm>
        </p:spPr>
        <p:txBody>
          <a:bodyPr/>
          <a:lstStyle/>
          <a:p>
            <a:r>
              <a:rPr lang="en-US" dirty="0"/>
              <a:t>A small majority say McConnell should resign, support Bannon’s efforts to oust Republicans who don’t share his views on tax cuts, immigration, and Obamacare, and believe Bannon’s movement will make the party stronger.</a:t>
            </a:r>
          </a:p>
        </p:txBody>
      </p:sp>
      <p:sp>
        <p:nvSpPr>
          <p:cNvPr id="12" name="Rectangle 11"/>
          <p:cNvSpPr/>
          <p:nvPr/>
        </p:nvSpPr>
        <p:spPr>
          <a:xfrm>
            <a:off x="457200" y="3934992"/>
            <a:ext cx="5489757" cy="1015663"/>
          </a:xfrm>
          <a:prstGeom prst="rect">
            <a:avLst/>
          </a:prstGeom>
        </p:spPr>
        <p:txBody>
          <a:bodyPr wrap="square">
            <a:spAutoFit/>
          </a:bodyPr>
          <a:lstStyle/>
          <a:p>
            <a:pPr algn="r"/>
            <a:r>
              <a:rPr lang="en-US" sz="2000" dirty="0">
                <a:solidFill>
                  <a:srgbClr val="5F5F5F"/>
                </a:solidFill>
              </a:rPr>
              <a:t>Support or oppose Steve Bannon’s movement to oust Republicans who don’t support tax cuts, tough immigration policies, and Obamacare repeal?</a:t>
            </a:r>
          </a:p>
        </p:txBody>
      </p:sp>
      <p:sp>
        <p:nvSpPr>
          <p:cNvPr id="15" name="Rectangle 14"/>
          <p:cNvSpPr/>
          <p:nvPr/>
        </p:nvSpPr>
        <p:spPr>
          <a:xfrm>
            <a:off x="457200" y="5308937"/>
            <a:ext cx="5486400" cy="707886"/>
          </a:xfrm>
          <a:prstGeom prst="rect">
            <a:avLst/>
          </a:prstGeom>
        </p:spPr>
        <p:txBody>
          <a:bodyPr wrap="square">
            <a:spAutoFit/>
          </a:bodyPr>
          <a:lstStyle/>
          <a:p>
            <a:pPr algn="r"/>
            <a:r>
              <a:rPr lang="en-US" sz="2000" dirty="0">
                <a:solidFill>
                  <a:srgbClr val="5F5F5F"/>
                </a:solidFill>
              </a:rPr>
              <a:t>Will Steve Bannon’s movement make </a:t>
            </a:r>
          </a:p>
          <a:p>
            <a:pPr algn="r"/>
            <a:r>
              <a:rPr lang="en-US" sz="2000" dirty="0">
                <a:solidFill>
                  <a:srgbClr val="5F5F5F"/>
                </a:solidFill>
              </a:rPr>
              <a:t>Republican Party stronger or weaker?</a:t>
            </a:r>
          </a:p>
        </p:txBody>
      </p:sp>
      <p:graphicFrame>
        <p:nvGraphicFramePr>
          <p:cNvPr id="20" name="Chart 19"/>
          <p:cNvGraphicFramePr/>
          <p:nvPr>
            <p:extLst>
              <p:ext uri="{D42A27DB-BD31-4B8C-83A1-F6EECF244321}">
                <p14:modId xmlns:p14="http://schemas.microsoft.com/office/powerpoint/2010/main" val="3315260518"/>
              </p:ext>
            </p:extLst>
          </p:nvPr>
        </p:nvGraphicFramePr>
        <p:xfrm>
          <a:off x="3208422" y="3926050"/>
          <a:ext cx="9333561" cy="1207483"/>
        </p:xfrm>
        <a:graphic>
          <a:graphicData uri="http://schemas.openxmlformats.org/drawingml/2006/chart">
            <c:chart xmlns:c="http://schemas.openxmlformats.org/drawingml/2006/chart" xmlns:r="http://schemas.openxmlformats.org/officeDocument/2006/relationships" r:id="rId3"/>
          </a:graphicData>
        </a:graphic>
      </p:graphicFrame>
      <p:sp>
        <p:nvSpPr>
          <p:cNvPr id="21" name="Rounded Rectangle 127"/>
          <p:cNvSpPr/>
          <p:nvPr/>
        </p:nvSpPr>
        <p:spPr>
          <a:xfrm>
            <a:off x="7687179" y="3773269"/>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Oppose</a:t>
            </a:r>
            <a:endParaRPr lang="en-US" i="1" kern="0" dirty="0">
              <a:solidFill>
                <a:srgbClr val="A10028"/>
              </a:solidFill>
            </a:endParaRPr>
          </a:p>
        </p:txBody>
      </p:sp>
      <p:sp>
        <p:nvSpPr>
          <p:cNvPr id="23" name="Rounded Rectangle 128"/>
          <p:cNvSpPr/>
          <p:nvPr/>
        </p:nvSpPr>
        <p:spPr>
          <a:xfrm>
            <a:off x="8954505" y="3773269"/>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Support</a:t>
            </a:r>
            <a:endParaRPr lang="en-US" i="1" kern="0" dirty="0">
              <a:solidFill>
                <a:srgbClr val="009DD9"/>
              </a:solidFill>
            </a:endParaRPr>
          </a:p>
        </p:txBody>
      </p:sp>
      <p:graphicFrame>
        <p:nvGraphicFramePr>
          <p:cNvPr id="24" name="Chart 23"/>
          <p:cNvGraphicFramePr/>
          <p:nvPr>
            <p:extLst>
              <p:ext uri="{D42A27DB-BD31-4B8C-83A1-F6EECF244321}">
                <p14:modId xmlns:p14="http://schemas.microsoft.com/office/powerpoint/2010/main" val="2934594000"/>
              </p:ext>
            </p:extLst>
          </p:nvPr>
        </p:nvGraphicFramePr>
        <p:xfrm>
          <a:off x="2662990" y="5121706"/>
          <a:ext cx="9333561" cy="1207483"/>
        </p:xfrm>
        <a:graphic>
          <a:graphicData uri="http://schemas.openxmlformats.org/drawingml/2006/chart">
            <c:chart xmlns:c="http://schemas.openxmlformats.org/drawingml/2006/chart" xmlns:r="http://schemas.openxmlformats.org/officeDocument/2006/relationships" r:id="rId4"/>
          </a:graphicData>
        </a:graphic>
      </p:graphicFrame>
      <p:sp>
        <p:nvSpPr>
          <p:cNvPr id="25" name="Rounded Rectangle 127"/>
          <p:cNvSpPr/>
          <p:nvPr/>
        </p:nvSpPr>
        <p:spPr>
          <a:xfrm>
            <a:off x="7687179" y="4976427"/>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Weaker</a:t>
            </a:r>
            <a:endParaRPr lang="en-US" i="1" kern="0" dirty="0">
              <a:solidFill>
                <a:srgbClr val="A10028"/>
              </a:solidFill>
            </a:endParaRPr>
          </a:p>
        </p:txBody>
      </p:sp>
      <p:sp>
        <p:nvSpPr>
          <p:cNvPr id="27" name="Rounded Rectangle 128"/>
          <p:cNvSpPr/>
          <p:nvPr/>
        </p:nvSpPr>
        <p:spPr>
          <a:xfrm>
            <a:off x="8954505" y="4976427"/>
            <a:ext cx="1119937" cy="38564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Stronger</a:t>
            </a:r>
            <a:endParaRPr lang="en-US" i="1" kern="0" dirty="0">
              <a:solidFill>
                <a:srgbClr val="009DD9"/>
              </a:solidFill>
            </a:endParaRPr>
          </a:p>
        </p:txBody>
      </p:sp>
    </p:spTree>
    <p:extLst>
      <p:ext uri="{BB962C8B-B14F-4D97-AF65-F5344CB8AC3E}">
        <p14:creationId xmlns:p14="http://schemas.microsoft.com/office/powerpoint/2010/main" val="91556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nvPr>
        </p:nvGraphicFramePr>
        <p:xfrm>
          <a:off x="944880" y="152400"/>
          <a:ext cx="10408920"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371475" y="1595278"/>
            <a:ext cx="10979966" cy="6267510"/>
            <a:chOff x="253985" y="1571342"/>
            <a:chExt cx="10390900" cy="6572311"/>
          </a:xfrm>
        </p:grpSpPr>
        <p:graphicFrame>
          <p:nvGraphicFramePr>
            <p:cNvPr id="33" name="Chart 32"/>
            <p:cNvGraphicFramePr/>
            <p:nvPr>
              <p:extLst/>
            </p:nvPr>
          </p:nvGraphicFramePr>
          <p:xfrm>
            <a:off x="799805" y="4000277"/>
            <a:ext cx="9845080"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462680" y="4140911"/>
              <a:ext cx="10037981" cy="0"/>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a:defRPr/>
              </a:pPr>
              <a:endParaRPr lang="en-US" sz="2000" b="1" kern="0" dirty="0">
                <a:solidFill>
                  <a:srgbClr val="707276"/>
                </a:solidFill>
              </a:endParaRPr>
            </a:p>
          </p:txBody>
        </p:sp>
        <p:sp>
          <p:nvSpPr>
            <p:cNvPr id="13" name="Rectangle 12"/>
            <p:cNvSpPr/>
            <p:nvPr/>
          </p:nvSpPr>
          <p:spPr>
            <a:xfrm>
              <a:off x="7198529" y="1571342"/>
              <a:ext cx="167125" cy="400110"/>
            </a:xfrm>
            <a:prstGeom prst="rect">
              <a:avLst/>
            </a:prstGeom>
          </p:spPr>
          <p:txBody>
            <a:bodyPr wrap="none">
              <a:spAutoFit/>
            </a:bodyPr>
            <a:lstStyle/>
            <a:p>
              <a:pPr>
                <a:defRPr/>
              </a:pPr>
              <a:endParaRPr lang="en-US" sz="2000" b="1" kern="0" dirty="0">
                <a:solidFill>
                  <a:srgbClr val="707276"/>
                </a:solidFill>
              </a:endParaRPr>
            </a:p>
          </p:txBody>
        </p:sp>
        <p:sp>
          <p:nvSpPr>
            <p:cNvPr id="31" name="Rectangle 30"/>
            <p:cNvSpPr/>
            <p:nvPr/>
          </p:nvSpPr>
          <p:spPr>
            <a:xfrm>
              <a:off x="262999" y="3001921"/>
              <a:ext cx="719363" cy="742312"/>
            </a:xfrm>
            <a:prstGeom prst="rect">
              <a:avLst/>
            </a:prstGeom>
          </p:spPr>
          <p:txBody>
            <a:bodyPr wrap="none">
              <a:spAutoFit/>
            </a:bodyPr>
            <a:lstStyle/>
            <a:p>
              <a:pPr>
                <a:defRPr/>
              </a:pPr>
              <a:r>
                <a:rPr lang="en-US" sz="2000" b="1" kern="0" dirty="0">
                  <a:solidFill>
                    <a:srgbClr val="707276"/>
                  </a:solidFill>
                </a:rPr>
                <a:t>Right</a:t>
              </a:r>
            </a:p>
            <a:p>
              <a:pPr>
                <a:defRPr/>
              </a:pPr>
              <a:r>
                <a:rPr lang="en-US" sz="2000" b="1" kern="0" dirty="0">
                  <a:solidFill>
                    <a:srgbClr val="707276"/>
                  </a:solidFill>
                </a:rPr>
                <a:t>Track</a:t>
              </a:r>
            </a:p>
          </p:txBody>
        </p:sp>
        <p:sp>
          <p:nvSpPr>
            <p:cNvPr id="34" name="Rectangle 33"/>
            <p:cNvSpPr/>
            <p:nvPr/>
          </p:nvSpPr>
          <p:spPr>
            <a:xfrm>
              <a:off x="253985" y="4743287"/>
              <a:ext cx="857410" cy="742312"/>
            </a:xfrm>
            <a:prstGeom prst="rect">
              <a:avLst/>
            </a:prstGeom>
          </p:spPr>
          <p:txBody>
            <a:bodyPr wrap="none">
              <a:spAutoFit/>
            </a:bodyPr>
            <a:lstStyle/>
            <a:p>
              <a:pPr>
                <a:defRPr/>
              </a:pPr>
              <a:r>
                <a:rPr lang="en-US" sz="2000" b="1" kern="0" dirty="0">
                  <a:solidFill>
                    <a:srgbClr val="707276"/>
                  </a:solidFill>
                </a:rPr>
                <a:t>Wrong</a:t>
              </a:r>
            </a:p>
            <a:p>
              <a:pPr>
                <a:defRPr/>
              </a:pPr>
              <a:r>
                <a:rPr lang="en-US" sz="2000" b="1" kern="0" dirty="0">
                  <a:solidFill>
                    <a:srgbClr val="707276"/>
                  </a:solidFill>
                </a:rPr>
                <a:t>Track</a:t>
              </a:r>
            </a:p>
          </p:txBody>
        </p:sp>
      </p:grpSp>
      <p:sp>
        <p:nvSpPr>
          <p:cNvPr id="2" name="Title 1"/>
          <p:cNvSpPr>
            <a:spLocks noGrp="1"/>
          </p:cNvSpPr>
          <p:nvPr>
            <p:ph type="title"/>
          </p:nvPr>
        </p:nvSpPr>
        <p:spPr>
          <a:xfrm>
            <a:off x="792480" y="676656"/>
            <a:ext cx="10104120" cy="571500"/>
          </a:xfrm>
        </p:spPr>
        <p:txBody>
          <a:bodyPr/>
          <a:lstStyle/>
          <a:p>
            <a:r>
              <a:rPr lang="en-US" sz="2800" dirty="0"/>
              <a:t>Voters are CONSISTENTLY more optimistic about the DiRECTION OF the economy than That of the country</a:t>
            </a:r>
          </a:p>
        </p:txBody>
      </p:sp>
      <p:sp>
        <p:nvSpPr>
          <p:cNvPr id="3" name="Text Placeholder 2"/>
          <p:cNvSpPr>
            <a:spLocks noGrp="1"/>
          </p:cNvSpPr>
          <p:nvPr>
            <p:ph type="body" idx="13"/>
          </p:nvPr>
        </p:nvSpPr>
        <p:spPr/>
        <p:txBody>
          <a:bodyPr/>
          <a:lstStyle/>
          <a:p>
            <a:r>
              <a:rPr lang="en-US" dirty="0"/>
              <a:t>Optimism in the direction of the country is now at the lowest point since February.</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M1.In general, do you think the country is on the right track or is it off on the wrong track?</a:t>
            </a:r>
          </a:p>
          <a:p>
            <a:r>
              <a:rPr lang="en-US" dirty="0">
                <a:solidFill>
                  <a:srgbClr val="262626"/>
                </a:solidFill>
                <a:ea typeface="MS Mincho" panose="02020609040205080304" pitchFamily="49" charset="-128"/>
              </a:rPr>
              <a:t>M2 In general, do you think the American economy is on right track or is it off on the wrong track?</a:t>
            </a:r>
          </a:p>
        </p:txBody>
      </p:sp>
      <p:graphicFrame>
        <p:nvGraphicFramePr>
          <p:cNvPr id="6" name="Table 5"/>
          <p:cNvGraphicFramePr>
            <a:graphicFrameLocks noGrp="1"/>
          </p:cNvGraphicFramePr>
          <p:nvPr>
            <p:extLst/>
          </p:nvPr>
        </p:nvGraphicFramePr>
        <p:xfrm>
          <a:off x="1045030" y="1670060"/>
          <a:ext cx="4839606" cy="768340"/>
        </p:xfrm>
        <a:graphic>
          <a:graphicData uri="http://schemas.openxmlformats.org/drawingml/2006/table">
            <a:tbl>
              <a:tblPr firstRow="1" bandRow="1">
                <a:tableStyleId>{5C22544A-7EE6-4342-B048-85BDC9FD1C3A}</a:tableStyleId>
              </a:tblPr>
              <a:tblGrid>
                <a:gridCol w="537734">
                  <a:extLst>
                    <a:ext uri="{9D8B030D-6E8A-4147-A177-3AD203B41FA5}">
                      <a16:colId xmlns:a16="http://schemas.microsoft.com/office/drawing/2014/main" val="20000"/>
                    </a:ext>
                  </a:extLst>
                </a:gridCol>
                <a:gridCol w="537734">
                  <a:extLst>
                    <a:ext uri="{9D8B030D-6E8A-4147-A177-3AD203B41FA5}">
                      <a16:colId xmlns:a16="http://schemas.microsoft.com/office/drawing/2014/main" val="20001"/>
                    </a:ext>
                  </a:extLst>
                </a:gridCol>
                <a:gridCol w="537734">
                  <a:extLst>
                    <a:ext uri="{9D8B030D-6E8A-4147-A177-3AD203B41FA5}">
                      <a16:colId xmlns:a16="http://schemas.microsoft.com/office/drawing/2014/main" val="20002"/>
                    </a:ext>
                  </a:extLst>
                </a:gridCol>
                <a:gridCol w="537734">
                  <a:extLst>
                    <a:ext uri="{9D8B030D-6E8A-4147-A177-3AD203B41FA5}">
                      <a16:colId xmlns:a16="http://schemas.microsoft.com/office/drawing/2014/main" val="20003"/>
                    </a:ext>
                  </a:extLst>
                </a:gridCol>
                <a:gridCol w="537734">
                  <a:extLst>
                    <a:ext uri="{9D8B030D-6E8A-4147-A177-3AD203B41FA5}">
                      <a16:colId xmlns:a16="http://schemas.microsoft.com/office/drawing/2014/main" val="20004"/>
                    </a:ext>
                  </a:extLst>
                </a:gridCol>
                <a:gridCol w="537734">
                  <a:extLst>
                    <a:ext uri="{9D8B030D-6E8A-4147-A177-3AD203B41FA5}">
                      <a16:colId xmlns:a16="http://schemas.microsoft.com/office/drawing/2014/main" val="20005"/>
                    </a:ext>
                  </a:extLst>
                </a:gridCol>
                <a:gridCol w="537734">
                  <a:extLst>
                    <a:ext uri="{9D8B030D-6E8A-4147-A177-3AD203B41FA5}">
                      <a16:colId xmlns:a16="http://schemas.microsoft.com/office/drawing/2014/main" val="20006"/>
                    </a:ext>
                  </a:extLst>
                </a:gridCol>
                <a:gridCol w="537734">
                  <a:extLst>
                    <a:ext uri="{9D8B030D-6E8A-4147-A177-3AD203B41FA5}">
                      <a16:colId xmlns:a16="http://schemas.microsoft.com/office/drawing/2014/main" val="20007"/>
                    </a:ext>
                  </a:extLst>
                </a:gridCol>
                <a:gridCol w="537734">
                  <a:extLst>
                    <a:ext uri="{9D8B030D-6E8A-4147-A177-3AD203B41FA5}">
                      <a16:colId xmlns:a16="http://schemas.microsoft.com/office/drawing/2014/main" val="20008"/>
                    </a:ext>
                  </a:extLst>
                </a:gridCol>
              </a:tblGrid>
              <a:tr h="384170">
                <a:tc gridSpan="9">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Country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6400800" y="1670060"/>
          <a:ext cx="4798242" cy="768340"/>
        </p:xfrm>
        <a:graphic>
          <a:graphicData uri="http://schemas.openxmlformats.org/drawingml/2006/table">
            <a:tbl>
              <a:tblPr firstRow="1" bandRow="1">
                <a:tableStyleId>{5C22544A-7EE6-4342-B048-85BDC9FD1C3A}</a:tableStyleId>
              </a:tblPr>
              <a:tblGrid>
                <a:gridCol w="533138">
                  <a:extLst>
                    <a:ext uri="{9D8B030D-6E8A-4147-A177-3AD203B41FA5}">
                      <a16:colId xmlns:a16="http://schemas.microsoft.com/office/drawing/2014/main" val="20000"/>
                    </a:ext>
                  </a:extLst>
                </a:gridCol>
                <a:gridCol w="533138">
                  <a:extLst>
                    <a:ext uri="{9D8B030D-6E8A-4147-A177-3AD203B41FA5}">
                      <a16:colId xmlns:a16="http://schemas.microsoft.com/office/drawing/2014/main" val="20001"/>
                    </a:ext>
                  </a:extLst>
                </a:gridCol>
                <a:gridCol w="533138">
                  <a:extLst>
                    <a:ext uri="{9D8B030D-6E8A-4147-A177-3AD203B41FA5}">
                      <a16:colId xmlns:a16="http://schemas.microsoft.com/office/drawing/2014/main" val="20002"/>
                    </a:ext>
                  </a:extLst>
                </a:gridCol>
                <a:gridCol w="533138">
                  <a:extLst>
                    <a:ext uri="{9D8B030D-6E8A-4147-A177-3AD203B41FA5}">
                      <a16:colId xmlns:a16="http://schemas.microsoft.com/office/drawing/2014/main" val="20003"/>
                    </a:ext>
                  </a:extLst>
                </a:gridCol>
                <a:gridCol w="533138">
                  <a:extLst>
                    <a:ext uri="{9D8B030D-6E8A-4147-A177-3AD203B41FA5}">
                      <a16:colId xmlns:a16="http://schemas.microsoft.com/office/drawing/2014/main" val="20004"/>
                    </a:ext>
                  </a:extLst>
                </a:gridCol>
                <a:gridCol w="533138">
                  <a:extLst>
                    <a:ext uri="{9D8B030D-6E8A-4147-A177-3AD203B41FA5}">
                      <a16:colId xmlns:a16="http://schemas.microsoft.com/office/drawing/2014/main" val="20005"/>
                    </a:ext>
                  </a:extLst>
                </a:gridCol>
                <a:gridCol w="533138">
                  <a:extLst>
                    <a:ext uri="{9D8B030D-6E8A-4147-A177-3AD203B41FA5}">
                      <a16:colId xmlns:a16="http://schemas.microsoft.com/office/drawing/2014/main" val="20006"/>
                    </a:ext>
                  </a:extLst>
                </a:gridCol>
                <a:gridCol w="533138">
                  <a:extLst>
                    <a:ext uri="{9D8B030D-6E8A-4147-A177-3AD203B41FA5}">
                      <a16:colId xmlns:a16="http://schemas.microsoft.com/office/drawing/2014/main" val="20007"/>
                    </a:ext>
                  </a:extLst>
                </a:gridCol>
                <a:gridCol w="533138">
                  <a:extLst>
                    <a:ext uri="{9D8B030D-6E8A-4147-A177-3AD203B41FA5}">
                      <a16:colId xmlns:a16="http://schemas.microsoft.com/office/drawing/2014/main" val="20008"/>
                    </a:ext>
                  </a:extLst>
                </a:gridCol>
              </a:tblGrid>
              <a:tr h="384170">
                <a:tc gridSpan="9">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p:nvPr/>
        </p:nvSpPr>
        <p:spPr>
          <a:xfrm>
            <a:off x="11199041" y="2959512"/>
            <a:ext cx="760144" cy="707886"/>
          </a:xfrm>
          <a:prstGeom prst="rect">
            <a:avLst/>
          </a:prstGeom>
        </p:spPr>
        <p:txBody>
          <a:bodyPr wrap="none">
            <a:spAutoFit/>
          </a:bodyPr>
          <a:lstStyle/>
          <a:p>
            <a:pPr>
              <a:defRPr/>
            </a:pPr>
            <a:r>
              <a:rPr lang="en-US" sz="2000" b="1" kern="0" dirty="0">
                <a:solidFill>
                  <a:srgbClr val="707276"/>
                </a:solidFill>
              </a:rPr>
              <a:t>Right</a:t>
            </a:r>
          </a:p>
          <a:p>
            <a:pPr>
              <a:defRPr/>
            </a:pPr>
            <a:r>
              <a:rPr lang="en-US" sz="2000" b="1" kern="0" dirty="0">
                <a:solidFill>
                  <a:srgbClr val="707276"/>
                </a:solidFill>
              </a:rPr>
              <a:t>Track</a:t>
            </a:r>
          </a:p>
        </p:txBody>
      </p:sp>
      <p:sp>
        <p:nvSpPr>
          <p:cNvPr id="18" name="Rectangle 17"/>
          <p:cNvSpPr/>
          <p:nvPr/>
        </p:nvSpPr>
        <p:spPr>
          <a:xfrm>
            <a:off x="11189516" y="4620119"/>
            <a:ext cx="906017" cy="707886"/>
          </a:xfrm>
          <a:prstGeom prst="rect">
            <a:avLst/>
          </a:prstGeom>
        </p:spPr>
        <p:txBody>
          <a:bodyPr wrap="none">
            <a:spAutoFit/>
          </a:bodyPr>
          <a:lstStyle/>
          <a:p>
            <a:pPr>
              <a:defRPr/>
            </a:pPr>
            <a:r>
              <a:rPr lang="en-US" sz="2000" b="1" kern="0" dirty="0">
                <a:solidFill>
                  <a:srgbClr val="707276"/>
                </a:solidFill>
              </a:rPr>
              <a:t>Wrong</a:t>
            </a:r>
          </a:p>
          <a:p>
            <a:pPr>
              <a:defRPr/>
            </a:pPr>
            <a:r>
              <a:rPr lang="en-US" sz="2000" b="1" kern="0" dirty="0">
                <a:solidFill>
                  <a:srgbClr val="707276"/>
                </a:solidFill>
              </a:rPr>
              <a:t>Track</a:t>
            </a:r>
          </a:p>
        </p:txBody>
      </p:sp>
    </p:spTree>
    <p:extLst>
      <p:ext uri="{BB962C8B-B14F-4D97-AF65-F5344CB8AC3E}">
        <p14:creationId xmlns:p14="http://schemas.microsoft.com/office/powerpoint/2010/main" val="1118809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15"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DEMOGRAPHICS</a:t>
            </a:r>
          </a:p>
        </p:txBody>
      </p:sp>
    </p:spTree>
    <p:extLst>
      <p:ext uri="{BB962C8B-B14F-4D97-AF65-F5344CB8AC3E}">
        <p14:creationId xmlns:p14="http://schemas.microsoft.com/office/powerpoint/2010/main" val="2090193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DEMOGRAPHICS</a:t>
            </a:r>
          </a:p>
        </p:txBody>
      </p:sp>
      <p:graphicFrame>
        <p:nvGraphicFramePr>
          <p:cNvPr id="6" name="Table 5"/>
          <p:cNvGraphicFramePr>
            <a:graphicFrameLocks noGrp="1"/>
          </p:cNvGraphicFramePr>
          <p:nvPr>
            <p:extLst>
              <p:ext uri="{D42A27DB-BD31-4B8C-83A1-F6EECF244321}">
                <p14:modId xmlns:p14="http://schemas.microsoft.com/office/powerpoint/2010/main" val="1953010526"/>
              </p:ext>
            </p:extLst>
          </p:nvPr>
        </p:nvGraphicFramePr>
        <p:xfrm>
          <a:off x="792480" y="1524000"/>
          <a:ext cx="2937195" cy="2662936"/>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n=2159</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AGE*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18-34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35-49</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50-64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65+</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GENDER*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30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Male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EDUCATION*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Less than high school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3244">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High school degree to less than 4 year college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4 year college degree or more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43159578"/>
              </p:ext>
            </p:extLst>
          </p:nvPr>
        </p:nvGraphicFramePr>
        <p:xfrm>
          <a:off x="8001000" y="1524000"/>
          <a:ext cx="2937195" cy="2701417"/>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n=2159</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POLITICAL PARTY*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Democrat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Republican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Independent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LOCALE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Urban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Suburban</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53%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Rural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solidFill>
                          <a:effectLst/>
                          <a:latin typeface="+mj-lt"/>
                          <a:ea typeface="Times New Roman" panose="02020603050405020304" pitchFamily="18" charset="0"/>
                        </a:rPr>
                        <a:t>POLITICAL IDEOLOGY*</a:t>
                      </a:r>
                      <a:endParaRPr lang="en-US" sz="1200" dirty="0">
                        <a:solidFill>
                          <a:schemeClr val="tx2"/>
                        </a:solidFill>
                        <a:effectLst/>
                        <a:latin typeface="+mj-lt"/>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solidFill>
                          <a:schemeClr val="tx2"/>
                        </a:solidFill>
                        <a:effectLst/>
                        <a:latin typeface="+mj-lt"/>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Liberal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Moderate</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Conservative</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2512854"/>
              </p:ext>
            </p:extLst>
          </p:nvPr>
        </p:nvGraphicFramePr>
        <p:xfrm>
          <a:off x="4401222" y="1524000"/>
          <a:ext cx="2937195" cy="1344295"/>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n=2159</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RACE/ETHNICITY*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White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66%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Black/African American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Hispanic</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Asian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9469597" y="6477000"/>
            <a:ext cx="1958934" cy="280270"/>
          </a:xfrm>
          <a:prstGeom prst="rect">
            <a:avLst/>
          </a:prstGeom>
        </p:spPr>
        <p:txBody>
          <a:bodyPr wrap="none">
            <a:spAutoFit/>
          </a:bodyPr>
          <a:lstStyle/>
          <a:p>
            <a:pPr>
              <a:lnSpc>
                <a:spcPct val="107000"/>
              </a:lnSpc>
              <a:spcAft>
                <a:spcPts val="800"/>
              </a:spcAft>
            </a:pPr>
            <a:r>
              <a:rPr lang="en-US" sz="1200" dirty="0">
                <a:solidFill>
                  <a:srgbClr val="5F5F5F"/>
                </a:solidFill>
                <a:ea typeface="Calibri" panose="020F0502020204030204" pitchFamily="34" charset="0"/>
              </a:rPr>
              <a:t>*Denotes weighting variable</a:t>
            </a:r>
            <a:endParaRPr lang="en-US" sz="1200" dirty="0">
              <a:solidFill>
                <a:srgbClr val="5F5F5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247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05378"/>
            <a:ext cx="10888896" cy="571500"/>
          </a:xfrm>
        </p:spPr>
        <p:txBody>
          <a:bodyPr/>
          <a:lstStyle/>
          <a:p>
            <a:r>
              <a:rPr lang="en-US" sz="2800" dirty="0"/>
              <a:t>Almost 2 out of 3 voters TODAY say the u.s. economy Is strong</a:t>
            </a:r>
          </a:p>
        </p:txBody>
      </p:sp>
      <p:sp>
        <p:nvSpPr>
          <p:cNvPr id="3" name="Text Placeholder 2"/>
          <p:cNvSpPr>
            <a:spLocks noGrp="1"/>
          </p:cNvSpPr>
          <p:nvPr>
            <p:ph type="body" idx="13"/>
          </p:nvPr>
        </p:nvSpPr>
        <p:spPr>
          <a:xfrm>
            <a:off x="792480" y="1208882"/>
            <a:ext cx="10880429" cy="315118"/>
          </a:xfrm>
        </p:spPr>
        <p:txBody>
          <a:bodyPr/>
          <a:lstStyle/>
          <a:p>
            <a:r>
              <a:rPr lang="en-US" dirty="0"/>
              <a:t>About 1 in 10 categorize </a:t>
            </a:r>
            <a:r>
              <a:rPr lang="en-US" dirty="0">
                <a:solidFill>
                  <a:srgbClr val="44546A"/>
                </a:solidFill>
              </a:rPr>
              <a:t>the U.S. economy </a:t>
            </a:r>
            <a:r>
              <a:rPr lang="en-US" dirty="0"/>
              <a:t>as “very strong” while over half say “somewhat strong”.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 2032;August n=2263; September n=2177; October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sp>
        <p:nvSpPr>
          <p:cNvPr id="15" name="Rectangle 14"/>
          <p:cNvSpPr/>
          <p:nvPr/>
        </p:nvSpPr>
        <p:spPr>
          <a:xfrm>
            <a:off x="4958346" y="1575682"/>
            <a:ext cx="2991525" cy="369332"/>
          </a:xfrm>
          <a:prstGeom prst="rect">
            <a:avLst/>
          </a:prstGeom>
        </p:spPr>
        <p:txBody>
          <a:bodyPr wrap="none">
            <a:spAutoFit/>
          </a:bodyPr>
          <a:lstStyle/>
          <a:p>
            <a:pPr>
              <a:defRPr/>
            </a:pPr>
            <a:r>
              <a:rPr lang="en-US" b="1" kern="0" dirty="0">
                <a:solidFill>
                  <a:srgbClr val="707276"/>
                </a:solidFill>
              </a:rPr>
              <a:t>Strength of the U.S. Economy</a:t>
            </a:r>
          </a:p>
        </p:txBody>
      </p:sp>
      <p:sp>
        <p:nvSpPr>
          <p:cNvPr id="20" name="Rounded Rectangle 19"/>
          <p:cNvSpPr/>
          <p:nvPr/>
        </p:nvSpPr>
        <p:spPr>
          <a:xfrm>
            <a:off x="3271364" y="1426426"/>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A10028"/>
              </a:solidFill>
            </a:endParaRPr>
          </a:p>
        </p:txBody>
      </p:sp>
      <p:sp>
        <p:nvSpPr>
          <p:cNvPr id="14" name="Rounded Rectangle 13"/>
          <p:cNvSpPr/>
          <p:nvPr/>
        </p:nvSpPr>
        <p:spPr>
          <a:xfrm>
            <a:off x="7028055" y="1416213"/>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009DD9"/>
              </a:solidFill>
            </a:endParaRPr>
          </a:p>
        </p:txBody>
      </p:sp>
      <p:sp>
        <p:nvSpPr>
          <p:cNvPr id="49" name="Rounded Rectangle 48"/>
          <p:cNvSpPr/>
          <p:nvPr/>
        </p:nvSpPr>
        <p:spPr>
          <a:xfrm>
            <a:off x="7492359" y="4844296"/>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009DD9"/>
              </a:solidFill>
            </a:endParaRPr>
          </a:p>
        </p:txBody>
      </p:sp>
      <p:sp>
        <p:nvSpPr>
          <p:cNvPr id="50" name="Rounded Rectangle 49"/>
          <p:cNvSpPr/>
          <p:nvPr/>
        </p:nvSpPr>
        <p:spPr>
          <a:xfrm>
            <a:off x="3273561" y="4868151"/>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A10028"/>
              </a:solidFill>
            </a:endParaRPr>
          </a:p>
        </p:txBody>
      </p:sp>
      <p:graphicFrame>
        <p:nvGraphicFramePr>
          <p:cNvPr id="63" name="Chart 62"/>
          <p:cNvGraphicFramePr/>
          <p:nvPr>
            <p:extLst/>
          </p:nvPr>
        </p:nvGraphicFramePr>
        <p:xfrm>
          <a:off x="2240596" y="1826054"/>
          <a:ext cx="8206286" cy="4722937"/>
        </p:xfrm>
        <a:graphic>
          <a:graphicData uri="http://schemas.openxmlformats.org/drawingml/2006/chart">
            <c:chart xmlns:c="http://schemas.openxmlformats.org/drawingml/2006/chart" xmlns:r="http://schemas.openxmlformats.org/officeDocument/2006/relationships" r:id="rId2"/>
          </a:graphicData>
        </a:graphic>
      </p:graphicFrame>
      <p:sp>
        <p:nvSpPr>
          <p:cNvPr id="64" name="Rounded Rectangle 63"/>
          <p:cNvSpPr/>
          <p:nvPr/>
        </p:nvSpPr>
        <p:spPr>
          <a:xfrm>
            <a:off x="7452596" y="5454385"/>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009DD9"/>
              </a:solidFill>
            </a:endParaRPr>
          </a:p>
        </p:txBody>
      </p:sp>
      <p:sp>
        <p:nvSpPr>
          <p:cNvPr id="65" name="Rounded Rectangle 64"/>
          <p:cNvSpPr/>
          <p:nvPr/>
        </p:nvSpPr>
        <p:spPr>
          <a:xfrm>
            <a:off x="3233798" y="5478240"/>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sz="1200" b="1" kern="0" dirty="0">
              <a:solidFill>
                <a:srgbClr val="A10028"/>
              </a:solidFill>
            </a:endParaRPr>
          </a:p>
        </p:txBody>
      </p:sp>
      <p:graphicFrame>
        <p:nvGraphicFramePr>
          <p:cNvPr id="5" name="Table 4"/>
          <p:cNvGraphicFramePr>
            <a:graphicFrameLocks noGrp="1"/>
          </p:cNvGraphicFramePr>
          <p:nvPr>
            <p:extLst/>
          </p:nvPr>
        </p:nvGraphicFramePr>
        <p:xfrm>
          <a:off x="10178142" y="1603261"/>
          <a:ext cx="1729824" cy="4435398"/>
        </p:xfrm>
        <a:graphic>
          <a:graphicData uri="http://schemas.openxmlformats.org/drawingml/2006/table">
            <a:tbl>
              <a:tblPr firstRow="1" bandRow="1">
                <a:tableStyleId>{2D5ABB26-0587-4C30-8999-92F81FD0307C}</a:tableStyleId>
              </a:tblPr>
              <a:tblGrid>
                <a:gridCol w="864912">
                  <a:extLst>
                    <a:ext uri="{9D8B030D-6E8A-4147-A177-3AD203B41FA5}">
                      <a16:colId xmlns:a16="http://schemas.microsoft.com/office/drawing/2014/main" val="20000"/>
                    </a:ext>
                  </a:extLst>
                </a:gridCol>
                <a:gridCol w="864912">
                  <a:extLst>
                    <a:ext uri="{9D8B030D-6E8A-4147-A177-3AD203B41FA5}">
                      <a16:colId xmlns:a16="http://schemas.microsoft.com/office/drawing/2014/main" val="20001"/>
                    </a:ext>
                  </a:extLst>
                </a:gridCol>
              </a:tblGrid>
              <a:tr h="414410">
                <a:tc>
                  <a:txBody>
                    <a:bodyPr/>
                    <a:lstStyle/>
                    <a:p>
                      <a:pPr algn="ctr"/>
                      <a:r>
                        <a:rPr lang="en-US" b="1" dirty="0"/>
                        <a:t>Weak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a:t>Strong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39%</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61%</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37%</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63%</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39%</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61%</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35%</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65%</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37%</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63%</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38%</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62%</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456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34%</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66%</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4144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A10028"/>
                          </a:solidFill>
                        </a:rPr>
                        <a:t>36%</a:t>
                      </a:r>
                      <a:endParaRPr lang="en-US" sz="1200" b="1" kern="0" dirty="0">
                        <a:solidFill>
                          <a:srgbClr val="A1002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srgbClr val="009DD9"/>
                          </a:solidFill>
                        </a:rPr>
                        <a:t>64%</a:t>
                      </a:r>
                      <a:endParaRPr lang="en-US" sz="1200" b="1" kern="0" dirty="0">
                        <a:solidFill>
                          <a:srgbClr val="009DD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4144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nvPr>
        </p:nvGraphicFramePr>
        <p:xfrm>
          <a:off x="1524000" y="2016453"/>
          <a:ext cx="836613" cy="4054860"/>
        </p:xfrm>
        <a:graphic>
          <a:graphicData uri="http://schemas.openxmlformats.org/drawingml/2006/table">
            <a:tbl>
              <a:tblPr firstRow="1" bandRow="1">
                <a:tableStyleId>{2D5ABB26-0587-4C30-8999-92F81FD0307C}</a:tableStyleId>
              </a:tblPr>
              <a:tblGrid>
                <a:gridCol w="836613">
                  <a:extLst>
                    <a:ext uri="{9D8B030D-6E8A-4147-A177-3AD203B41FA5}">
                      <a16:colId xmlns:a16="http://schemas.microsoft.com/office/drawing/2014/main" val="20000"/>
                    </a:ext>
                  </a:extLst>
                </a:gridCol>
              </a:tblGrid>
              <a:tr h="450540">
                <a:tc>
                  <a:txBody>
                    <a:bodyPr/>
                    <a:lstStyle/>
                    <a:p>
                      <a:pPr algn="r"/>
                      <a:r>
                        <a:rPr lang="en-US" b="1" dirty="0"/>
                        <a:t>Feb</a:t>
                      </a:r>
                    </a:p>
                  </a:txBody>
                  <a:tcPr/>
                </a:tc>
                <a:extLst>
                  <a:ext uri="{0D108BD9-81ED-4DB2-BD59-A6C34878D82A}">
                    <a16:rowId xmlns:a16="http://schemas.microsoft.com/office/drawing/2014/main" val="10000"/>
                  </a:ext>
                </a:extLst>
              </a:tr>
              <a:tr h="450540">
                <a:tc>
                  <a:txBody>
                    <a:bodyPr/>
                    <a:lstStyle/>
                    <a:p>
                      <a:pPr algn="r"/>
                      <a:r>
                        <a:rPr lang="en-US" b="1" dirty="0"/>
                        <a:t>March</a:t>
                      </a:r>
                    </a:p>
                  </a:txBody>
                  <a:tcPr/>
                </a:tc>
                <a:extLst>
                  <a:ext uri="{0D108BD9-81ED-4DB2-BD59-A6C34878D82A}">
                    <a16:rowId xmlns:a16="http://schemas.microsoft.com/office/drawing/2014/main" val="10001"/>
                  </a:ext>
                </a:extLst>
              </a:tr>
              <a:tr h="450540">
                <a:tc>
                  <a:txBody>
                    <a:bodyPr/>
                    <a:lstStyle/>
                    <a:p>
                      <a:pPr algn="r"/>
                      <a:r>
                        <a:rPr lang="en-US" b="1" dirty="0"/>
                        <a:t>Apr</a:t>
                      </a:r>
                    </a:p>
                  </a:txBody>
                  <a:tcPr/>
                </a:tc>
                <a:extLst>
                  <a:ext uri="{0D108BD9-81ED-4DB2-BD59-A6C34878D82A}">
                    <a16:rowId xmlns:a16="http://schemas.microsoft.com/office/drawing/2014/main" val="10002"/>
                  </a:ext>
                </a:extLst>
              </a:tr>
              <a:tr h="450540">
                <a:tc>
                  <a:txBody>
                    <a:bodyPr/>
                    <a:lstStyle/>
                    <a:p>
                      <a:pPr algn="r"/>
                      <a:r>
                        <a:rPr lang="en-US" b="1" dirty="0"/>
                        <a:t>May</a:t>
                      </a:r>
                    </a:p>
                  </a:txBody>
                  <a:tcPr/>
                </a:tc>
                <a:extLst>
                  <a:ext uri="{0D108BD9-81ED-4DB2-BD59-A6C34878D82A}">
                    <a16:rowId xmlns:a16="http://schemas.microsoft.com/office/drawing/2014/main" val="10003"/>
                  </a:ext>
                </a:extLst>
              </a:tr>
              <a:tr h="450540">
                <a:tc>
                  <a:txBody>
                    <a:bodyPr/>
                    <a:lstStyle/>
                    <a:p>
                      <a:pPr algn="r"/>
                      <a:r>
                        <a:rPr lang="en-US" b="1" dirty="0"/>
                        <a:t>June</a:t>
                      </a:r>
                    </a:p>
                  </a:txBody>
                  <a:tcPr/>
                </a:tc>
                <a:extLst>
                  <a:ext uri="{0D108BD9-81ED-4DB2-BD59-A6C34878D82A}">
                    <a16:rowId xmlns:a16="http://schemas.microsoft.com/office/drawing/2014/main" val="10004"/>
                  </a:ext>
                </a:extLst>
              </a:tr>
              <a:tr h="450540">
                <a:tc>
                  <a:txBody>
                    <a:bodyPr/>
                    <a:lstStyle/>
                    <a:p>
                      <a:pPr algn="r"/>
                      <a:r>
                        <a:rPr lang="en-US" b="1" dirty="0"/>
                        <a:t>July</a:t>
                      </a:r>
                    </a:p>
                  </a:txBody>
                  <a:tcPr/>
                </a:tc>
                <a:extLst>
                  <a:ext uri="{0D108BD9-81ED-4DB2-BD59-A6C34878D82A}">
                    <a16:rowId xmlns:a16="http://schemas.microsoft.com/office/drawing/2014/main" val="10005"/>
                  </a:ext>
                </a:extLst>
              </a:tr>
              <a:tr h="450540">
                <a:tc>
                  <a:txBody>
                    <a:bodyPr/>
                    <a:lstStyle/>
                    <a:p>
                      <a:pPr algn="r"/>
                      <a:r>
                        <a:rPr lang="en-US" b="1" dirty="0"/>
                        <a:t>Aug</a:t>
                      </a:r>
                    </a:p>
                  </a:txBody>
                  <a:tcPr/>
                </a:tc>
                <a:extLst>
                  <a:ext uri="{0D108BD9-81ED-4DB2-BD59-A6C34878D82A}">
                    <a16:rowId xmlns:a16="http://schemas.microsoft.com/office/drawing/2014/main" val="10006"/>
                  </a:ext>
                </a:extLst>
              </a:tr>
              <a:tr h="450540">
                <a:tc>
                  <a:txBody>
                    <a:bodyPr/>
                    <a:lstStyle/>
                    <a:p>
                      <a:pPr algn="r"/>
                      <a:r>
                        <a:rPr lang="en-US" b="1" dirty="0"/>
                        <a:t>Sept</a:t>
                      </a:r>
                    </a:p>
                  </a:txBody>
                  <a:tcPr/>
                </a:tc>
                <a:extLst>
                  <a:ext uri="{0D108BD9-81ED-4DB2-BD59-A6C34878D82A}">
                    <a16:rowId xmlns:a16="http://schemas.microsoft.com/office/drawing/2014/main" val="10007"/>
                  </a:ext>
                </a:extLst>
              </a:tr>
              <a:tr h="450540">
                <a:tc>
                  <a:txBody>
                    <a:bodyPr/>
                    <a:lstStyle/>
                    <a:p>
                      <a:pPr algn="r"/>
                      <a:r>
                        <a:rPr lang="en-US" b="1" dirty="0"/>
                        <a:t>Oct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8206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207369" cy="571500"/>
          </a:xfrm>
        </p:spPr>
        <p:txBody>
          <a:bodyPr/>
          <a:lstStyle/>
          <a:p>
            <a:r>
              <a:rPr lang="en-US" sz="2800" dirty="0"/>
              <a:t>Majority of voters see their Financial</a:t>
            </a:r>
            <a:r>
              <a:rPr lang="en-US" sz="2800" dirty="0">
                <a:solidFill>
                  <a:srgbClr val="FF0000"/>
                </a:solidFill>
              </a:rPr>
              <a:t> </a:t>
            </a:r>
            <a:r>
              <a:rPr lang="en-US" sz="2800" dirty="0"/>
              <a:t>situation as steady or improving</a:t>
            </a:r>
          </a:p>
        </p:txBody>
      </p:sp>
      <p:sp>
        <p:nvSpPr>
          <p:cNvPr id="3" name="Text Placeholder 2"/>
          <p:cNvSpPr>
            <a:spLocks noGrp="1"/>
          </p:cNvSpPr>
          <p:nvPr>
            <p:ph type="body" idx="13"/>
          </p:nvPr>
        </p:nvSpPr>
        <p:spPr>
          <a:xfrm>
            <a:off x="792481" y="1280160"/>
            <a:ext cx="10104120" cy="315118"/>
          </a:xfrm>
        </p:spPr>
        <p:txBody>
          <a:bodyPr/>
          <a:lstStyle/>
          <a:p>
            <a:r>
              <a:rPr lang="en-US" dirty="0"/>
              <a:t>However voters are nearly split on whether they see it as improving or getting worse – around one quarter of respondents each.</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I4. Would you say that your personal financial situation is improving or getting worse?</a:t>
            </a:r>
          </a:p>
        </p:txBody>
      </p:sp>
      <p:graphicFrame>
        <p:nvGraphicFramePr>
          <p:cNvPr id="5" name="Chart 4"/>
          <p:cNvGraphicFramePr/>
          <p:nvPr>
            <p:extLst>
              <p:ext uri="{D42A27DB-BD31-4B8C-83A1-F6EECF244321}">
                <p14:modId xmlns:p14="http://schemas.microsoft.com/office/powerpoint/2010/main" val="913998506"/>
              </p:ext>
            </p:extLst>
          </p:nvPr>
        </p:nvGraphicFramePr>
        <p:xfrm>
          <a:off x="4267200" y="2588674"/>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24600" y="2893474"/>
            <a:ext cx="1159292" cy="369332"/>
          </a:xfrm>
          <a:prstGeom prst="rect">
            <a:avLst/>
          </a:prstGeom>
        </p:spPr>
        <p:txBody>
          <a:bodyPr wrap="none">
            <a:spAutoFit/>
          </a:bodyPr>
          <a:lstStyle/>
          <a:p>
            <a:pPr>
              <a:defRPr/>
            </a:pPr>
            <a:r>
              <a:rPr lang="en-US" b="1" kern="0" dirty="0">
                <a:solidFill>
                  <a:srgbClr val="009DD9"/>
                </a:solidFill>
              </a:rPr>
              <a:t>Improving</a:t>
            </a:r>
          </a:p>
        </p:txBody>
      </p:sp>
      <p:sp>
        <p:nvSpPr>
          <p:cNvPr id="7" name="Rectangle 6"/>
          <p:cNvSpPr/>
          <p:nvPr/>
        </p:nvSpPr>
        <p:spPr>
          <a:xfrm>
            <a:off x="3277300" y="2187076"/>
            <a:ext cx="4780476" cy="369332"/>
          </a:xfrm>
          <a:prstGeom prst="rect">
            <a:avLst/>
          </a:prstGeom>
        </p:spPr>
        <p:txBody>
          <a:bodyPr wrap="none">
            <a:spAutoFit/>
          </a:bodyPr>
          <a:lstStyle/>
          <a:p>
            <a:pPr algn="ctr" defTabSz="457200">
              <a:defRPr/>
            </a:pPr>
            <a:r>
              <a:rPr lang="en-US" b="1" kern="0" dirty="0">
                <a:solidFill>
                  <a:srgbClr val="707276"/>
                </a:solidFill>
              </a:rPr>
              <a:t>Voters say their personal financial situation is…</a:t>
            </a:r>
          </a:p>
        </p:txBody>
      </p:sp>
    </p:spTree>
    <p:extLst>
      <p:ext uri="{BB962C8B-B14F-4D97-AF65-F5344CB8AC3E}">
        <p14:creationId xmlns:p14="http://schemas.microsoft.com/office/powerpoint/2010/main" val="872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Mood of the country</a:t>
            </a:r>
          </a:p>
        </p:txBody>
      </p:sp>
    </p:spTree>
    <p:extLst>
      <p:ext uri="{BB962C8B-B14F-4D97-AF65-F5344CB8AC3E}">
        <p14:creationId xmlns:p14="http://schemas.microsoft.com/office/powerpoint/2010/main" val="289959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3687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a:xfrm>
            <a:off x="792480" y="676656"/>
            <a:ext cx="10123568" cy="571500"/>
          </a:xfrm>
        </p:spPr>
        <p:txBody>
          <a:bodyPr/>
          <a:lstStyle/>
          <a:p>
            <a:r>
              <a:rPr lang="en-US" sz="2800" dirty="0">
                <a:solidFill>
                  <a:schemeClr val="tx1"/>
                </a:solidFill>
              </a:rPr>
              <a:t>President Trump’s approval ratings and favorability decline slightly</a:t>
            </a:r>
          </a:p>
        </p:txBody>
      </p:sp>
      <p:sp>
        <p:nvSpPr>
          <p:cNvPr id="243" name="Text Placeholder 6"/>
          <p:cNvSpPr>
            <a:spLocks noGrp="1"/>
          </p:cNvSpPr>
          <p:nvPr>
            <p:ph type="body" idx="13"/>
          </p:nvPr>
        </p:nvSpPr>
        <p:spPr>
          <a:xfrm>
            <a:off x="792481" y="1280160"/>
            <a:ext cx="10256520" cy="315118"/>
          </a:xfrm>
        </p:spPr>
        <p:txBody>
          <a:bodyPr/>
          <a:lstStyle/>
          <a:p>
            <a:r>
              <a:rPr lang="en-US" dirty="0"/>
              <a:t>About 2 in 5 registered voters say they have a favorable view of the President. Over 4 in 10 approve of the job he is doing.</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September n=2177; October n=2159)</a:t>
            </a:r>
          </a:p>
          <a:p>
            <a:r>
              <a:rPr lang="en-US" dirty="0">
                <a:solidFill>
                  <a:srgbClr val="262626"/>
                </a:solidFill>
                <a:ea typeface="MS Mincho" panose="02020609040205080304" pitchFamily="49" charset="-128"/>
              </a:rPr>
              <a:t>M3. Do you approve or disapprove of the job Donald Trump is doing as President of the United States?</a:t>
            </a: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sp>
        <p:nvSpPr>
          <p:cNvPr id="251" name="Rectangle 250"/>
          <p:cNvSpPr/>
          <p:nvPr/>
        </p:nvSpPr>
        <p:spPr>
          <a:xfrm>
            <a:off x="9910149" y="3284808"/>
            <a:ext cx="2188790" cy="1056431"/>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5F5F5F"/>
                </a:solidFill>
              </a:rPr>
              <a:t>Those approving of President Trump are most often Republicans (80%) and Trump voters (87%).</a:t>
            </a:r>
          </a:p>
        </p:txBody>
      </p:sp>
      <p:sp>
        <p:nvSpPr>
          <p:cNvPr id="364" name="Rectangle 363"/>
          <p:cNvSpPr/>
          <p:nvPr/>
        </p:nvSpPr>
        <p:spPr>
          <a:xfrm>
            <a:off x="9848127" y="2824493"/>
            <a:ext cx="1067921" cy="400110"/>
          </a:xfrm>
          <a:prstGeom prst="rect">
            <a:avLst/>
          </a:prstGeom>
        </p:spPr>
        <p:txBody>
          <a:bodyPr wrap="none">
            <a:spAutoFit/>
          </a:bodyPr>
          <a:lstStyle/>
          <a:p>
            <a:pPr>
              <a:defRPr/>
            </a:pPr>
            <a:r>
              <a:rPr lang="en-US" sz="2000" b="1" kern="0" dirty="0">
                <a:solidFill>
                  <a:srgbClr val="009DD9"/>
                </a:solidFill>
              </a:rPr>
              <a:t>approve</a:t>
            </a:r>
            <a:endParaRPr lang="en-US" sz="2000" kern="0" dirty="0">
              <a:solidFill>
                <a:srgbClr val="009DD9"/>
              </a:solidFill>
            </a:endParaRPr>
          </a:p>
        </p:txBody>
      </p:sp>
      <p:sp>
        <p:nvSpPr>
          <p:cNvPr id="366" name="Rectangle 365"/>
          <p:cNvSpPr/>
          <p:nvPr/>
        </p:nvSpPr>
        <p:spPr>
          <a:xfrm>
            <a:off x="9832576" y="4610046"/>
            <a:ext cx="1370888" cy="400110"/>
          </a:xfrm>
          <a:prstGeom prst="rect">
            <a:avLst/>
          </a:prstGeom>
        </p:spPr>
        <p:txBody>
          <a:bodyPr wrap="none">
            <a:spAutoFit/>
          </a:bodyPr>
          <a:lstStyle/>
          <a:p>
            <a:pPr>
              <a:defRPr/>
            </a:pPr>
            <a:r>
              <a:rPr lang="en-US" sz="2000" b="1" kern="0" dirty="0">
                <a:solidFill>
                  <a:srgbClr val="C00000"/>
                </a:solidFill>
              </a:rPr>
              <a:t>disapprove</a:t>
            </a:r>
            <a:endParaRPr lang="en-US" sz="2000" kern="0" dirty="0">
              <a:solidFill>
                <a:srgbClr val="C00000"/>
              </a:solidFill>
            </a:endParaRPr>
          </a:p>
        </p:txBody>
      </p:sp>
      <p:sp>
        <p:nvSpPr>
          <p:cNvPr id="483" name="Rectangle 482"/>
          <p:cNvSpPr/>
          <p:nvPr/>
        </p:nvSpPr>
        <p:spPr>
          <a:xfrm>
            <a:off x="4433319" y="3116943"/>
            <a:ext cx="1095172" cy="369332"/>
          </a:xfrm>
          <a:prstGeom prst="rect">
            <a:avLst/>
          </a:prstGeom>
        </p:spPr>
        <p:txBody>
          <a:bodyPr wrap="none">
            <a:spAutoFit/>
          </a:bodyPr>
          <a:lstStyle/>
          <a:p>
            <a:pPr>
              <a:defRPr/>
            </a:pPr>
            <a:r>
              <a:rPr lang="en-US" b="1" kern="0" dirty="0">
                <a:solidFill>
                  <a:srgbClr val="009DD9"/>
                </a:solidFill>
              </a:rPr>
              <a:t>favorable</a:t>
            </a:r>
          </a:p>
        </p:txBody>
      </p:sp>
      <p:sp>
        <p:nvSpPr>
          <p:cNvPr id="485" name="Rectangle 484"/>
          <p:cNvSpPr/>
          <p:nvPr/>
        </p:nvSpPr>
        <p:spPr>
          <a:xfrm>
            <a:off x="4409966" y="4540493"/>
            <a:ext cx="1342034" cy="369332"/>
          </a:xfrm>
          <a:prstGeom prst="rect">
            <a:avLst/>
          </a:prstGeom>
        </p:spPr>
        <p:txBody>
          <a:bodyPr wrap="none">
            <a:spAutoFit/>
          </a:bodyPr>
          <a:lstStyle/>
          <a:p>
            <a:pPr>
              <a:defRPr/>
            </a:pPr>
            <a:r>
              <a:rPr lang="en-US" b="1" kern="0" dirty="0">
                <a:solidFill>
                  <a:srgbClr val="C00000"/>
                </a:solidFill>
              </a:rPr>
              <a:t>unfavorable</a:t>
            </a:r>
            <a:endParaRPr lang="en-US" kern="0" dirty="0">
              <a:solidFill>
                <a:srgbClr val="C00000"/>
              </a:solidFill>
            </a:endParaRPr>
          </a:p>
        </p:txBody>
      </p:sp>
      <p:sp>
        <p:nvSpPr>
          <p:cNvPr id="486" name="Rectangle 485"/>
          <p:cNvSpPr/>
          <p:nvPr/>
        </p:nvSpPr>
        <p:spPr>
          <a:xfrm>
            <a:off x="4422491" y="5136535"/>
            <a:ext cx="2659018" cy="584775"/>
          </a:xfrm>
          <a:prstGeom prst="rect">
            <a:avLst/>
          </a:prstGeom>
          <a:noFill/>
        </p:spPr>
        <p:txBody>
          <a:bodyPr wrap="square" lIns="91440" tIns="45720" rIns="91440" bIns="45720">
            <a:spAutoFit/>
          </a:bodyPr>
          <a:lstStyle/>
          <a:p>
            <a:pPr>
              <a:defRPr/>
            </a:pPr>
            <a:r>
              <a:rPr lang="en-US" sz="1600" b="1" kern="0" dirty="0">
                <a:ln w="10160">
                  <a:noFill/>
                  <a:prstDash val="solid"/>
                </a:ln>
                <a:solidFill>
                  <a:srgbClr val="000000"/>
                </a:solidFill>
              </a:rPr>
              <a:t>no opinion/</a:t>
            </a:r>
            <a:br>
              <a:rPr lang="en-US" sz="1600" b="1" kern="0" dirty="0">
                <a:ln w="10160">
                  <a:noFill/>
                  <a:prstDash val="solid"/>
                </a:ln>
                <a:solidFill>
                  <a:srgbClr val="000000"/>
                </a:solidFill>
              </a:rPr>
            </a:br>
            <a:r>
              <a:rPr lang="en-US" sz="1600" b="1" kern="0" dirty="0">
                <a:ln w="10160">
                  <a:noFill/>
                  <a:prstDash val="solid"/>
                </a:ln>
                <a:solidFill>
                  <a:srgbClr val="000000"/>
                </a:solidFill>
              </a:rPr>
              <a:t>never heard of</a:t>
            </a:r>
          </a:p>
        </p:txBody>
      </p:sp>
      <p:graphicFrame>
        <p:nvGraphicFramePr>
          <p:cNvPr id="245" name="Chart 244"/>
          <p:cNvGraphicFramePr/>
          <p:nvPr>
            <p:extLst/>
          </p:nvPr>
        </p:nvGraphicFramePr>
        <p:xfrm>
          <a:off x="294016" y="2553398"/>
          <a:ext cx="4399997" cy="3237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0" name="Chart 249"/>
          <p:cNvGraphicFramePr/>
          <p:nvPr>
            <p:extLst/>
          </p:nvPr>
        </p:nvGraphicFramePr>
        <p:xfrm>
          <a:off x="5638800" y="2620792"/>
          <a:ext cx="4408785" cy="3237802"/>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777240" y="2221468"/>
            <a:ext cx="3632726" cy="369332"/>
          </a:xfrm>
          <a:prstGeom prst="rect">
            <a:avLst/>
          </a:prstGeom>
        </p:spPr>
        <p:txBody>
          <a:bodyPr wrap="none">
            <a:spAutoFit/>
          </a:bodyPr>
          <a:lstStyle/>
          <a:p>
            <a:pPr algn="ctr" defTabSz="457200">
              <a:defRPr/>
            </a:pPr>
            <a:r>
              <a:rPr lang="en-US" b="1" kern="0" dirty="0">
                <a:solidFill>
                  <a:srgbClr val="707276"/>
                </a:solidFill>
              </a:rPr>
              <a:t>Voters’ view of President Trump is…</a:t>
            </a:r>
          </a:p>
        </p:txBody>
      </p:sp>
      <p:sp>
        <p:nvSpPr>
          <p:cNvPr id="21" name="Rectangle 20"/>
          <p:cNvSpPr/>
          <p:nvPr/>
        </p:nvSpPr>
        <p:spPr>
          <a:xfrm>
            <a:off x="5596339" y="2221468"/>
            <a:ext cx="5237332" cy="369332"/>
          </a:xfrm>
          <a:prstGeom prst="rect">
            <a:avLst/>
          </a:prstGeom>
        </p:spPr>
        <p:txBody>
          <a:bodyPr wrap="none">
            <a:spAutoFit/>
          </a:bodyPr>
          <a:lstStyle/>
          <a:p>
            <a:pPr algn="ctr" defTabSz="457200">
              <a:defRPr/>
            </a:pPr>
            <a:r>
              <a:rPr lang="en-US" b="1" kern="0" dirty="0">
                <a:solidFill>
                  <a:srgbClr val="707276"/>
                </a:solidFill>
              </a:rPr>
              <a:t>Looking at the job President Trump is doing, voters…</a:t>
            </a:r>
          </a:p>
        </p:txBody>
      </p:sp>
      <p:sp>
        <p:nvSpPr>
          <p:cNvPr id="22" name="Rectangle 21"/>
          <p:cNvSpPr/>
          <p:nvPr/>
        </p:nvSpPr>
        <p:spPr>
          <a:xfrm>
            <a:off x="9910149" y="5086530"/>
            <a:ext cx="2204341" cy="1072724"/>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5F5F5F"/>
                </a:solidFill>
              </a:rPr>
              <a:t>Those most commonly disapproving are Democrats (88%), African Americans (90%), and Clinton voters (94%).</a:t>
            </a:r>
          </a:p>
        </p:txBody>
      </p:sp>
      <p:graphicFrame>
        <p:nvGraphicFramePr>
          <p:cNvPr id="2" name="Table 1"/>
          <p:cNvGraphicFramePr>
            <a:graphicFrameLocks noGrp="1"/>
          </p:cNvGraphicFramePr>
          <p:nvPr>
            <p:extLst/>
          </p:nvPr>
        </p:nvGraphicFramePr>
        <p:xfrm>
          <a:off x="422664" y="5723615"/>
          <a:ext cx="4149333" cy="384170"/>
        </p:xfrm>
        <a:graphic>
          <a:graphicData uri="http://schemas.openxmlformats.org/drawingml/2006/table">
            <a:tbl>
              <a:tblPr firstRow="1" bandRow="1">
                <a:tableStyleId>{5C22544A-7EE6-4342-B048-85BDC9FD1C3A}</a:tableStyleId>
              </a:tblPr>
              <a:tblGrid>
                <a:gridCol w="461037">
                  <a:extLst>
                    <a:ext uri="{9D8B030D-6E8A-4147-A177-3AD203B41FA5}">
                      <a16:colId xmlns:a16="http://schemas.microsoft.com/office/drawing/2014/main" val="20000"/>
                    </a:ext>
                  </a:extLst>
                </a:gridCol>
                <a:gridCol w="461037">
                  <a:extLst>
                    <a:ext uri="{9D8B030D-6E8A-4147-A177-3AD203B41FA5}">
                      <a16:colId xmlns:a16="http://schemas.microsoft.com/office/drawing/2014/main" val="20001"/>
                    </a:ext>
                  </a:extLst>
                </a:gridCol>
                <a:gridCol w="461037">
                  <a:extLst>
                    <a:ext uri="{9D8B030D-6E8A-4147-A177-3AD203B41FA5}">
                      <a16:colId xmlns:a16="http://schemas.microsoft.com/office/drawing/2014/main" val="20002"/>
                    </a:ext>
                  </a:extLst>
                </a:gridCol>
                <a:gridCol w="461037">
                  <a:extLst>
                    <a:ext uri="{9D8B030D-6E8A-4147-A177-3AD203B41FA5}">
                      <a16:colId xmlns:a16="http://schemas.microsoft.com/office/drawing/2014/main" val="20003"/>
                    </a:ext>
                  </a:extLst>
                </a:gridCol>
                <a:gridCol w="461037">
                  <a:extLst>
                    <a:ext uri="{9D8B030D-6E8A-4147-A177-3AD203B41FA5}">
                      <a16:colId xmlns:a16="http://schemas.microsoft.com/office/drawing/2014/main" val="20004"/>
                    </a:ext>
                  </a:extLst>
                </a:gridCol>
                <a:gridCol w="461037">
                  <a:extLst>
                    <a:ext uri="{9D8B030D-6E8A-4147-A177-3AD203B41FA5}">
                      <a16:colId xmlns:a16="http://schemas.microsoft.com/office/drawing/2014/main" val="20005"/>
                    </a:ext>
                  </a:extLst>
                </a:gridCol>
                <a:gridCol w="461037">
                  <a:extLst>
                    <a:ext uri="{9D8B030D-6E8A-4147-A177-3AD203B41FA5}">
                      <a16:colId xmlns:a16="http://schemas.microsoft.com/office/drawing/2014/main" val="20006"/>
                    </a:ext>
                  </a:extLst>
                </a:gridCol>
                <a:gridCol w="461037">
                  <a:extLst>
                    <a:ext uri="{9D8B030D-6E8A-4147-A177-3AD203B41FA5}">
                      <a16:colId xmlns:a16="http://schemas.microsoft.com/office/drawing/2014/main" val="20007"/>
                    </a:ext>
                  </a:extLst>
                </a:gridCol>
                <a:gridCol w="461037">
                  <a:extLst>
                    <a:ext uri="{9D8B030D-6E8A-4147-A177-3AD203B41FA5}">
                      <a16:colId xmlns:a16="http://schemas.microsoft.com/office/drawing/2014/main" val="20008"/>
                    </a:ext>
                  </a:extLst>
                </a:gridCol>
              </a:tblGrid>
              <a:tr h="384170">
                <a:tc>
                  <a:txBody>
                    <a:bodyPr/>
                    <a:lstStyle/>
                    <a:p>
                      <a:pPr algn="ctr"/>
                      <a:r>
                        <a:rPr lang="en-US" sz="1200" b="0" dirty="0">
                          <a:solidFill>
                            <a:schemeClr val="tx1"/>
                          </a:solidFill>
                        </a:rPr>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nvPr>
        </p:nvGraphicFramePr>
        <p:xfrm>
          <a:off x="5760816" y="5728448"/>
          <a:ext cx="4149333" cy="384170"/>
        </p:xfrm>
        <a:graphic>
          <a:graphicData uri="http://schemas.openxmlformats.org/drawingml/2006/table">
            <a:tbl>
              <a:tblPr firstRow="1" bandRow="1">
                <a:tableStyleId>{5C22544A-7EE6-4342-B048-85BDC9FD1C3A}</a:tableStyleId>
              </a:tblPr>
              <a:tblGrid>
                <a:gridCol w="461037">
                  <a:extLst>
                    <a:ext uri="{9D8B030D-6E8A-4147-A177-3AD203B41FA5}">
                      <a16:colId xmlns:a16="http://schemas.microsoft.com/office/drawing/2014/main" val="20000"/>
                    </a:ext>
                  </a:extLst>
                </a:gridCol>
                <a:gridCol w="461037">
                  <a:extLst>
                    <a:ext uri="{9D8B030D-6E8A-4147-A177-3AD203B41FA5}">
                      <a16:colId xmlns:a16="http://schemas.microsoft.com/office/drawing/2014/main" val="20001"/>
                    </a:ext>
                  </a:extLst>
                </a:gridCol>
                <a:gridCol w="461037">
                  <a:extLst>
                    <a:ext uri="{9D8B030D-6E8A-4147-A177-3AD203B41FA5}">
                      <a16:colId xmlns:a16="http://schemas.microsoft.com/office/drawing/2014/main" val="20002"/>
                    </a:ext>
                  </a:extLst>
                </a:gridCol>
                <a:gridCol w="461037">
                  <a:extLst>
                    <a:ext uri="{9D8B030D-6E8A-4147-A177-3AD203B41FA5}">
                      <a16:colId xmlns:a16="http://schemas.microsoft.com/office/drawing/2014/main" val="20003"/>
                    </a:ext>
                  </a:extLst>
                </a:gridCol>
                <a:gridCol w="461037">
                  <a:extLst>
                    <a:ext uri="{9D8B030D-6E8A-4147-A177-3AD203B41FA5}">
                      <a16:colId xmlns:a16="http://schemas.microsoft.com/office/drawing/2014/main" val="20004"/>
                    </a:ext>
                  </a:extLst>
                </a:gridCol>
                <a:gridCol w="461037">
                  <a:extLst>
                    <a:ext uri="{9D8B030D-6E8A-4147-A177-3AD203B41FA5}">
                      <a16:colId xmlns:a16="http://schemas.microsoft.com/office/drawing/2014/main" val="20005"/>
                    </a:ext>
                  </a:extLst>
                </a:gridCol>
                <a:gridCol w="461037">
                  <a:extLst>
                    <a:ext uri="{9D8B030D-6E8A-4147-A177-3AD203B41FA5}">
                      <a16:colId xmlns:a16="http://schemas.microsoft.com/office/drawing/2014/main" val="20006"/>
                    </a:ext>
                  </a:extLst>
                </a:gridCol>
                <a:gridCol w="461037">
                  <a:extLst>
                    <a:ext uri="{9D8B030D-6E8A-4147-A177-3AD203B41FA5}">
                      <a16:colId xmlns:a16="http://schemas.microsoft.com/office/drawing/2014/main" val="20007"/>
                    </a:ext>
                  </a:extLst>
                </a:gridCol>
                <a:gridCol w="461037">
                  <a:extLst>
                    <a:ext uri="{9D8B030D-6E8A-4147-A177-3AD203B41FA5}">
                      <a16:colId xmlns:a16="http://schemas.microsoft.com/office/drawing/2014/main" val="20008"/>
                    </a:ext>
                  </a:extLst>
                </a:gridCol>
              </a:tblGrid>
              <a:tr h="384170">
                <a:tc>
                  <a:txBody>
                    <a:bodyPr/>
                    <a:lstStyle/>
                    <a:p>
                      <a:pPr algn="ctr"/>
                      <a:r>
                        <a:rPr lang="en-US" sz="1200" b="0" dirty="0">
                          <a:solidFill>
                            <a:schemeClr val="tx1"/>
                          </a:solidFill>
                        </a:rPr>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Sept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Oct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136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Half of voters approve of the job the president is doing on stimulating jobs, the economy, and fighting terrorism</a:t>
            </a:r>
          </a:p>
        </p:txBody>
      </p:sp>
      <p:sp>
        <p:nvSpPr>
          <p:cNvPr id="3" name="Text Placeholder 2"/>
          <p:cNvSpPr>
            <a:spLocks noGrp="1"/>
          </p:cNvSpPr>
          <p:nvPr>
            <p:ph type="body" idx="13"/>
          </p:nvPr>
        </p:nvSpPr>
        <p:spPr>
          <a:xfrm>
            <a:off x="792481" y="1366679"/>
            <a:ext cx="9951719" cy="228598"/>
          </a:xfrm>
        </p:spPr>
        <p:txBody>
          <a:bodyPr/>
          <a:lstStyle/>
          <a:p>
            <a:r>
              <a:rPr lang="en-US" dirty="0"/>
              <a:t>A majority of voters say they disapprove of the way President Trump handles immigration, foreign affairs, and administering the government.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(n=2159) </a:t>
            </a:r>
          </a:p>
          <a:p>
            <a:r>
              <a:rPr lang="en-US" dirty="0">
                <a:solidFill>
                  <a:srgbClr val="262626"/>
                </a:solidFill>
                <a:ea typeface="MS Mincho" panose="02020609040205080304" pitchFamily="49" charset="-128"/>
              </a:rPr>
              <a:t>M3A. Do you approve or disapprove of the job President Trump is doing on …?</a:t>
            </a:r>
          </a:p>
        </p:txBody>
      </p:sp>
      <p:graphicFrame>
        <p:nvGraphicFramePr>
          <p:cNvPr id="6" name="Chart 5"/>
          <p:cNvGraphicFramePr/>
          <p:nvPr>
            <p:extLst/>
          </p:nvPr>
        </p:nvGraphicFramePr>
        <p:xfrm>
          <a:off x="609600" y="2057400"/>
          <a:ext cx="994487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graphicFrame>
        <p:nvGraphicFramePr>
          <p:cNvPr id="44" name="Table 43"/>
          <p:cNvGraphicFramePr>
            <a:graphicFrameLocks noGrp="1"/>
          </p:cNvGraphicFramePr>
          <p:nvPr>
            <p:extLst>
              <p:ext uri="{D42A27DB-BD31-4B8C-83A1-F6EECF244321}">
                <p14:modId xmlns:p14="http://schemas.microsoft.com/office/powerpoint/2010/main" val="1472242681"/>
              </p:ext>
            </p:extLst>
          </p:nvPr>
        </p:nvGraphicFramePr>
        <p:xfrm>
          <a:off x="10058400" y="1595276"/>
          <a:ext cx="1921362" cy="4285796"/>
        </p:xfrm>
        <a:graphic>
          <a:graphicData uri="http://schemas.openxmlformats.org/drawingml/2006/table">
            <a:tbl>
              <a:tblPr firstRow="1" bandRow="1">
                <a:tableStyleId>{2D5ABB26-0587-4C30-8999-92F81FD0307C}</a:tableStyleId>
              </a:tblPr>
              <a:tblGrid>
                <a:gridCol w="1056450">
                  <a:extLst>
                    <a:ext uri="{9D8B030D-6E8A-4147-A177-3AD203B41FA5}">
                      <a16:colId xmlns:a16="http://schemas.microsoft.com/office/drawing/2014/main" val="20000"/>
                    </a:ext>
                  </a:extLst>
                </a:gridCol>
                <a:gridCol w="864912">
                  <a:extLst>
                    <a:ext uri="{9D8B030D-6E8A-4147-A177-3AD203B41FA5}">
                      <a16:colId xmlns:a16="http://schemas.microsoft.com/office/drawing/2014/main" val="20001"/>
                    </a:ext>
                  </a:extLst>
                </a:gridCol>
              </a:tblGrid>
              <a:tr h="563732">
                <a:tc>
                  <a:txBody>
                    <a:bodyPr/>
                    <a:lstStyle/>
                    <a:p>
                      <a:pPr algn="ctr"/>
                      <a:r>
                        <a:rPr lang="en-US" sz="1400" b="1" dirty="0"/>
                        <a:t>Disapprove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1" dirty="0"/>
                        <a:t>Approve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48%</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52%</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49%</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51%</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50%</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50%</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56%</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44%</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60%</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40%</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62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A10028"/>
                          </a:solidFill>
                        </a:rPr>
                        <a:t>62%</a:t>
                      </a:r>
                      <a:endParaRPr lang="en-US" sz="1200" b="1" kern="0" dirty="0">
                        <a:solidFill>
                          <a:srgbClr val="A100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0" dirty="0">
                          <a:solidFill>
                            <a:srgbClr val="009DD9"/>
                          </a:solidFill>
                        </a:rPr>
                        <a:t>38%</a:t>
                      </a:r>
                      <a:endParaRPr lang="en-US" sz="1200" b="1" kern="0" dirty="0">
                        <a:solidFill>
                          <a:srgbClr val="009DD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a:extLst>
              <a:ext uri="{FF2B5EF4-FFF2-40B4-BE49-F238E27FC236}">
                <a16:creationId xmlns:a16="http://schemas.microsoft.com/office/drawing/2014/main" id="{ABF54470-A933-4066-ACD7-F6958C07B007}"/>
              </a:ext>
            </a:extLst>
          </p:cNvPr>
          <p:cNvSpPr/>
          <p:nvPr/>
        </p:nvSpPr>
        <p:spPr>
          <a:xfrm>
            <a:off x="10363200" y="4189432"/>
            <a:ext cx="457200" cy="1601768"/>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95EEDA-9D22-4F91-9C25-FA6BFA7A0818}"/>
              </a:ext>
            </a:extLst>
          </p:cNvPr>
          <p:cNvSpPr/>
          <p:nvPr/>
        </p:nvSpPr>
        <p:spPr>
          <a:xfrm>
            <a:off x="11277600" y="2286000"/>
            <a:ext cx="533400" cy="1601768"/>
          </a:xfrm>
          <a:prstGeom prst="rect">
            <a:avLst/>
          </a:prstGeom>
          <a:noFill/>
          <a:ln w="285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581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Props1.xml><?xml version="1.0" encoding="utf-8"?>
<ds:datastoreItem xmlns:ds="http://schemas.openxmlformats.org/officeDocument/2006/customXml" ds:itemID="{9220E7CE-EC27-445B-AEB1-CE1B2E0D6E95}">
  <ds:schemaRefs>
    <ds:schemaRef ds:uri="http://schemas.microsoft.com/sharepoint/v3/contenttype/forms"/>
  </ds:schemaRefs>
</ds:datastoreItem>
</file>

<file path=customXml/itemProps2.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78DD3C-4482-4353-B4D2-0AEBAB8193DB}">
  <ds:schemaRefs>
    <ds:schemaRef ds:uri="http://purl.org/dc/terms/"/>
    <ds:schemaRef ds:uri="http://schemas.microsoft.com/office/2006/documentManagement/types"/>
    <ds:schemaRef ds:uri="2e8c896f-fd84-491a-bb16-fb60357350f9"/>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70319</TotalTime>
  <Words>4211</Words>
  <Application>Microsoft Office PowerPoint</Application>
  <PresentationFormat>Widescreen</PresentationFormat>
  <Paragraphs>596</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MS Mincho</vt:lpstr>
      <vt:lpstr>Segoe UI</vt:lpstr>
      <vt:lpstr>Times New Roman</vt:lpstr>
      <vt:lpstr>1_2007-2010 Standard Template</vt:lpstr>
      <vt:lpstr>think-cell Slide</vt:lpstr>
      <vt:lpstr>PowerPoint Presentation</vt:lpstr>
      <vt:lpstr>Survey method</vt:lpstr>
      <vt:lpstr>PowerPoint Presentation</vt:lpstr>
      <vt:lpstr>Voters are CONSISTENTLY more optimistic about the DiRECTION OF the economy than That of the country</vt:lpstr>
      <vt:lpstr>Almost 2 out of 3 voters TODAY say the u.s. economy Is strong</vt:lpstr>
      <vt:lpstr>Majority of voters see their Financial situation as steady or improving</vt:lpstr>
      <vt:lpstr>PowerPoint Presentation</vt:lpstr>
      <vt:lpstr>President Trump’s approval ratings and favorability decline slightly</vt:lpstr>
      <vt:lpstr>Half of voters approve of the job the president is doing on stimulating jobs, the economy, and fighting terrorism</vt:lpstr>
      <vt:lpstr>Just over 2 in 5 voters have a favorable opinion of president Trump </vt:lpstr>
      <vt:lpstr>majority disapproves of BOTH PARTIES; REPUBLICAN RATINGS reach lowest point Since February</vt:lpstr>
      <vt:lpstr>Nearly 3 in 10 voters think stimulating American jobs should be the top priority for president trump</vt:lpstr>
      <vt:lpstr>Voters are split on whether President Trump should be impeached or no action should be taken</vt:lpstr>
      <vt:lpstr>Nearly half of voters say healthcare is among the most important issues facing the country today</vt:lpstr>
      <vt:lpstr>PowerPoint Presentation</vt:lpstr>
      <vt:lpstr>A majority of voters say Republicans in Congress are to blame for major legislation not passing</vt:lpstr>
      <vt:lpstr>Voters feel democrats should work with the president,  even if they need to give in to some of his priorities</vt:lpstr>
      <vt:lpstr>PowerPoint Presentation</vt:lpstr>
      <vt:lpstr>Voters have an unfavorable opinions of north Korean, Russian, and Iranian leaders</vt:lpstr>
      <vt:lpstr>A majority of voters feel the Iran nuclear deal was bad for the country</vt:lpstr>
      <vt:lpstr>A majority of voters feel Iran is violating terms of the deal</vt:lpstr>
      <vt:lpstr>Voters are split on whether the President was right to  not certify compliance, and a majority say congress should impose sanctions on Iran</vt:lpstr>
      <vt:lpstr>PowerPoint Presentation</vt:lpstr>
      <vt:lpstr>Half of voters feel the hurricane Maria disaster was  handled worse than other recent disasters</vt:lpstr>
      <vt:lpstr>A slight majority of voters feel the tragedy in Las Vegas could not have been prevented by stronger gun sale regulations</vt:lpstr>
      <vt:lpstr>Majority of voters say NFL players should stand for the national anthem</vt:lpstr>
      <vt:lpstr>A majority of voters feel sexual abuse is widespread in Hollywood</vt:lpstr>
      <vt:lpstr>Voters support allowing businesses to form groups that  can solicit healthcare bids</vt:lpstr>
      <vt:lpstr>Nearly 7 in 10 voters support the tax plan presented</vt:lpstr>
      <vt:lpstr>A majority of voters feel state and local taxes should be deductible; split on whether they would keep the deduction or prefer to trade it for lower rates</vt:lpstr>
      <vt:lpstr>Voters are split in their support for what President Trump is doing against Iran</vt:lpstr>
      <vt:lpstr>PowerPoint Presentation</vt:lpstr>
      <vt:lpstr>Democratic congressional leaders are seen as more in line with their voters than republicans are with their base</vt:lpstr>
      <vt:lpstr>A clear majority of democrats see party leaders as working to unite the party</vt:lpstr>
      <vt:lpstr>Republicans and democrats are both split on whether their parties should move away from the center</vt:lpstr>
      <vt:lpstr>Similarly, members of both parties are split on whether the far-reaches will have an impact on the next election</vt:lpstr>
      <vt:lpstr>A clear majority of Republicans believe their congressional leaders are out of touch with republican voters</vt:lpstr>
      <vt:lpstr>President trump is viewed as the leader of the republican party while there is no clear leader among democrats</vt:lpstr>
      <vt:lpstr>Republicans are slightly leaning towards Bannon’s versus McConnell's vision for the party</vt:lpstr>
      <vt:lpstr>PowerPoint Presentation</vt:lpstr>
      <vt:lpstr>DEMOGRAPHICS</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Dritan Nesho</cp:lastModifiedBy>
  <cp:revision>1682</cp:revision>
  <cp:lastPrinted>2017-01-31T20:54:48Z</cp:lastPrinted>
  <dcterms:created xsi:type="dcterms:W3CDTF">2012-12-22T21:35:06Z</dcterms:created>
  <dcterms:modified xsi:type="dcterms:W3CDTF">2017-10-31T15:03:06Z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