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0.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21.xml" ContentType="application/vnd.openxmlformats-officedocument.presentationml.tag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ags/tag22.xml" ContentType="application/vnd.openxmlformats-officedocument.presentationml.tags+xml"/>
  <Override PartName="/ppt/tags/tag23.xml" ContentType="application/vnd.openxmlformats-officedocument.presentationml.tag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ags/tag24.xml" ContentType="application/vnd.openxmlformats-officedocument.presentationml.tags+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ags/tag25.xml" ContentType="application/vnd.openxmlformats-officedocument.presentationml.tags+xml"/>
  <Override PartName="/ppt/tags/tag26.xml" ContentType="application/vnd.openxmlformats-officedocument.presentationml.tag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ags/tag27.xml" ContentType="application/vnd.openxmlformats-officedocument.presentationml.tags+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ags/tag28.xml" ContentType="application/vnd.openxmlformats-officedocument.presentationml.tags+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ags/tag29.xml" ContentType="application/vnd.openxmlformats-officedocument.presentationml.tags+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 id="2147483763" r:id="rId5"/>
  </p:sldMasterIdLst>
  <p:notesMasterIdLst>
    <p:notesMasterId r:id="rId51"/>
  </p:notesMasterIdLst>
  <p:handoutMasterIdLst>
    <p:handoutMasterId r:id="rId52"/>
  </p:handoutMasterIdLst>
  <p:sldIdLst>
    <p:sldId id="956" r:id="rId6"/>
    <p:sldId id="957" r:id="rId7"/>
    <p:sldId id="960" r:id="rId8"/>
    <p:sldId id="947" r:id="rId9"/>
    <p:sldId id="948" r:id="rId10"/>
    <p:sldId id="949" r:id="rId11"/>
    <p:sldId id="950" r:id="rId12"/>
    <p:sldId id="951" r:id="rId13"/>
    <p:sldId id="952" r:id="rId14"/>
    <p:sldId id="953" r:id="rId15"/>
    <p:sldId id="954" r:id="rId16"/>
    <p:sldId id="961" r:id="rId17"/>
    <p:sldId id="926" r:id="rId18"/>
    <p:sldId id="927" r:id="rId19"/>
    <p:sldId id="928" r:id="rId20"/>
    <p:sldId id="929" r:id="rId21"/>
    <p:sldId id="930" r:id="rId22"/>
    <p:sldId id="931" r:id="rId23"/>
    <p:sldId id="932" r:id="rId24"/>
    <p:sldId id="933" r:id="rId25"/>
    <p:sldId id="934" r:id="rId26"/>
    <p:sldId id="935" r:id="rId27"/>
    <p:sldId id="936" r:id="rId28"/>
    <p:sldId id="962" r:id="rId29"/>
    <p:sldId id="940" r:id="rId30"/>
    <p:sldId id="941" r:id="rId31"/>
    <p:sldId id="942" r:id="rId32"/>
    <p:sldId id="943" r:id="rId33"/>
    <p:sldId id="944" r:id="rId34"/>
    <p:sldId id="945" r:id="rId35"/>
    <p:sldId id="946" r:id="rId36"/>
    <p:sldId id="963" r:id="rId37"/>
    <p:sldId id="879" r:id="rId38"/>
    <p:sldId id="899" r:id="rId39"/>
    <p:sldId id="883" r:id="rId40"/>
    <p:sldId id="903" r:id="rId41"/>
    <p:sldId id="920" r:id="rId42"/>
    <p:sldId id="921" r:id="rId43"/>
    <p:sldId id="922" r:id="rId44"/>
    <p:sldId id="923" r:id="rId45"/>
    <p:sldId id="924" r:id="rId46"/>
    <p:sldId id="925" r:id="rId47"/>
    <p:sldId id="917" r:id="rId48"/>
    <p:sldId id="958" r:id="rId49"/>
    <p:sldId id="959" r:id="rId50"/>
  </p:sldIdLst>
  <p:sldSz cx="12192000" cy="6858000"/>
  <p:notesSz cx="6858000" cy="9236075"/>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userDrawn="1">
          <p15:clr>
            <a:srgbClr val="A4A3A4"/>
          </p15:clr>
        </p15:guide>
        <p15:guide id="2" orient="horz" pos="1008" userDrawn="1">
          <p15:clr>
            <a:srgbClr val="A4A3A4"/>
          </p15:clr>
        </p15:guide>
        <p15:guide id="3" orient="horz" pos="1200" userDrawn="1">
          <p15:clr>
            <a:srgbClr val="A4A3A4"/>
          </p15:clr>
        </p15:guide>
        <p15:guide id="4" orient="horz" pos="1248" userDrawn="1">
          <p15:clr>
            <a:srgbClr val="A4A3A4"/>
          </p15:clr>
        </p15:guide>
        <p15:guide id="5" pos="2752" userDrawn="1">
          <p15:clr>
            <a:srgbClr val="A4A3A4"/>
          </p15:clr>
        </p15:guide>
        <p15:guide id="6" pos="6816" userDrawn="1">
          <p15:clr>
            <a:srgbClr val="A4A3A4"/>
          </p15:clr>
        </p15:guide>
        <p15:guide id="7" pos="7679" userDrawn="1">
          <p15:clr>
            <a:srgbClr val="A4A3A4"/>
          </p15:clr>
        </p15:guide>
        <p15:guide id="8" pos="512" userDrawn="1">
          <p15:clr>
            <a:srgbClr val="A4A3A4"/>
          </p15:clr>
        </p15:guide>
        <p15:guide id="9" pos="7437" userDrawn="1">
          <p15:clr>
            <a:srgbClr val="A4A3A4"/>
          </p15:clr>
        </p15:guide>
        <p15:guide id="10" orient="horz" pos="4080" userDrawn="1">
          <p15:clr>
            <a:srgbClr val="A4A3A4"/>
          </p15:clr>
        </p15:guide>
        <p15:guide id="11" orient="horz" pos="2256" userDrawn="1">
          <p15:clr>
            <a:srgbClr val="A4A3A4"/>
          </p15:clr>
        </p15:guide>
        <p15:guide id="12" orient="horz" pos="4224" userDrawn="1">
          <p15:clr>
            <a:srgbClr val="A4A3A4"/>
          </p15:clr>
        </p15:guide>
        <p15:guide id="13" orient="horz" pos="1488" userDrawn="1">
          <p15:clr>
            <a:srgbClr val="A4A3A4"/>
          </p15:clr>
        </p15:guide>
        <p15:guide id="14" orient="horz" pos="3456" userDrawn="1">
          <p15:clr>
            <a:srgbClr val="A4A3A4"/>
          </p15:clr>
        </p15:guide>
        <p15:guide id="15" pos="3520" userDrawn="1">
          <p15:clr>
            <a:srgbClr val="A4A3A4"/>
          </p15:clr>
        </p15:guide>
        <p15:guide id="16" pos="2848" userDrawn="1">
          <p15:clr>
            <a:srgbClr val="A4A3A4"/>
          </p15:clr>
        </p15:guide>
        <p15:guide id="17" pos="7565" userDrawn="1">
          <p15:clr>
            <a:srgbClr val="A4A3A4"/>
          </p15:clr>
        </p15:guide>
        <p15:guide id="18" pos="5248" userDrawn="1">
          <p15:clr>
            <a:srgbClr val="A4A3A4"/>
          </p15:clr>
        </p15:guide>
        <p15:guide id="19" pos="576" userDrawn="1">
          <p15:clr>
            <a:srgbClr val="A4A3A4"/>
          </p15:clr>
        </p15:guide>
        <p15:guide id="20" pos="7456" userDrawn="1">
          <p15:clr>
            <a:srgbClr val="A4A3A4"/>
          </p15:clr>
        </p15:guide>
        <p15:guide id="21" pos="6784" userDrawn="1">
          <p15:clr>
            <a:srgbClr val="A4A3A4"/>
          </p15:clr>
        </p15:guide>
        <p15:guide id="22" pos="4864" userDrawn="1">
          <p15:clr>
            <a:srgbClr val="A4A3A4"/>
          </p15:clr>
        </p15:guide>
        <p15:guide id="23" orient="horz" pos="2784" userDrawn="1">
          <p15:clr>
            <a:srgbClr val="A4A3A4"/>
          </p15:clr>
        </p15:guide>
        <p15:guide id="24" orient="horz" pos="768" userDrawn="1">
          <p15:clr>
            <a:srgbClr val="A4A3A4"/>
          </p15:clr>
        </p15:guide>
        <p15:guide id="25" pos="4288" userDrawn="1">
          <p15:clr>
            <a:srgbClr val="A4A3A4"/>
          </p15:clr>
        </p15:guide>
        <p15:guide id="26" pos="6048" userDrawn="1">
          <p15:clr>
            <a:srgbClr val="A4A3A4"/>
          </p15:clr>
        </p15:guide>
        <p15:guide id="27" pos="2368" userDrawn="1">
          <p15:clr>
            <a:srgbClr val="A4A3A4"/>
          </p15:clr>
        </p15:guide>
        <p15:guide id="28" pos="3840" userDrawn="1">
          <p15:clr>
            <a:srgbClr val="A4A3A4"/>
          </p15:clr>
        </p15:guide>
        <p15:guide id="29" pos="2336" userDrawn="1">
          <p15:clr>
            <a:srgbClr val="A4A3A4"/>
          </p15:clr>
        </p15:guide>
        <p15:guide id="30" pos="7552" userDrawn="1">
          <p15:clr>
            <a:srgbClr val="A4A3A4"/>
          </p15:clr>
        </p15:guide>
        <p15:guide id="31" pos="4096" userDrawn="1">
          <p15:clr>
            <a:srgbClr val="A4A3A4"/>
          </p15:clr>
        </p15:guide>
        <p15:guide id="32" orient="horz" pos="1344" userDrawn="1">
          <p15:clr>
            <a:srgbClr val="A4A3A4"/>
          </p15:clr>
        </p15:guide>
        <p15:guide id="33" pos="7245" userDrawn="1">
          <p15:clr>
            <a:srgbClr val="A4A3A4"/>
          </p15:clr>
        </p15:guide>
        <p15:guide id="34" orient="horz" pos="4319" userDrawn="1">
          <p15:clr>
            <a:srgbClr val="A4A3A4"/>
          </p15:clr>
        </p15:guide>
        <p15:guide id="35" pos="7551" userDrawn="1">
          <p15:clr>
            <a:srgbClr val="A4A3A4"/>
          </p15:clr>
        </p15:guide>
        <p15:guide id="36" pos="4480" userDrawn="1">
          <p15:clr>
            <a:srgbClr val="A4A3A4"/>
          </p15:clr>
        </p15:guide>
        <p15:guide id="37" orient="horz" pos="1104" userDrawn="1">
          <p15:clr>
            <a:srgbClr val="A4A3A4"/>
          </p15:clr>
        </p15:guide>
        <p15:guide id="38" orient="horz" pos="2976" userDrawn="1">
          <p15:clr>
            <a:srgbClr val="A4A3A4"/>
          </p15:clr>
        </p15:guide>
        <p15:guide id="39" orient="horz" pos="576" userDrawn="1">
          <p15:clr>
            <a:srgbClr val="A4A3A4"/>
          </p15:clr>
        </p15:guide>
        <p15:guide id="40" pos="3136" userDrawn="1">
          <p15:clr>
            <a:srgbClr val="A4A3A4"/>
          </p15:clr>
        </p15:guide>
        <p15:guide id="41" pos="1024" userDrawn="1">
          <p15:clr>
            <a:srgbClr val="A4A3A4"/>
          </p15:clr>
        </p15:guide>
        <p15:guide id="42" pos="4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fronk" initials="r" lastIdx="7" clrIdx="0"/>
  <p:cmAuthor id="1" name="Andrew Oberright" initials="" lastIdx="1" clrIdx="1"/>
  <p:cmAuthor id="2" name="Dain Van Schoyck" initials="" lastIdx="0" clrIdx="2"/>
  <p:cmAuthor id="3" name="Fronk, Robert" initials="FR" lastIdx="4" clrIdx="3"/>
  <p:cmAuthor id="4" name="Marocco, Lynn" initials="ML" lastIdx="1" clrIdx="4">
    <p:extLst/>
  </p:cmAuthor>
  <p:cmAuthor id="5" name="Salomon, Wendy" initials="SW" lastIdx="1" clrIdx="5"/>
  <p:cmAuthor id="6" name="Shannon Missal, Lawrence" initials="SML" lastIdx="27" clrIdx="6">
    <p:extLst>
      <p:ext uri="{19B8F6BF-5375-455C-9EA6-DF929625EA0E}">
        <p15:presenceInfo xmlns:p15="http://schemas.microsoft.com/office/powerpoint/2012/main" userId="S-1-5-21-1606980848-115176313-839522115-1098772" providerId="AD"/>
      </p:ext>
    </p:extLst>
  </p:cmAuthor>
  <p:cmAuthor id="7" name="Krohn, Leslie" initials="KL" lastIdx="5" clrIdx="7">
    <p:extLst>
      <p:ext uri="{19B8F6BF-5375-455C-9EA6-DF929625EA0E}">
        <p15:presenceInfo xmlns:p15="http://schemas.microsoft.com/office/powerpoint/2012/main" userId="S-1-5-21-1606980848-115176313-839522115-749675" providerId="AD"/>
      </p:ext>
    </p:extLst>
  </p:cmAuthor>
  <p:cmAuthor id="8" name="Kiniorski, Elizabeth" initials="KE" lastIdx="8" clrIdx="8">
    <p:extLst>
      <p:ext uri="{19B8F6BF-5375-455C-9EA6-DF929625EA0E}">
        <p15:presenceInfo xmlns:p15="http://schemas.microsoft.com/office/powerpoint/2012/main" userId="S-1-5-21-1606980848-115176313-839522115-1096501" providerId="AD"/>
      </p:ext>
    </p:extLst>
  </p:cmAuthor>
  <p:cmAuthor id="9" name="Simmons, Sarah" initials="SS" lastIdx="5" clrIdx="9">
    <p:extLst>
      <p:ext uri="{19B8F6BF-5375-455C-9EA6-DF929625EA0E}">
        <p15:presenceInfo xmlns:p15="http://schemas.microsoft.com/office/powerpoint/2012/main" userId="S-1-5-21-1606980848-115176313-839522115-1098786" providerId="AD"/>
      </p:ext>
    </p:extLst>
  </p:cmAuthor>
  <p:cmAuthor id="10" name="Bell Dickson, Robyn" initials="BDR" lastIdx="44" clrIdx="10">
    <p:extLst>
      <p:ext uri="{19B8F6BF-5375-455C-9EA6-DF929625EA0E}">
        <p15:presenceInfo xmlns:p15="http://schemas.microsoft.com/office/powerpoint/2012/main" userId="S-1-5-21-1606980848-115176313-839522115-1090779" providerId="AD"/>
      </p:ext>
    </p:extLst>
  </p:cmAuthor>
  <p:cmAuthor id="11" name="Birth, Allyssa" initials="BA" lastIdx="2" clrIdx="11">
    <p:extLst>
      <p:ext uri="{19B8F6BF-5375-455C-9EA6-DF929625EA0E}">
        <p15:presenceInfo xmlns:p15="http://schemas.microsoft.com/office/powerpoint/2012/main" userId="S-1-5-21-1606980848-115176313-839522115-3461248" providerId="AD"/>
      </p:ext>
    </p:extLst>
  </p:cmAuthor>
  <p:cmAuthor id="12" name="Hill, Lauren" initials="HL" lastIdx="40" clrIdx="12">
    <p:extLst>
      <p:ext uri="{19B8F6BF-5375-455C-9EA6-DF929625EA0E}">
        <p15:presenceInfo xmlns:p15="http://schemas.microsoft.com/office/powerpoint/2012/main" userId="S-1-5-21-1606980848-115176313-839522115-3699752" providerId="AD"/>
      </p:ext>
    </p:extLst>
  </p:cmAuthor>
  <p:cmAuthor id="13" name="Scardino, Christina" initials="SC" lastIdx="7" clrIdx="13">
    <p:extLst>
      <p:ext uri="{19B8F6BF-5375-455C-9EA6-DF929625EA0E}">
        <p15:presenceInfo xmlns:p15="http://schemas.microsoft.com/office/powerpoint/2012/main" userId="S-1-5-21-1606980848-115176313-839522115-36503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707276"/>
    <a:srgbClr val="A10028"/>
    <a:srgbClr val="009DD9"/>
    <a:srgbClr val="999999"/>
    <a:srgbClr val="000000"/>
    <a:srgbClr val="004E6D"/>
    <a:srgbClr val="262626"/>
    <a:srgbClr val="FF8300"/>
    <a:srgbClr val="DCDB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434" autoAdjust="0"/>
  </p:normalViewPr>
  <p:slideViewPr>
    <p:cSldViewPr showGuides="1">
      <p:cViewPr varScale="1">
        <p:scale>
          <a:sx n="71" d="100"/>
          <a:sy n="71" d="100"/>
        </p:scale>
        <p:origin x="642" y="54"/>
      </p:cViewPr>
      <p:guideLst>
        <p:guide orient="horz" pos="4128"/>
        <p:guide orient="horz" pos="1008"/>
        <p:guide orient="horz" pos="1200"/>
        <p:guide orient="horz" pos="1248"/>
        <p:guide pos="2752"/>
        <p:guide pos="6816"/>
        <p:guide pos="7679"/>
        <p:guide pos="512"/>
        <p:guide pos="7437"/>
        <p:guide orient="horz" pos="4080"/>
        <p:guide orient="horz" pos="2256"/>
        <p:guide orient="horz" pos="4224"/>
        <p:guide orient="horz" pos="1488"/>
        <p:guide orient="horz" pos="3456"/>
        <p:guide pos="3520"/>
        <p:guide pos="2848"/>
        <p:guide pos="7565"/>
        <p:guide pos="5248"/>
        <p:guide pos="576"/>
        <p:guide pos="7456"/>
        <p:guide pos="6784"/>
        <p:guide pos="4864"/>
        <p:guide orient="horz" pos="2784"/>
        <p:guide orient="horz" pos="768"/>
        <p:guide pos="4288"/>
        <p:guide pos="6048"/>
        <p:guide pos="2368"/>
        <p:guide pos="3840"/>
        <p:guide pos="2336"/>
        <p:guide pos="7552"/>
        <p:guide pos="4096"/>
        <p:guide orient="horz" pos="1344"/>
        <p:guide pos="7245"/>
        <p:guide orient="horz" pos="4319"/>
        <p:guide pos="7551"/>
        <p:guide pos="4480"/>
        <p:guide orient="horz" pos="1104"/>
        <p:guide orient="horz" pos="2976"/>
        <p:guide orient="horz" pos="576"/>
        <p:guide pos="3136"/>
        <p:guide pos="1024"/>
        <p:guide pos="416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3.xml"/><Relationship Id="rId1" Type="http://schemas.microsoft.com/office/2011/relationships/chartStyle" Target="style5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4E6D"/>
            </a:solidFill>
            <a:ln>
              <a:noFill/>
            </a:ln>
            <a:effectLst/>
          </c:spPr>
          <c:invertIfNegative val="0"/>
          <c:dPt>
            <c:idx val="0"/>
            <c:invertIfNegative val="0"/>
            <c:bubble3D val="0"/>
            <c:spPr>
              <a:solidFill>
                <a:srgbClr val="004E6D"/>
              </a:solidFill>
              <a:ln>
                <a:noFill/>
              </a:ln>
              <a:effectLst/>
            </c:spPr>
            <c:extLst>
              <c:ext xmlns:c16="http://schemas.microsoft.com/office/drawing/2014/chart" uri="{C3380CC4-5D6E-409C-BE32-E72D297353CC}">
                <c16:uniqueId val="{00000001-6CD8-4AA6-B02B-094D7F9559BA}"/>
              </c:ext>
            </c:extLst>
          </c:dPt>
          <c:dPt>
            <c:idx val="1"/>
            <c:invertIfNegative val="0"/>
            <c:bubble3D val="0"/>
            <c:spPr>
              <a:solidFill>
                <a:srgbClr val="004E6D"/>
              </a:solidFill>
              <a:ln>
                <a:noFill/>
              </a:ln>
              <a:effectLst/>
            </c:spPr>
            <c:extLst>
              <c:ext xmlns:c16="http://schemas.microsoft.com/office/drawing/2014/chart" uri="{C3380CC4-5D6E-409C-BE32-E72D297353CC}">
                <c16:uniqueId val="{00000001-AC13-439B-AAE6-DE601D4A9501}"/>
              </c:ext>
            </c:extLst>
          </c:dPt>
          <c:dPt>
            <c:idx val="3"/>
            <c:invertIfNegative val="0"/>
            <c:bubble3D val="0"/>
            <c:spPr>
              <a:solidFill>
                <a:srgbClr val="004E6D"/>
              </a:solidFill>
              <a:ln>
                <a:noFill/>
              </a:ln>
              <a:effectLst/>
            </c:spPr>
            <c:extLst>
              <c:ext xmlns:c16="http://schemas.microsoft.com/office/drawing/2014/chart" uri="{C3380CC4-5D6E-409C-BE32-E72D297353CC}">
                <c16:uniqueId val="{00000005-6CD8-4AA6-B02B-094D7F9559B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country feb</c:v>
                </c:pt>
                <c:pt idx="1">
                  <c:v>country march</c:v>
                </c:pt>
                <c:pt idx="2">
                  <c:v>country april</c:v>
                </c:pt>
                <c:pt idx="3">
                  <c:v>country may</c:v>
                </c:pt>
                <c:pt idx="4">
                  <c:v>Country June</c:v>
                </c:pt>
                <c:pt idx="5">
                  <c:v>Country July</c:v>
                </c:pt>
                <c:pt idx="7">
                  <c:v>econ feb</c:v>
                </c:pt>
                <c:pt idx="8">
                  <c:v>econ march</c:v>
                </c:pt>
                <c:pt idx="9">
                  <c:v>econ april</c:v>
                </c:pt>
                <c:pt idx="10">
                  <c:v>econ may</c:v>
                </c:pt>
                <c:pt idx="11">
                  <c:v>econ june</c:v>
                </c:pt>
                <c:pt idx="12">
                  <c:v>econ july</c:v>
                </c:pt>
              </c:strCache>
            </c:strRef>
          </c:cat>
          <c:val>
            <c:numRef>
              <c:f>Sheet1!$B$2:$B$14</c:f>
              <c:numCache>
                <c:formatCode>0%</c:formatCode>
                <c:ptCount val="13"/>
                <c:pt idx="0">
                  <c:v>0.34</c:v>
                </c:pt>
                <c:pt idx="1">
                  <c:v>0.37</c:v>
                </c:pt>
                <c:pt idx="2">
                  <c:v>0.36</c:v>
                </c:pt>
                <c:pt idx="3">
                  <c:v>0.34</c:v>
                </c:pt>
                <c:pt idx="4">
                  <c:v>0.32</c:v>
                </c:pt>
                <c:pt idx="5">
                  <c:v>0.32</c:v>
                </c:pt>
                <c:pt idx="7">
                  <c:v>0.42</c:v>
                </c:pt>
                <c:pt idx="8">
                  <c:v>0.46</c:v>
                </c:pt>
                <c:pt idx="9">
                  <c:v>0.41</c:v>
                </c:pt>
                <c:pt idx="10">
                  <c:v>0.45</c:v>
                </c:pt>
                <c:pt idx="11">
                  <c:v>0.44</c:v>
                </c:pt>
                <c:pt idx="12">
                  <c:v>0.44</c:v>
                </c:pt>
              </c:numCache>
            </c:numRef>
          </c:val>
          <c:extLst>
            <c:ext xmlns:c16="http://schemas.microsoft.com/office/drawing/2014/chart" uri="{C3380CC4-5D6E-409C-BE32-E72D297353CC}">
              <c16:uniqueId val="{00000002-AC13-439B-AAE6-DE601D4A9501}"/>
            </c:ext>
          </c:extLst>
        </c:ser>
        <c:dLbls>
          <c:showLegendKey val="0"/>
          <c:showVal val="0"/>
          <c:showCatName val="0"/>
          <c:showSerName val="0"/>
          <c:showPercent val="0"/>
          <c:showBubbleSize val="0"/>
        </c:dLbls>
        <c:gapWidth val="125"/>
        <c:overlap val="-27"/>
        <c:axId val="341258472"/>
        <c:axId val="341255728"/>
      </c:barChart>
      <c:catAx>
        <c:axId val="341258472"/>
        <c:scaling>
          <c:orientation val="minMax"/>
        </c:scaling>
        <c:delete val="1"/>
        <c:axPos val="b"/>
        <c:numFmt formatCode="General" sourceLinked="1"/>
        <c:majorTickMark val="none"/>
        <c:minorTickMark val="none"/>
        <c:tickLblPos val="nextTo"/>
        <c:crossAx val="341255728"/>
        <c:crosses val="autoZero"/>
        <c:auto val="1"/>
        <c:lblAlgn val="ctr"/>
        <c:lblOffset val="100"/>
        <c:noMultiLvlLbl val="0"/>
      </c:catAx>
      <c:valAx>
        <c:axId val="341255728"/>
        <c:scaling>
          <c:orientation val="minMax"/>
          <c:max val="1"/>
        </c:scaling>
        <c:delete val="1"/>
        <c:axPos val="l"/>
        <c:numFmt formatCode="0%" sourceLinked="1"/>
        <c:majorTickMark val="none"/>
        <c:minorTickMark val="none"/>
        <c:tickLblPos val="nextTo"/>
        <c:crossAx val="341258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dPt>
            <c:idx val="2"/>
            <c:bubble3D val="0"/>
            <c:spPr>
              <a:solidFill>
                <a:srgbClr val="009DD9"/>
              </a:solidFill>
              <a:ln w="19050">
                <a:solidFill>
                  <a:schemeClr val="lt1"/>
                </a:solidFill>
              </a:ln>
              <a:effectLst/>
            </c:spPr>
            <c:extLst>
              <c:ext xmlns:c16="http://schemas.microsoft.com/office/drawing/2014/chart" uri="{C3380CC4-5D6E-409C-BE32-E72D297353CC}">
                <c16:uniqueId val="{00000005-41B4-4E60-8DAA-5B211C3799B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impeached and removed from office</c:v>
                </c:pt>
                <c:pt idx="1">
                  <c:v>censured by congress</c:v>
                </c:pt>
                <c:pt idx="2">
                  <c:v>no action should be taken </c:v>
                </c:pt>
              </c:strCache>
            </c:strRef>
          </c:cat>
          <c:val>
            <c:numRef>
              <c:f>Sheet1!$B$2:$B$4</c:f>
              <c:numCache>
                <c:formatCode>0%</c:formatCode>
                <c:ptCount val="3"/>
                <c:pt idx="0">
                  <c:v>0.41</c:v>
                </c:pt>
                <c:pt idx="1">
                  <c:v>0.15</c:v>
                </c:pt>
                <c:pt idx="2">
                  <c:v>0.44</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69358034116458"/>
          <c:y val="4.5566880699448031E-2"/>
          <c:w val="0.60661283931767085"/>
          <c:h val="0.89975286246121433"/>
        </c:manualLayout>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Hurting the country</c:v>
                </c:pt>
                <c:pt idx="1">
                  <c:v>Helping the country</c:v>
                </c:pt>
              </c:strCache>
            </c:strRef>
          </c:cat>
          <c:val>
            <c:numRef>
              <c:f>Sheet1!$B$2:$B$3</c:f>
              <c:numCache>
                <c:formatCode>0%</c:formatCode>
                <c:ptCount val="2"/>
                <c:pt idx="0">
                  <c:v>0.64</c:v>
                </c:pt>
                <c:pt idx="1">
                  <c:v>0.36</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083656145393"/>
          <c:y val="6.7286834481611171E-2"/>
          <c:w val="0.70580857137383379"/>
          <c:h val="0.90144553799617666"/>
        </c:manualLayout>
      </c:layout>
      <c:barChart>
        <c:barDir val="bar"/>
        <c:grouping val="clustered"/>
        <c:varyColors val="0"/>
        <c:ser>
          <c:idx val="0"/>
          <c:order val="0"/>
          <c:spPr>
            <a:solidFill>
              <a:srgbClr val="A10028"/>
            </a:solidFill>
            <a:ln>
              <a:noFill/>
            </a:ln>
            <a:effectLst/>
          </c:spPr>
          <c:invertIfNegative val="0"/>
          <c:dPt>
            <c:idx val="0"/>
            <c:invertIfNegative val="0"/>
            <c:bubble3D val="0"/>
            <c:spPr>
              <a:solidFill>
                <a:srgbClr val="A10028"/>
              </a:solidFill>
              <a:ln>
                <a:noFill/>
              </a:ln>
              <a:effectLst/>
            </c:spPr>
            <c:extLst>
              <c:ext xmlns:c16="http://schemas.microsoft.com/office/drawing/2014/chart" uri="{C3380CC4-5D6E-409C-BE32-E72D297353CC}">
                <c16:uniqueId val="{00000001-6CD8-4AA6-B02B-094D7F9559BA}"/>
              </c:ext>
            </c:extLst>
          </c:dPt>
          <c:dPt>
            <c:idx val="1"/>
            <c:invertIfNegative val="0"/>
            <c:bubble3D val="0"/>
            <c:spPr>
              <a:solidFill>
                <a:srgbClr val="A10028"/>
              </a:solidFill>
              <a:ln>
                <a:noFill/>
              </a:ln>
              <a:effectLst/>
            </c:spPr>
            <c:extLst>
              <c:ext xmlns:c16="http://schemas.microsoft.com/office/drawing/2014/chart" uri="{C3380CC4-5D6E-409C-BE32-E72D297353CC}">
                <c16:uniqueId val="{00000001-AC13-439B-AAE6-DE601D4A9501}"/>
              </c:ext>
            </c:extLst>
          </c:dPt>
          <c:dPt>
            <c:idx val="3"/>
            <c:invertIfNegative val="0"/>
            <c:bubble3D val="0"/>
            <c:spPr>
              <a:solidFill>
                <a:srgbClr val="A10028"/>
              </a:solidFill>
              <a:ln>
                <a:noFill/>
              </a:ln>
              <a:effectLst/>
            </c:spPr>
            <c:extLst>
              <c:ext xmlns:c16="http://schemas.microsoft.com/office/drawing/2014/chart" uri="{C3380CC4-5D6E-409C-BE32-E72D297353CC}">
                <c16:uniqueId val="{00000005-6CD8-4AA6-B02B-094D7F9559BA}"/>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D8-4AA6-B02B-094D7F9559BA}"/>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13-439B-AAE6-DE601D4A9501}"/>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A1-48BC-8594-871723B652A1}"/>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D8-4AA6-B02B-094D7F9559BA}"/>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3A1-48BC-8594-871723B652A1}"/>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3A1-48BC-8594-871723B652A1}"/>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3A1-48BC-8594-871723B652A1}"/>
                </c:ext>
              </c:extLst>
            </c:dLbl>
            <c:dLbl>
              <c:idx val="7"/>
              <c:layout>
                <c:manualLayout>
                  <c:x val="-4.8474860286975797E-17"/>
                  <c:y val="-1.1053163974459995E-16"/>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3A1-48BC-8594-871723B652A1}"/>
                </c:ext>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3A1-48BC-8594-871723B652A1}"/>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3A1-48BC-8594-871723B652A1}"/>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3A1-48BC-8594-871723B652A1}"/>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3A1-48BC-8594-871723B652A1}"/>
                </c:ext>
              </c:extLst>
            </c:dLbl>
            <c:dLbl>
              <c:idx val="1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3A1-48BC-8594-871723B652A1}"/>
                </c:ext>
              </c:extLst>
            </c:dLbl>
            <c:dLbl>
              <c:idx val="1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3A1-48BC-8594-871723B652A1}"/>
                </c:ext>
              </c:extLst>
            </c:dLbl>
            <c:dLbl>
              <c:idx val="1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3A1-48BC-8594-871723B652A1}"/>
                </c:ext>
              </c:extLst>
            </c:dLbl>
            <c:dLbl>
              <c:idx val="15"/>
              <c:layout>
                <c:manualLayout>
                  <c:x val="2.4330900243309003E-3"/>
                  <c:y val="-5.2489288848511751E-4"/>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3A1-48BC-8594-871723B652A1}"/>
                </c:ext>
              </c:extLst>
            </c:dLbl>
            <c:dLbl>
              <c:idx val="16"/>
              <c:layout>
                <c:manualLayout>
                  <c:x val="0"/>
                  <c:y val="7.2018880952725694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3A1-48BC-8594-871723B652A1}"/>
                </c:ext>
              </c:extLst>
            </c:dLbl>
            <c:dLbl>
              <c:idx val="17"/>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fld id="{C8A111C6-ABF2-4A8C-B236-E744D22A68D0}" type="VALUE">
                      <a:rPr lang="en-US" sz="1200">
                        <a:solidFill>
                          <a:srgbClr val="707276"/>
                        </a:solidFill>
                      </a:rPr>
                      <a:pPr>
                        <a:defRPr sz="12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63A1-48BC-8594-871723B652A1}"/>
                </c:ext>
              </c:extLst>
            </c:dLbl>
            <c:dLbl>
              <c:idx val="1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Other</c:v>
                </c:pt>
                <c:pt idx="1">
                  <c:v>Political correctness</c:v>
                </c:pt>
                <c:pt idx="2">
                  <c:v>Women's rights</c:v>
                </c:pt>
                <c:pt idx="3">
                  <c:v>Criminal justice (policing, courts, prisons)</c:v>
                </c:pt>
                <c:pt idx="4">
                  <c:v>Foreign policy</c:v>
                </c:pt>
                <c:pt idx="5">
                  <c:v>Defense</c:v>
                </c:pt>
                <c:pt idx="6">
                  <c:v>Cybersecurity</c:v>
                </c:pt>
                <c:pt idx="7">
                  <c:v>Income inequality</c:v>
                </c:pt>
                <c:pt idx="8">
                  <c:v>Race relations</c:v>
                </c:pt>
                <c:pt idx="9">
                  <c:v>Crime and drugs</c:v>
                </c:pt>
                <c:pt idx="10">
                  <c:v>Taxes</c:v>
                </c:pt>
                <c:pt idx="11">
                  <c:v>Environment/climate change</c:v>
                </c:pt>
                <c:pt idx="12">
                  <c:v>Education</c:v>
                </c:pt>
                <c:pt idx="13">
                  <c:v>Corruption</c:v>
                </c:pt>
                <c:pt idx="14">
                  <c:v>National debt/ federal budget deficits</c:v>
                </c:pt>
                <c:pt idx="15">
                  <c:v>Immigration</c:v>
                </c:pt>
                <c:pt idx="16">
                  <c:v>Terrorism/national security</c:v>
                </c:pt>
                <c:pt idx="17">
                  <c:v>Economy and jobs</c:v>
                </c:pt>
                <c:pt idx="18">
                  <c:v>Health care</c:v>
                </c:pt>
              </c:strCache>
            </c:strRef>
          </c:cat>
          <c:val>
            <c:numRef>
              <c:f>Sheet1!$B$2:$B$20</c:f>
              <c:numCache>
                <c:formatCode>0%</c:formatCode>
                <c:ptCount val="19"/>
                <c:pt idx="0">
                  <c:v>0.02</c:v>
                </c:pt>
                <c:pt idx="1">
                  <c:v>0.05</c:v>
                </c:pt>
                <c:pt idx="2">
                  <c:v>0.06</c:v>
                </c:pt>
                <c:pt idx="3">
                  <c:v>0.06</c:v>
                </c:pt>
                <c:pt idx="4">
                  <c:v>7.0000000000000007E-2</c:v>
                </c:pt>
                <c:pt idx="5">
                  <c:v>7.0000000000000007E-2</c:v>
                </c:pt>
                <c:pt idx="6">
                  <c:v>0.09</c:v>
                </c:pt>
                <c:pt idx="7">
                  <c:v>0.11</c:v>
                </c:pt>
                <c:pt idx="8">
                  <c:v>0.12</c:v>
                </c:pt>
                <c:pt idx="9">
                  <c:v>0.13</c:v>
                </c:pt>
                <c:pt idx="10">
                  <c:v>0.14000000000000001</c:v>
                </c:pt>
                <c:pt idx="11">
                  <c:v>0.15</c:v>
                </c:pt>
                <c:pt idx="12">
                  <c:v>0.16</c:v>
                </c:pt>
                <c:pt idx="13">
                  <c:v>0.16</c:v>
                </c:pt>
                <c:pt idx="14">
                  <c:v>0.22</c:v>
                </c:pt>
                <c:pt idx="15">
                  <c:v>0.23</c:v>
                </c:pt>
                <c:pt idx="16">
                  <c:v>0.35</c:v>
                </c:pt>
                <c:pt idx="17">
                  <c:v>0.36</c:v>
                </c:pt>
                <c:pt idx="18">
                  <c:v>0.43</c:v>
                </c:pt>
              </c:numCache>
            </c:numRef>
          </c:val>
          <c:extLst>
            <c:ext xmlns:c16="http://schemas.microsoft.com/office/drawing/2014/chart" uri="{C3380CC4-5D6E-409C-BE32-E72D297353CC}">
              <c16:uniqueId val="{00000002-AC13-439B-AAE6-DE601D4A9501}"/>
            </c:ext>
          </c:extLst>
        </c:ser>
        <c:dLbls>
          <c:showLegendKey val="0"/>
          <c:showVal val="0"/>
          <c:showCatName val="0"/>
          <c:showSerName val="0"/>
          <c:showPercent val="0"/>
          <c:showBubbleSize val="0"/>
        </c:dLbls>
        <c:gapWidth val="125"/>
        <c:axId val="342440312"/>
        <c:axId val="342443840"/>
      </c:barChart>
      <c:catAx>
        <c:axId val="3424403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07276"/>
                </a:solidFill>
                <a:latin typeface="+mn-lt"/>
                <a:ea typeface="+mn-ea"/>
                <a:cs typeface="+mn-cs"/>
              </a:defRPr>
            </a:pPr>
            <a:endParaRPr lang="en-US"/>
          </a:p>
        </c:txPr>
        <c:crossAx val="342443840"/>
        <c:crosses val="autoZero"/>
        <c:auto val="1"/>
        <c:lblAlgn val="ctr"/>
        <c:lblOffset val="100"/>
        <c:noMultiLvlLbl val="0"/>
      </c:catAx>
      <c:valAx>
        <c:axId val="342443840"/>
        <c:scaling>
          <c:orientation val="minMax"/>
          <c:max val="1"/>
        </c:scaling>
        <c:delete val="1"/>
        <c:axPos val="b"/>
        <c:numFmt formatCode="0%" sourceLinked="1"/>
        <c:majorTickMark val="out"/>
        <c:minorTickMark val="none"/>
        <c:tickLblPos val="nextTo"/>
        <c:crossAx val="342440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weak</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7.0000000000000007E-2</c:v>
                </c:pt>
              </c:numCache>
            </c:numRef>
          </c:val>
          <c:extLst>
            <c:ext xmlns:c16="http://schemas.microsoft.com/office/drawing/2014/chart" uri="{C3380CC4-5D6E-409C-BE32-E72D297353CC}">
              <c16:uniqueId val="{00000000-6087-4AD1-85D7-D3D444718CE1}"/>
            </c:ext>
          </c:extLst>
        </c:ser>
        <c:ser>
          <c:idx val="1"/>
          <c:order val="1"/>
          <c:tx>
            <c:strRef>
              <c:f>Sheet1!$C$1</c:f>
              <c:strCache>
                <c:ptCount val="1"/>
                <c:pt idx="0">
                  <c:v>Somewhat weak</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c:v>
                </c:pt>
              </c:numCache>
            </c:numRef>
          </c:val>
          <c:extLst>
            <c:ext xmlns:c16="http://schemas.microsoft.com/office/drawing/2014/chart" uri="{C3380CC4-5D6E-409C-BE32-E72D297353CC}">
              <c16:uniqueId val="{00000003-6087-4AD1-85D7-D3D444718CE1}"/>
            </c:ext>
          </c:extLst>
        </c:ser>
        <c:ser>
          <c:idx val="2"/>
          <c:order val="2"/>
          <c:tx>
            <c:strRef>
              <c:f>Sheet1!$D$1</c:f>
              <c:strCache>
                <c:ptCount val="1"/>
                <c:pt idx="0">
                  <c:v>Somewhat strong</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c:v>
                </c:pt>
              </c:numCache>
            </c:numRef>
          </c:val>
          <c:extLst>
            <c:ext xmlns:c16="http://schemas.microsoft.com/office/drawing/2014/chart" uri="{C3380CC4-5D6E-409C-BE32-E72D297353CC}">
              <c16:uniqueId val="{00000004-6087-4AD1-85D7-D3D444718CE1}"/>
            </c:ext>
          </c:extLst>
        </c:ser>
        <c:ser>
          <c:idx val="3"/>
          <c:order val="3"/>
          <c:tx>
            <c:strRef>
              <c:f>Sheet1!$E$1</c:f>
              <c:strCache>
                <c:ptCount val="1"/>
                <c:pt idx="0">
                  <c:v>Very strong</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0.11</c:v>
                </c:pt>
              </c:numCache>
            </c:numRef>
          </c:val>
          <c:extLs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342443056"/>
        <c:axId val="342444232"/>
      </c:barChart>
      <c:catAx>
        <c:axId val="342443056"/>
        <c:scaling>
          <c:orientation val="minMax"/>
        </c:scaling>
        <c:delete val="1"/>
        <c:axPos val="l"/>
        <c:numFmt formatCode="General" sourceLinked="1"/>
        <c:majorTickMark val="out"/>
        <c:minorTickMark val="none"/>
        <c:tickLblPos val="nextTo"/>
        <c:crossAx val="342444232"/>
        <c:crosses val="autoZero"/>
        <c:auto val="1"/>
        <c:lblAlgn val="ctr"/>
        <c:lblOffset val="100"/>
        <c:noMultiLvlLbl val="0"/>
      </c:catAx>
      <c:valAx>
        <c:axId val="342444232"/>
        <c:scaling>
          <c:orientation val="minMax"/>
        </c:scaling>
        <c:delete val="1"/>
        <c:axPos val="b"/>
        <c:numFmt formatCode="0%" sourceLinked="1"/>
        <c:majorTickMark val="none"/>
        <c:minorTickMark val="none"/>
        <c:tickLblPos val="nextTo"/>
        <c:crossAx val="342443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weak</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0.06</c:v>
                </c:pt>
              </c:numCache>
            </c:numRef>
          </c:val>
          <c:extLst>
            <c:ext xmlns:c16="http://schemas.microsoft.com/office/drawing/2014/chart" uri="{C3380CC4-5D6E-409C-BE32-E72D297353CC}">
              <c16:uniqueId val="{00000000-6087-4AD1-85D7-D3D444718CE1}"/>
            </c:ext>
          </c:extLst>
        </c:ser>
        <c:ser>
          <c:idx val="1"/>
          <c:order val="1"/>
          <c:tx>
            <c:strRef>
              <c:f>Sheet1!$C$1</c:f>
              <c:strCache>
                <c:ptCount val="1"/>
                <c:pt idx="0">
                  <c:v>Somewhat weak</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0.31</c:v>
                </c:pt>
              </c:numCache>
            </c:numRef>
          </c:val>
          <c:extLst>
            <c:ext xmlns:c16="http://schemas.microsoft.com/office/drawing/2014/chart" uri="{C3380CC4-5D6E-409C-BE32-E72D297353CC}">
              <c16:uniqueId val="{00000003-6087-4AD1-85D7-D3D444718CE1}"/>
            </c:ext>
          </c:extLst>
        </c:ser>
        <c:ser>
          <c:idx val="2"/>
          <c:order val="2"/>
          <c:tx>
            <c:strRef>
              <c:f>Sheet1!$D$1</c:f>
              <c:strCache>
                <c:ptCount val="1"/>
                <c:pt idx="0">
                  <c:v>Somewhat strong</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c:v>
                </c:pt>
              </c:numCache>
            </c:numRef>
          </c:val>
          <c:extLst>
            <c:ext xmlns:c16="http://schemas.microsoft.com/office/drawing/2014/chart" uri="{C3380CC4-5D6E-409C-BE32-E72D297353CC}">
              <c16:uniqueId val="{00000004-6087-4AD1-85D7-D3D444718CE1}"/>
            </c:ext>
          </c:extLst>
        </c:ser>
        <c:ser>
          <c:idx val="3"/>
          <c:order val="3"/>
          <c:tx>
            <c:strRef>
              <c:f>Sheet1!$E$1</c:f>
              <c:strCache>
                <c:ptCount val="1"/>
                <c:pt idx="0">
                  <c:v>Very strong</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0.11</c:v>
                </c:pt>
              </c:numCache>
            </c:numRef>
          </c:val>
          <c:extLs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342439136"/>
        <c:axId val="342440704"/>
      </c:barChart>
      <c:catAx>
        <c:axId val="342439136"/>
        <c:scaling>
          <c:orientation val="minMax"/>
        </c:scaling>
        <c:delete val="1"/>
        <c:axPos val="l"/>
        <c:numFmt formatCode="General" sourceLinked="1"/>
        <c:majorTickMark val="out"/>
        <c:minorTickMark val="none"/>
        <c:tickLblPos val="nextTo"/>
        <c:crossAx val="342440704"/>
        <c:crosses val="autoZero"/>
        <c:auto val="1"/>
        <c:lblAlgn val="ctr"/>
        <c:lblOffset val="100"/>
        <c:noMultiLvlLbl val="0"/>
      </c:catAx>
      <c:valAx>
        <c:axId val="342440704"/>
        <c:scaling>
          <c:orientation val="minMax"/>
        </c:scaling>
        <c:delete val="1"/>
        <c:axPos val="b"/>
        <c:numFmt formatCode="0%" sourceLinked="1"/>
        <c:majorTickMark val="none"/>
        <c:minorTickMark val="none"/>
        <c:tickLblPos val="nextTo"/>
        <c:crossAx val="342439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weak</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7.0000000000000007E-2</c:v>
                </c:pt>
              </c:numCache>
            </c:numRef>
          </c:val>
          <c:extLst>
            <c:ext xmlns:c16="http://schemas.microsoft.com/office/drawing/2014/chart" uri="{C3380CC4-5D6E-409C-BE32-E72D297353CC}">
              <c16:uniqueId val="{00000000-6087-4AD1-85D7-D3D444718CE1}"/>
            </c:ext>
          </c:extLst>
        </c:ser>
        <c:ser>
          <c:idx val="1"/>
          <c:order val="1"/>
          <c:tx>
            <c:strRef>
              <c:f>Sheet1!$C$1</c:f>
              <c:strCache>
                <c:ptCount val="1"/>
                <c:pt idx="0">
                  <c:v>Somewhat weak</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c:v>
                </c:pt>
              </c:numCache>
            </c:numRef>
          </c:val>
          <c:extLst>
            <c:ext xmlns:c16="http://schemas.microsoft.com/office/drawing/2014/chart" uri="{C3380CC4-5D6E-409C-BE32-E72D297353CC}">
              <c16:uniqueId val="{00000003-6087-4AD1-85D7-D3D444718CE1}"/>
            </c:ext>
          </c:extLst>
        </c:ser>
        <c:ser>
          <c:idx val="2"/>
          <c:order val="2"/>
          <c:tx>
            <c:strRef>
              <c:f>Sheet1!$D$1</c:f>
              <c:strCache>
                <c:ptCount val="1"/>
                <c:pt idx="0">
                  <c:v>Somewhat strong</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c:v>
                </c:pt>
              </c:numCache>
            </c:numRef>
          </c:val>
          <c:extLst>
            <c:ext xmlns:c16="http://schemas.microsoft.com/office/drawing/2014/chart" uri="{C3380CC4-5D6E-409C-BE32-E72D297353CC}">
              <c16:uniqueId val="{00000004-6087-4AD1-85D7-D3D444718CE1}"/>
            </c:ext>
          </c:extLst>
        </c:ser>
        <c:ser>
          <c:idx val="3"/>
          <c:order val="3"/>
          <c:tx>
            <c:strRef>
              <c:f>Sheet1!$E$1</c:f>
              <c:strCache>
                <c:ptCount val="1"/>
                <c:pt idx="0">
                  <c:v>Very strong</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c:v>
                </c:pt>
              </c:numCache>
            </c:numRef>
          </c:val>
          <c:extLs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345910360"/>
        <c:axId val="345909184"/>
      </c:barChart>
      <c:catAx>
        <c:axId val="345910360"/>
        <c:scaling>
          <c:orientation val="minMax"/>
        </c:scaling>
        <c:delete val="1"/>
        <c:axPos val="l"/>
        <c:numFmt formatCode="General" sourceLinked="1"/>
        <c:majorTickMark val="out"/>
        <c:minorTickMark val="none"/>
        <c:tickLblPos val="nextTo"/>
        <c:crossAx val="345909184"/>
        <c:crosses val="autoZero"/>
        <c:auto val="1"/>
        <c:lblAlgn val="ctr"/>
        <c:lblOffset val="100"/>
        <c:noMultiLvlLbl val="0"/>
      </c:catAx>
      <c:valAx>
        <c:axId val="345909184"/>
        <c:scaling>
          <c:orientation val="minMax"/>
        </c:scaling>
        <c:delete val="1"/>
        <c:axPos val="b"/>
        <c:numFmt formatCode="0%" sourceLinked="1"/>
        <c:majorTickMark val="none"/>
        <c:minorTickMark val="none"/>
        <c:tickLblPos val="nextTo"/>
        <c:crossAx val="345910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weak</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0.05</c:v>
                </c:pt>
              </c:numCache>
            </c:numRef>
          </c:val>
          <c:extLst>
            <c:ext xmlns:c16="http://schemas.microsoft.com/office/drawing/2014/chart" uri="{C3380CC4-5D6E-409C-BE32-E72D297353CC}">
              <c16:uniqueId val="{00000000-6087-4AD1-85D7-D3D444718CE1}"/>
            </c:ext>
          </c:extLst>
        </c:ser>
        <c:ser>
          <c:idx val="1"/>
          <c:order val="1"/>
          <c:tx>
            <c:strRef>
              <c:f>Sheet1!$C$1</c:f>
              <c:strCache>
                <c:ptCount val="1"/>
                <c:pt idx="0">
                  <c:v>Somewhat weak</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0.28999999999999998</c:v>
                </c:pt>
              </c:numCache>
            </c:numRef>
          </c:val>
          <c:extLst>
            <c:ext xmlns:c16="http://schemas.microsoft.com/office/drawing/2014/chart" uri="{C3380CC4-5D6E-409C-BE32-E72D297353CC}">
              <c16:uniqueId val="{00000003-6087-4AD1-85D7-D3D444718CE1}"/>
            </c:ext>
          </c:extLst>
        </c:ser>
        <c:ser>
          <c:idx val="2"/>
          <c:order val="2"/>
          <c:tx>
            <c:strRef>
              <c:f>Sheet1!$D$1</c:f>
              <c:strCache>
                <c:ptCount val="1"/>
                <c:pt idx="0">
                  <c:v>Somewhat strong</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0.57999999999999996</c:v>
                </c:pt>
              </c:numCache>
            </c:numRef>
          </c:val>
          <c:extLst>
            <c:ext xmlns:c16="http://schemas.microsoft.com/office/drawing/2014/chart" uri="{C3380CC4-5D6E-409C-BE32-E72D297353CC}">
              <c16:uniqueId val="{00000004-6087-4AD1-85D7-D3D444718CE1}"/>
            </c:ext>
          </c:extLst>
        </c:ser>
        <c:ser>
          <c:idx val="3"/>
          <c:order val="3"/>
          <c:tx>
            <c:strRef>
              <c:f>Sheet1!$E$1</c:f>
              <c:strCache>
                <c:ptCount val="1"/>
                <c:pt idx="0">
                  <c:v>Very strong</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7.0000000000000007E-2</c:v>
                </c:pt>
              </c:numCache>
            </c:numRef>
          </c:val>
          <c:extLs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345906832"/>
        <c:axId val="345909576"/>
      </c:barChart>
      <c:catAx>
        <c:axId val="345906832"/>
        <c:scaling>
          <c:orientation val="minMax"/>
        </c:scaling>
        <c:delete val="1"/>
        <c:axPos val="l"/>
        <c:numFmt formatCode="General" sourceLinked="1"/>
        <c:majorTickMark val="out"/>
        <c:minorTickMark val="none"/>
        <c:tickLblPos val="nextTo"/>
        <c:crossAx val="345909576"/>
        <c:crosses val="autoZero"/>
        <c:auto val="1"/>
        <c:lblAlgn val="ctr"/>
        <c:lblOffset val="100"/>
        <c:noMultiLvlLbl val="0"/>
      </c:catAx>
      <c:valAx>
        <c:axId val="345909576"/>
        <c:scaling>
          <c:orientation val="minMax"/>
        </c:scaling>
        <c:delete val="1"/>
        <c:axPos val="b"/>
        <c:numFmt formatCode="0%" sourceLinked="1"/>
        <c:majorTickMark val="none"/>
        <c:minorTickMark val="none"/>
        <c:tickLblPos val="nextTo"/>
        <c:crossAx val="345906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weak</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7.0000000000000007E-2</c:v>
                </c:pt>
              </c:numCache>
            </c:numRef>
          </c:val>
          <c:extLst>
            <c:ext xmlns:c16="http://schemas.microsoft.com/office/drawing/2014/chart" uri="{C3380CC4-5D6E-409C-BE32-E72D297353CC}">
              <c16:uniqueId val="{00000000-6087-4AD1-85D7-D3D444718CE1}"/>
            </c:ext>
          </c:extLst>
        </c:ser>
        <c:ser>
          <c:idx val="1"/>
          <c:order val="1"/>
          <c:tx>
            <c:strRef>
              <c:f>Sheet1!$C$1</c:f>
              <c:strCache>
                <c:ptCount val="1"/>
                <c:pt idx="0">
                  <c:v>Somewhat weak</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c:v>
                </c:pt>
              </c:numCache>
            </c:numRef>
          </c:val>
          <c:extLst>
            <c:ext xmlns:c16="http://schemas.microsoft.com/office/drawing/2014/chart" uri="{C3380CC4-5D6E-409C-BE32-E72D297353CC}">
              <c16:uniqueId val="{00000003-6087-4AD1-85D7-D3D444718CE1}"/>
            </c:ext>
          </c:extLst>
        </c:ser>
        <c:ser>
          <c:idx val="2"/>
          <c:order val="2"/>
          <c:tx>
            <c:strRef>
              <c:f>Sheet1!$D$1</c:f>
              <c:strCache>
                <c:ptCount val="1"/>
                <c:pt idx="0">
                  <c:v>Somewhat strong</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c:v>
                </c:pt>
              </c:numCache>
            </c:numRef>
          </c:val>
          <c:extLst>
            <c:ext xmlns:c16="http://schemas.microsoft.com/office/drawing/2014/chart" uri="{C3380CC4-5D6E-409C-BE32-E72D297353CC}">
              <c16:uniqueId val="{00000004-6087-4AD1-85D7-D3D444718CE1}"/>
            </c:ext>
          </c:extLst>
        </c:ser>
        <c:ser>
          <c:idx val="3"/>
          <c:order val="3"/>
          <c:tx>
            <c:strRef>
              <c:f>Sheet1!$E$1</c:f>
              <c:strCache>
                <c:ptCount val="1"/>
                <c:pt idx="0">
                  <c:v>Very strong</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0.09</c:v>
                </c:pt>
              </c:numCache>
            </c:numRef>
          </c:val>
          <c:extLs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345908008"/>
        <c:axId val="345908400"/>
      </c:barChart>
      <c:catAx>
        <c:axId val="345908008"/>
        <c:scaling>
          <c:orientation val="minMax"/>
        </c:scaling>
        <c:delete val="1"/>
        <c:axPos val="l"/>
        <c:numFmt formatCode="General" sourceLinked="1"/>
        <c:majorTickMark val="out"/>
        <c:minorTickMark val="none"/>
        <c:tickLblPos val="nextTo"/>
        <c:crossAx val="345908400"/>
        <c:crosses val="autoZero"/>
        <c:auto val="1"/>
        <c:lblAlgn val="ctr"/>
        <c:lblOffset val="100"/>
        <c:noMultiLvlLbl val="0"/>
      </c:catAx>
      <c:valAx>
        <c:axId val="345908400"/>
        <c:scaling>
          <c:orientation val="minMax"/>
        </c:scaling>
        <c:delete val="1"/>
        <c:axPos val="b"/>
        <c:numFmt formatCode="0%" sourceLinked="1"/>
        <c:majorTickMark val="none"/>
        <c:minorTickMark val="none"/>
        <c:tickLblPos val="nextTo"/>
        <c:crossAx val="3459080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3.5077012914246468E-2"/>
          <c:y val="0.62711969080176422"/>
          <c:w val="0.92827054625984251"/>
          <c:h val="7.654840031303633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weak</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0.05</c:v>
                </c:pt>
              </c:numCache>
            </c:numRef>
          </c:val>
          <c:extLst>
            <c:ext xmlns:c16="http://schemas.microsoft.com/office/drawing/2014/chart" uri="{C3380CC4-5D6E-409C-BE32-E72D297353CC}">
              <c16:uniqueId val="{00000000-6087-4AD1-85D7-D3D444718CE1}"/>
            </c:ext>
          </c:extLst>
        </c:ser>
        <c:ser>
          <c:idx val="1"/>
          <c:order val="1"/>
          <c:tx>
            <c:strRef>
              <c:f>Sheet1!$C$1</c:f>
              <c:strCache>
                <c:ptCount val="1"/>
                <c:pt idx="0">
                  <c:v>Somewhat weak</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c:v>
                </c:pt>
              </c:numCache>
            </c:numRef>
          </c:val>
          <c:extLst>
            <c:ext xmlns:c16="http://schemas.microsoft.com/office/drawing/2014/chart" uri="{C3380CC4-5D6E-409C-BE32-E72D297353CC}">
              <c16:uniqueId val="{00000003-6087-4AD1-85D7-D3D444718CE1}"/>
            </c:ext>
          </c:extLst>
        </c:ser>
        <c:ser>
          <c:idx val="2"/>
          <c:order val="2"/>
          <c:tx>
            <c:strRef>
              <c:f>Sheet1!$D$1</c:f>
              <c:strCache>
                <c:ptCount val="1"/>
                <c:pt idx="0">
                  <c:v>Somewhat strong</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c:v>
                </c:pt>
              </c:numCache>
            </c:numRef>
          </c:val>
          <c:extLst>
            <c:ext xmlns:c16="http://schemas.microsoft.com/office/drawing/2014/chart" uri="{C3380CC4-5D6E-409C-BE32-E72D297353CC}">
              <c16:uniqueId val="{00000004-6087-4AD1-85D7-D3D444718CE1}"/>
            </c:ext>
          </c:extLst>
        </c:ser>
        <c:ser>
          <c:idx val="3"/>
          <c:order val="3"/>
          <c:tx>
            <c:strRef>
              <c:f>Sheet1!$E$1</c:f>
              <c:strCache>
                <c:ptCount val="1"/>
                <c:pt idx="0">
                  <c:v>Very strong</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c:v>
                </c:pt>
              </c:numCache>
            </c:numRef>
          </c:val>
          <c:extLs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345944112"/>
        <c:axId val="345945288"/>
      </c:barChart>
      <c:catAx>
        <c:axId val="345944112"/>
        <c:scaling>
          <c:orientation val="minMax"/>
        </c:scaling>
        <c:delete val="1"/>
        <c:axPos val="l"/>
        <c:numFmt formatCode="General" sourceLinked="1"/>
        <c:majorTickMark val="out"/>
        <c:minorTickMark val="none"/>
        <c:tickLblPos val="nextTo"/>
        <c:crossAx val="345945288"/>
        <c:crosses val="autoZero"/>
        <c:auto val="1"/>
        <c:lblAlgn val="ctr"/>
        <c:lblOffset val="100"/>
        <c:noMultiLvlLbl val="0"/>
      </c:catAx>
      <c:valAx>
        <c:axId val="345945288"/>
        <c:scaling>
          <c:orientation val="minMax"/>
        </c:scaling>
        <c:delete val="1"/>
        <c:axPos val="b"/>
        <c:numFmt formatCode="0%" sourceLinked="1"/>
        <c:majorTickMark val="none"/>
        <c:minorTickMark val="none"/>
        <c:tickLblPos val="nextTo"/>
        <c:crossAx val="345944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7198725923676132E-2"/>
          <c:y val="3.2948183144728374E-2"/>
          <c:w val="0.33051868972860921"/>
          <c:h val="0.88760200956801261"/>
        </c:manualLayout>
      </c:layout>
      <c:barChart>
        <c:barDir val="col"/>
        <c:grouping val="percentStacked"/>
        <c:varyColors val="0"/>
        <c:ser>
          <c:idx val="0"/>
          <c:order val="0"/>
          <c:tx>
            <c:strRef>
              <c:f>Sheet1!$B$1</c:f>
              <c:strCache>
                <c:ptCount val="1"/>
                <c:pt idx="0">
                  <c:v>No opinion</c:v>
                </c:pt>
              </c:strCache>
            </c:strRef>
          </c:tx>
          <c:spPr>
            <a:solidFill>
              <a:schemeClr val="tx2">
                <a:alpha val="40000"/>
              </a:schemeClr>
            </a:solidFill>
            <a:ln>
              <a:noFill/>
            </a:ln>
            <a:effectLst/>
          </c:spPr>
          <c:invertIfNegative val="0"/>
          <c:dPt>
            <c:idx val="1"/>
            <c:invertIfNegative val="0"/>
            <c:bubble3D val="0"/>
            <c:spPr>
              <a:solidFill>
                <a:schemeClr val="tx2">
                  <a:alpha val="40000"/>
                </a:schemeClr>
              </a:solidFill>
              <a:ln>
                <a:noFill/>
              </a:ln>
              <a:effectLst/>
            </c:spPr>
            <c:extLst>
              <c:ext xmlns:c16="http://schemas.microsoft.com/office/drawing/2014/chart" uri="{C3380CC4-5D6E-409C-BE32-E72D297353CC}">
                <c16:uniqueId val="{00000001-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c:v>
                </c:pt>
              </c:numCache>
            </c:numRef>
          </c:val>
          <c:extLst>
            <c:ext xmlns:c16="http://schemas.microsoft.com/office/drawing/2014/chart" uri="{C3380CC4-5D6E-409C-BE32-E72D297353CC}">
              <c16:uniqueId val="{00000000-CCFA-489D-8FA9-B02ED28A7451}"/>
            </c:ext>
          </c:extLst>
        </c:ser>
        <c:ser>
          <c:idx val="1"/>
          <c:order val="1"/>
          <c:tx>
            <c:strRef>
              <c:f>Sheet1!$C$1</c:f>
              <c:strCache>
                <c:ptCount val="1"/>
                <c:pt idx="0">
                  <c:v>Just as well off</c:v>
                </c:pt>
              </c:strCache>
            </c:strRef>
          </c:tx>
          <c:spPr>
            <a:solidFill>
              <a:schemeClr val="tx1">
                <a:lumMod val="60000"/>
                <a:lumOff val="40000"/>
                <a:alpha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0.38</c:v>
                </c:pt>
              </c:numCache>
            </c:numRef>
          </c:val>
          <c:extLst>
            <c:ext xmlns:c16="http://schemas.microsoft.com/office/drawing/2014/chart" uri="{C3380CC4-5D6E-409C-BE32-E72D297353CC}">
              <c16:uniqueId val="{00000001-CCFA-489D-8FA9-B02ED28A7451}"/>
            </c:ext>
          </c:extLst>
        </c:ser>
        <c:ser>
          <c:idx val="2"/>
          <c:order val="2"/>
          <c:tx>
            <c:strRef>
              <c:f>Sheet1!$D$1</c:f>
              <c:strCache>
                <c:ptCount val="1"/>
                <c:pt idx="0">
                  <c:v>Getting worse</c:v>
                </c:pt>
              </c:strCache>
            </c:strRef>
          </c:tx>
          <c:spPr>
            <a:solidFill>
              <a:srgbClr val="A10028">
                <a:alpha val="80000"/>
              </a:srgbClr>
            </a:solidFill>
            <a:ln>
              <a:noFill/>
            </a:ln>
            <a:effectLst/>
          </c:spPr>
          <c:invertIfNegative val="0"/>
          <c:dPt>
            <c:idx val="1"/>
            <c:invertIfNegative val="0"/>
            <c:bubble3D val="0"/>
            <c:spPr>
              <a:solidFill>
                <a:srgbClr val="A10028">
                  <a:alpha val="80000"/>
                </a:srgbClr>
              </a:solidFill>
              <a:ln>
                <a:noFill/>
              </a:ln>
              <a:effectLst/>
            </c:spPr>
            <c:extLst>
              <c:ext xmlns:c16="http://schemas.microsoft.com/office/drawing/2014/chart" uri="{C3380CC4-5D6E-409C-BE32-E72D297353CC}">
                <c16:uniqueId val="{00000003-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0.26</c:v>
                </c:pt>
              </c:numCache>
            </c:numRef>
          </c:val>
          <c:extLst>
            <c:ext xmlns:c16="http://schemas.microsoft.com/office/drawing/2014/chart" uri="{C3380CC4-5D6E-409C-BE32-E72D297353CC}">
              <c16:uniqueId val="{00000002-CCFA-489D-8FA9-B02ED28A7451}"/>
            </c:ext>
          </c:extLst>
        </c:ser>
        <c:ser>
          <c:idx val="3"/>
          <c:order val="3"/>
          <c:tx>
            <c:strRef>
              <c:f>Sheet1!$E$1</c:f>
              <c:strCache>
                <c:ptCount val="1"/>
                <c:pt idx="0">
                  <c:v>Improving</c:v>
                </c:pt>
              </c:strCache>
            </c:strRef>
          </c:tx>
          <c:spPr>
            <a:solidFill>
              <a:srgbClr val="009DD9"/>
            </a:solidFill>
            <a:ln>
              <a:noFill/>
            </a:ln>
            <a:effectLst/>
          </c:spPr>
          <c:invertIfNegative val="0"/>
          <c:dPt>
            <c:idx val="1"/>
            <c:invertIfNegative val="0"/>
            <c:bubble3D val="0"/>
            <c:spPr>
              <a:solidFill>
                <a:srgbClr val="009DD9"/>
              </a:solidFill>
              <a:ln>
                <a:noFill/>
              </a:ln>
              <a:effectLst/>
            </c:spPr>
            <c:extLst>
              <c:ext xmlns:c16="http://schemas.microsoft.com/office/drawing/2014/chart" uri="{C3380CC4-5D6E-409C-BE32-E72D297353CC}">
                <c16:uniqueId val="{00000005-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0.26</c:v>
                </c:pt>
              </c:numCache>
            </c:numRef>
          </c:val>
          <c:extLst>
            <c:ext xmlns:c16="http://schemas.microsoft.com/office/drawing/2014/chart" uri="{C3380CC4-5D6E-409C-BE32-E72D297353CC}">
              <c16:uniqueId val="{00000003-CCFA-489D-8FA9-B02ED28A7451}"/>
            </c:ext>
          </c:extLst>
        </c:ser>
        <c:dLbls>
          <c:dLblPos val="ctr"/>
          <c:showLegendKey val="0"/>
          <c:showVal val="1"/>
          <c:showCatName val="0"/>
          <c:showSerName val="0"/>
          <c:showPercent val="0"/>
          <c:showBubbleSize val="0"/>
        </c:dLbls>
        <c:gapWidth val="57"/>
        <c:overlap val="100"/>
        <c:axId val="345948032"/>
        <c:axId val="345946464"/>
      </c:barChart>
      <c:catAx>
        <c:axId val="345948032"/>
        <c:scaling>
          <c:orientation val="minMax"/>
        </c:scaling>
        <c:delete val="0"/>
        <c:axPos val="b"/>
        <c:numFmt formatCode="General" sourceLinked="0"/>
        <c:majorTickMark val="out"/>
        <c:minorTickMark val="none"/>
        <c:tickLblPos val="nextTo"/>
        <c:spPr>
          <a:noFill/>
          <a:ln w="3175" cap="flat" cmpd="sng" algn="ctr">
            <a:solidFill>
              <a:srgbClr val="979797"/>
            </a:solidFill>
            <a:prstDash val="solid"/>
            <a:round/>
          </a:ln>
          <a:effectLst/>
        </c:spPr>
        <c:txPr>
          <a:bodyPr rot="-60000000" spcFirstLastPara="1" vertOverflow="ellipsis" vert="horz" wrap="square" anchor="ctr" anchorCtr="1"/>
          <a:lstStyle/>
          <a:p>
            <a:pPr>
              <a:defRPr sz="1195" b="1" i="0" u="none" strike="noStrike" kern="1200" baseline="0">
                <a:solidFill>
                  <a:schemeClr val="tx2"/>
                </a:solidFill>
                <a:latin typeface="+mn-lt"/>
                <a:ea typeface="+mn-ea"/>
                <a:cs typeface="+mn-cs"/>
              </a:defRPr>
            </a:pPr>
            <a:endParaRPr lang="en-US"/>
          </a:p>
        </c:txPr>
        <c:crossAx val="345946464"/>
        <c:crosses val="autoZero"/>
        <c:auto val="1"/>
        <c:lblAlgn val="ctr"/>
        <c:lblOffset val="100"/>
        <c:noMultiLvlLbl val="0"/>
      </c:catAx>
      <c:valAx>
        <c:axId val="345946464"/>
        <c:scaling>
          <c:orientation val="minMax"/>
          <c:max val="1"/>
        </c:scaling>
        <c:delete val="1"/>
        <c:axPos val="l"/>
        <c:numFmt formatCode="0%" sourceLinked="1"/>
        <c:majorTickMark val="out"/>
        <c:minorTickMark val="none"/>
        <c:tickLblPos val="nextTo"/>
        <c:crossAx val="345948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A10028"/>
            </a:solidFill>
            <a:ln>
              <a:noFill/>
            </a:ln>
            <a:effectLst/>
          </c:spPr>
          <c:invertIfNegative val="0"/>
          <c:dPt>
            <c:idx val="1"/>
            <c:invertIfNegative val="0"/>
            <c:bubble3D val="0"/>
            <c:spPr>
              <a:solidFill>
                <a:srgbClr val="A10028"/>
              </a:solidFill>
              <a:ln>
                <a:noFill/>
              </a:ln>
              <a:effectLst/>
            </c:spPr>
            <c:extLst>
              <c:ext xmlns:c16="http://schemas.microsoft.com/office/drawing/2014/chart" uri="{C3380CC4-5D6E-409C-BE32-E72D297353CC}">
                <c16:uniqueId val="{00000001-0680-49A4-91CA-711BA414BE1F}"/>
              </c:ext>
            </c:extLst>
          </c:dPt>
          <c:dPt>
            <c:idx val="4"/>
            <c:invertIfNegative val="0"/>
            <c:bubble3D val="0"/>
            <c:spPr>
              <a:solidFill>
                <a:srgbClr val="A10028"/>
              </a:solidFill>
              <a:ln>
                <a:noFill/>
              </a:ln>
              <a:effectLst/>
            </c:spPr>
            <c:extLst>
              <c:ext xmlns:c16="http://schemas.microsoft.com/office/drawing/2014/chart" uri="{C3380CC4-5D6E-409C-BE32-E72D297353CC}">
                <c16:uniqueId val="{00000003-0680-49A4-91CA-711BA414BE1F}"/>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feb country</c:v>
                </c:pt>
                <c:pt idx="1">
                  <c:v>march country</c:v>
                </c:pt>
                <c:pt idx="2">
                  <c:v>april country</c:v>
                </c:pt>
                <c:pt idx="3">
                  <c:v>may country</c:v>
                </c:pt>
                <c:pt idx="4">
                  <c:v>june country</c:v>
                </c:pt>
                <c:pt idx="5">
                  <c:v>july country</c:v>
                </c:pt>
                <c:pt idx="7">
                  <c:v>feb econ</c:v>
                </c:pt>
                <c:pt idx="8">
                  <c:v>march econ</c:v>
                </c:pt>
                <c:pt idx="9">
                  <c:v>april econ</c:v>
                </c:pt>
                <c:pt idx="10">
                  <c:v>may econ</c:v>
                </c:pt>
                <c:pt idx="11">
                  <c:v>June econ</c:v>
                </c:pt>
                <c:pt idx="12">
                  <c:v>july econ</c:v>
                </c:pt>
              </c:strCache>
            </c:strRef>
          </c:cat>
          <c:val>
            <c:numRef>
              <c:f>Sheet1!$B$2:$B$14</c:f>
              <c:numCache>
                <c:formatCode>0%</c:formatCode>
                <c:ptCount val="13"/>
                <c:pt idx="0">
                  <c:v>0.52</c:v>
                </c:pt>
                <c:pt idx="1">
                  <c:v>0.48</c:v>
                </c:pt>
                <c:pt idx="2">
                  <c:v>0.5</c:v>
                </c:pt>
                <c:pt idx="3">
                  <c:v>0.53</c:v>
                </c:pt>
                <c:pt idx="4">
                  <c:v>0.55000000000000004</c:v>
                </c:pt>
                <c:pt idx="5">
                  <c:v>0.54</c:v>
                </c:pt>
                <c:pt idx="7">
                  <c:v>0.39</c:v>
                </c:pt>
                <c:pt idx="8">
                  <c:v>0.35</c:v>
                </c:pt>
                <c:pt idx="9">
                  <c:v>0.38</c:v>
                </c:pt>
                <c:pt idx="10">
                  <c:v>0.38</c:v>
                </c:pt>
                <c:pt idx="11">
                  <c:v>0.38</c:v>
                </c:pt>
                <c:pt idx="12">
                  <c:v>0.41</c:v>
                </c:pt>
              </c:numCache>
            </c:numRef>
          </c:val>
          <c:extLst>
            <c:ext xmlns:c16="http://schemas.microsoft.com/office/drawing/2014/chart" uri="{C3380CC4-5D6E-409C-BE32-E72D297353CC}">
              <c16:uniqueId val="{00000000-B215-49D5-A7F7-5188997F7FCD}"/>
            </c:ext>
          </c:extLst>
        </c:ser>
        <c:dLbls>
          <c:showLegendKey val="0"/>
          <c:showVal val="0"/>
          <c:showCatName val="0"/>
          <c:showSerName val="0"/>
          <c:showPercent val="0"/>
          <c:showBubbleSize val="0"/>
        </c:dLbls>
        <c:gapWidth val="125"/>
        <c:overlap val="-27"/>
        <c:axId val="341258080"/>
        <c:axId val="341259648"/>
      </c:barChart>
      <c:catAx>
        <c:axId val="341258080"/>
        <c:scaling>
          <c:orientation val="minMax"/>
        </c:scaling>
        <c:delete val="1"/>
        <c:axPos val="t"/>
        <c:numFmt formatCode="General" sourceLinked="1"/>
        <c:majorTickMark val="none"/>
        <c:minorTickMark val="none"/>
        <c:tickLblPos val="nextTo"/>
        <c:crossAx val="341259648"/>
        <c:crosses val="autoZero"/>
        <c:auto val="1"/>
        <c:lblAlgn val="ctr"/>
        <c:lblOffset val="100"/>
        <c:noMultiLvlLbl val="0"/>
      </c:catAx>
      <c:valAx>
        <c:axId val="341259648"/>
        <c:scaling>
          <c:orientation val="maxMin"/>
          <c:max val="1"/>
        </c:scaling>
        <c:delete val="1"/>
        <c:axPos val="l"/>
        <c:numFmt formatCode="0%" sourceLinked="1"/>
        <c:majorTickMark val="none"/>
        <c:minorTickMark val="none"/>
        <c:tickLblPos val="nextTo"/>
        <c:crossAx val="341258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embassy</c:v>
                </c:pt>
              </c:strCache>
            </c:strRef>
          </c:tx>
          <c:spPr>
            <a:solidFill>
              <a:srgbClr val="44546A"/>
            </a:solidFill>
            <a:ln w="31750">
              <a:solidFill>
                <a:schemeClr val="bg1"/>
              </a:solidFill>
            </a:ln>
          </c:spPr>
          <c:dPt>
            <c:idx val="0"/>
            <c:bubble3D val="0"/>
            <c:spPr>
              <a:solidFill>
                <a:srgbClr val="A10028"/>
              </a:solidFill>
              <a:ln w="31750">
                <a:solidFill>
                  <a:schemeClr val="bg1"/>
                </a:solidFill>
              </a:ln>
              <a:effectLst/>
            </c:spPr>
            <c:extLst>
              <c:ext xmlns:c16="http://schemas.microsoft.com/office/drawing/2014/chart" uri="{C3380CC4-5D6E-409C-BE32-E72D297353CC}">
                <c16:uniqueId val="{00000001-5C17-463C-A322-45F548DBB665}"/>
              </c:ext>
            </c:extLst>
          </c:dPt>
          <c:dPt>
            <c:idx val="1"/>
            <c:bubble3D val="0"/>
            <c:spPr>
              <a:solidFill>
                <a:schemeClr val="accent1"/>
              </a:solidFill>
              <a:ln w="31750">
                <a:solidFill>
                  <a:schemeClr val="bg1"/>
                </a:solidFill>
              </a:ln>
              <a:effectLst/>
            </c:spPr>
            <c:extLst>
              <c:ext xmlns:c16="http://schemas.microsoft.com/office/drawing/2014/chart" uri="{C3380CC4-5D6E-409C-BE32-E72D297353CC}">
                <c16:uniqueId val="{00000003-5C17-463C-A322-45F548DBB665}"/>
              </c:ext>
            </c:extLst>
          </c:dPt>
          <c:dPt>
            <c:idx val="2"/>
            <c:bubble3D val="0"/>
            <c:spPr>
              <a:solidFill>
                <a:schemeClr val="accent2"/>
              </a:solidFill>
              <a:ln w="31750">
                <a:solidFill>
                  <a:schemeClr val="bg1"/>
                </a:solidFill>
              </a:ln>
              <a:effectLst/>
            </c:spPr>
            <c:extLst>
              <c:ext xmlns:c16="http://schemas.microsoft.com/office/drawing/2014/chart" uri="{C3380CC4-5D6E-409C-BE32-E72D297353CC}">
                <c16:uniqueId val="{00000005-5C17-463C-A322-45F548DBB665}"/>
              </c:ext>
            </c:extLst>
          </c:dPt>
          <c:dLbls>
            <c:dLbl>
              <c:idx val="0"/>
              <c:layout>
                <c:manualLayout>
                  <c:x val="-0.16259073219295853"/>
                  <c:y val="-0.2034335730652601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17-463C-A322-45F548DBB665}"/>
                </c:ext>
              </c:extLst>
            </c:dLbl>
            <c:dLbl>
              <c:idx val="1"/>
              <c:layout>
                <c:manualLayout>
                  <c:x val="0.17037107430536699"/>
                  <c:y val="9.495399904640512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17-463C-A322-45F548DBB665}"/>
                </c:ext>
              </c:extLst>
            </c:dLbl>
            <c:dLbl>
              <c:idx val="2"/>
              <c:layout>
                <c:manualLayout>
                  <c:x val="0.19936002687865706"/>
                  <c:y val="0.2844205752260026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17-463C-A322-45F548DBB665}"/>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0.85</c:v>
                </c:pt>
                <c:pt idx="1">
                  <c:v>0.15</c:v>
                </c:pt>
              </c:numCache>
            </c:numRef>
          </c:val>
          <c:extLs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0.82</c:v>
                </c:pt>
                <c:pt idx="1">
                  <c:v>0.18</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1">
                  <a:lumMod val="40000"/>
                  <a:lumOff val="60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0.42</c:v>
                </c:pt>
                <c:pt idx="1">
                  <c:v>0.57999999999999996</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9.4091963163366862E-2"/>
          <c:w val="0.95515121376642642"/>
          <c:h val="0.86199845402706199"/>
        </c:manualLayout>
      </c:layout>
      <c:barChart>
        <c:barDir val="bar"/>
        <c:grouping val="percentStacked"/>
        <c:varyColors val="0"/>
        <c:ser>
          <c:idx val="0"/>
          <c:order val="0"/>
          <c:tx>
            <c:strRef>
              <c:f>Sheet1!$B$1</c:f>
              <c:strCache>
                <c:ptCount val="1"/>
                <c:pt idx="0">
                  <c:v>13</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Sheet1!$B$2</c:f>
              <c:numCache>
                <c:formatCode>0%</c:formatCode>
                <c:ptCount val="1"/>
                <c:pt idx="0">
                  <c:v>0.12</c:v>
                </c:pt>
              </c:numCache>
            </c:numRef>
          </c:val>
          <c:extLst>
            <c:ext xmlns:c16="http://schemas.microsoft.com/office/drawing/2014/chart" uri="{C3380CC4-5D6E-409C-BE32-E72D297353CC}">
              <c16:uniqueId val="{00000000-CEA2-490A-B8AA-D95CC6E92103}"/>
            </c:ext>
          </c:extLst>
        </c:ser>
        <c:ser>
          <c:idx val="1"/>
          <c:order val="1"/>
          <c:tx>
            <c:strRef>
              <c:f>Sheet1!$C$1</c:f>
              <c:strCache>
                <c:ptCount val="1"/>
                <c:pt idx="0">
                  <c:v>8</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Sheet1!$C$2</c:f>
              <c:numCache>
                <c:formatCode>0%</c:formatCode>
                <c:ptCount val="1"/>
                <c:pt idx="0">
                  <c:v>0.88</c:v>
                </c:pt>
              </c:numCache>
            </c:numRef>
          </c:val>
          <c:extLst>
            <c:ext xmlns:c16="http://schemas.microsoft.com/office/drawing/2014/chart" uri="{C3380CC4-5D6E-409C-BE32-E72D297353CC}">
              <c16:uniqueId val="{00000001-CEA2-490A-B8AA-D95CC6E92103}"/>
            </c:ext>
          </c:extLst>
        </c:ser>
        <c:dLbls>
          <c:dLblPos val="ctr"/>
          <c:showLegendKey val="0"/>
          <c:showVal val="1"/>
          <c:showCatName val="0"/>
          <c:showSerName val="0"/>
          <c:showPercent val="0"/>
          <c:showBubbleSize val="0"/>
        </c:dLbls>
        <c:gapWidth val="57"/>
        <c:overlap val="100"/>
        <c:axId val="345944896"/>
        <c:axId val="345946072"/>
      </c:barChart>
      <c:catAx>
        <c:axId val="345944896"/>
        <c:scaling>
          <c:orientation val="minMax"/>
        </c:scaling>
        <c:delete val="1"/>
        <c:axPos val="l"/>
        <c:numFmt formatCode="General" sourceLinked="1"/>
        <c:majorTickMark val="out"/>
        <c:minorTickMark val="none"/>
        <c:tickLblPos val="nextTo"/>
        <c:crossAx val="345946072"/>
        <c:crosses val="autoZero"/>
        <c:auto val="1"/>
        <c:lblAlgn val="ctr"/>
        <c:lblOffset val="100"/>
        <c:noMultiLvlLbl val="0"/>
      </c:catAx>
      <c:valAx>
        <c:axId val="345946072"/>
        <c:scaling>
          <c:orientation val="minMax"/>
          <c:max val="1"/>
        </c:scaling>
        <c:delete val="1"/>
        <c:axPos val="b"/>
        <c:numFmt formatCode="0%" sourceLinked="1"/>
        <c:majorTickMark val="out"/>
        <c:minorTickMark val="none"/>
        <c:tickLblPos val="nextTo"/>
        <c:crossAx val="345944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9.4091963163366862E-2"/>
          <c:w val="0.95515121376642642"/>
          <c:h val="0.86199845402706199"/>
        </c:manualLayout>
      </c:layout>
      <c:barChart>
        <c:barDir val="bar"/>
        <c:grouping val="percentStacked"/>
        <c:varyColors val="0"/>
        <c:ser>
          <c:idx val="0"/>
          <c:order val="0"/>
          <c:tx>
            <c:strRef>
              <c:f>Sheet1!$B$1</c:f>
              <c:strCache>
                <c:ptCount val="1"/>
                <c:pt idx="0">
                  <c:v>13</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Sheet1!$B$2</c:f>
              <c:numCache>
                <c:formatCode>0%</c:formatCode>
                <c:ptCount val="1"/>
                <c:pt idx="0">
                  <c:v>0.59</c:v>
                </c:pt>
              </c:numCache>
            </c:numRef>
          </c:val>
          <c:extLst>
            <c:ext xmlns:c16="http://schemas.microsoft.com/office/drawing/2014/chart" uri="{C3380CC4-5D6E-409C-BE32-E72D297353CC}">
              <c16:uniqueId val="{00000000-CEA2-490A-B8AA-D95CC6E92103}"/>
            </c:ext>
          </c:extLst>
        </c:ser>
        <c:ser>
          <c:idx val="1"/>
          <c:order val="1"/>
          <c:tx>
            <c:strRef>
              <c:f>Sheet1!$C$1</c:f>
              <c:strCache>
                <c:ptCount val="1"/>
                <c:pt idx="0">
                  <c:v>8</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Sheet1!$C$2</c:f>
              <c:numCache>
                <c:formatCode>0%</c:formatCode>
                <c:ptCount val="1"/>
                <c:pt idx="0">
                  <c:v>0.41</c:v>
                </c:pt>
              </c:numCache>
            </c:numRef>
          </c:val>
          <c:extLst>
            <c:ext xmlns:c16="http://schemas.microsoft.com/office/drawing/2014/chart" uri="{C3380CC4-5D6E-409C-BE32-E72D297353CC}">
              <c16:uniqueId val="{00000001-CEA2-490A-B8AA-D95CC6E92103}"/>
            </c:ext>
          </c:extLst>
        </c:ser>
        <c:dLbls>
          <c:dLblPos val="ctr"/>
          <c:showLegendKey val="0"/>
          <c:showVal val="1"/>
          <c:showCatName val="0"/>
          <c:showSerName val="0"/>
          <c:showPercent val="0"/>
          <c:showBubbleSize val="0"/>
        </c:dLbls>
        <c:gapWidth val="57"/>
        <c:overlap val="100"/>
        <c:axId val="345945680"/>
        <c:axId val="345946856"/>
      </c:barChart>
      <c:catAx>
        <c:axId val="345945680"/>
        <c:scaling>
          <c:orientation val="minMax"/>
        </c:scaling>
        <c:delete val="1"/>
        <c:axPos val="l"/>
        <c:numFmt formatCode="General" sourceLinked="1"/>
        <c:majorTickMark val="out"/>
        <c:minorTickMark val="none"/>
        <c:tickLblPos val="nextTo"/>
        <c:crossAx val="345946856"/>
        <c:crosses val="autoZero"/>
        <c:auto val="1"/>
        <c:lblAlgn val="ctr"/>
        <c:lblOffset val="100"/>
        <c:noMultiLvlLbl val="0"/>
      </c:catAx>
      <c:valAx>
        <c:axId val="345946856"/>
        <c:scaling>
          <c:orientation val="minMax"/>
          <c:max val="1"/>
        </c:scaling>
        <c:delete val="1"/>
        <c:axPos val="b"/>
        <c:numFmt formatCode="0%" sourceLinked="1"/>
        <c:majorTickMark val="out"/>
        <c:minorTickMark val="none"/>
        <c:tickLblPos val="nextTo"/>
        <c:crossAx val="345945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0.77</c:v>
                </c:pt>
                <c:pt idx="1">
                  <c:v>0.23</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1">
                  <a:lumMod val="40000"/>
                  <a:lumOff val="60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0.35</c:v>
                </c:pt>
                <c:pt idx="1">
                  <c:v>0.65</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825151878732133E-2"/>
          <c:y val="4.193835032481958E-2"/>
          <c:w val="0.91217484812126781"/>
          <c:h val="0.91612329935036085"/>
        </c:manualLayout>
      </c:layout>
      <c:barChart>
        <c:barDir val="bar"/>
        <c:grouping val="percentStacked"/>
        <c:varyColors val="0"/>
        <c:ser>
          <c:idx val="0"/>
          <c:order val="0"/>
          <c:tx>
            <c:strRef>
              <c:f>Sheet1!$B$1</c:f>
              <c:strCache>
                <c:ptCount val="1"/>
                <c:pt idx="0">
                  <c:v>Yes</c:v>
                </c:pt>
              </c:strCache>
            </c:strRef>
          </c:tx>
          <c:spPr>
            <a:solidFill>
              <a:schemeClr val="accent4">
                <a:lumMod val="75000"/>
              </a:schemeClr>
            </a:solidFill>
            <a:ln>
              <a:noFill/>
            </a:ln>
            <a:effectLst/>
          </c:spPr>
          <c:invertIfNegative val="0"/>
          <c:dLbls>
            <c:dLbl>
              <c:idx val="0"/>
              <c:tx>
                <c:rich>
                  <a:bodyPr/>
                  <a:lstStyle/>
                  <a:p>
                    <a:r>
                      <a:rPr lang="en-US" dirty="0"/>
                      <a:t>50%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D9-442A-9F5F-5B6ED15F4DC1}"/>
                </c:ext>
              </c:extLst>
            </c:dLbl>
            <c:dLbl>
              <c:idx val="1"/>
              <c:tx>
                <c:rich>
                  <a:bodyPr/>
                  <a:lstStyle/>
                  <a:p>
                    <a:r>
                      <a:rPr lang="en-US" dirty="0"/>
                      <a:t>41%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D9-442A-9F5F-5B6ED15F4DC1}"/>
                </c:ext>
              </c:extLst>
            </c:dLbl>
            <c:dLbl>
              <c:idx val="2"/>
              <c:tx>
                <c:rich>
                  <a:bodyPr/>
                  <a:lstStyle/>
                  <a:p>
                    <a:r>
                      <a:rPr lang="en-US" dirty="0"/>
                      <a:t>39%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D9-442A-9F5F-5B6ED15F4DC1}"/>
                </c:ext>
              </c:extLst>
            </c:dLbl>
            <c:dLbl>
              <c:idx val="3"/>
              <c:tx>
                <c:rich>
                  <a:bodyPr/>
                  <a:lstStyle/>
                  <a:p>
                    <a:r>
                      <a:rPr lang="en-US" dirty="0"/>
                      <a:t>31%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D9-442A-9F5F-5B6ED15F4DC1}"/>
                </c:ext>
              </c:extLst>
            </c:dLbl>
            <c:dLbl>
              <c:idx val="4"/>
              <c:tx>
                <c:rich>
                  <a:bodyPr/>
                  <a:lstStyle/>
                  <a:p>
                    <a:r>
                      <a:rPr lang="en-US" dirty="0"/>
                      <a:t>26%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D9-442A-9F5F-5B6ED15F4DC1}"/>
                </c:ext>
              </c:extLst>
            </c:dLbl>
            <c:dLbl>
              <c:idx val="5"/>
              <c:tx>
                <c:rich>
                  <a:bodyPr/>
                  <a:lstStyle/>
                  <a:p>
                    <a:r>
                      <a:rPr lang="en-US" dirty="0"/>
                      <a:t>25%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D9-442A-9F5F-5B6ED15F4DC1}"/>
                </c:ext>
              </c:extLst>
            </c:dLbl>
            <c:dLbl>
              <c:idx val="6"/>
              <c:tx>
                <c:rich>
                  <a:bodyPr/>
                  <a:lstStyle/>
                  <a:p>
                    <a:r>
                      <a:rPr lang="en-US" dirty="0"/>
                      <a:t>24%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D9-442A-9F5F-5B6ED15F4DC1}"/>
                </c:ext>
              </c:extLst>
            </c:dLbl>
            <c:dLbl>
              <c:idx val="7"/>
              <c:tx>
                <c:rich>
                  <a:bodyPr/>
                  <a:lstStyle/>
                  <a:p>
                    <a:r>
                      <a:rPr lang="en-US" dirty="0"/>
                      <a:t>22%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D9-442A-9F5F-5B6ED15F4DC1}"/>
                </c:ext>
              </c:extLst>
            </c:dLbl>
            <c:dLbl>
              <c:idx val="8"/>
              <c:tx>
                <c:rich>
                  <a:bodyPr/>
                  <a:lstStyle/>
                  <a:p>
                    <a:r>
                      <a:rPr lang="en-US" dirty="0"/>
                      <a:t>11%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3D9-442A-9F5F-5B6ED15F4DC1}"/>
                </c:ext>
              </c:extLst>
            </c:dLbl>
            <c:dLbl>
              <c:idx val="9"/>
              <c:tx>
                <c:rich>
                  <a:bodyPr/>
                  <a:lstStyle/>
                  <a:p>
                    <a:r>
                      <a:rPr lang="en-US"/>
                      <a:t>14%</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3D9-442A-9F5F-5B6ED15F4DC1}"/>
                </c:ext>
              </c:extLst>
            </c:dLbl>
            <c:dLbl>
              <c:idx val="10"/>
              <c:tx>
                <c:rich>
                  <a:bodyPr/>
                  <a:lstStyle/>
                  <a:p>
                    <a:r>
                      <a:rPr lang="en-US"/>
                      <a:t>14%</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3D9-442A-9F5F-5B6ED15F4DC1}"/>
                </c:ext>
              </c:extLst>
            </c:dLbl>
            <c:dLbl>
              <c:idx val="11"/>
              <c:tx>
                <c:rich>
                  <a:bodyPr/>
                  <a:lstStyle/>
                  <a:p>
                    <a:r>
                      <a:rPr lang="en-US"/>
                      <a:t>14%</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3D9-442A-9F5F-5B6ED15F4DC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Hold more press conferences and give more TV interviews</c:v>
                </c:pt>
                <c:pt idx="1">
                  <c:v>Go on a nationwide tour to explain his policies for jobs and the economy</c:v>
                </c:pt>
                <c:pt idx="2">
                  <c:v>Stick to his campaign message and shore up his base of voters, doubling down on his campaign promises</c:v>
                </c:pt>
                <c:pt idx="3">
                  <c:v>Reduce his criticism of the media</c:v>
                </c:pt>
                <c:pt idx="4">
                  <c:v>Reshuffle his White House team to replace campaign advisers with people more experienced in government</c:v>
                </c:pt>
                <c:pt idx="5">
                  <c:v>Have more dinners and meetings with Democrats and Republicans in Congress to try to get agreement on legislation</c:v>
                </c:pt>
                <c:pt idx="6">
                  <c:v>Change his tone to be less combative</c:v>
                </c:pt>
                <c:pt idx="7">
                  <c:v>Stop tweeting</c:v>
                </c:pt>
                <c:pt idx="8">
                  <c:v>Focus on jobs, taxes, and infrastructure</c:v>
                </c:pt>
              </c:strCache>
            </c:strRef>
          </c:cat>
          <c:val>
            <c:numRef>
              <c:f>Sheet1!$B$2:$B$10</c:f>
              <c:numCache>
                <c:formatCode>0%</c:formatCode>
                <c:ptCount val="9"/>
                <c:pt idx="0">
                  <c:v>-0.5</c:v>
                </c:pt>
                <c:pt idx="1">
                  <c:v>-0.41</c:v>
                </c:pt>
                <c:pt idx="2">
                  <c:v>-0.39</c:v>
                </c:pt>
                <c:pt idx="3">
                  <c:v>-0.31</c:v>
                </c:pt>
                <c:pt idx="4">
                  <c:v>-0.26</c:v>
                </c:pt>
                <c:pt idx="5">
                  <c:v>-0.25</c:v>
                </c:pt>
                <c:pt idx="6">
                  <c:v>-0.24</c:v>
                </c:pt>
                <c:pt idx="7">
                  <c:v>-0.22</c:v>
                </c:pt>
                <c:pt idx="8">
                  <c:v>-0.11</c:v>
                </c:pt>
              </c:numCache>
            </c:numRef>
          </c:val>
          <c:extLst>
            <c:ext xmlns:c16="http://schemas.microsoft.com/office/drawing/2014/chart" uri="{C3380CC4-5D6E-409C-BE32-E72D297353CC}">
              <c16:uniqueId val="{00000002-2699-4302-96C3-1BFB73242F30}"/>
            </c:ext>
          </c:extLst>
        </c:ser>
        <c:ser>
          <c:idx val="1"/>
          <c:order val="1"/>
          <c:tx>
            <c:strRef>
              <c:f>Sheet1!$C$1</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Hold more press conferences and give more TV interviews</c:v>
                </c:pt>
                <c:pt idx="1">
                  <c:v>Go on a nationwide tour to explain his policies for jobs and the economy</c:v>
                </c:pt>
                <c:pt idx="2">
                  <c:v>Stick to his campaign message and shore up his base of voters, doubling down on his campaign promises</c:v>
                </c:pt>
                <c:pt idx="3">
                  <c:v>Reduce his criticism of the media</c:v>
                </c:pt>
                <c:pt idx="4">
                  <c:v>Reshuffle his White House team to replace campaign advisers with people more experienced in government</c:v>
                </c:pt>
                <c:pt idx="5">
                  <c:v>Have more dinners and meetings with Democrats and Republicans in Congress to try to get agreement on legislation</c:v>
                </c:pt>
                <c:pt idx="6">
                  <c:v>Change his tone to be less combative</c:v>
                </c:pt>
                <c:pt idx="7">
                  <c:v>Stop tweeting</c:v>
                </c:pt>
                <c:pt idx="8">
                  <c:v>Focus on jobs, taxes, and infrastructure</c:v>
                </c:pt>
              </c:strCache>
            </c:strRef>
          </c:cat>
          <c:val>
            <c:numRef>
              <c:f>Sheet1!$C$2:$C$10</c:f>
              <c:numCache>
                <c:formatCode>0%</c:formatCode>
                <c:ptCount val="9"/>
                <c:pt idx="0">
                  <c:v>0.5</c:v>
                </c:pt>
                <c:pt idx="1">
                  <c:v>0.59</c:v>
                </c:pt>
                <c:pt idx="2">
                  <c:v>0.61</c:v>
                </c:pt>
                <c:pt idx="3">
                  <c:v>0.69</c:v>
                </c:pt>
                <c:pt idx="4">
                  <c:v>0.74</c:v>
                </c:pt>
                <c:pt idx="5">
                  <c:v>0.75</c:v>
                </c:pt>
                <c:pt idx="6">
                  <c:v>0.76</c:v>
                </c:pt>
                <c:pt idx="7">
                  <c:v>0.78</c:v>
                </c:pt>
                <c:pt idx="8">
                  <c:v>0.89</c:v>
                </c:pt>
              </c:numCache>
            </c:numRef>
          </c:val>
          <c:extLst>
            <c:ext xmlns:c16="http://schemas.microsoft.com/office/drawing/2014/chart" uri="{C3380CC4-5D6E-409C-BE32-E72D297353CC}">
              <c16:uniqueId val="{00000003-2699-4302-96C3-1BFB73242F30}"/>
            </c:ext>
          </c:extLst>
        </c:ser>
        <c:dLbls>
          <c:dLblPos val="ctr"/>
          <c:showLegendKey val="0"/>
          <c:showVal val="1"/>
          <c:showCatName val="0"/>
          <c:showSerName val="0"/>
          <c:showPercent val="0"/>
          <c:showBubbleSize val="0"/>
        </c:dLbls>
        <c:gapWidth val="53"/>
        <c:overlap val="100"/>
        <c:axId val="345949600"/>
        <c:axId val="342444624"/>
      </c:barChart>
      <c:catAx>
        <c:axId val="345949600"/>
        <c:scaling>
          <c:orientation val="minMax"/>
        </c:scaling>
        <c:delete val="1"/>
        <c:axPos val="l"/>
        <c:numFmt formatCode="General" sourceLinked="1"/>
        <c:majorTickMark val="out"/>
        <c:minorTickMark val="none"/>
        <c:tickLblPos val="nextTo"/>
        <c:crossAx val="342444624"/>
        <c:crosses val="autoZero"/>
        <c:auto val="1"/>
        <c:lblAlgn val="ctr"/>
        <c:lblOffset val="100"/>
        <c:noMultiLvlLbl val="0"/>
      </c:catAx>
      <c:valAx>
        <c:axId val="342444624"/>
        <c:scaling>
          <c:orientation val="minMax"/>
        </c:scaling>
        <c:delete val="1"/>
        <c:axPos val="b"/>
        <c:numFmt formatCode="0%" sourceLinked="1"/>
        <c:majorTickMark val="out"/>
        <c:minorTickMark val="none"/>
        <c:tickLblPos val="nextTo"/>
        <c:crossAx val="345949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30289127244909"/>
          <c:y val="5.1138647994503912E-2"/>
          <c:w val="0.4057808915617831"/>
          <c:h val="0.91345767262468569"/>
        </c:manualLayout>
      </c:layout>
      <c:barChart>
        <c:barDir val="bar"/>
        <c:grouping val="stacked"/>
        <c:varyColors val="0"/>
        <c:ser>
          <c:idx val="0"/>
          <c:order val="0"/>
          <c:tx>
            <c:strRef>
              <c:f>Sheet1!$B$1</c:f>
              <c:strCache>
                <c:ptCount val="1"/>
                <c:pt idx="0">
                  <c:v>P</c:v>
                </c:pt>
              </c:strCache>
            </c:strRef>
          </c:tx>
          <c:spPr>
            <a:solidFill>
              <a:schemeClr val="accent1"/>
            </a:solidFill>
            <a:ln>
              <a:noFill/>
            </a:ln>
            <a:effectLst/>
          </c:spPr>
          <c:invertIfNegative val="0"/>
          <c:dLbls>
            <c:dLbl>
              <c:idx val="1"/>
              <c:tx>
                <c:rich>
                  <a:bodyPr rot="0" spcFirstLastPara="1" vertOverflow="ellipsis" vert="horz" wrap="square" lIns="38100" tIns="19050" rIns="38100" bIns="19050" anchor="ctr" anchorCtr="1">
                    <a:spAutoFit/>
                  </a:bodyPr>
                  <a:lstStyle/>
                  <a:p>
                    <a:pPr>
                      <a:defRPr sz="1600" b="0" i="0" u="none" strike="noStrike" kern="1200" baseline="0">
                        <a:solidFill>
                          <a:srgbClr val="009DD9"/>
                        </a:solidFill>
                        <a:latin typeface="+mn-lt"/>
                        <a:ea typeface="+mn-ea"/>
                        <a:cs typeface="+mn-cs"/>
                      </a:defRPr>
                    </a:pPr>
                    <a:r>
                      <a:rPr lang="en-US" b="0" dirty="0">
                        <a:solidFill>
                          <a:srgbClr val="009DD9"/>
                        </a:solidFill>
                      </a:rPr>
                      <a:t>   </a:t>
                    </a:r>
                    <a:fld id="{84FB4547-0EBF-4547-9239-91861B9F2553}" type="VALUE">
                      <a:rPr lang="en-US" b="0" smtClean="0">
                        <a:solidFill>
                          <a:srgbClr val="009DD9"/>
                        </a:solidFill>
                      </a:rPr>
                      <a:pPr>
                        <a:defRPr sz="1600">
                          <a:solidFill>
                            <a:srgbClr val="009DD9"/>
                          </a:solidFill>
                        </a:defRPr>
                      </a:pPr>
                      <a:t>[VALUE]</a:t>
                    </a:fld>
                    <a:endParaRPr lang="en-US" b="0" dirty="0">
                      <a:solidFill>
                        <a:srgbClr val="009DD9"/>
                      </a:solidFill>
                    </a:endParaRP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9DD9"/>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tx>
                <c:rich>
                  <a:bodyPr rot="0" spcFirstLastPara="1" vertOverflow="ellipsis" vert="horz" wrap="square" lIns="38100" tIns="19050" rIns="38100" bIns="19050" anchor="ctr" anchorCtr="1">
                    <a:spAutoFit/>
                  </a:bodyPr>
                  <a:lstStyle/>
                  <a:p>
                    <a:pPr>
                      <a:defRPr sz="1600" b="0" i="0" u="none" strike="noStrike" kern="1200" baseline="0">
                        <a:solidFill>
                          <a:srgbClr val="009DD9"/>
                        </a:solidFill>
                        <a:latin typeface="+mn-lt"/>
                        <a:ea typeface="+mn-ea"/>
                        <a:cs typeface="+mn-cs"/>
                      </a:defRPr>
                    </a:pPr>
                    <a:r>
                      <a:rPr lang="en-US" b="0"/>
                      <a:t>           </a:t>
                    </a:r>
                    <a:fld id="{19997BFF-4685-4812-B90E-7FBBC974E7BC}" type="VALUE">
                      <a:rPr lang="en-US" b="0" smtClean="0"/>
                      <a:pPr>
                        <a:defRPr sz="1600">
                          <a:solidFill>
                            <a:srgbClr val="009DD9"/>
                          </a:solidFill>
                        </a:defRPr>
                      </a:pPr>
                      <a:t>[VALUE]</a:t>
                    </a:fld>
                    <a:endParaRPr lang="en-US" b="0"/>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9DD9"/>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tx>
                <c:rich>
                  <a:bodyPr rot="0" spcFirstLastPara="1" vertOverflow="ellipsis" vert="horz" wrap="square" lIns="38100" tIns="19050" rIns="38100" bIns="19050" anchor="ctr" anchorCtr="1">
                    <a:spAutoFit/>
                  </a:bodyPr>
                  <a:lstStyle/>
                  <a:p>
                    <a:pPr>
                      <a:defRPr sz="1600" b="0" i="0" u="none" strike="noStrike" kern="1200" baseline="0">
                        <a:solidFill>
                          <a:srgbClr val="009DD9"/>
                        </a:solidFill>
                        <a:latin typeface="+mn-lt"/>
                        <a:ea typeface="+mn-ea"/>
                        <a:cs typeface="+mn-cs"/>
                      </a:defRPr>
                    </a:pPr>
                    <a:r>
                      <a:rPr lang="en-US" b="0" dirty="0">
                        <a:solidFill>
                          <a:srgbClr val="009DD9"/>
                        </a:solidFill>
                      </a:rPr>
                      <a:t>   </a:t>
                    </a:r>
                    <a:fld id="{21C6DA87-EDF1-4899-A16D-764249A1CC56}" type="VALUE">
                      <a:rPr lang="en-US" b="0" smtClean="0">
                        <a:solidFill>
                          <a:srgbClr val="009DD9"/>
                        </a:solidFill>
                      </a:rPr>
                      <a:pPr>
                        <a:defRPr sz="1600">
                          <a:solidFill>
                            <a:srgbClr val="009DD9"/>
                          </a:solidFill>
                        </a:defRPr>
                      </a:pPr>
                      <a:t>[VALUE]</a:t>
                    </a:fld>
                    <a:endParaRPr lang="en-US" b="0" dirty="0">
                      <a:solidFill>
                        <a:srgbClr val="009DD9"/>
                      </a:solidFill>
                    </a:endParaRP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9DD9"/>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None of the above</c:v>
                </c:pt>
                <c:pt idx="1">
                  <c:v>Hold more press conferences and give more TV interviews</c:v>
                </c:pt>
                <c:pt idx="2">
                  <c:v>Go on a nationwide tour to explain his policies for jobs and the economy</c:v>
                </c:pt>
                <c:pt idx="3">
                  <c:v>Reduce his criticism of the media</c:v>
                </c:pt>
                <c:pt idx="4">
                  <c:v>Have more dinners and meetings with Democrats and Republicans in Congress to try to get agreement on legislation</c:v>
                </c:pt>
                <c:pt idx="5">
                  <c:v>Reshuffle his White House team to replace campaign advisers with people more experienced in government</c:v>
                </c:pt>
                <c:pt idx="6">
                  <c:v>Change his tone to be less combative</c:v>
                </c:pt>
                <c:pt idx="7">
                  <c:v>Stick to his campaign message and shore up his base of voters, doubling down on his campaign promises</c:v>
                </c:pt>
                <c:pt idx="8">
                  <c:v>Stop tweeting</c:v>
                </c:pt>
                <c:pt idx="9">
                  <c:v>Focus on jobs, taxes, and infrastructure</c:v>
                </c:pt>
              </c:strCache>
            </c:strRef>
          </c:cat>
          <c:val>
            <c:numRef>
              <c:f>Sheet1!$B$2:$B$11</c:f>
              <c:numCache>
                <c:formatCode>0%</c:formatCode>
                <c:ptCount val="10"/>
                <c:pt idx="0">
                  <c:v>0.15</c:v>
                </c:pt>
                <c:pt idx="1">
                  <c:v>0.02</c:v>
                </c:pt>
                <c:pt idx="2">
                  <c:v>0.03</c:v>
                </c:pt>
                <c:pt idx="3">
                  <c:v>0.03</c:v>
                </c:pt>
                <c:pt idx="4">
                  <c:v>0.05</c:v>
                </c:pt>
                <c:pt idx="5">
                  <c:v>0.09</c:v>
                </c:pt>
                <c:pt idx="6">
                  <c:v>0.1</c:v>
                </c:pt>
                <c:pt idx="7">
                  <c:v>0.11</c:v>
                </c:pt>
                <c:pt idx="8">
                  <c:v>0.19</c:v>
                </c:pt>
                <c:pt idx="9">
                  <c:v>0.23</c:v>
                </c:pt>
              </c:numCache>
            </c:numRef>
          </c:val>
          <c:extLst>
            <c:ext xmlns:c16="http://schemas.microsoft.com/office/drawing/2014/chart" uri="{C3380CC4-5D6E-409C-BE32-E72D297353CC}">
              <c16:uniqueId val="{00000002-F4AA-4B8E-85CE-21DE6536E204}"/>
            </c:ext>
          </c:extLst>
        </c:ser>
        <c:dLbls>
          <c:dLblPos val="ctr"/>
          <c:showLegendKey val="0"/>
          <c:showVal val="1"/>
          <c:showCatName val="0"/>
          <c:showSerName val="0"/>
          <c:showPercent val="0"/>
          <c:showBubbleSize val="0"/>
        </c:dLbls>
        <c:gapWidth val="28"/>
        <c:overlap val="100"/>
        <c:axId val="395475544"/>
        <c:axId val="395474760"/>
      </c:barChart>
      <c:catAx>
        <c:axId val="3954755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5474760"/>
        <c:crosses val="autoZero"/>
        <c:auto val="0"/>
        <c:lblAlgn val="ctr"/>
        <c:lblOffset val="100"/>
        <c:noMultiLvlLbl val="0"/>
      </c:catAx>
      <c:valAx>
        <c:axId val="395474760"/>
        <c:scaling>
          <c:orientation val="minMax"/>
          <c:max val="0.70000000000000007"/>
        </c:scaling>
        <c:delete val="1"/>
        <c:axPos val="t"/>
        <c:numFmt formatCode="0%" sourceLinked="1"/>
        <c:majorTickMark val="out"/>
        <c:minorTickMark val="none"/>
        <c:tickLblPos val="nextTo"/>
        <c:crossAx val="39547554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0.53</c:v>
                </c:pt>
                <c:pt idx="1">
                  <c:v>0.47</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no opinion</c:v>
                </c:pt>
              </c:strCache>
            </c:strRef>
          </c:tx>
          <c:spPr>
            <a:solidFill>
              <a:schemeClr val="accent6"/>
            </a:solidFill>
            <a:ln>
              <a:noFill/>
            </a:ln>
            <a:effectLst/>
          </c:spPr>
          <c:invertIfNegative val="0"/>
          <c:dPt>
            <c:idx val="1"/>
            <c:invertIfNegative val="0"/>
            <c:bubble3D val="0"/>
            <c:spPr>
              <a:solidFill>
                <a:schemeClr val="accent6"/>
              </a:solidFill>
              <a:ln>
                <a:noFill/>
              </a:ln>
              <a:effectLst/>
            </c:spPr>
            <c:extLst>
              <c:ext xmlns:c16="http://schemas.microsoft.com/office/drawing/2014/chart" uri="{C3380CC4-5D6E-409C-BE32-E72D297353CC}">
                <c16:uniqueId val="{00000001-A0DA-48AF-BEA0-62E85677EEDF}"/>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3-A0DA-48AF-BEA0-62E85677EEDF}"/>
              </c:ext>
            </c:extLst>
          </c:dPt>
          <c:dLbls>
            <c:dLbl>
              <c:idx val="0"/>
              <c:layout>
                <c:manualLayout>
                  <c:x val="3.1286128395807177E-3"/>
                  <c:y val="-7.007426216491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17-4932-8395-EE9F7C1D42E1}"/>
                </c:ext>
              </c:extLst>
            </c:dLbl>
            <c:dLbl>
              <c:idx val="1"/>
              <c:layout>
                <c:manualLayout>
                  <c:x val="-1.1471447892651115E-16"/>
                  <c:y val="-7.007426216491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DA-48AF-BEA0-62E85677EED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Februrary</c:v>
                </c:pt>
                <c:pt idx="1">
                  <c:v>March</c:v>
                </c:pt>
                <c:pt idx="2">
                  <c:v>April</c:v>
                </c:pt>
                <c:pt idx="3">
                  <c:v>May</c:v>
                </c:pt>
                <c:pt idx="4">
                  <c:v>June</c:v>
                </c:pt>
                <c:pt idx="5">
                  <c:v>July</c:v>
                </c:pt>
              </c:strCache>
            </c:strRef>
          </c:cat>
          <c:val>
            <c:numRef>
              <c:f>Sheet1!$B$2:$B$7</c:f>
              <c:numCache>
                <c:formatCode>0%</c:formatCode>
                <c:ptCount val="6"/>
                <c:pt idx="0">
                  <c:v>0.04</c:v>
                </c:pt>
                <c:pt idx="1">
                  <c:v>0.05</c:v>
                </c:pt>
                <c:pt idx="2">
                  <c:v>0.05</c:v>
                </c:pt>
                <c:pt idx="3">
                  <c:v>0.05</c:v>
                </c:pt>
                <c:pt idx="4">
                  <c:v>0.05</c:v>
                </c:pt>
                <c:pt idx="5">
                  <c:v>0.04</c:v>
                </c:pt>
              </c:numCache>
            </c:numRef>
          </c:val>
          <c:extLst>
            <c:ext xmlns:c16="http://schemas.microsoft.com/office/drawing/2014/chart" uri="{C3380CC4-5D6E-409C-BE32-E72D297353CC}">
              <c16:uniqueId val="{00000004-A0DA-48AF-BEA0-62E85677EEDF}"/>
            </c:ext>
          </c:extLst>
        </c:ser>
        <c:ser>
          <c:idx val="1"/>
          <c:order val="1"/>
          <c:tx>
            <c:strRef>
              <c:f>Sheet1!$C$1</c:f>
              <c:strCache>
                <c:ptCount val="1"/>
                <c:pt idx="0">
                  <c:v>unfavorable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Februrary</c:v>
                </c:pt>
                <c:pt idx="1">
                  <c:v>March</c:v>
                </c:pt>
                <c:pt idx="2">
                  <c:v>April</c:v>
                </c:pt>
                <c:pt idx="3">
                  <c:v>May</c:v>
                </c:pt>
                <c:pt idx="4">
                  <c:v>June</c:v>
                </c:pt>
                <c:pt idx="5">
                  <c:v>July</c:v>
                </c:pt>
              </c:strCache>
            </c:strRef>
          </c:cat>
          <c:val>
            <c:numRef>
              <c:f>Sheet1!$C$2:$C$7</c:f>
              <c:numCache>
                <c:formatCode>0%</c:formatCode>
                <c:ptCount val="6"/>
                <c:pt idx="0">
                  <c:v>0.51</c:v>
                </c:pt>
                <c:pt idx="1">
                  <c:v>0.51</c:v>
                </c:pt>
                <c:pt idx="2">
                  <c:v>0.51</c:v>
                </c:pt>
                <c:pt idx="3">
                  <c:v>0.53</c:v>
                </c:pt>
                <c:pt idx="4">
                  <c:v>0.5</c:v>
                </c:pt>
                <c:pt idx="5">
                  <c:v>0.55000000000000004</c:v>
                </c:pt>
              </c:numCache>
            </c:numRef>
          </c:val>
          <c:extLst>
            <c:ext xmlns:c16="http://schemas.microsoft.com/office/drawing/2014/chart" uri="{C3380CC4-5D6E-409C-BE32-E72D297353CC}">
              <c16:uniqueId val="{00000005-A0DA-48AF-BEA0-62E85677EEDF}"/>
            </c:ext>
          </c:extLst>
        </c:ser>
        <c:ser>
          <c:idx val="2"/>
          <c:order val="2"/>
          <c:tx>
            <c:strRef>
              <c:f>Sheet1!$D$1</c:f>
              <c:strCache>
                <c:ptCount val="1"/>
                <c:pt idx="0">
                  <c:v>favorable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Februrary</c:v>
                </c:pt>
                <c:pt idx="1">
                  <c:v>March</c:v>
                </c:pt>
                <c:pt idx="2">
                  <c:v>April</c:v>
                </c:pt>
                <c:pt idx="3">
                  <c:v>May</c:v>
                </c:pt>
                <c:pt idx="4">
                  <c:v>June</c:v>
                </c:pt>
                <c:pt idx="5">
                  <c:v>July</c:v>
                </c:pt>
              </c:strCache>
            </c:strRef>
          </c:cat>
          <c:val>
            <c:numRef>
              <c:f>Sheet1!$D$2:$D$7</c:f>
              <c:numCache>
                <c:formatCode>0%</c:formatCode>
                <c:ptCount val="6"/>
                <c:pt idx="0">
                  <c:v>0.45</c:v>
                </c:pt>
                <c:pt idx="1">
                  <c:v>0.44</c:v>
                </c:pt>
                <c:pt idx="2">
                  <c:v>0.44</c:v>
                </c:pt>
                <c:pt idx="3">
                  <c:v>0.42</c:v>
                </c:pt>
                <c:pt idx="4">
                  <c:v>0.45</c:v>
                </c:pt>
                <c:pt idx="5">
                  <c:v>0.41</c:v>
                </c:pt>
              </c:numCache>
            </c:numRef>
          </c:val>
          <c:extLst>
            <c:ext xmlns:c16="http://schemas.microsoft.com/office/drawing/2014/chart" uri="{C3380CC4-5D6E-409C-BE32-E72D297353CC}">
              <c16:uniqueId val="{00000006-A0DA-48AF-BEA0-62E85677EEDF}"/>
            </c:ext>
          </c:extLst>
        </c:ser>
        <c:dLbls>
          <c:dLblPos val="ctr"/>
          <c:showLegendKey val="0"/>
          <c:showVal val="1"/>
          <c:showCatName val="0"/>
          <c:showSerName val="0"/>
          <c:showPercent val="0"/>
          <c:showBubbleSize val="0"/>
        </c:dLbls>
        <c:gapWidth val="76"/>
        <c:overlap val="100"/>
        <c:axId val="341261608"/>
        <c:axId val="341256904"/>
      </c:barChart>
      <c:catAx>
        <c:axId val="3412616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341256904"/>
        <c:crosses val="autoZero"/>
        <c:auto val="1"/>
        <c:lblAlgn val="ctr"/>
        <c:lblOffset val="100"/>
        <c:noMultiLvlLbl val="0"/>
      </c:catAx>
      <c:valAx>
        <c:axId val="341256904"/>
        <c:scaling>
          <c:orientation val="minMax"/>
        </c:scaling>
        <c:delete val="1"/>
        <c:axPos val="r"/>
        <c:numFmt formatCode="0%" sourceLinked="1"/>
        <c:majorTickMark val="out"/>
        <c:minorTickMark val="none"/>
        <c:tickLblPos val="nextTo"/>
        <c:crossAx val="34126160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1">
                  <a:lumMod val="40000"/>
                  <a:lumOff val="60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0.49</c:v>
                </c:pt>
                <c:pt idx="1">
                  <c:v>0.51</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9.4091963163366862E-2"/>
          <c:w val="0.95515121376642642"/>
          <c:h val="0.86199845402706199"/>
        </c:manualLayout>
      </c:layout>
      <c:barChart>
        <c:barDir val="bar"/>
        <c:grouping val="percentStacked"/>
        <c:varyColors val="0"/>
        <c:ser>
          <c:idx val="0"/>
          <c:order val="0"/>
          <c:tx>
            <c:strRef>
              <c:f>Sheet1!$B$1</c:f>
              <c:strCache>
                <c:ptCount val="1"/>
                <c:pt idx="0">
                  <c:v>The red line preventing the use of chemical weapons needs to be enforced even if it means taking limited U.S. military actions in Syria.</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Sheet1!$B$2</c:f>
              <c:numCache>
                <c:formatCode>0%</c:formatCode>
                <c:ptCount val="1"/>
                <c:pt idx="0">
                  <c:v>0.52</c:v>
                </c:pt>
              </c:numCache>
            </c:numRef>
          </c:val>
          <c:extLst>
            <c:ext xmlns:c16="http://schemas.microsoft.com/office/drawing/2014/chart" uri="{C3380CC4-5D6E-409C-BE32-E72D297353CC}">
              <c16:uniqueId val="{00000000-CEA2-490A-B8AA-D95CC6E92103}"/>
            </c:ext>
          </c:extLst>
        </c:ser>
        <c:ser>
          <c:idx val="1"/>
          <c:order val="1"/>
          <c:tx>
            <c:strRef>
              <c:f>Sheet1!$C$1</c:f>
              <c:strCache>
                <c:ptCount val="1"/>
                <c:pt idx="0">
                  <c:v>This is not our fight and we should not intervene under any circumstances.</c:v>
                </c:pt>
              </c:strCache>
            </c:strRef>
          </c:tx>
          <c:spPr>
            <a:solidFill>
              <a:srgbClr val="C6C7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Sheet1!$C$2</c:f>
              <c:numCache>
                <c:formatCode>0%</c:formatCode>
                <c:ptCount val="1"/>
                <c:pt idx="0">
                  <c:v>0.27</c:v>
                </c:pt>
              </c:numCache>
            </c:numRef>
          </c:val>
          <c:extLst>
            <c:ext xmlns:c16="http://schemas.microsoft.com/office/drawing/2014/chart" uri="{C3380CC4-5D6E-409C-BE32-E72D297353CC}">
              <c16:uniqueId val="{00000001-CEA2-490A-B8AA-D95CC6E92103}"/>
            </c:ext>
          </c:extLst>
        </c:ser>
        <c:ser>
          <c:idx val="2"/>
          <c:order val="2"/>
          <c:tx>
            <c:strRef>
              <c:f>Sheet1!$D$1</c:f>
              <c:strCache>
                <c:ptCount val="1"/>
                <c:pt idx="0">
                  <c:v>repeal whole</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Sheet1!$D$2</c:f>
              <c:numCache>
                <c:formatCode>0%</c:formatCode>
                <c:ptCount val="1"/>
                <c:pt idx="0">
                  <c:v>0.21</c:v>
                </c:pt>
              </c:numCache>
            </c:numRef>
          </c:val>
          <c:extLst>
            <c:ext xmlns:c16="http://schemas.microsoft.com/office/drawing/2014/chart" uri="{C3380CC4-5D6E-409C-BE32-E72D297353CC}">
              <c16:uniqueId val="{00000000-BF65-E341-86C6-32FBDF28D07C}"/>
            </c:ext>
          </c:extLst>
        </c:ser>
        <c:dLbls>
          <c:dLblPos val="ctr"/>
          <c:showLegendKey val="0"/>
          <c:showVal val="1"/>
          <c:showCatName val="0"/>
          <c:showSerName val="0"/>
          <c:showPercent val="0"/>
          <c:showBubbleSize val="0"/>
        </c:dLbls>
        <c:gapWidth val="57"/>
        <c:overlap val="100"/>
        <c:axId val="395474368"/>
        <c:axId val="395475936"/>
      </c:barChart>
      <c:catAx>
        <c:axId val="395474368"/>
        <c:scaling>
          <c:orientation val="minMax"/>
        </c:scaling>
        <c:delete val="1"/>
        <c:axPos val="l"/>
        <c:numFmt formatCode="General" sourceLinked="1"/>
        <c:majorTickMark val="out"/>
        <c:minorTickMark val="none"/>
        <c:tickLblPos val="nextTo"/>
        <c:crossAx val="395475936"/>
        <c:crosses val="autoZero"/>
        <c:auto val="1"/>
        <c:lblAlgn val="ctr"/>
        <c:lblOffset val="100"/>
        <c:noMultiLvlLbl val="0"/>
      </c:catAx>
      <c:valAx>
        <c:axId val="395475936"/>
        <c:scaling>
          <c:orientation val="minMax"/>
          <c:max val="1"/>
        </c:scaling>
        <c:delete val="1"/>
        <c:axPos val="b"/>
        <c:numFmt formatCode="0%" sourceLinked="1"/>
        <c:majorTickMark val="out"/>
        <c:minorTickMark val="none"/>
        <c:tickLblPos val="nextTo"/>
        <c:crossAx val="395474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dPt>
            <c:idx val="2"/>
            <c:bubble3D val="0"/>
            <c:spPr>
              <a:solidFill>
                <a:srgbClr val="009DD9"/>
              </a:solidFill>
              <a:ln w="19050">
                <a:solidFill>
                  <a:schemeClr val="lt1"/>
                </a:solidFill>
              </a:ln>
              <a:effectLst/>
            </c:spPr>
            <c:extLst>
              <c:ext xmlns:c16="http://schemas.microsoft.com/office/drawing/2014/chart" uri="{C3380CC4-5D6E-409C-BE32-E72D297353CC}">
                <c16:uniqueId val="{00000005-41B4-4E60-8DAA-5B211C3799B0}"/>
              </c:ext>
            </c:extLst>
          </c:dPt>
          <c:dLbls>
            <c:dLbl>
              <c:idx val="1"/>
              <c:layout>
                <c:manualLayout>
                  <c:x val="-0.13046162664840583"/>
                  <c:y val="-0.1417448855325524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B6-4B53-9EAF-ED6C1C94B3C8}"/>
                </c:ext>
              </c:extLst>
            </c:dLbl>
            <c:dLbl>
              <c:idx val="2"/>
              <c:layout>
                <c:manualLayout>
                  <c:x val="0.17930656215883847"/>
                  <c:y val="-0.1893162788005352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B4-4E60-8DAA-5B211C3799B0}"/>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less likely</c:v>
                </c:pt>
                <c:pt idx="1">
                  <c:v>more likely</c:v>
                </c:pt>
                <c:pt idx="2">
                  <c:v>no affect</c:v>
                </c:pt>
              </c:strCache>
            </c:strRef>
          </c:cat>
          <c:val>
            <c:numRef>
              <c:f>Sheet1!$B$2:$B$4</c:f>
              <c:numCache>
                <c:formatCode>0%</c:formatCode>
                <c:ptCount val="3"/>
                <c:pt idx="0">
                  <c:v>0.32</c:v>
                </c:pt>
                <c:pt idx="1">
                  <c:v>0.1</c:v>
                </c:pt>
                <c:pt idx="2">
                  <c:v>0.59</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Drop the issue and move on</c:v>
                </c:pt>
                <c:pt idx="1">
                  <c:v>Repeal it with a two-year window to work out a new system</c:v>
                </c:pt>
                <c:pt idx="2">
                  <c:v>Reach across the aisle to bring Democrats on board</c:v>
                </c:pt>
              </c:strCache>
            </c:strRef>
          </c:cat>
          <c:val>
            <c:numRef>
              <c:f>Sheet1!$B$2:$B$4</c:f>
              <c:numCache>
                <c:formatCode>0%</c:formatCode>
                <c:ptCount val="3"/>
                <c:pt idx="0">
                  <c:v>0.2</c:v>
                </c:pt>
                <c:pt idx="1">
                  <c:v>0.3</c:v>
                </c:pt>
                <c:pt idx="2">
                  <c:v>0.5</c:v>
                </c:pt>
              </c:numCache>
            </c:numRef>
          </c:val>
          <c:extLst>
            <c:ext xmlns:c16="http://schemas.microsoft.com/office/drawing/2014/chart" uri="{C3380CC4-5D6E-409C-BE32-E72D297353CC}">
              <c16:uniqueId val="{00000002-F4AA-4B8E-85CE-21DE6536E204}"/>
            </c:ext>
          </c:extLst>
        </c:ser>
        <c:dLbls>
          <c:dLblPos val="ctr"/>
          <c:showLegendKey val="0"/>
          <c:showVal val="1"/>
          <c:showCatName val="0"/>
          <c:showSerName val="0"/>
          <c:showPercent val="0"/>
          <c:showBubbleSize val="0"/>
        </c:dLbls>
        <c:gapWidth val="28"/>
        <c:overlap val="100"/>
        <c:axId val="395472016"/>
        <c:axId val="395469664"/>
      </c:barChart>
      <c:catAx>
        <c:axId val="3954720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95469664"/>
        <c:crosses val="autoZero"/>
        <c:auto val="0"/>
        <c:lblAlgn val="ctr"/>
        <c:lblOffset val="100"/>
        <c:noMultiLvlLbl val="0"/>
      </c:catAx>
      <c:valAx>
        <c:axId val="395469664"/>
        <c:scaling>
          <c:orientation val="minMax"/>
          <c:max val="0.70000000000000007"/>
        </c:scaling>
        <c:delete val="1"/>
        <c:axPos val="t"/>
        <c:numFmt formatCode="0%" sourceLinked="1"/>
        <c:majorTickMark val="out"/>
        <c:minorTickMark val="none"/>
        <c:tickLblPos val="nextTo"/>
        <c:crossAx val="395472016"/>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0.86</c:v>
                </c:pt>
                <c:pt idx="1">
                  <c:v>0.14000000000000001</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9DD9"/>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rgbClr val="C6C7C8"/>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0.76</c:v>
                </c:pt>
                <c:pt idx="1">
                  <c:v>0.24</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9.4091963163366862E-2"/>
          <c:w val="0.95515121376642642"/>
          <c:h val="0.86199845402706199"/>
        </c:manualLayout>
      </c:layout>
      <c:barChart>
        <c:barDir val="bar"/>
        <c:grouping val="percentStacked"/>
        <c:varyColors val="0"/>
        <c:ser>
          <c:idx val="0"/>
          <c:order val="0"/>
          <c:tx>
            <c:strRef>
              <c:f>Sheet1!$B$1</c:f>
              <c:strCache>
                <c:ptCount val="1"/>
                <c:pt idx="0">
                  <c:v>The red line preventing the use of chemical weapons needs to be enforced even if it means taking limited U.S. military actions in Syria.</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Sheet1!$B$2</c:f>
              <c:numCache>
                <c:formatCode>0%</c:formatCode>
                <c:ptCount val="1"/>
                <c:pt idx="0">
                  <c:v>0.55000000000000004</c:v>
                </c:pt>
              </c:numCache>
            </c:numRef>
          </c:val>
          <c:extLst>
            <c:ext xmlns:c16="http://schemas.microsoft.com/office/drawing/2014/chart" uri="{C3380CC4-5D6E-409C-BE32-E72D297353CC}">
              <c16:uniqueId val="{00000000-CEA2-490A-B8AA-D95CC6E92103}"/>
            </c:ext>
          </c:extLst>
        </c:ser>
        <c:ser>
          <c:idx val="1"/>
          <c:order val="1"/>
          <c:tx>
            <c:strRef>
              <c:f>Sheet1!$C$1</c:f>
              <c:strCache>
                <c:ptCount val="1"/>
                <c:pt idx="0">
                  <c:v>This is not our fight and we should not intervene under any circumstances.</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Sheet1!$C$2</c:f>
              <c:numCache>
                <c:formatCode>0%</c:formatCode>
                <c:ptCount val="1"/>
                <c:pt idx="0">
                  <c:v>0.45</c:v>
                </c:pt>
              </c:numCache>
            </c:numRef>
          </c:val>
          <c:extLst>
            <c:ext xmlns:c16="http://schemas.microsoft.com/office/drawing/2014/chart" uri="{C3380CC4-5D6E-409C-BE32-E72D297353CC}">
              <c16:uniqueId val="{00000001-CEA2-490A-B8AA-D95CC6E92103}"/>
            </c:ext>
          </c:extLst>
        </c:ser>
        <c:dLbls>
          <c:dLblPos val="ctr"/>
          <c:showLegendKey val="0"/>
          <c:showVal val="1"/>
          <c:showCatName val="0"/>
          <c:showSerName val="0"/>
          <c:showPercent val="0"/>
          <c:showBubbleSize val="0"/>
        </c:dLbls>
        <c:gapWidth val="57"/>
        <c:overlap val="100"/>
        <c:axId val="395469272"/>
        <c:axId val="395471232"/>
      </c:barChart>
      <c:catAx>
        <c:axId val="395469272"/>
        <c:scaling>
          <c:orientation val="minMax"/>
        </c:scaling>
        <c:delete val="1"/>
        <c:axPos val="l"/>
        <c:numFmt formatCode="General" sourceLinked="1"/>
        <c:majorTickMark val="out"/>
        <c:minorTickMark val="none"/>
        <c:tickLblPos val="nextTo"/>
        <c:crossAx val="395471232"/>
        <c:crosses val="autoZero"/>
        <c:auto val="1"/>
        <c:lblAlgn val="ctr"/>
        <c:lblOffset val="100"/>
        <c:noMultiLvlLbl val="0"/>
      </c:catAx>
      <c:valAx>
        <c:axId val="395471232"/>
        <c:scaling>
          <c:orientation val="minMax"/>
          <c:max val="1"/>
        </c:scaling>
        <c:delete val="1"/>
        <c:axPos val="b"/>
        <c:numFmt formatCode="0%" sourceLinked="1"/>
        <c:majorTickMark val="out"/>
        <c:minorTickMark val="none"/>
        <c:tickLblPos val="nextTo"/>
        <c:crossAx val="395469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Leads to ending of russia inquiry</c:v>
                </c:pt>
                <c:pt idx="1">
                  <c:v>Leads to impeachment</c:v>
                </c:pt>
              </c:strCache>
            </c:strRef>
          </c:cat>
          <c:val>
            <c:numRef>
              <c:f>Sheet1!$B$2:$B$3</c:f>
              <c:numCache>
                <c:formatCode>0%</c:formatCode>
                <c:ptCount val="2"/>
                <c:pt idx="0">
                  <c:v>0.7</c:v>
                </c:pt>
                <c:pt idx="1">
                  <c:v>0.38</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9.4091963163366862E-2"/>
          <c:w val="0.95515121376642642"/>
          <c:h val="0.86199845402706199"/>
        </c:manualLayout>
      </c:layout>
      <c:barChart>
        <c:barDir val="bar"/>
        <c:grouping val="percentStacked"/>
        <c:varyColors val="0"/>
        <c:ser>
          <c:idx val="0"/>
          <c:order val="0"/>
          <c:tx>
            <c:strRef>
              <c:f>Sheet1!$B$1</c:f>
              <c:strCache>
                <c:ptCount val="1"/>
                <c:pt idx="0">
                  <c:v>65</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Sheet1!$B$2</c:f>
              <c:numCache>
                <c:formatCode>0%</c:formatCode>
                <c:ptCount val="1"/>
                <c:pt idx="0">
                  <c:v>0.35</c:v>
                </c:pt>
              </c:numCache>
            </c:numRef>
          </c:val>
          <c:extLst>
            <c:ext xmlns:c16="http://schemas.microsoft.com/office/drawing/2014/chart" uri="{C3380CC4-5D6E-409C-BE32-E72D297353CC}">
              <c16:uniqueId val="{00000000-CEA2-490A-B8AA-D95CC6E92103}"/>
            </c:ext>
          </c:extLst>
        </c:ser>
        <c:ser>
          <c:idx val="1"/>
          <c:order val="1"/>
          <c:tx>
            <c:strRef>
              <c:f>Sheet1!$C$1</c:f>
              <c:strCache>
                <c:ptCount val="1"/>
                <c:pt idx="0">
                  <c:v>This is not our fight and we should not intervene under any circumstances.</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Sheet1!$C$2</c:f>
              <c:numCache>
                <c:formatCode>0%</c:formatCode>
                <c:ptCount val="1"/>
                <c:pt idx="0">
                  <c:v>0.65</c:v>
                </c:pt>
              </c:numCache>
            </c:numRef>
          </c:val>
          <c:extLst>
            <c:ext xmlns:c16="http://schemas.microsoft.com/office/drawing/2014/chart" uri="{C3380CC4-5D6E-409C-BE32-E72D297353CC}">
              <c16:uniqueId val="{00000001-CEA2-490A-B8AA-D95CC6E92103}"/>
            </c:ext>
          </c:extLst>
        </c:ser>
        <c:dLbls>
          <c:dLblPos val="ctr"/>
          <c:showLegendKey val="0"/>
          <c:showVal val="1"/>
          <c:showCatName val="0"/>
          <c:showSerName val="0"/>
          <c:showPercent val="0"/>
          <c:showBubbleSize val="0"/>
        </c:dLbls>
        <c:gapWidth val="57"/>
        <c:overlap val="100"/>
        <c:axId val="397250136"/>
        <c:axId val="397256408"/>
      </c:barChart>
      <c:catAx>
        <c:axId val="397250136"/>
        <c:scaling>
          <c:orientation val="minMax"/>
        </c:scaling>
        <c:delete val="1"/>
        <c:axPos val="l"/>
        <c:numFmt formatCode="General" sourceLinked="1"/>
        <c:majorTickMark val="out"/>
        <c:minorTickMark val="none"/>
        <c:tickLblPos val="nextTo"/>
        <c:crossAx val="397256408"/>
        <c:crosses val="autoZero"/>
        <c:auto val="1"/>
        <c:lblAlgn val="ctr"/>
        <c:lblOffset val="100"/>
        <c:noMultiLvlLbl val="0"/>
      </c:catAx>
      <c:valAx>
        <c:axId val="397256408"/>
        <c:scaling>
          <c:orientation val="minMax"/>
          <c:max val="1"/>
        </c:scaling>
        <c:delete val="1"/>
        <c:axPos val="b"/>
        <c:numFmt formatCode="0%" sourceLinked="1"/>
        <c:majorTickMark val="out"/>
        <c:minorTickMark val="none"/>
        <c:tickLblPos val="nextTo"/>
        <c:crossAx val="397250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Leads to ending of russia inquiry</c:v>
                </c:pt>
                <c:pt idx="1">
                  <c:v>Leads to impeachment</c:v>
                </c:pt>
              </c:strCache>
            </c:strRef>
          </c:cat>
          <c:val>
            <c:numRef>
              <c:f>Sheet1!$B$2:$B$3</c:f>
              <c:numCache>
                <c:formatCode>0%</c:formatCode>
                <c:ptCount val="2"/>
                <c:pt idx="0">
                  <c:v>0.65</c:v>
                </c:pt>
                <c:pt idx="1">
                  <c:v>0.3</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Disapprove</c:v>
                </c:pt>
              </c:strCache>
            </c:strRef>
          </c:tx>
          <c:spPr>
            <a:solidFill>
              <a:schemeClr val="accent4">
                <a:lumMod val="75000"/>
              </a:schemeClr>
            </a:solidFill>
            <a:ln>
              <a:noFill/>
            </a:ln>
            <a:effectLst/>
          </c:spPr>
          <c:invertIfNegative val="0"/>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01-A0DA-48AF-BEA0-62E85677EEDF}"/>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3-A0DA-48AF-BEA0-62E85677EEDF}"/>
              </c:ext>
            </c:extLst>
          </c:dPt>
          <c:dLbls>
            <c:dLbl>
              <c:idx val="0"/>
              <c:layout>
                <c:manualLayout>
                  <c:x val="3.1286128395807177E-3"/>
                  <c:y val="-7.007426216491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B3-42B6-9F0C-F545524B90B9}"/>
                </c:ext>
              </c:extLst>
            </c:dLbl>
            <c:dLbl>
              <c:idx val="1"/>
              <c:layout>
                <c:manualLayout>
                  <c:x val="-1.1471447892651115E-16"/>
                  <c:y val="-7.007426216491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DA-48AF-BEA0-62E85677EED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Februrary</c:v>
                </c:pt>
                <c:pt idx="1">
                  <c:v>March</c:v>
                </c:pt>
                <c:pt idx="2">
                  <c:v>April</c:v>
                </c:pt>
                <c:pt idx="3">
                  <c:v>May</c:v>
                </c:pt>
                <c:pt idx="4">
                  <c:v>June</c:v>
                </c:pt>
                <c:pt idx="5">
                  <c:v>July</c:v>
                </c:pt>
              </c:strCache>
            </c:strRef>
          </c:cat>
          <c:val>
            <c:numRef>
              <c:f>Sheet1!$B$2:$B$7</c:f>
              <c:numCache>
                <c:formatCode>0%</c:formatCode>
                <c:ptCount val="6"/>
                <c:pt idx="0">
                  <c:v>0.52</c:v>
                </c:pt>
                <c:pt idx="1">
                  <c:v>0.51</c:v>
                </c:pt>
                <c:pt idx="2">
                  <c:v>0.52</c:v>
                </c:pt>
                <c:pt idx="3">
                  <c:v>0.55000000000000004</c:v>
                </c:pt>
                <c:pt idx="4">
                  <c:v>0.52</c:v>
                </c:pt>
                <c:pt idx="5">
                  <c:v>0.56000000000000005</c:v>
                </c:pt>
              </c:numCache>
            </c:numRef>
          </c:val>
          <c:extLst>
            <c:ext xmlns:c16="http://schemas.microsoft.com/office/drawing/2014/chart" uri="{C3380CC4-5D6E-409C-BE32-E72D297353CC}">
              <c16:uniqueId val="{00000004-A0DA-48AF-BEA0-62E85677EEDF}"/>
            </c:ext>
          </c:extLst>
        </c:ser>
        <c:ser>
          <c:idx val="1"/>
          <c:order val="1"/>
          <c:tx>
            <c:strRef>
              <c:f>Sheet1!$C$1</c:f>
              <c:strCache>
                <c:ptCount val="1"/>
                <c:pt idx="0">
                  <c:v>Approve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Februrary</c:v>
                </c:pt>
                <c:pt idx="1">
                  <c:v>March</c:v>
                </c:pt>
                <c:pt idx="2">
                  <c:v>April</c:v>
                </c:pt>
                <c:pt idx="3">
                  <c:v>May</c:v>
                </c:pt>
                <c:pt idx="4">
                  <c:v>June</c:v>
                </c:pt>
                <c:pt idx="5">
                  <c:v>July</c:v>
                </c:pt>
              </c:strCache>
            </c:strRef>
          </c:cat>
          <c:val>
            <c:numRef>
              <c:f>Sheet1!$C$2:$C$7</c:f>
              <c:numCache>
                <c:formatCode>0%</c:formatCode>
                <c:ptCount val="6"/>
                <c:pt idx="0">
                  <c:v>0.48</c:v>
                </c:pt>
                <c:pt idx="1">
                  <c:v>0.49</c:v>
                </c:pt>
                <c:pt idx="2">
                  <c:v>0.48</c:v>
                </c:pt>
                <c:pt idx="3">
                  <c:v>0.45</c:v>
                </c:pt>
                <c:pt idx="4">
                  <c:v>0.48</c:v>
                </c:pt>
                <c:pt idx="5">
                  <c:v>0.44</c:v>
                </c:pt>
              </c:numCache>
            </c:numRef>
          </c:val>
          <c:extLst>
            <c:ext xmlns:c16="http://schemas.microsoft.com/office/drawing/2014/chart" uri="{C3380CC4-5D6E-409C-BE32-E72D297353CC}">
              <c16:uniqueId val="{00000005-A0DA-48AF-BEA0-62E85677EEDF}"/>
            </c:ext>
          </c:extLst>
        </c:ser>
        <c:dLbls>
          <c:dLblPos val="ctr"/>
          <c:showLegendKey val="0"/>
          <c:showVal val="1"/>
          <c:showCatName val="0"/>
          <c:showSerName val="0"/>
          <c:showPercent val="0"/>
          <c:showBubbleSize val="0"/>
        </c:dLbls>
        <c:gapWidth val="76"/>
        <c:overlap val="100"/>
        <c:axId val="341259256"/>
        <c:axId val="341262000"/>
      </c:barChart>
      <c:catAx>
        <c:axId val="3412592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341262000"/>
        <c:crosses val="autoZero"/>
        <c:auto val="1"/>
        <c:lblAlgn val="ctr"/>
        <c:lblOffset val="100"/>
        <c:noMultiLvlLbl val="0"/>
      </c:catAx>
      <c:valAx>
        <c:axId val="341262000"/>
        <c:scaling>
          <c:orientation val="minMax"/>
        </c:scaling>
        <c:delete val="1"/>
        <c:axPos val="r"/>
        <c:numFmt formatCode="0%" sourceLinked="1"/>
        <c:majorTickMark val="out"/>
        <c:minorTickMark val="none"/>
        <c:tickLblPos val="nextTo"/>
        <c:crossAx val="341259256"/>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30987532808397"/>
          <c:y val="6.7286834481611171E-2"/>
          <c:w val="0.5465824193850769"/>
          <c:h val="0.90144553799617666"/>
        </c:manualLayout>
      </c:layout>
      <c:barChart>
        <c:barDir val="bar"/>
        <c:grouping val="clustered"/>
        <c:varyColors val="0"/>
        <c:ser>
          <c:idx val="0"/>
          <c:order val="0"/>
          <c:spPr>
            <a:solidFill>
              <a:srgbClr val="A10028"/>
            </a:solidFill>
            <a:ln>
              <a:noFill/>
            </a:ln>
            <a:effectLst/>
          </c:spPr>
          <c:invertIfNegative val="0"/>
          <c:dPt>
            <c:idx val="0"/>
            <c:invertIfNegative val="0"/>
            <c:bubble3D val="0"/>
            <c:spPr>
              <a:solidFill>
                <a:srgbClr val="A10028"/>
              </a:solidFill>
              <a:ln>
                <a:noFill/>
              </a:ln>
              <a:effectLst/>
            </c:spPr>
            <c:extLst>
              <c:ext xmlns:c16="http://schemas.microsoft.com/office/drawing/2014/chart" uri="{C3380CC4-5D6E-409C-BE32-E72D297353CC}">
                <c16:uniqueId val="{00000001-6CD8-4AA6-B02B-094D7F9559BA}"/>
              </c:ext>
            </c:extLst>
          </c:dPt>
          <c:dPt>
            <c:idx val="1"/>
            <c:invertIfNegative val="0"/>
            <c:bubble3D val="0"/>
            <c:spPr>
              <a:solidFill>
                <a:srgbClr val="A10028"/>
              </a:solidFill>
              <a:ln>
                <a:noFill/>
              </a:ln>
              <a:effectLst/>
            </c:spPr>
            <c:extLst>
              <c:ext xmlns:c16="http://schemas.microsoft.com/office/drawing/2014/chart" uri="{C3380CC4-5D6E-409C-BE32-E72D297353CC}">
                <c16:uniqueId val="{00000001-AC13-439B-AAE6-DE601D4A9501}"/>
              </c:ext>
            </c:extLst>
          </c:dPt>
          <c:dPt>
            <c:idx val="3"/>
            <c:invertIfNegative val="0"/>
            <c:bubble3D val="0"/>
            <c:spPr>
              <a:solidFill>
                <a:srgbClr val="A10028"/>
              </a:solidFill>
              <a:ln>
                <a:noFill/>
              </a:ln>
              <a:effectLst/>
            </c:spPr>
            <c:extLst>
              <c:ext xmlns:c16="http://schemas.microsoft.com/office/drawing/2014/chart" uri="{C3380CC4-5D6E-409C-BE32-E72D297353CC}">
                <c16:uniqueId val="{00000005-6CD8-4AA6-B02B-094D7F9559BA}"/>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D8-4AA6-B02B-094D7F9559BA}"/>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13-439B-AAE6-DE601D4A9501}"/>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A1-48BC-8594-871723B652A1}"/>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D8-4AA6-B02B-094D7F9559BA}"/>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3A1-48BC-8594-871723B652A1}"/>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3A1-48BC-8594-871723B652A1}"/>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3A1-48BC-8594-871723B652A1}"/>
                </c:ext>
              </c:extLst>
            </c:dLbl>
            <c:dLbl>
              <c:idx val="7"/>
              <c:layout>
                <c:manualLayout>
                  <c:x val="-4.8474860286975797E-17"/>
                  <c:y val="-1.1053163974459995E-16"/>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3A1-48BC-8594-871723B652A1}"/>
                </c:ext>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3A1-48BC-8594-871723B652A1}"/>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3A1-48BC-8594-871723B652A1}"/>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3A1-48BC-8594-871723B652A1}"/>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3A1-48BC-8594-871723B652A1}"/>
                </c:ext>
              </c:extLst>
            </c:dLbl>
            <c:dLbl>
              <c:idx val="1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3A1-48BC-8594-871723B652A1}"/>
                </c:ext>
              </c:extLst>
            </c:dLbl>
            <c:dLbl>
              <c:idx val="1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3A1-48BC-8594-871723B652A1}"/>
                </c:ext>
              </c:extLst>
            </c:dLbl>
            <c:dLbl>
              <c:idx val="1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3A1-48BC-8594-871723B652A1}"/>
                </c:ext>
              </c:extLst>
            </c:dLbl>
            <c:dLbl>
              <c:idx val="15"/>
              <c:layout>
                <c:manualLayout>
                  <c:x val="2.4330900243309003E-3"/>
                  <c:y val="-5.2489288848511751E-4"/>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3A1-48BC-8594-871723B652A1}"/>
                </c:ext>
              </c:extLst>
            </c:dLbl>
            <c:dLbl>
              <c:idx val="16"/>
              <c:layout>
                <c:manualLayout>
                  <c:x val="0"/>
                  <c:y val="7.2018880952725694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3A1-48BC-8594-871723B652A1}"/>
                </c:ext>
              </c:extLst>
            </c:dLbl>
            <c:dLbl>
              <c:idx val="17"/>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fld id="{C8A111C6-ABF2-4A8C-B236-E744D22A68D0}" type="VALUE">
                      <a:rPr lang="en-US" sz="1200">
                        <a:solidFill>
                          <a:srgbClr val="707276"/>
                        </a:solidFill>
                      </a:rPr>
                      <a:pPr>
                        <a:defRPr sz="12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63A1-48BC-8594-871723B652A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Drugs</c:v>
                </c:pt>
                <c:pt idx="1">
                  <c:v>Lack of jobs and economic opportunities for some people</c:v>
                </c:pt>
                <c:pt idx="2">
                  <c:v>Lack of moral values</c:v>
                </c:pt>
                <c:pt idx="3">
                  <c:v>Poverty</c:v>
                </c:pt>
                <c:pt idx="4">
                  <c:v>Gangs</c:v>
                </c:pt>
                <c:pt idx="5">
                  <c:v>Lack of education</c:v>
                </c:pt>
                <c:pt idx="6">
                  <c:v>Poor parenting</c:v>
                </c:pt>
                <c:pt idx="7">
                  <c:v>Illegal immigration</c:v>
                </c:pt>
                <c:pt idx="8">
                  <c:v>Broken families</c:v>
                </c:pt>
                <c:pt idx="9">
                  <c:v>Mental illness</c:v>
                </c:pt>
                <c:pt idx="10">
                  <c:v>Homelessness</c:v>
                </c:pt>
                <c:pt idx="11">
                  <c:v>TV, Internet, and gaming violence</c:v>
                </c:pt>
                <c:pt idx="12">
                  <c:v>Alcohol</c:v>
                </c:pt>
                <c:pt idx="13">
                  <c:v>Something else</c:v>
                </c:pt>
              </c:strCache>
            </c:strRef>
          </c:cat>
          <c:val>
            <c:numRef>
              <c:f>Sheet1!$B$2:$B$15</c:f>
              <c:numCache>
                <c:formatCode>0%</c:formatCode>
                <c:ptCount val="14"/>
                <c:pt idx="0">
                  <c:v>0.46</c:v>
                </c:pt>
                <c:pt idx="1">
                  <c:v>0.33</c:v>
                </c:pt>
                <c:pt idx="2">
                  <c:v>0.32</c:v>
                </c:pt>
                <c:pt idx="3">
                  <c:v>0.28999999999999998</c:v>
                </c:pt>
                <c:pt idx="4">
                  <c:v>0.28999999999999998</c:v>
                </c:pt>
                <c:pt idx="5">
                  <c:v>0.22</c:v>
                </c:pt>
                <c:pt idx="6">
                  <c:v>0.21</c:v>
                </c:pt>
                <c:pt idx="7">
                  <c:v>0.19</c:v>
                </c:pt>
                <c:pt idx="8">
                  <c:v>0.16</c:v>
                </c:pt>
                <c:pt idx="9">
                  <c:v>0.15</c:v>
                </c:pt>
                <c:pt idx="10">
                  <c:v>7.0000000000000007E-2</c:v>
                </c:pt>
                <c:pt idx="11">
                  <c:v>7.0000000000000007E-2</c:v>
                </c:pt>
                <c:pt idx="12">
                  <c:v>0.06</c:v>
                </c:pt>
                <c:pt idx="13">
                  <c:v>0.03</c:v>
                </c:pt>
              </c:numCache>
            </c:numRef>
          </c:val>
          <c:extLst>
            <c:ext xmlns:c16="http://schemas.microsoft.com/office/drawing/2014/chart" uri="{C3380CC4-5D6E-409C-BE32-E72D297353CC}">
              <c16:uniqueId val="{00000002-AC13-439B-AAE6-DE601D4A9501}"/>
            </c:ext>
          </c:extLst>
        </c:ser>
        <c:dLbls>
          <c:showLegendKey val="0"/>
          <c:showVal val="0"/>
          <c:showCatName val="0"/>
          <c:showSerName val="0"/>
          <c:showPercent val="0"/>
          <c:showBubbleSize val="0"/>
        </c:dLbls>
        <c:gapWidth val="125"/>
        <c:axId val="397260720"/>
        <c:axId val="397252096"/>
      </c:barChart>
      <c:catAx>
        <c:axId val="39726072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07276"/>
                </a:solidFill>
                <a:latin typeface="+mn-lt"/>
                <a:ea typeface="+mn-ea"/>
                <a:cs typeface="+mn-cs"/>
              </a:defRPr>
            </a:pPr>
            <a:endParaRPr lang="en-US"/>
          </a:p>
        </c:txPr>
        <c:crossAx val="397252096"/>
        <c:crosses val="autoZero"/>
        <c:auto val="1"/>
        <c:lblAlgn val="ctr"/>
        <c:lblOffset val="100"/>
        <c:noMultiLvlLbl val="0"/>
      </c:catAx>
      <c:valAx>
        <c:axId val="397252096"/>
        <c:scaling>
          <c:orientation val="minMax"/>
          <c:max val="1"/>
        </c:scaling>
        <c:delete val="1"/>
        <c:axPos val="b"/>
        <c:numFmt formatCode="0%" sourceLinked="1"/>
        <c:majorTickMark val="out"/>
        <c:minorTickMark val="none"/>
        <c:tickLblPos val="nextTo"/>
        <c:crossAx val="39726072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9.4091963163366862E-2"/>
          <c:w val="0.95515121376642642"/>
          <c:h val="0.86199845402706199"/>
        </c:manualLayout>
      </c:layout>
      <c:barChart>
        <c:barDir val="bar"/>
        <c:grouping val="percentStacked"/>
        <c:varyColors val="0"/>
        <c:ser>
          <c:idx val="0"/>
          <c:order val="0"/>
          <c:tx>
            <c:strRef>
              <c:f>Sheet1!$B$1</c:f>
              <c:strCache>
                <c:ptCount val="1"/>
                <c:pt idx="0">
                  <c:v>More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Sheet1!$B$2</c:f>
              <c:numCache>
                <c:formatCode>0%</c:formatCode>
                <c:ptCount val="1"/>
                <c:pt idx="0">
                  <c:v>0.35</c:v>
                </c:pt>
              </c:numCache>
            </c:numRef>
          </c:val>
          <c:extLst>
            <c:ext xmlns:c16="http://schemas.microsoft.com/office/drawing/2014/chart" uri="{C3380CC4-5D6E-409C-BE32-E72D297353CC}">
              <c16:uniqueId val="{00000000-CEA2-490A-B8AA-D95CC6E92103}"/>
            </c:ext>
          </c:extLst>
        </c:ser>
        <c:ser>
          <c:idx val="1"/>
          <c:order val="1"/>
          <c:tx>
            <c:strRef>
              <c:f>Sheet1!$C$1</c:f>
              <c:strCache>
                <c:ptCount val="1"/>
                <c:pt idx="0">
                  <c:v>About the same</c:v>
                </c:pt>
              </c:strCache>
            </c:strRef>
          </c:tx>
          <c:spPr>
            <a:solidFill>
              <a:srgbClr val="C6C7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Sheet1!$C$2</c:f>
              <c:numCache>
                <c:formatCode>0%</c:formatCode>
                <c:ptCount val="1"/>
                <c:pt idx="0">
                  <c:v>0.56999999999999995</c:v>
                </c:pt>
              </c:numCache>
            </c:numRef>
          </c:val>
          <c:extLst>
            <c:ext xmlns:c16="http://schemas.microsoft.com/office/drawing/2014/chart" uri="{C3380CC4-5D6E-409C-BE32-E72D297353CC}">
              <c16:uniqueId val="{00000001-CEA2-490A-B8AA-D95CC6E92103}"/>
            </c:ext>
          </c:extLst>
        </c:ser>
        <c:ser>
          <c:idx val="2"/>
          <c:order val="2"/>
          <c:tx>
            <c:strRef>
              <c:f>Sheet1!$D$1</c:f>
              <c:strCache>
                <c:ptCount val="1"/>
                <c:pt idx="0">
                  <c:v>Less</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Sheet1!$D$2</c:f>
              <c:numCache>
                <c:formatCode>0%</c:formatCode>
                <c:ptCount val="1"/>
                <c:pt idx="0">
                  <c:v>0.08</c:v>
                </c:pt>
              </c:numCache>
            </c:numRef>
          </c:val>
          <c:extLst>
            <c:ext xmlns:c16="http://schemas.microsoft.com/office/drawing/2014/chart" uri="{C3380CC4-5D6E-409C-BE32-E72D297353CC}">
              <c16:uniqueId val="{00000000-BF65-E341-86C6-32FBDF28D07C}"/>
            </c:ext>
          </c:extLst>
        </c:ser>
        <c:dLbls>
          <c:dLblPos val="ctr"/>
          <c:showLegendKey val="0"/>
          <c:showVal val="1"/>
          <c:showCatName val="0"/>
          <c:showSerName val="0"/>
          <c:showPercent val="0"/>
          <c:showBubbleSize val="0"/>
        </c:dLbls>
        <c:gapWidth val="57"/>
        <c:overlap val="100"/>
        <c:axId val="397259152"/>
        <c:axId val="397258368"/>
      </c:barChart>
      <c:catAx>
        <c:axId val="397259152"/>
        <c:scaling>
          <c:orientation val="minMax"/>
        </c:scaling>
        <c:delete val="1"/>
        <c:axPos val="l"/>
        <c:numFmt formatCode="General" sourceLinked="1"/>
        <c:majorTickMark val="out"/>
        <c:minorTickMark val="none"/>
        <c:tickLblPos val="nextTo"/>
        <c:crossAx val="397258368"/>
        <c:crosses val="autoZero"/>
        <c:auto val="1"/>
        <c:lblAlgn val="ctr"/>
        <c:lblOffset val="100"/>
        <c:noMultiLvlLbl val="0"/>
      </c:catAx>
      <c:valAx>
        <c:axId val="397258368"/>
        <c:scaling>
          <c:orientation val="minMax"/>
          <c:max val="1"/>
        </c:scaling>
        <c:delete val="1"/>
        <c:axPos val="b"/>
        <c:numFmt formatCode="0%" sourceLinked="1"/>
        <c:majorTickMark val="out"/>
        <c:minorTickMark val="none"/>
        <c:tickLblPos val="nextTo"/>
        <c:crossAx val="397259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9.4091963163366862E-2"/>
          <c:w val="0.95515121376642642"/>
          <c:h val="0.86199845402706199"/>
        </c:manualLayout>
      </c:layout>
      <c:barChart>
        <c:barDir val="bar"/>
        <c:grouping val="percentStacked"/>
        <c:varyColors val="0"/>
        <c:ser>
          <c:idx val="0"/>
          <c:order val="0"/>
          <c:tx>
            <c:strRef>
              <c:f>Sheet1!$B$1</c:f>
              <c:strCache>
                <c:ptCount val="1"/>
                <c:pt idx="0">
                  <c:v>More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Sheet1!$B$2</c:f>
              <c:numCache>
                <c:formatCode>0%</c:formatCode>
                <c:ptCount val="1"/>
                <c:pt idx="0">
                  <c:v>0.6</c:v>
                </c:pt>
              </c:numCache>
            </c:numRef>
          </c:val>
          <c:extLst>
            <c:ext xmlns:c16="http://schemas.microsoft.com/office/drawing/2014/chart" uri="{C3380CC4-5D6E-409C-BE32-E72D297353CC}">
              <c16:uniqueId val="{00000000-CEA2-490A-B8AA-D95CC6E92103}"/>
            </c:ext>
          </c:extLst>
        </c:ser>
        <c:ser>
          <c:idx val="1"/>
          <c:order val="1"/>
          <c:tx>
            <c:strRef>
              <c:f>Sheet1!$C$1</c:f>
              <c:strCache>
                <c:ptCount val="1"/>
                <c:pt idx="0">
                  <c:v>About the same</c:v>
                </c:pt>
              </c:strCache>
            </c:strRef>
          </c:tx>
          <c:spPr>
            <a:solidFill>
              <a:srgbClr val="C6C7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Sheet1!$C$2</c:f>
              <c:numCache>
                <c:formatCode>0%</c:formatCode>
                <c:ptCount val="1"/>
                <c:pt idx="0">
                  <c:v>0.33</c:v>
                </c:pt>
              </c:numCache>
            </c:numRef>
          </c:val>
          <c:extLst>
            <c:ext xmlns:c16="http://schemas.microsoft.com/office/drawing/2014/chart" uri="{C3380CC4-5D6E-409C-BE32-E72D297353CC}">
              <c16:uniqueId val="{00000001-CEA2-490A-B8AA-D95CC6E92103}"/>
            </c:ext>
          </c:extLst>
        </c:ser>
        <c:ser>
          <c:idx val="2"/>
          <c:order val="2"/>
          <c:tx>
            <c:strRef>
              <c:f>Sheet1!$D$1</c:f>
              <c:strCache>
                <c:ptCount val="1"/>
                <c:pt idx="0">
                  <c:v>Less</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Sheet1!$D$2</c:f>
              <c:numCache>
                <c:formatCode>0%</c:formatCode>
                <c:ptCount val="1"/>
                <c:pt idx="0">
                  <c:v>7.0000000000000007E-2</c:v>
                </c:pt>
              </c:numCache>
            </c:numRef>
          </c:val>
          <c:extLst>
            <c:ext xmlns:c16="http://schemas.microsoft.com/office/drawing/2014/chart" uri="{C3380CC4-5D6E-409C-BE32-E72D297353CC}">
              <c16:uniqueId val="{00000000-BF65-E341-86C6-32FBDF28D07C}"/>
            </c:ext>
          </c:extLst>
        </c:ser>
        <c:dLbls>
          <c:dLblPos val="ctr"/>
          <c:showLegendKey val="0"/>
          <c:showVal val="1"/>
          <c:showCatName val="0"/>
          <c:showSerName val="0"/>
          <c:showPercent val="0"/>
          <c:showBubbleSize val="0"/>
        </c:dLbls>
        <c:gapWidth val="57"/>
        <c:overlap val="100"/>
        <c:axId val="397253272"/>
        <c:axId val="397259936"/>
      </c:barChart>
      <c:catAx>
        <c:axId val="397253272"/>
        <c:scaling>
          <c:orientation val="minMax"/>
        </c:scaling>
        <c:delete val="1"/>
        <c:axPos val="l"/>
        <c:numFmt formatCode="General" sourceLinked="1"/>
        <c:majorTickMark val="out"/>
        <c:minorTickMark val="none"/>
        <c:tickLblPos val="nextTo"/>
        <c:crossAx val="397259936"/>
        <c:crosses val="autoZero"/>
        <c:auto val="1"/>
        <c:lblAlgn val="ctr"/>
        <c:lblOffset val="100"/>
        <c:noMultiLvlLbl val="0"/>
      </c:catAx>
      <c:valAx>
        <c:axId val="397259936"/>
        <c:scaling>
          <c:orientation val="minMax"/>
          <c:max val="1"/>
        </c:scaling>
        <c:delete val="1"/>
        <c:axPos val="b"/>
        <c:numFmt formatCode="0%" sourceLinked="1"/>
        <c:majorTickMark val="out"/>
        <c:minorTickMark val="none"/>
        <c:tickLblPos val="nextTo"/>
        <c:crossAx val="397253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Leads to ending of russia inquiry</c:v>
                </c:pt>
                <c:pt idx="1">
                  <c:v>Leads to impeachment</c:v>
                </c:pt>
              </c:strCache>
            </c:strRef>
          </c:cat>
          <c:val>
            <c:numRef>
              <c:f>Sheet1!$B$2:$B$3</c:f>
              <c:numCache>
                <c:formatCode>0%</c:formatCode>
                <c:ptCount val="2"/>
                <c:pt idx="0">
                  <c:v>0.89</c:v>
                </c:pt>
                <c:pt idx="1">
                  <c:v>0.11</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69358034116458"/>
          <c:y val="4.5566880699448031E-2"/>
          <c:w val="0.60661283931767085"/>
          <c:h val="0.89975286246121433"/>
        </c:manualLayout>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Hurting the country</c:v>
                </c:pt>
                <c:pt idx="1">
                  <c:v>Helping the country</c:v>
                </c:pt>
              </c:strCache>
            </c:strRef>
          </c:cat>
          <c:val>
            <c:numRef>
              <c:f>Sheet1!$B$2:$B$3</c:f>
              <c:numCache>
                <c:formatCode>0%</c:formatCode>
                <c:ptCount val="2"/>
                <c:pt idx="0">
                  <c:v>0.59</c:v>
                </c:pt>
                <c:pt idx="1">
                  <c:v>0.41</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69358034116458"/>
          <c:y val="4.5566880699448031E-2"/>
          <c:w val="0.60661283931767085"/>
          <c:h val="0.89975286246121433"/>
        </c:manualLayout>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Hurting the country</c:v>
                </c:pt>
                <c:pt idx="1">
                  <c:v>Helping the country</c:v>
                </c:pt>
              </c:strCache>
            </c:strRef>
          </c:cat>
          <c:val>
            <c:numRef>
              <c:f>Sheet1!$B$2:$B$3</c:f>
              <c:numCache>
                <c:formatCode>0%</c:formatCode>
                <c:ptCount val="2"/>
                <c:pt idx="0">
                  <c:v>0.59</c:v>
                </c:pt>
                <c:pt idx="1">
                  <c:v>0.41</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Leads to ending of russia inquiry</c:v>
                </c:pt>
                <c:pt idx="1">
                  <c:v>Leads to impeachment</c:v>
                </c:pt>
              </c:strCache>
            </c:strRef>
          </c:cat>
          <c:val>
            <c:numRef>
              <c:f>Sheet1!$B$2:$B$3</c:f>
              <c:numCache>
                <c:formatCode>0%</c:formatCode>
                <c:ptCount val="2"/>
                <c:pt idx="0">
                  <c:v>0.7</c:v>
                </c:pt>
                <c:pt idx="1">
                  <c:v>0.3</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embassy</c:v>
                </c:pt>
              </c:strCache>
            </c:strRef>
          </c:tx>
          <c:spPr>
            <a:solidFill>
              <a:srgbClr val="44546A"/>
            </a:solidFill>
            <a:ln w="31750">
              <a:solidFill>
                <a:schemeClr val="bg1"/>
              </a:solidFill>
            </a:ln>
          </c:spPr>
          <c:dPt>
            <c:idx val="0"/>
            <c:bubble3D val="0"/>
            <c:spPr>
              <a:solidFill>
                <a:srgbClr val="A10028"/>
              </a:solidFill>
              <a:ln w="31750">
                <a:solidFill>
                  <a:schemeClr val="bg1"/>
                </a:solidFill>
              </a:ln>
              <a:effectLst/>
            </c:spPr>
            <c:extLst>
              <c:ext xmlns:c16="http://schemas.microsoft.com/office/drawing/2014/chart" uri="{C3380CC4-5D6E-409C-BE32-E72D297353CC}">
                <c16:uniqueId val="{00000001-5C17-463C-A322-45F548DBB665}"/>
              </c:ext>
            </c:extLst>
          </c:dPt>
          <c:dPt>
            <c:idx val="1"/>
            <c:bubble3D val="0"/>
            <c:spPr>
              <a:solidFill>
                <a:schemeClr val="accent1"/>
              </a:solidFill>
              <a:ln w="31750">
                <a:solidFill>
                  <a:schemeClr val="bg1"/>
                </a:solidFill>
              </a:ln>
              <a:effectLst/>
            </c:spPr>
            <c:extLst>
              <c:ext xmlns:c16="http://schemas.microsoft.com/office/drawing/2014/chart" uri="{C3380CC4-5D6E-409C-BE32-E72D297353CC}">
                <c16:uniqueId val="{00000003-5C17-463C-A322-45F548DBB665}"/>
              </c:ext>
            </c:extLst>
          </c:dPt>
          <c:dPt>
            <c:idx val="2"/>
            <c:bubble3D val="0"/>
            <c:spPr>
              <a:solidFill>
                <a:schemeClr val="accent2"/>
              </a:solidFill>
              <a:ln w="31750">
                <a:solidFill>
                  <a:schemeClr val="bg1"/>
                </a:solidFill>
              </a:ln>
              <a:effectLst/>
            </c:spPr>
            <c:extLst>
              <c:ext xmlns:c16="http://schemas.microsoft.com/office/drawing/2014/chart" uri="{C3380CC4-5D6E-409C-BE32-E72D297353CC}">
                <c16:uniqueId val="{00000005-5C17-463C-A322-45F548DBB665}"/>
              </c:ext>
            </c:extLst>
          </c:dPt>
          <c:dLbls>
            <c:dLbl>
              <c:idx val="0"/>
              <c:layout>
                <c:manualLayout>
                  <c:x val="-0.21144130690560231"/>
                  <c:y val="-0.1700156511653118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17-463C-A322-45F548DBB665}"/>
                </c:ext>
              </c:extLst>
            </c:dLbl>
            <c:dLbl>
              <c:idx val="1"/>
              <c:layout>
                <c:manualLayout>
                  <c:x val="0.17899176396053942"/>
                  <c:y val="4.482711619648264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17-463C-A322-45F548DBB665}"/>
                </c:ext>
              </c:extLst>
            </c:dLbl>
            <c:dLbl>
              <c:idx val="2"/>
              <c:layout>
                <c:manualLayout>
                  <c:x val="0.19936002687865706"/>
                  <c:y val="0.2844205752260026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17-463C-A322-45F548DBB665}"/>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0.64</c:v>
                </c:pt>
                <c:pt idx="1">
                  <c:v>0.36</c:v>
                </c:pt>
              </c:numCache>
            </c:numRef>
          </c:val>
          <c:extLs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825151878732133E-2"/>
          <c:y val="4.193835032481958E-2"/>
          <c:w val="0.91217484812126781"/>
          <c:h val="0.91612329935036085"/>
        </c:manualLayout>
      </c:layout>
      <c:barChart>
        <c:barDir val="bar"/>
        <c:grouping val="percentStacked"/>
        <c:varyColors val="0"/>
        <c:ser>
          <c:idx val="0"/>
          <c:order val="0"/>
          <c:tx>
            <c:strRef>
              <c:f>Sheet1!$B$1</c:f>
              <c:strCache>
                <c:ptCount val="1"/>
                <c:pt idx="0">
                  <c:v>Yes</c:v>
                </c:pt>
              </c:strCache>
            </c:strRef>
          </c:tx>
          <c:spPr>
            <a:solidFill>
              <a:schemeClr val="accent4">
                <a:lumMod val="75000"/>
              </a:schemeClr>
            </a:solidFill>
            <a:ln>
              <a:noFill/>
            </a:ln>
            <a:effectLst/>
          </c:spPr>
          <c:invertIfNegative val="0"/>
          <c:dLbls>
            <c:dLbl>
              <c:idx val="0"/>
              <c:tx>
                <c:rich>
                  <a:bodyPr/>
                  <a:lstStyle/>
                  <a:p>
                    <a:r>
                      <a:rPr lang="en-US" dirty="0"/>
                      <a:t>30%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D9-442A-9F5F-5B6ED15F4DC1}"/>
                </c:ext>
              </c:extLst>
            </c:dLbl>
            <c:dLbl>
              <c:idx val="1"/>
              <c:tx>
                <c:rich>
                  <a:bodyPr/>
                  <a:lstStyle/>
                  <a:p>
                    <a:r>
                      <a:rPr lang="en-US" dirty="0"/>
                      <a:t>25%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D9-442A-9F5F-5B6ED15F4DC1}"/>
                </c:ext>
              </c:extLst>
            </c:dLbl>
            <c:dLbl>
              <c:idx val="2"/>
              <c:tx>
                <c:rich>
                  <a:bodyPr/>
                  <a:lstStyle/>
                  <a:p>
                    <a:r>
                      <a:rPr lang="en-US" dirty="0"/>
                      <a:t>15%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D9-442A-9F5F-5B6ED15F4DC1}"/>
                </c:ext>
              </c:extLst>
            </c:dLbl>
            <c:dLbl>
              <c:idx val="3"/>
              <c:tx>
                <c:rich>
                  <a:bodyPr/>
                  <a:lstStyle/>
                  <a:p>
                    <a:r>
                      <a:rPr lang="en-US" dirty="0"/>
                      <a:t>11%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D9-442A-9F5F-5B6ED15F4DC1}"/>
                </c:ext>
              </c:extLst>
            </c:dLbl>
            <c:dLbl>
              <c:idx val="4"/>
              <c:tx>
                <c:rich>
                  <a:bodyPr/>
                  <a:lstStyle/>
                  <a:p>
                    <a:r>
                      <a:rPr lang="en-US"/>
                      <a:t>22%</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D9-442A-9F5F-5B6ED15F4DC1}"/>
                </c:ext>
              </c:extLst>
            </c:dLbl>
            <c:dLbl>
              <c:idx val="5"/>
              <c:tx>
                <c:rich>
                  <a:bodyPr/>
                  <a:lstStyle/>
                  <a:p>
                    <a:r>
                      <a:rPr lang="en-US"/>
                      <a:t>21%</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D9-442A-9F5F-5B6ED15F4DC1}"/>
                </c:ext>
              </c:extLst>
            </c:dLbl>
            <c:dLbl>
              <c:idx val="6"/>
              <c:tx>
                <c:rich>
                  <a:bodyPr/>
                  <a:lstStyle/>
                  <a:p>
                    <a:r>
                      <a:rPr lang="en-US"/>
                      <a:t>19%</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D9-442A-9F5F-5B6ED15F4DC1}"/>
                </c:ext>
              </c:extLst>
            </c:dLbl>
            <c:dLbl>
              <c:idx val="7"/>
              <c:tx>
                <c:rich>
                  <a:bodyPr/>
                  <a:lstStyle/>
                  <a:p>
                    <a:r>
                      <a:rPr lang="en-US"/>
                      <a:t>19%</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D9-442A-9F5F-5B6ED15F4DC1}"/>
                </c:ext>
              </c:extLst>
            </c:dLbl>
            <c:dLbl>
              <c:idx val="8"/>
              <c:tx>
                <c:rich>
                  <a:bodyPr/>
                  <a:lstStyle/>
                  <a:p>
                    <a:r>
                      <a:rPr lang="en-US"/>
                      <a:t>18%</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3D9-442A-9F5F-5B6ED15F4DC1}"/>
                </c:ext>
              </c:extLst>
            </c:dLbl>
            <c:dLbl>
              <c:idx val="9"/>
              <c:tx>
                <c:rich>
                  <a:bodyPr/>
                  <a:lstStyle/>
                  <a:p>
                    <a:r>
                      <a:rPr lang="en-US"/>
                      <a:t>14%</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3D9-442A-9F5F-5B6ED15F4DC1}"/>
                </c:ext>
              </c:extLst>
            </c:dLbl>
            <c:dLbl>
              <c:idx val="10"/>
              <c:tx>
                <c:rich>
                  <a:bodyPr/>
                  <a:lstStyle/>
                  <a:p>
                    <a:r>
                      <a:rPr lang="en-US"/>
                      <a:t>14%</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3D9-442A-9F5F-5B6ED15F4DC1}"/>
                </c:ext>
              </c:extLst>
            </c:dLbl>
            <c:dLbl>
              <c:idx val="11"/>
              <c:tx>
                <c:rich>
                  <a:bodyPr/>
                  <a:lstStyle/>
                  <a:p>
                    <a:r>
                      <a:rPr lang="en-US"/>
                      <a:t>14%</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3D9-442A-9F5F-5B6ED15F4DC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Prohibiting tax cuts that would benefit those in upper income brackets</c:v>
                </c:pt>
                <c:pt idx="1">
                  <c:v>Creating two year budgets instead of annual budgets</c:v>
                </c:pt>
                <c:pt idx="2">
                  <c:v>Eliminating funding for Planned Parenthood</c:v>
                </c:pt>
                <c:pt idx="3">
                  <c:v>Let debt ceilings increase automatically without a vote and just vote on the expenditures.</c:v>
                </c:pt>
              </c:strCache>
            </c:strRef>
          </c:cat>
          <c:val>
            <c:numRef>
              <c:f>Sheet1!$B$2:$B$5</c:f>
              <c:numCache>
                <c:formatCode>0%</c:formatCode>
                <c:ptCount val="4"/>
                <c:pt idx="0">
                  <c:v>-0.3</c:v>
                </c:pt>
                <c:pt idx="1">
                  <c:v>-0.25</c:v>
                </c:pt>
                <c:pt idx="2">
                  <c:v>-0.15</c:v>
                </c:pt>
                <c:pt idx="3">
                  <c:v>-0.11</c:v>
                </c:pt>
              </c:numCache>
            </c:numRef>
          </c:val>
          <c:extLst>
            <c:ext xmlns:c16="http://schemas.microsoft.com/office/drawing/2014/chart" uri="{C3380CC4-5D6E-409C-BE32-E72D297353CC}">
              <c16:uniqueId val="{00000002-2699-4302-96C3-1BFB73242F30}"/>
            </c:ext>
          </c:extLst>
        </c:ser>
        <c:ser>
          <c:idx val="1"/>
          <c:order val="1"/>
          <c:tx>
            <c:strRef>
              <c:f>Sheet1!$C$1</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Prohibiting tax cuts that would benefit those in upper income brackets</c:v>
                </c:pt>
                <c:pt idx="1">
                  <c:v>Creating two year budgets instead of annual budgets</c:v>
                </c:pt>
                <c:pt idx="2">
                  <c:v>Eliminating funding for Planned Parenthood</c:v>
                </c:pt>
                <c:pt idx="3">
                  <c:v>Let debt ceilings increase automatically without a vote and just vote on the expenditures.</c:v>
                </c:pt>
              </c:strCache>
            </c:strRef>
          </c:cat>
          <c:val>
            <c:numRef>
              <c:f>Sheet1!$C$2:$C$5</c:f>
              <c:numCache>
                <c:formatCode>0%</c:formatCode>
                <c:ptCount val="4"/>
                <c:pt idx="0">
                  <c:v>0.7</c:v>
                </c:pt>
                <c:pt idx="1">
                  <c:v>0.75</c:v>
                </c:pt>
                <c:pt idx="2">
                  <c:v>0.85</c:v>
                </c:pt>
                <c:pt idx="3">
                  <c:v>0.89</c:v>
                </c:pt>
              </c:numCache>
            </c:numRef>
          </c:val>
          <c:extLst>
            <c:ext xmlns:c16="http://schemas.microsoft.com/office/drawing/2014/chart" uri="{C3380CC4-5D6E-409C-BE32-E72D297353CC}">
              <c16:uniqueId val="{00000003-2699-4302-96C3-1BFB73242F30}"/>
            </c:ext>
          </c:extLst>
        </c:ser>
        <c:dLbls>
          <c:dLblPos val="ctr"/>
          <c:showLegendKey val="0"/>
          <c:showVal val="1"/>
          <c:showCatName val="0"/>
          <c:showSerName val="0"/>
          <c:showPercent val="0"/>
          <c:showBubbleSize val="0"/>
        </c:dLbls>
        <c:gapWidth val="53"/>
        <c:overlap val="100"/>
        <c:axId val="397251704"/>
        <c:axId val="397252880"/>
      </c:barChart>
      <c:catAx>
        <c:axId val="397251704"/>
        <c:scaling>
          <c:orientation val="minMax"/>
        </c:scaling>
        <c:delete val="1"/>
        <c:axPos val="l"/>
        <c:numFmt formatCode="General" sourceLinked="1"/>
        <c:majorTickMark val="out"/>
        <c:minorTickMark val="none"/>
        <c:tickLblPos val="nextTo"/>
        <c:crossAx val="397252880"/>
        <c:crosses val="autoZero"/>
        <c:auto val="1"/>
        <c:lblAlgn val="ctr"/>
        <c:lblOffset val="100"/>
        <c:noMultiLvlLbl val="0"/>
      </c:catAx>
      <c:valAx>
        <c:axId val="397252880"/>
        <c:scaling>
          <c:orientation val="minMax"/>
        </c:scaling>
        <c:delete val="1"/>
        <c:axPos val="b"/>
        <c:numFmt formatCode="0%" sourceLinked="1"/>
        <c:majorTickMark val="out"/>
        <c:minorTickMark val="none"/>
        <c:tickLblPos val="nextTo"/>
        <c:crossAx val="397251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2163742690058478E-2"/>
          <c:w val="0.96620898424980683"/>
          <c:h val="0.93567251461988299"/>
        </c:manualLayout>
      </c:layout>
      <c:barChart>
        <c:barDir val="bar"/>
        <c:grouping val="percentStacked"/>
        <c:varyColors val="0"/>
        <c:ser>
          <c:idx val="0"/>
          <c:order val="0"/>
          <c:tx>
            <c:strRef>
              <c:f>Sheet1!$B$1</c:f>
              <c:strCache>
                <c:ptCount val="1"/>
                <c:pt idx="0">
                  <c:v>Strongly disapprove</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Immigration</c:v>
                </c:pt>
                <c:pt idx="1">
                  <c:v>Stimulating jobs</c:v>
                </c:pt>
                <c:pt idx="2">
                  <c:v>Administering the government</c:v>
                </c:pt>
                <c:pt idx="3">
                  <c:v>Fighting terrorism</c:v>
                </c:pt>
                <c:pt idx="4">
                  <c:v>Foreign affairs</c:v>
                </c:pt>
                <c:pt idx="5">
                  <c:v>The economy</c:v>
                </c:pt>
              </c:strCache>
            </c:strRef>
          </c:cat>
          <c:val>
            <c:numRef>
              <c:f>Sheet1!$B$2:$B$7</c:f>
              <c:numCache>
                <c:formatCode>0%</c:formatCode>
                <c:ptCount val="6"/>
                <c:pt idx="0">
                  <c:v>0.39</c:v>
                </c:pt>
                <c:pt idx="1">
                  <c:v>0.3</c:v>
                </c:pt>
                <c:pt idx="2">
                  <c:v>0.43</c:v>
                </c:pt>
                <c:pt idx="3">
                  <c:v>0.28000000000000003</c:v>
                </c:pt>
                <c:pt idx="4">
                  <c:v>0.41</c:v>
                </c:pt>
                <c:pt idx="5">
                  <c:v>0.3</c:v>
                </c:pt>
              </c:numCache>
            </c:numRef>
          </c:val>
          <c:extLst>
            <c:ext xmlns:c16="http://schemas.microsoft.com/office/drawing/2014/chart" uri="{C3380CC4-5D6E-409C-BE32-E72D297353CC}">
              <c16:uniqueId val="{00000000-6087-4AD1-85D7-D3D444718CE1}"/>
            </c:ext>
          </c:extLst>
        </c:ser>
        <c:ser>
          <c:idx val="1"/>
          <c:order val="1"/>
          <c:tx>
            <c:strRef>
              <c:f>Sheet1!$C$1</c:f>
              <c:strCache>
                <c:ptCount val="1"/>
                <c:pt idx="0">
                  <c:v>Somewhat disapprove</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Immigration</c:v>
                </c:pt>
                <c:pt idx="1">
                  <c:v>Stimulating jobs</c:v>
                </c:pt>
                <c:pt idx="2">
                  <c:v>Administering the government</c:v>
                </c:pt>
                <c:pt idx="3">
                  <c:v>Fighting terrorism</c:v>
                </c:pt>
                <c:pt idx="4">
                  <c:v>Foreign affairs</c:v>
                </c:pt>
                <c:pt idx="5">
                  <c:v>The economy</c:v>
                </c:pt>
              </c:strCache>
            </c:strRef>
          </c:cat>
          <c:val>
            <c:numRef>
              <c:f>Sheet1!$C$2:$C$7</c:f>
              <c:numCache>
                <c:formatCode>0%</c:formatCode>
                <c:ptCount val="6"/>
                <c:pt idx="0">
                  <c:v>0.14000000000000001</c:v>
                </c:pt>
                <c:pt idx="1">
                  <c:v>0.18</c:v>
                </c:pt>
                <c:pt idx="2">
                  <c:v>0.17</c:v>
                </c:pt>
                <c:pt idx="3">
                  <c:v>0.19</c:v>
                </c:pt>
                <c:pt idx="4">
                  <c:v>0.17</c:v>
                </c:pt>
                <c:pt idx="5">
                  <c:v>0.2</c:v>
                </c:pt>
              </c:numCache>
            </c:numRef>
          </c:val>
          <c:extLst>
            <c:ext xmlns:c16="http://schemas.microsoft.com/office/drawing/2014/chart" uri="{C3380CC4-5D6E-409C-BE32-E72D297353CC}">
              <c16:uniqueId val="{00000003-6087-4AD1-85D7-D3D444718CE1}"/>
            </c:ext>
          </c:extLst>
        </c:ser>
        <c:ser>
          <c:idx val="2"/>
          <c:order val="2"/>
          <c:tx>
            <c:strRef>
              <c:f>Sheet1!$D$1</c:f>
              <c:strCache>
                <c:ptCount val="1"/>
                <c:pt idx="0">
                  <c:v>Somewhat approve</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Immigration</c:v>
                </c:pt>
                <c:pt idx="1">
                  <c:v>Stimulating jobs</c:v>
                </c:pt>
                <c:pt idx="2">
                  <c:v>Administering the government</c:v>
                </c:pt>
                <c:pt idx="3">
                  <c:v>Fighting terrorism</c:v>
                </c:pt>
                <c:pt idx="4">
                  <c:v>Foreign affairs</c:v>
                </c:pt>
                <c:pt idx="5">
                  <c:v>The economy</c:v>
                </c:pt>
              </c:strCache>
            </c:strRef>
          </c:cat>
          <c:val>
            <c:numRef>
              <c:f>Sheet1!$D$2:$D$7</c:f>
              <c:numCache>
                <c:formatCode>0%</c:formatCode>
                <c:ptCount val="6"/>
                <c:pt idx="0">
                  <c:v>0.21</c:v>
                </c:pt>
                <c:pt idx="1">
                  <c:v>0.28000000000000003</c:v>
                </c:pt>
                <c:pt idx="2">
                  <c:v>0.22</c:v>
                </c:pt>
                <c:pt idx="3">
                  <c:v>0.27</c:v>
                </c:pt>
                <c:pt idx="4">
                  <c:v>0.21</c:v>
                </c:pt>
                <c:pt idx="5">
                  <c:v>0.27</c:v>
                </c:pt>
              </c:numCache>
            </c:numRef>
          </c:val>
          <c:extLst>
            <c:ext xmlns:c16="http://schemas.microsoft.com/office/drawing/2014/chart" uri="{C3380CC4-5D6E-409C-BE32-E72D297353CC}">
              <c16:uniqueId val="{00000004-6087-4AD1-85D7-D3D444718CE1}"/>
            </c:ext>
          </c:extLst>
        </c:ser>
        <c:ser>
          <c:idx val="3"/>
          <c:order val="3"/>
          <c:tx>
            <c:strRef>
              <c:f>Sheet1!$E$1</c:f>
              <c:strCache>
                <c:ptCount val="1"/>
                <c:pt idx="0">
                  <c:v>Strongly approve</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Immigration</c:v>
                </c:pt>
                <c:pt idx="1">
                  <c:v>Stimulating jobs</c:v>
                </c:pt>
                <c:pt idx="2">
                  <c:v>Administering the government</c:v>
                </c:pt>
                <c:pt idx="3">
                  <c:v>Fighting terrorism</c:v>
                </c:pt>
                <c:pt idx="4">
                  <c:v>Foreign affairs</c:v>
                </c:pt>
                <c:pt idx="5">
                  <c:v>The economy</c:v>
                </c:pt>
              </c:strCache>
            </c:strRef>
          </c:cat>
          <c:val>
            <c:numRef>
              <c:f>Sheet1!$E$2:$E$7</c:f>
              <c:numCache>
                <c:formatCode>0%</c:formatCode>
                <c:ptCount val="6"/>
                <c:pt idx="0">
                  <c:v>0.26</c:v>
                </c:pt>
                <c:pt idx="1">
                  <c:v>0.24</c:v>
                </c:pt>
                <c:pt idx="2">
                  <c:v>0.18</c:v>
                </c:pt>
                <c:pt idx="3">
                  <c:v>0.27</c:v>
                </c:pt>
                <c:pt idx="4">
                  <c:v>0.21</c:v>
                </c:pt>
                <c:pt idx="5">
                  <c:v>0.23</c:v>
                </c:pt>
              </c:numCache>
            </c:numRef>
          </c:val>
          <c:extLs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341262392"/>
        <c:axId val="341260040"/>
      </c:barChart>
      <c:catAx>
        <c:axId val="341262392"/>
        <c:scaling>
          <c:orientation val="minMax"/>
        </c:scaling>
        <c:delete val="1"/>
        <c:axPos val="l"/>
        <c:numFmt formatCode="General" sourceLinked="1"/>
        <c:majorTickMark val="out"/>
        <c:minorTickMark val="none"/>
        <c:tickLblPos val="nextTo"/>
        <c:crossAx val="341260040"/>
        <c:crosses val="autoZero"/>
        <c:auto val="1"/>
        <c:lblAlgn val="ctr"/>
        <c:lblOffset val="100"/>
        <c:noMultiLvlLbl val="0"/>
      </c:catAx>
      <c:valAx>
        <c:axId val="341260040"/>
        <c:scaling>
          <c:orientation val="minMax"/>
        </c:scaling>
        <c:delete val="1"/>
        <c:axPos val="b"/>
        <c:numFmt formatCode="0%" sourceLinked="1"/>
        <c:majorTickMark val="none"/>
        <c:minorTickMark val="none"/>
        <c:tickLblPos val="nextTo"/>
        <c:crossAx val="341262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69358034116458"/>
          <c:y val="4.5566880699448031E-2"/>
          <c:w val="0.60661283931767085"/>
          <c:h val="0.89975286246121433"/>
        </c:manualLayout>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Hurting the country</c:v>
                </c:pt>
                <c:pt idx="1">
                  <c:v>Helping the country</c:v>
                </c:pt>
              </c:strCache>
            </c:strRef>
          </c:cat>
          <c:val>
            <c:numRef>
              <c:f>Sheet1!$B$2:$B$3</c:f>
              <c:numCache>
                <c:formatCode>0%</c:formatCode>
                <c:ptCount val="2"/>
                <c:pt idx="0">
                  <c:v>0.57999999999999996</c:v>
                </c:pt>
                <c:pt idx="1">
                  <c:v>0.42</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Leads to ending of russia inquiry</c:v>
                </c:pt>
                <c:pt idx="1">
                  <c:v>Leads to impeachment</c:v>
                </c:pt>
              </c:strCache>
            </c:strRef>
          </c:cat>
          <c:val>
            <c:numRef>
              <c:f>Sheet1!$B$2:$B$3</c:f>
              <c:numCache>
                <c:formatCode>0%</c:formatCode>
                <c:ptCount val="2"/>
                <c:pt idx="0">
                  <c:v>0.7</c:v>
                </c:pt>
                <c:pt idx="1">
                  <c:v>0.3</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embassy</c:v>
                </c:pt>
              </c:strCache>
            </c:strRef>
          </c:tx>
          <c:spPr>
            <a:solidFill>
              <a:srgbClr val="44546A"/>
            </a:solidFill>
            <a:ln w="31750">
              <a:solidFill>
                <a:schemeClr val="bg1"/>
              </a:solidFill>
            </a:ln>
          </c:spPr>
          <c:dPt>
            <c:idx val="0"/>
            <c:bubble3D val="0"/>
            <c:spPr>
              <a:solidFill>
                <a:srgbClr val="A10028"/>
              </a:solidFill>
              <a:ln w="31750">
                <a:solidFill>
                  <a:schemeClr val="bg1"/>
                </a:solidFill>
              </a:ln>
              <a:effectLst/>
            </c:spPr>
            <c:extLst>
              <c:ext xmlns:c16="http://schemas.microsoft.com/office/drawing/2014/chart" uri="{C3380CC4-5D6E-409C-BE32-E72D297353CC}">
                <c16:uniqueId val="{00000001-5C17-463C-A322-45F548DBB665}"/>
              </c:ext>
            </c:extLst>
          </c:dPt>
          <c:dPt>
            <c:idx val="1"/>
            <c:bubble3D val="0"/>
            <c:spPr>
              <a:solidFill>
                <a:schemeClr val="accent1"/>
              </a:solidFill>
              <a:ln w="31750">
                <a:solidFill>
                  <a:schemeClr val="bg1"/>
                </a:solidFill>
              </a:ln>
              <a:effectLst/>
            </c:spPr>
            <c:extLst>
              <c:ext xmlns:c16="http://schemas.microsoft.com/office/drawing/2014/chart" uri="{C3380CC4-5D6E-409C-BE32-E72D297353CC}">
                <c16:uniqueId val="{00000003-5C17-463C-A322-45F548DBB665}"/>
              </c:ext>
            </c:extLst>
          </c:dPt>
          <c:dPt>
            <c:idx val="2"/>
            <c:bubble3D val="0"/>
            <c:spPr>
              <a:solidFill>
                <a:schemeClr val="accent2"/>
              </a:solidFill>
              <a:ln w="31750">
                <a:solidFill>
                  <a:schemeClr val="bg1"/>
                </a:solidFill>
              </a:ln>
              <a:effectLst/>
            </c:spPr>
            <c:extLst>
              <c:ext xmlns:c16="http://schemas.microsoft.com/office/drawing/2014/chart" uri="{C3380CC4-5D6E-409C-BE32-E72D297353CC}">
                <c16:uniqueId val="{00000005-5C17-463C-A322-45F548DBB665}"/>
              </c:ext>
            </c:extLst>
          </c:dPt>
          <c:dLbls>
            <c:dLbl>
              <c:idx val="0"/>
              <c:layout>
                <c:manualLayout>
                  <c:x val="-0.23155624943433806"/>
                  <c:y val="-0.3371052606650535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17-463C-A322-45F548DBB665}"/>
                </c:ext>
              </c:extLst>
            </c:dLbl>
            <c:dLbl>
              <c:idx val="1"/>
              <c:layout>
                <c:manualLayout>
                  <c:x val="0.21347452258122906"/>
                  <c:y val="7.490324590643612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17-463C-A322-45F548DBB665}"/>
                </c:ext>
              </c:extLst>
            </c:dLbl>
            <c:dLbl>
              <c:idx val="2"/>
              <c:layout>
                <c:manualLayout>
                  <c:x val="0.19936002687865706"/>
                  <c:y val="0.2844205752260026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17-463C-A322-45F548DBB665}"/>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0.7</c:v>
                </c:pt>
                <c:pt idx="1">
                  <c:v>0.3</c:v>
                </c:pt>
              </c:numCache>
            </c:numRef>
          </c:val>
          <c:extLs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embassy</c:v>
                </c:pt>
              </c:strCache>
            </c:strRef>
          </c:tx>
          <c:spPr>
            <a:solidFill>
              <a:srgbClr val="44546A"/>
            </a:solidFill>
            <a:ln w="31750">
              <a:solidFill>
                <a:schemeClr val="bg1"/>
              </a:solidFill>
            </a:ln>
          </c:spPr>
          <c:dPt>
            <c:idx val="0"/>
            <c:bubble3D val="0"/>
            <c:spPr>
              <a:solidFill>
                <a:srgbClr val="A10028"/>
              </a:solidFill>
              <a:ln w="31750">
                <a:solidFill>
                  <a:schemeClr val="bg1"/>
                </a:solidFill>
              </a:ln>
              <a:effectLst/>
            </c:spPr>
            <c:extLst>
              <c:ext xmlns:c16="http://schemas.microsoft.com/office/drawing/2014/chart" uri="{C3380CC4-5D6E-409C-BE32-E72D297353CC}">
                <c16:uniqueId val="{00000001-5C17-463C-A322-45F548DBB665}"/>
              </c:ext>
            </c:extLst>
          </c:dPt>
          <c:dPt>
            <c:idx val="1"/>
            <c:bubble3D val="0"/>
            <c:spPr>
              <a:solidFill>
                <a:schemeClr val="accent1"/>
              </a:solidFill>
              <a:ln w="31750">
                <a:solidFill>
                  <a:schemeClr val="bg1"/>
                </a:solidFill>
              </a:ln>
              <a:effectLst/>
            </c:spPr>
            <c:extLst>
              <c:ext xmlns:c16="http://schemas.microsoft.com/office/drawing/2014/chart" uri="{C3380CC4-5D6E-409C-BE32-E72D297353CC}">
                <c16:uniqueId val="{00000003-5C17-463C-A322-45F548DBB665}"/>
              </c:ext>
            </c:extLst>
          </c:dPt>
          <c:dPt>
            <c:idx val="2"/>
            <c:bubble3D val="0"/>
            <c:spPr>
              <a:solidFill>
                <a:schemeClr val="accent2"/>
              </a:solidFill>
              <a:ln w="31750">
                <a:solidFill>
                  <a:schemeClr val="bg1"/>
                </a:solidFill>
              </a:ln>
              <a:effectLst/>
            </c:spPr>
            <c:extLst>
              <c:ext xmlns:c16="http://schemas.microsoft.com/office/drawing/2014/chart" uri="{C3380CC4-5D6E-409C-BE32-E72D297353CC}">
                <c16:uniqueId val="{00000005-5C17-463C-A322-45F548DBB665}"/>
              </c:ext>
            </c:extLst>
          </c:dPt>
          <c:dLbls>
            <c:dLbl>
              <c:idx val="0"/>
              <c:layout>
                <c:manualLayout>
                  <c:x val="-9.1269880114265622E-2"/>
                  <c:y val="1.7973953508196805E-2"/>
                </c:manualLayout>
              </c:layout>
              <c:tx>
                <c:rich>
                  <a:bodyPr rot="0" spcFirstLastPara="1" vertOverflow="ellipsis" vert="horz" wrap="square" lIns="38100" tIns="19050" rIns="38100" bIns="19050" anchor="ctr" anchorCtr="1">
                    <a:noAutofit/>
                  </a:bodyPr>
                  <a:lstStyle/>
                  <a:p>
                    <a:pPr>
                      <a:defRPr sz="2800" b="1" i="0" u="none" strike="noStrike" kern="1200" baseline="0">
                        <a:solidFill>
                          <a:schemeClr val="bg1"/>
                        </a:solidFill>
                        <a:latin typeface="+mn-lt"/>
                        <a:ea typeface="+mn-ea"/>
                        <a:cs typeface="+mn-cs"/>
                      </a:defRPr>
                    </a:pPr>
                    <a:r>
                      <a:rPr lang="en-US" dirty="0"/>
                      <a:t>49%</a:t>
                    </a:r>
                  </a:p>
                </c:rich>
              </c:tx>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30095271636256965"/>
                      <c:h val="0.16100761073551217"/>
                    </c:manualLayout>
                  </c15:layout>
                </c:ext>
                <c:ext xmlns:c16="http://schemas.microsoft.com/office/drawing/2014/chart" uri="{C3380CC4-5D6E-409C-BE32-E72D297353CC}">
                  <c16:uniqueId val="{00000001-5C17-463C-A322-45F548DBB665}"/>
                </c:ext>
              </c:extLst>
            </c:dLbl>
            <c:dLbl>
              <c:idx val="1"/>
              <c:layout>
                <c:manualLayout>
                  <c:x val="0.13479609433832979"/>
                  <c:y val="-9.4505816176479809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8966504674145399"/>
                      <c:h val="0.28403049308690481"/>
                    </c:manualLayout>
                  </c15:layout>
                </c:ext>
                <c:ext xmlns:c16="http://schemas.microsoft.com/office/drawing/2014/chart" uri="{C3380CC4-5D6E-409C-BE32-E72D297353CC}">
                  <c16:uniqueId val="{00000003-5C17-463C-A322-45F548DBB665}"/>
                </c:ext>
              </c:extLst>
            </c:dLbl>
            <c:dLbl>
              <c:idx val="2"/>
              <c:layout>
                <c:manualLayout>
                  <c:x val="0.20595708929845052"/>
                  <c:y val="9.7824778829844708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6312483312636215"/>
                      <c:h val="0.28403049308690481"/>
                    </c:manualLayout>
                  </c15:layout>
                </c:ext>
                <c:ext xmlns:c16="http://schemas.microsoft.com/office/drawing/2014/chart" uri="{C3380CC4-5D6E-409C-BE32-E72D297353CC}">
                  <c16:uniqueId val="{00000005-5C17-463C-A322-45F548DBB665}"/>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0%</c:formatCode>
                <c:ptCount val="3"/>
                <c:pt idx="0">
                  <c:v>0.49</c:v>
                </c:pt>
                <c:pt idx="1">
                  <c:v>0.37</c:v>
                </c:pt>
                <c:pt idx="2">
                  <c:v>0.14000000000000001</c:v>
                </c:pt>
              </c:numCache>
            </c:numRef>
          </c:val>
          <c:extLs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percent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McConnell</c:v>
                </c:pt>
                <c:pt idx="1">
                  <c:v>Schumer</c:v>
                </c:pt>
                <c:pt idx="2">
                  <c:v>pelosi</c:v>
                </c:pt>
                <c:pt idx="3">
                  <c:v>ryan</c:v>
                </c:pt>
                <c:pt idx="4">
                  <c:v>warren</c:v>
                </c:pt>
                <c:pt idx="5">
                  <c:v>trump</c:v>
                </c:pt>
                <c:pt idx="6">
                  <c:v>clinton</c:v>
                </c:pt>
                <c:pt idx="7">
                  <c:v>pence</c:v>
                </c:pt>
                <c:pt idx="8">
                  <c:v>sanders</c:v>
                </c:pt>
              </c:strCache>
            </c:strRef>
          </c:cat>
          <c:val>
            <c:numRef>
              <c:f>Sheet1!$B$2:$B$10</c:f>
              <c:numCache>
                <c:formatCode>0%</c:formatCode>
                <c:ptCount val="9"/>
                <c:pt idx="0">
                  <c:v>0.2</c:v>
                </c:pt>
                <c:pt idx="1">
                  <c:v>0.25</c:v>
                </c:pt>
                <c:pt idx="2">
                  <c:v>0.3</c:v>
                </c:pt>
                <c:pt idx="3">
                  <c:v>0.32</c:v>
                </c:pt>
                <c:pt idx="4">
                  <c:v>0.37</c:v>
                </c:pt>
                <c:pt idx="5">
                  <c:v>0.41</c:v>
                </c:pt>
                <c:pt idx="6">
                  <c:v>0.42</c:v>
                </c:pt>
                <c:pt idx="7">
                  <c:v>0.43</c:v>
                </c:pt>
                <c:pt idx="8">
                  <c:v>0.53</c:v>
                </c:pt>
              </c:numCache>
            </c:numRef>
          </c:val>
          <c:extLst>
            <c:ext xmlns:c16="http://schemas.microsoft.com/office/drawing/2014/chart" uri="{C3380CC4-5D6E-409C-BE32-E72D297353CC}">
              <c16:uniqueId val="{00000000-C91B-4E1D-80B4-4E09598F4820}"/>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McConnell</c:v>
                </c:pt>
                <c:pt idx="1">
                  <c:v>Schumer</c:v>
                </c:pt>
                <c:pt idx="2">
                  <c:v>pelosi</c:v>
                </c:pt>
                <c:pt idx="3">
                  <c:v>ryan</c:v>
                </c:pt>
                <c:pt idx="4">
                  <c:v>warren</c:v>
                </c:pt>
                <c:pt idx="5">
                  <c:v>trump</c:v>
                </c:pt>
                <c:pt idx="6">
                  <c:v>clinton</c:v>
                </c:pt>
                <c:pt idx="7">
                  <c:v>pence</c:v>
                </c:pt>
                <c:pt idx="8">
                  <c:v>sanders</c:v>
                </c:pt>
              </c:strCache>
            </c:strRef>
          </c:cat>
          <c:val>
            <c:numRef>
              <c:f>Sheet1!$C$2:$C$10</c:f>
              <c:numCache>
                <c:formatCode>0%</c:formatCode>
                <c:ptCount val="9"/>
                <c:pt idx="0">
                  <c:v>0.33</c:v>
                </c:pt>
                <c:pt idx="1">
                  <c:v>0.39</c:v>
                </c:pt>
                <c:pt idx="2">
                  <c:v>0.2</c:v>
                </c:pt>
                <c:pt idx="3">
                  <c:v>0.19</c:v>
                </c:pt>
                <c:pt idx="4">
                  <c:v>0.3</c:v>
                </c:pt>
                <c:pt idx="5">
                  <c:v>0.04</c:v>
                </c:pt>
                <c:pt idx="6">
                  <c:v>0.06</c:v>
                </c:pt>
                <c:pt idx="7">
                  <c:v>0.14000000000000001</c:v>
                </c:pt>
                <c:pt idx="8">
                  <c:v>0.11</c:v>
                </c:pt>
              </c:numCache>
            </c:numRef>
          </c:val>
          <c:extLst>
            <c:ext xmlns:c16="http://schemas.microsoft.com/office/drawing/2014/chart" uri="{C3380CC4-5D6E-409C-BE32-E72D297353CC}">
              <c16:uniqueId val="{00000001-C91B-4E1D-80B4-4E09598F4820}"/>
            </c:ext>
          </c:extLst>
        </c:ser>
        <c:ser>
          <c:idx val="2"/>
          <c:order val="2"/>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McConnell</c:v>
                </c:pt>
                <c:pt idx="1">
                  <c:v>Schumer</c:v>
                </c:pt>
                <c:pt idx="2">
                  <c:v>pelosi</c:v>
                </c:pt>
                <c:pt idx="3">
                  <c:v>ryan</c:v>
                </c:pt>
                <c:pt idx="4">
                  <c:v>warren</c:v>
                </c:pt>
                <c:pt idx="5">
                  <c:v>trump</c:v>
                </c:pt>
                <c:pt idx="6">
                  <c:v>clinton</c:v>
                </c:pt>
                <c:pt idx="7">
                  <c:v>pence</c:v>
                </c:pt>
                <c:pt idx="8">
                  <c:v>sanders</c:v>
                </c:pt>
              </c:strCache>
            </c:strRef>
          </c:cat>
          <c:val>
            <c:numRef>
              <c:f>Sheet1!$D$2:$D$10</c:f>
              <c:numCache>
                <c:formatCode>0%</c:formatCode>
                <c:ptCount val="9"/>
                <c:pt idx="0">
                  <c:v>0.47</c:v>
                </c:pt>
                <c:pt idx="1">
                  <c:v>0.36</c:v>
                </c:pt>
                <c:pt idx="2">
                  <c:v>0.5</c:v>
                </c:pt>
                <c:pt idx="3">
                  <c:v>0.5</c:v>
                </c:pt>
                <c:pt idx="4">
                  <c:v>0.33</c:v>
                </c:pt>
                <c:pt idx="5">
                  <c:v>0.55000000000000004</c:v>
                </c:pt>
                <c:pt idx="6">
                  <c:v>0.52</c:v>
                </c:pt>
                <c:pt idx="7">
                  <c:v>0.44</c:v>
                </c:pt>
                <c:pt idx="8">
                  <c:v>0.36</c:v>
                </c:pt>
              </c:numCache>
            </c:numRef>
          </c:val>
          <c:extLst>
            <c:ext xmlns:c16="http://schemas.microsoft.com/office/drawing/2014/chart" uri="{C3380CC4-5D6E-409C-BE32-E72D297353CC}">
              <c16:uniqueId val="{00000002-C91B-4E1D-80B4-4E09598F4820}"/>
            </c:ext>
          </c:extLst>
        </c:ser>
        <c:dLbls>
          <c:dLblPos val="ctr"/>
          <c:showLegendKey val="0"/>
          <c:showVal val="1"/>
          <c:showCatName val="0"/>
          <c:showSerName val="0"/>
          <c:showPercent val="0"/>
          <c:showBubbleSize val="0"/>
        </c:dLbls>
        <c:gapWidth val="57"/>
        <c:overlap val="100"/>
        <c:axId val="341257296"/>
        <c:axId val="341260824"/>
      </c:barChart>
      <c:catAx>
        <c:axId val="341257296"/>
        <c:scaling>
          <c:orientation val="minMax"/>
        </c:scaling>
        <c:delete val="1"/>
        <c:axPos val="l"/>
        <c:numFmt formatCode="General" sourceLinked="1"/>
        <c:majorTickMark val="out"/>
        <c:minorTickMark val="none"/>
        <c:tickLblPos val="nextTo"/>
        <c:crossAx val="341260824"/>
        <c:crosses val="autoZero"/>
        <c:auto val="1"/>
        <c:lblAlgn val="ctr"/>
        <c:lblOffset val="100"/>
        <c:noMultiLvlLbl val="0"/>
      </c:catAx>
      <c:valAx>
        <c:axId val="341260824"/>
        <c:scaling>
          <c:orientation val="minMax"/>
          <c:max val="1"/>
        </c:scaling>
        <c:delete val="1"/>
        <c:axPos val="b"/>
        <c:numFmt formatCode="0%" sourceLinked="1"/>
        <c:majorTickMark val="out"/>
        <c:minorTickMark val="none"/>
        <c:tickLblPos val="nextTo"/>
        <c:crossAx val="341257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7198725923676132E-2"/>
          <c:y val="3.2948183144728374E-2"/>
          <c:w val="0.4418306280096852"/>
          <c:h val="0.88760200956801261"/>
        </c:manualLayout>
      </c:layout>
      <c:barChart>
        <c:barDir val="col"/>
        <c:grouping val="percentStacked"/>
        <c:varyColors val="0"/>
        <c:ser>
          <c:idx val="0"/>
          <c:order val="0"/>
          <c:tx>
            <c:strRef>
              <c:f>Sheet1!$B$1</c:f>
              <c:strCache>
                <c:ptCount val="1"/>
                <c:pt idx="0">
                  <c:v>Strongly disapprove</c:v>
                </c:pt>
              </c:strCache>
            </c:strRef>
          </c:tx>
          <c:spPr>
            <a:solidFill>
              <a:srgbClr val="A10028">
                <a:alpha val="40000"/>
              </a:srgbClr>
            </a:solidFill>
            <a:ln>
              <a:noFill/>
            </a:ln>
            <a:effectLst/>
          </c:spPr>
          <c:invertIfNegative val="0"/>
          <c:dPt>
            <c:idx val="1"/>
            <c:invertIfNegative val="0"/>
            <c:bubble3D val="0"/>
            <c:spPr>
              <a:solidFill>
                <a:srgbClr val="A10028">
                  <a:alpha val="40000"/>
                </a:srgbClr>
              </a:solidFill>
              <a:ln>
                <a:noFill/>
              </a:ln>
              <a:effectLst/>
            </c:spPr>
            <c:extLst>
              <c:ext xmlns:c16="http://schemas.microsoft.com/office/drawing/2014/chart" uri="{C3380CC4-5D6E-409C-BE32-E72D297353CC}">
                <c16:uniqueId val="{00000001-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February</c:v>
                </c:pt>
                <c:pt idx="1">
                  <c:v>March</c:v>
                </c:pt>
                <c:pt idx="2">
                  <c:v>April</c:v>
                </c:pt>
                <c:pt idx="3">
                  <c:v>May</c:v>
                </c:pt>
                <c:pt idx="4">
                  <c:v>June</c:v>
                </c:pt>
                <c:pt idx="5">
                  <c:v>July</c:v>
                </c:pt>
              </c:strCache>
            </c:strRef>
          </c:cat>
          <c:val>
            <c:numRef>
              <c:f>Sheet1!$B$2:$B$7</c:f>
              <c:numCache>
                <c:formatCode>0%</c:formatCode>
                <c:ptCount val="6"/>
                <c:pt idx="0">
                  <c:v>0.35</c:v>
                </c:pt>
                <c:pt idx="1">
                  <c:v>0.35</c:v>
                </c:pt>
                <c:pt idx="2">
                  <c:v>0.36</c:v>
                </c:pt>
                <c:pt idx="3">
                  <c:v>0.39</c:v>
                </c:pt>
                <c:pt idx="4">
                  <c:v>0.35</c:v>
                </c:pt>
                <c:pt idx="5">
                  <c:v>0.39</c:v>
                </c:pt>
              </c:numCache>
            </c:numRef>
          </c:val>
          <c:extLst>
            <c:ext xmlns:c16="http://schemas.microsoft.com/office/drawing/2014/chart" uri="{C3380CC4-5D6E-409C-BE32-E72D297353CC}">
              <c16:uniqueId val="{00000000-CCFA-489D-8FA9-B02ED28A7451}"/>
            </c:ext>
          </c:extLst>
        </c:ser>
        <c:ser>
          <c:idx val="1"/>
          <c:order val="1"/>
          <c:tx>
            <c:strRef>
              <c:f>Sheet1!$C$1</c:f>
              <c:strCache>
                <c:ptCount val="1"/>
                <c:pt idx="0">
                  <c:v>Somewhat disapprove</c:v>
                </c:pt>
              </c:strCache>
            </c:strRef>
          </c:tx>
          <c:spPr>
            <a:solidFill>
              <a:srgbClr val="A10028">
                <a:alpha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February</c:v>
                </c:pt>
                <c:pt idx="1">
                  <c:v>March</c:v>
                </c:pt>
                <c:pt idx="2">
                  <c:v>April</c:v>
                </c:pt>
                <c:pt idx="3">
                  <c:v>May</c:v>
                </c:pt>
                <c:pt idx="4">
                  <c:v>June</c:v>
                </c:pt>
                <c:pt idx="5">
                  <c:v>July</c:v>
                </c:pt>
              </c:strCache>
            </c:strRef>
          </c:cat>
          <c:val>
            <c:numRef>
              <c:f>Sheet1!$C$2:$C$7</c:f>
              <c:numCache>
                <c:formatCode>0%</c:formatCode>
                <c:ptCount val="6"/>
                <c:pt idx="0">
                  <c:v>0.22</c:v>
                </c:pt>
                <c:pt idx="1">
                  <c:v>0.24</c:v>
                </c:pt>
                <c:pt idx="2">
                  <c:v>0.25</c:v>
                </c:pt>
                <c:pt idx="3">
                  <c:v>0.27</c:v>
                </c:pt>
                <c:pt idx="4">
                  <c:v>0.28000000000000003</c:v>
                </c:pt>
                <c:pt idx="5">
                  <c:v>0.28000000000000003</c:v>
                </c:pt>
              </c:numCache>
            </c:numRef>
          </c:val>
          <c:extLst>
            <c:ext xmlns:c16="http://schemas.microsoft.com/office/drawing/2014/chart" uri="{C3380CC4-5D6E-409C-BE32-E72D297353CC}">
              <c16:uniqueId val="{00000001-CCFA-489D-8FA9-B02ED28A7451}"/>
            </c:ext>
          </c:extLst>
        </c:ser>
        <c:ser>
          <c:idx val="2"/>
          <c:order val="2"/>
          <c:tx>
            <c:strRef>
              <c:f>Sheet1!$D$1</c:f>
              <c:strCache>
                <c:ptCount val="1"/>
                <c:pt idx="0">
                  <c:v>Somewhat approve</c:v>
                </c:pt>
              </c:strCache>
            </c:strRef>
          </c:tx>
          <c:spPr>
            <a:solidFill>
              <a:srgbClr val="A10028">
                <a:alpha val="80000"/>
              </a:srgbClr>
            </a:solidFill>
            <a:ln>
              <a:noFill/>
            </a:ln>
            <a:effectLst/>
          </c:spPr>
          <c:invertIfNegative val="0"/>
          <c:dPt>
            <c:idx val="1"/>
            <c:invertIfNegative val="0"/>
            <c:bubble3D val="0"/>
            <c:spPr>
              <a:solidFill>
                <a:srgbClr val="A10028">
                  <a:alpha val="80000"/>
                </a:srgbClr>
              </a:solidFill>
              <a:ln>
                <a:noFill/>
              </a:ln>
              <a:effectLst/>
            </c:spPr>
            <c:extLst>
              <c:ext xmlns:c16="http://schemas.microsoft.com/office/drawing/2014/chart" uri="{C3380CC4-5D6E-409C-BE32-E72D297353CC}">
                <c16:uniqueId val="{00000003-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February</c:v>
                </c:pt>
                <c:pt idx="1">
                  <c:v>March</c:v>
                </c:pt>
                <c:pt idx="2">
                  <c:v>April</c:v>
                </c:pt>
                <c:pt idx="3">
                  <c:v>May</c:v>
                </c:pt>
                <c:pt idx="4">
                  <c:v>June</c:v>
                </c:pt>
                <c:pt idx="5">
                  <c:v>July</c:v>
                </c:pt>
              </c:strCache>
            </c:strRef>
          </c:cat>
          <c:val>
            <c:numRef>
              <c:f>Sheet1!$D$2:$D$7</c:f>
              <c:numCache>
                <c:formatCode>0%</c:formatCode>
                <c:ptCount val="6"/>
                <c:pt idx="0">
                  <c:v>0.28999999999999998</c:v>
                </c:pt>
                <c:pt idx="1">
                  <c:v>0.3</c:v>
                </c:pt>
                <c:pt idx="2">
                  <c:v>0.31</c:v>
                </c:pt>
                <c:pt idx="3">
                  <c:v>0.27</c:v>
                </c:pt>
                <c:pt idx="4">
                  <c:v>0.28000000000000003</c:v>
                </c:pt>
                <c:pt idx="5">
                  <c:v>0.25</c:v>
                </c:pt>
              </c:numCache>
            </c:numRef>
          </c:val>
          <c:extLst>
            <c:ext xmlns:c16="http://schemas.microsoft.com/office/drawing/2014/chart" uri="{C3380CC4-5D6E-409C-BE32-E72D297353CC}">
              <c16:uniqueId val="{00000002-CCFA-489D-8FA9-B02ED28A7451}"/>
            </c:ext>
          </c:extLst>
        </c:ser>
        <c:ser>
          <c:idx val="3"/>
          <c:order val="3"/>
          <c:tx>
            <c:strRef>
              <c:f>Sheet1!$E$1</c:f>
              <c:strCache>
                <c:ptCount val="1"/>
                <c:pt idx="0">
                  <c:v>Strongly approve</c:v>
                </c:pt>
              </c:strCache>
            </c:strRef>
          </c:tx>
          <c:spPr>
            <a:solidFill>
              <a:srgbClr val="A10028"/>
            </a:solidFill>
            <a:ln>
              <a:noFill/>
            </a:ln>
            <a:effectLst/>
          </c:spPr>
          <c:invertIfNegative val="0"/>
          <c:dPt>
            <c:idx val="1"/>
            <c:invertIfNegative val="0"/>
            <c:bubble3D val="0"/>
            <c:spPr>
              <a:solidFill>
                <a:srgbClr val="A10028"/>
              </a:solidFill>
              <a:ln>
                <a:noFill/>
              </a:ln>
              <a:effectLst/>
            </c:spPr>
            <c:extLst>
              <c:ext xmlns:c16="http://schemas.microsoft.com/office/drawing/2014/chart" uri="{C3380CC4-5D6E-409C-BE32-E72D297353CC}">
                <c16:uniqueId val="{00000005-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February</c:v>
                </c:pt>
                <c:pt idx="1">
                  <c:v>March</c:v>
                </c:pt>
                <c:pt idx="2">
                  <c:v>April</c:v>
                </c:pt>
                <c:pt idx="3">
                  <c:v>May</c:v>
                </c:pt>
                <c:pt idx="4">
                  <c:v>June</c:v>
                </c:pt>
                <c:pt idx="5">
                  <c:v>July</c:v>
                </c:pt>
              </c:strCache>
            </c:strRef>
          </c:cat>
          <c:val>
            <c:numRef>
              <c:f>Sheet1!$E$2:$E$7</c:f>
              <c:numCache>
                <c:formatCode>0%</c:formatCode>
                <c:ptCount val="6"/>
                <c:pt idx="0">
                  <c:v>0.14000000000000001</c:v>
                </c:pt>
                <c:pt idx="1">
                  <c:v>0.11</c:v>
                </c:pt>
                <c:pt idx="2">
                  <c:v>0.08</c:v>
                </c:pt>
                <c:pt idx="3">
                  <c:v>0.08</c:v>
                </c:pt>
                <c:pt idx="4">
                  <c:v>0.1</c:v>
                </c:pt>
                <c:pt idx="5">
                  <c:v>0.08</c:v>
                </c:pt>
              </c:numCache>
            </c:numRef>
          </c:val>
          <c:extLst>
            <c:ext xmlns:c16="http://schemas.microsoft.com/office/drawing/2014/chart" uri="{C3380CC4-5D6E-409C-BE32-E72D297353CC}">
              <c16:uniqueId val="{00000003-CCFA-489D-8FA9-B02ED28A7451}"/>
            </c:ext>
          </c:extLst>
        </c:ser>
        <c:dLbls>
          <c:dLblPos val="ctr"/>
          <c:showLegendKey val="0"/>
          <c:showVal val="1"/>
          <c:showCatName val="0"/>
          <c:showSerName val="0"/>
          <c:showPercent val="0"/>
          <c:showBubbleSize val="0"/>
        </c:dLbls>
        <c:gapWidth val="57"/>
        <c:overlap val="100"/>
        <c:axId val="341255336"/>
        <c:axId val="341262784"/>
      </c:barChart>
      <c:catAx>
        <c:axId val="341255336"/>
        <c:scaling>
          <c:orientation val="minMax"/>
        </c:scaling>
        <c:delete val="0"/>
        <c:axPos val="b"/>
        <c:numFmt formatCode="General" sourceLinked="0"/>
        <c:majorTickMark val="out"/>
        <c:minorTickMark val="none"/>
        <c:tickLblPos val="nextTo"/>
        <c:spPr>
          <a:noFill/>
          <a:ln w="3175" cap="flat" cmpd="sng" algn="ctr">
            <a:solidFill>
              <a:srgbClr val="979797"/>
            </a:solidFill>
            <a:prstDash val="solid"/>
            <a:round/>
          </a:ln>
          <a:effectLst/>
        </c:spPr>
        <c:txPr>
          <a:bodyPr rot="-6000000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en-US"/>
          </a:p>
        </c:txPr>
        <c:crossAx val="341262784"/>
        <c:crosses val="autoZero"/>
        <c:auto val="1"/>
        <c:lblAlgn val="ctr"/>
        <c:lblOffset val="100"/>
        <c:noMultiLvlLbl val="0"/>
      </c:catAx>
      <c:valAx>
        <c:axId val="341262784"/>
        <c:scaling>
          <c:orientation val="minMax"/>
          <c:max val="1"/>
        </c:scaling>
        <c:delete val="1"/>
        <c:axPos val="l"/>
        <c:numFmt formatCode="0%" sourceLinked="1"/>
        <c:majorTickMark val="out"/>
        <c:minorTickMark val="none"/>
        <c:tickLblPos val="nextTo"/>
        <c:crossAx val="341255336"/>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41712718627961243"/>
          <c:y val="0.63101059160925554"/>
          <c:w val="0.38858281976231102"/>
          <c:h val="0.3286498658918470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0956207345413896E-2"/>
          <c:y val="2.9592616998890795E-2"/>
          <c:w val="0.61770489374312076"/>
          <c:h val="0.89048044571106677"/>
        </c:manualLayout>
      </c:layout>
      <c:barChart>
        <c:barDir val="col"/>
        <c:grouping val="percentStacked"/>
        <c:varyColors val="0"/>
        <c:ser>
          <c:idx val="0"/>
          <c:order val="0"/>
          <c:tx>
            <c:strRef>
              <c:f>Sheet1!$B$1</c:f>
              <c:strCache>
                <c:ptCount val="1"/>
                <c:pt idx="0">
                  <c:v>Strongly disapprove</c:v>
                </c:pt>
              </c:strCache>
            </c:strRef>
          </c:tx>
          <c:spPr>
            <a:solidFill>
              <a:schemeClr val="accent1">
                <a:lumMod val="40000"/>
                <a:lumOff val="60000"/>
                <a:alpha val="25098"/>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February</c:v>
                </c:pt>
                <c:pt idx="1">
                  <c:v>March</c:v>
                </c:pt>
                <c:pt idx="2">
                  <c:v>April</c:v>
                </c:pt>
                <c:pt idx="3">
                  <c:v>May</c:v>
                </c:pt>
                <c:pt idx="4">
                  <c:v>June</c:v>
                </c:pt>
                <c:pt idx="5">
                  <c:v>July</c:v>
                </c:pt>
              </c:strCache>
            </c:strRef>
          </c:cat>
          <c:val>
            <c:numRef>
              <c:f>Sheet1!$B$2:$B$7</c:f>
              <c:numCache>
                <c:formatCode>0%</c:formatCode>
                <c:ptCount val="6"/>
                <c:pt idx="0">
                  <c:v>0.31</c:v>
                </c:pt>
                <c:pt idx="1">
                  <c:v>0.3</c:v>
                </c:pt>
                <c:pt idx="2">
                  <c:v>0.3</c:v>
                </c:pt>
                <c:pt idx="3">
                  <c:v>0.34</c:v>
                </c:pt>
                <c:pt idx="4">
                  <c:v>0.34</c:v>
                </c:pt>
                <c:pt idx="5">
                  <c:v>0.31</c:v>
                </c:pt>
              </c:numCache>
            </c:numRef>
          </c:val>
          <c:extLst>
            <c:ext xmlns:c16="http://schemas.microsoft.com/office/drawing/2014/chart" uri="{C3380CC4-5D6E-409C-BE32-E72D297353CC}">
              <c16:uniqueId val="{00000000-C2C3-4CAE-B985-D3E7F7EEB713}"/>
            </c:ext>
          </c:extLst>
        </c:ser>
        <c:ser>
          <c:idx val="1"/>
          <c:order val="1"/>
          <c:tx>
            <c:strRef>
              <c:f>Sheet1!$C$1</c:f>
              <c:strCache>
                <c:ptCount val="1"/>
                <c:pt idx="0">
                  <c:v>Somewhat disapprove</c:v>
                </c:pt>
              </c:strCache>
            </c:strRef>
          </c:tx>
          <c:spPr>
            <a:solidFill>
              <a:schemeClr val="accent1">
                <a:lumMod val="40000"/>
                <a:lumOff val="60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February</c:v>
                </c:pt>
                <c:pt idx="1">
                  <c:v>March</c:v>
                </c:pt>
                <c:pt idx="2">
                  <c:v>April</c:v>
                </c:pt>
                <c:pt idx="3">
                  <c:v>May</c:v>
                </c:pt>
                <c:pt idx="4">
                  <c:v>June</c:v>
                </c:pt>
                <c:pt idx="5">
                  <c:v>July</c:v>
                </c:pt>
              </c:strCache>
            </c:strRef>
          </c:cat>
          <c:val>
            <c:numRef>
              <c:f>Sheet1!$C$2:$C$7</c:f>
              <c:numCache>
                <c:formatCode>0%</c:formatCode>
                <c:ptCount val="6"/>
                <c:pt idx="0">
                  <c:v>0.28000000000000003</c:v>
                </c:pt>
                <c:pt idx="1">
                  <c:v>0.3</c:v>
                </c:pt>
                <c:pt idx="2">
                  <c:v>0.28000000000000003</c:v>
                </c:pt>
                <c:pt idx="3">
                  <c:v>0.28999999999999998</c:v>
                </c:pt>
                <c:pt idx="4">
                  <c:v>0.28000000000000003</c:v>
                </c:pt>
                <c:pt idx="5">
                  <c:v>0.28000000000000003</c:v>
                </c:pt>
              </c:numCache>
            </c:numRef>
          </c:val>
          <c:extLst>
            <c:ext xmlns:c16="http://schemas.microsoft.com/office/drawing/2014/chart" uri="{C3380CC4-5D6E-409C-BE32-E72D297353CC}">
              <c16:uniqueId val="{00000001-C2C3-4CAE-B985-D3E7F7EEB713}"/>
            </c:ext>
          </c:extLst>
        </c:ser>
        <c:ser>
          <c:idx val="2"/>
          <c:order val="2"/>
          <c:tx>
            <c:strRef>
              <c:f>Sheet1!$D$1</c:f>
              <c:strCache>
                <c:ptCount val="1"/>
                <c:pt idx="0">
                  <c:v>Somewhat approve</c:v>
                </c:pt>
              </c:strCache>
            </c:strRef>
          </c:tx>
          <c:spPr>
            <a:solidFill>
              <a:schemeClr val="accent1">
                <a:lumMod val="60000"/>
                <a:lumOff val="40000"/>
                <a:alpha val="74902"/>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February</c:v>
                </c:pt>
                <c:pt idx="1">
                  <c:v>March</c:v>
                </c:pt>
                <c:pt idx="2">
                  <c:v>April</c:v>
                </c:pt>
                <c:pt idx="3">
                  <c:v>May</c:v>
                </c:pt>
                <c:pt idx="4">
                  <c:v>June</c:v>
                </c:pt>
                <c:pt idx="5">
                  <c:v>July</c:v>
                </c:pt>
              </c:strCache>
            </c:strRef>
          </c:cat>
          <c:val>
            <c:numRef>
              <c:f>Sheet1!$D$2:$D$7</c:f>
              <c:numCache>
                <c:formatCode>0%</c:formatCode>
                <c:ptCount val="6"/>
                <c:pt idx="0">
                  <c:v>0.28999999999999998</c:v>
                </c:pt>
                <c:pt idx="1">
                  <c:v>0.28999999999999998</c:v>
                </c:pt>
                <c:pt idx="2">
                  <c:v>0.32</c:v>
                </c:pt>
                <c:pt idx="3">
                  <c:v>0.28000000000000003</c:v>
                </c:pt>
                <c:pt idx="4">
                  <c:v>0.28000000000000003</c:v>
                </c:pt>
                <c:pt idx="5">
                  <c:v>0.32</c:v>
                </c:pt>
              </c:numCache>
            </c:numRef>
          </c:val>
          <c:extLst>
            <c:ext xmlns:c16="http://schemas.microsoft.com/office/drawing/2014/chart" uri="{C3380CC4-5D6E-409C-BE32-E72D297353CC}">
              <c16:uniqueId val="{00000002-C2C3-4CAE-B985-D3E7F7EEB713}"/>
            </c:ext>
          </c:extLst>
        </c:ser>
        <c:ser>
          <c:idx val="3"/>
          <c:order val="3"/>
          <c:tx>
            <c:strRef>
              <c:f>Sheet1!$E$1</c:f>
              <c:strCache>
                <c:ptCount val="1"/>
                <c:pt idx="0">
                  <c:v>Strongly approve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February</c:v>
                </c:pt>
                <c:pt idx="1">
                  <c:v>March</c:v>
                </c:pt>
                <c:pt idx="2">
                  <c:v>April</c:v>
                </c:pt>
                <c:pt idx="3">
                  <c:v>May</c:v>
                </c:pt>
                <c:pt idx="4">
                  <c:v>June</c:v>
                </c:pt>
                <c:pt idx="5">
                  <c:v>July</c:v>
                </c:pt>
              </c:strCache>
            </c:strRef>
          </c:cat>
          <c:val>
            <c:numRef>
              <c:f>Sheet1!$E$2:$E$7</c:f>
              <c:numCache>
                <c:formatCode>0%</c:formatCode>
                <c:ptCount val="6"/>
                <c:pt idx="0">
                  <c:v>0.13</c:v>
                </c:pt>
                <c:pt idx="1">
                  <c:v>0.1</c:v>
                </c:pt>
                <c:pt idx="2">
                  <c:v>0.1</c:v>
                </c:pt>
                <c:pt idx="3">
                  <c:v>0.09</c:v>
                </c:pt>
                <c:pt idx="4">
                  <c:v>0.1</c:v>
                </c:pt>
                <c:pt idx="5">
                  <c:v>0.1</c:v>
                </c:pt>
              </c:numCache>
            </c:numRef>
          </c:val>
          <c:extLst>
            <c:ext xmlns:c16="http://schemas.microsoft.com/office/drawing/2014/chart" uri="{C3380CC4-5D6E-409C-BE32-E72D297353CC}">
              <c16:uniqueId val="{00000003-C2C3-4CAE-B985-D3E7F7EEB713}"/>
            </c:ext>
          </c:extLst>
        </c:ser>
        <c:dLbls>
          <c:dLblPos val="ctr"/>
          <c:showLegendKey val="0"/>
          <c:showVal val="1"/>
          <c:showCatName val="0"/>
          <c:showSerName val="0"/>
          <c:showPercent val="0"/>
          <c:showBubbleSize val="0"/>
        </c:dLbls>
        <c:gapWidth val="57"/>
        <c:overlap val="100"/>
        <c:axId val="342443448"/>
        <c:axId val="342441880"/>
      </c:barChart>
      <c:catAx>
        <c:axId val="342443448"/>
        <c:scaling>
          <c:orientation val="minMax"/>
        </c:scaling>
        <c:delete val="0"/>
        <c:axPos val="b"/>
        <c:numFmt formatCode="General" sourceLinked="0"/>
        <c:majorTickMark val="out"/>
        <c:minorTickMark val="none"/>
        <c:tickLblPos val="low"/>
        <c:spPr>
          <a:noFill/>
          <a:ln w="3175" cap="flat" cmpd="sng" algn="ctr">
            <a:solidFill>
              <a:srgbClr val="979797"/>
            </a:solidFill>
            <a:prstDash val="solid"/>
            <a:round/>
          </a:ln>
          <a:effectLst/>
        </c:spPr>
        <c:txPr>
          <a:bodyPr rot="-60000000" spcFirstLastPara="1" vertOverflow="ellipsis" vert="horz" wrap="square" anchor="ctr" anchorCtr="1"/>
          <a:lstStyle/>
          <a:p>
            <a:pPr>
              <a:defRPr sz="1100" b="1" i="0" u="none" strike="noStrike" kern="1200" baseline="0">
                <a:solidFill>
                  <a:schemeClr val="accent6"/>
                </a:solidFill>
                <a:latin typeface="+mn-lt"/>
                <a:ea typeface="+mn-ea"/>
                <a:cs typeface="+mn-cs"/>
              </a:defRPr>
            </a:pPr>
            <a:endParaRPr lang="en-US"/>
          </a:p>
        </c:txPr>
        <c:crossAx val="342441880"/>
        <c:crosses val="autoZero"/>
        <c:auto val="1"/>
        <c:lblAlgn val="ctr"/>
        <c:lblOffset val="100"/>
        <c:noMultiLvlLbl val="0"/>
      </c:catAx>
      <c:valAx>
        <c:axId val="342441880"/>
        <c:scaling>
          <c:orientation val="minMax"/>
          <c:max val="1"/>
        </c:scaling>
        <c:delete val="1"/>
        <c:axPos val="l"/>
        <c:numFmt formatCode="0%" sourceLinked="1"/>
        <c:majorTickMark val="out"/>
        <c:minorTickMark val="none"/>
        <c:tickLblPos val="nextTo"/>
        <c:crossAx val="342443448"/>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4784946236559138"/>
          <c:y val="0.66776989307007739"/>
          <c:w val="0.34139784946236557"/>
          <c:h val="0.273778351402784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103674540682417"/>
          <c:y val="6.7286834481611171E-2"/>
          <c:w val="0.58896325459317589"/>
          <c:h val="0.90144553799617666"/>
        </c:manualLayout>
      </c:layout>
      <c:barChart>
        <c:barDir val="bar"/>
        <c:grouping val="clustered"/>
        <c:varyColors val="0"/>
        <c:ser>
          <c:idx val="0"/>
          <c:order val="0"/>
          <c:spPr>
            <a:solidFill>
              <a:srgbClr val="A10028"/>
            </a:solidFill>
            <a:ln>
              <a:noFill/>
            </a:ln>
            <a:effectLst/>
          </c:spPr>
          <c:invertIfNegative val="0"/>
          <c:dPt>
            <c:idx val="0"/>
            <c:invertIfNegative val="0"/>
            <c:bubble3D val="0"/>
            <c:spPr>
              <a:solidFill>
                <a:srgbClr val="A10028"/>
              </a:solidFill>
              <a:ln>
                <a:noFill/>
              </a:ln>
              <a:effectLst/>
            </c:spPr>
            <c:extLst>
              <c:ext xmlns:c16="http://schemas.microsoft.com/office/drawing/2014/chart" uri="{C3380CC4-5D6E-409C-BE32-E72D297353CC}">
                <c16:uniqueId val="{00000001-6CD8-4AA6-B02B-094D7F9559BA}"/>
              </c:ext>
            </c:extLst>
          </c:dPt>
          <c:dPt>
            <c:idx val="1"/>
            <c:invertIfNegative val="0"/>
            <c:bubble3D val="0"/>
            <c:spPr>
              <a:solidFill>
                <a:srgbClr val="A10028"/>
              </a:solidFill>
              <a:ln>
                <a:noFill/>
              </a:ln>
              <a:effectLst/>
            </c:spPr>
            <c:extLst>
              <c:ext xmlns:c16="http://schemas.microsoft.com/office/drawing/2014/chart" uri="{C3380CC4-5D6E-409C-BE32-E72D297353CC}">
                <c16:uniqueId val="{00000001-AC13-439B-AAE6-DE601D4A9501}"/>
              </c:ext>
            </c:extLst>
          </c:dPt>
          <c:dPt>
            <c:idx val="3"/>
            <c:invertIfNegative val="0"/>
            <c:bubble3D val="0"/>
            <c:spPr>
              <a:solidFill>
                <a:srgbClr val="A10028"/>
              </a:solidFill>
              <a:ln>
                <a:noFill/>
              </a:ln>
              <a:effectLst/>
            </c:spPr>
            <c:extLst>
              <c:ext xmlns:c16="http://schemas.microsoft.com/office/drawing/2014/chart" uri="{C3380CC4-5D6E-409C-BE32-E72D297353CC}">
                <c16:uniqueId val="{00000005-6CD8-4AA6-B02B-094D7F9559BA}"/>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D8-4AA6-B02B-094D7F9559BA}"/>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13-439B-AAE6-DE601D4A9501}"/>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F9-4F26-996F-1B6FF50DBC6A}"/>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D8-4AA6-B02B-094D7F9559BA}"/>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F9-4F26-996F-1B6FF50DBC6A}"/>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BF9-4F26-996F-1B6FF50DBC6A}"/>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F9-4F26-996F-1B6FF50DBC6A}"/>
                </c:ext>
              </c:extLst>
            </c:dLbl>
            <c:dLbl>
              <c:idx val="7"/>
              <c:layout>
                <c:manualLayout>
                  <c:x val="-4.8474860286975797E-17"/>
                  <c:y val="-1.1053163974459995E-16"/>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BF9-4F26-996F-1B6FF50DBC6A}"/>
                </c:ext>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BF9-4F26-996F-1B6FF50DBC6A}"/>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BF9-4F26-996F-1B6FF50DBC6A}"/>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BF9-4F26-996F-1B6FF50DBC6A}"/>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BF9-4F26-996F-1B6FF50DBC6A}"/>
                </c:ext>
              </c:extLst>
            </c:dLbl>
            <c:dLbl>
              <c:idx val="1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BF9-4F26-996F-1B6FF50DBC6A}"/>
                </c:ext>
              </c:extLst>
            </c:dLbl>
            <c:dLbl>
              <c:idx val="1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BF9-4F26-996F-1B6FF50DBC6A}"/>
                </c:ext>
              </c:extLst>
            </c:dLbl>
            <c:dLbl>
              <c:idx val="1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BF9-4F26-996F-1B6FF50DBC6A}"/>
                </c:ext>
              </c:extLst>
            </c:dLbl>
            <c:dLbl>
              <c:idx val="15"/>
              <c:layout>
                <c:manualLayout>
                  <c:x val="2.4330900243309003E-3"/>
                  <c:y val="-5.2489288848511751E-4"/>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BF9-4F26-996F-1B6FF50DBC6A}"/>
                </c:ext>
              </c:extLst>
            </c:dLbl>
            <c:dLbl>
              <c:idx val="16"/>
              <c:layout>
                <c:manualLayout>
                  <c:x val="0"/>
                  <c:y val="7.2018880952725694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BF9-4F26-996F-1B6FF50DBC6A}"/>
                </c:ext>
              </c:extLst>
            </c:dLbl>
            <c:dLbl>
              <c:idx val="17"/>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fld id="{C8A111C6-ABF2-4A8C-B236-E744D22A68D0}" type="VALUE">
                      <a:rPr lang="en-US" sz="1200">
                        <a:solidFill>
                          <a:srgbClr val="707276"/>
                        </a:solidFill>
                      </a:rPr>
                      <a:pPr>
                        <a:defRPr sz="12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BF9-4F26-996F-1B6FF50DBC6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Undoing the Iran deal</c:v>
                </c:pt>
                <c:pt idx="1">
                  <c:v>Building a wall between the United States and Mexico</c:v>
                </c:pt>
                <c:pt idx="2">
                  <c:v>Renegotiating trade deals with other countries</c:v>
                </c:pt>
                <c:pt idx="3">
                  <c:v>Expanding family leave policies</c:v>
                </c:pt>
                <c:pt idx="4">
                  <c:v>Reducing the total amount of immigrants allowed in the United States</c:v>
                </c:pt>
                <c:pt idx="5">
                  <c:v>Destroying ISIS</c:v>
                </c:pt>
                <c:pt idx="6">
                  <c:v>Passing an infrastructure spending bill</c:v>
                </c:pt>
                <c:pt idx="7">
                  <c:v>Passing a comprehensive tax reform bill</c:v>
                </c:pt>
                <c:pt idx="8">
                  <c:v>Repealing and replacing the Affordable Care Act (also known as ''Obamacare'')</c:v>
                </c:pt>
                <c:pt idx="9">
                  <c:v>Stimulating American jobs</c:v>
                </c:pt>
              </c:strCache>
            </c:strRef>
          </c:cat>
          <c:val>
            <c:numRef>
              <c:f>Sheet1!$B$2:$B$11</c:f>
              <c:numCache>
                <c:formatCode>0%</c:formatCode>
                <c:ptCount val="10"/>
                <c:pt idx="0">
                  <c:v>0.01</c:v>
                </c:pt>
                <c:pt idx="1">
                  <c:v>0.02</c:v>
                </c:pt>
                <c:pt idx="2">
                  <c:v>0.04</c:v>
                </c:pt>
                <c:pt idx="3">
                  <c:v>0.04</c:v>
                </c:pt>
                <c:pt idx="4">
                  <c:v>0.06</c:v>
                </c:pt>
                <c:pt idx="5">
                  <c:v>0.11</c:v>
                </c:pt>
                <c:pt idx="6">
                  <c:v>0.12</c:v>
                </c:pt>
                <c:pt idx="7">
                  <c:v>0.14000000000000001</c:v>
                </c:pt>
                <c:pt idx="8">
                  <c:v>0.15</c:v>
                </c:pt>
                <c:pt idx="9">
                  <c:v>0.32</c:v>
                </c:pt>
              </c:numCache>
            </c:numRef>
          </c:val>
          <c:extLst>
            <c:ext xmlns:c16="http://schemas.microsoft.com/office/drawing/2014/chart" uri="{C3380CC4-5D6E-409C-BE32-E72D297353CC}">
              <c16:uniqueId val="{00000002-AC13-439B-AAE6-DE601D4A9501}"/>
            </c:ext>
          </c:extLst>
        </c:ser>
        <c:dLbls>
          <c:showLegendKey val="0"/>
          <c:showVal val="0"/>
          <c:showCatName val="0"/>
          <c:showSerName val="0"/>
          <c:showPercent val="0"/>
          <c:showBubbleSize val="0"/>
        </c:dLbls>
        <c:gapWidth val="125"/>
        <c:axId val="342441096"/>
        <c:axId val="342439528"/>
      </c:barChart>
      <c:catAx>
        <c:axId val="34244109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07276"/>
                </a:solidFill>
                <a:latin typeface="+mn-lt"/>
                <a:ea typeface="+mn-ea"/>
                <a:cs typeface="+mn-cs"/>
              </a:defRPr>
            </a:pPr>
            <a:endParaRPr lang="en-US"/>
          </a:p>
        </c:txPr>
        <c:crossAx val="342439528"/>
        <c:crosses val="autoZero"/>
        <c:auto val="1"/>
        <c:lblAlgn val="ctr"/>
        <c:lblOffset val="100"/>
        <c:noMultiLvlLbl val="0"/>
      </c:catAx>
      <c:valAx>
        <c:axId val="342439528"/>
        <c:scaling>
          <c:orientation val="minMax"/>
        </c:scaling>
        <c:delete val="1"/>
        <c:axPos val="b"/>
        <c:numFmt formatCode="0%" sourceLinked="1"/>
        <c:majorTickMark val="out"/>
        <c:minorTickMark val="none"/>
        <c:tickLblPos val="nextTo"/>
        <c:crossAx val="342441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 id="14">
  <a:schemeClr val="accent1"/>
</cs:colorStyle>
</file>

<file path=ppt/charts/colors24.xml><?xml version="1.0" encoding="utf-8"?>
<cs:colorStyle xmlns:cs="http://schemas.microsoft.com/office/drawing/2012/chartStyle" xmlns:a="http://schemas.openxmlformats.org/drawingml/2006/main" meth="withinLinear" id="14">
  <a:schemeClr val="accent1"/>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withinLinear" id="14">
  <a:schemeClr val="accent1"/>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withinLinear" id="14">
  <a:schemeClr val="accent1"/>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withinLinear" id="14">
  <a:schemeClr val="accent1"/>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withinLinear" id="14">
  <a:schemeClr val="accent1"/>
</cs:colorStyle>
</file>

<file path=ppt/charts/colors42.xml><?xml version="1.0" encoding="utf-8"?>
<cs:colorStyle xmlns:cs="http://schemas.microsoft.com/office/drawing/2012/chartStyle" xmlns:a="http://schemas.openxmlformats.org/drawingml/2006/main" meth="withinLinear" id="14">
  <a:schemeClr val="accent1"/>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0.32786</cdr:x>
      <cdr:y>0.31131</cdr:y>
    </cdr:from>
    <cdr:to>
      <cdr:x>0.57213</cdr:x>
      <cdr:y>0.40889</cdr:y>
    </cdr:to>
    <cdr:sp macro="" textlink="">
      <cdr:nvSpPr>
        <cdr:cNvPr id="2" name="Rectangle 1"/>
        <cdr:cNvSpPr/>
      </cdr:nvSpPr>
      <cdr:spPr>
        <a:xfrm xmlns:a="http://schemas.openxmlformats.org/drawingml/2006/main">
          <a:off x="2057400" y="1178203"/>
          <a:ext cx="1532792"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r>
            <a:rPr lang="en-US" b="1" kern="0" dirty="0">
              <a:solidFill>
                <a:srgbClr val="A10028"/>
              </a:solidFill>
            </a:rPr>
            <a:t>Getting worse</a:t>
          </a:r>
        </a:p>
      </cdr:txBody>
    </cdr:sp>
  </cdr:relSizeAnchor>
  <cdr:relSizeAnchor xmlns:cdr="http://schemas.openxmlformats.org/drawingml/2006/chartDrawing">
    <cdr:from>
      <cdr:x>0.33056</cdr:x>
      <cdr:y>0.56374</cdr:y>
    </cdr:from>
    <cdr:to>
      <cdr:x>0.58402</cdr:x>
      <cdr:y>0.66133</cdr:y>
    </cdr:to>
    <cdr:sp macro="" textlink="">
      <cdr:nvSpPr>
        <cdr:cNvPr id="3" name="Rectangle 2"/>
        <cdr:cNvSpPr/>
      </cdr:nvSpPr>
      <cdr:spPr>
        <a:xfrm xmlns:a="http://schemas.openxmlformats.org/drawingml/2006/main">
          <a:off x="2074333" y="2133600"/>
          <a:ext cx="1590500"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r>
            <a:rPr lang="en-US" b="1" kern="0" dirty="0">
              <a:solidFill>
                <a:schemeClr val="tx1">
                  <a:lumMod val="60000"/>
                  <a:lumOff val="40000"/>
                </a:schemeClr>
              </a:solidFill>
            </a:rPr>
            <a:t>Just as well off</a:t>
          </a:r>
        </a:p>
      </cdr:txBody>
    </cdr:sp>
  </cdr:relSizeAnchor>
  <cdr:relSizeAnchor xmlns:cdr="http://schemas.openxmlformats.org/drawingml/2006/chartDrawing">
    <cdr:from>
      <cdr:x>0.34001</cdr:x>
      <cdr:y>0.82548</cdr:y>
    </cdr:from>
    <cdr:to>
      <cdr:x>0.53803</cdr:x>
      <cdr:y>0.92307</cdr:y>
    </cdr:to>
    <cdr:sp macro="" textlink="">
      <cdr:nvSpPr>
        <cdr:cNvPr id="4" name="Rectangle 3"/>
        <cdr:cNvSpPr/>
      </cdr:nvSpPr>
      <cdr:spPr>
        <a:xfrm xmlns:a="http://schemas.openxmlformats.org/drawingml/2006/main">
          <a:off x="2133600" y="3124200"/>
          <a:ext cx="1242648"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r>
            <a:rPr lang="en-US" b="1" kern="0" dirty="0">
              <a:solidFill>
                <a:schemeClr val="bg2">
                  <a:lumMod val="75000"/>
                </a:schemeClr>
              </a:solidFill>
            </a:rPr>
            <a:t>No opinion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62119"/>
          </a:xfrm>
          <a:prstGeom prst="rect">
            <a:avLst/>
          </a:prstGeom>
        </p:spPr>
        <p:txBody>
          <a:bodyPr vert="horz" lIns="89773" tIns="44887" rIns="89773" bIns="44887" rtlCol="0"/>
          <a:lstStyle>
            <a:lvl1pPr algn="l">
              <a:defRPr sz="1200"/>
            </a:lvl1pPr>
          </a:lstStyle>
          <a:p>
            <a:endParaRPr lang="en-US" dirty="0"/>
          </a:p>
        </p:txBody>
      </p:sp>
      <p:sp>
        <p:nvSpPr>
          <p:cNvPr id="3" name="Date Placeholder 2"/>
          <p:cNvSpPr>
            <a:spLocks noGrp="1"/>
          </p:cNvSpPr>
          <p:nvPr>
            <p:ph type="dt" sz="quarter" idx="1"/>
          </p:nvPr>
        </p:nvSpPr>
        <p:spPr>
          <a:xfrm>
            <a:off x="3884028" y="1"/>
            <a:ext cx="2972421" cy="462119"/>
          </a:xfrm>
          <a:prstGeom prst="rect">
            <a:avLst/>
          </a:prstGeom>
        </p:spPr>
        <p:txBody>
          <a:bodyPr vert="horz" lIns="89773" tIns="44887" rIns="89773" bIns="44887" rtlCol="0"/>
          <a:lstStyle>
            <a:lvl1pPr algn="r">
              <a:defRPr sz="1200"/>
            </a:lvl1pPr>
          </a:lstStyle>
          <a:p>
            <a:fld id="{9C6C716A-D0F6-AF48-BF42-C9838DAD355E}" type="datetimeFigureOut">
              <a:rPr lang="en-US" smtClean="0"/>
              <a:t>7/30/17</a:t>
            </a:fld>
            <a:endParaRPr lang="en-US" dirty="0"/>
          </a:p>
        </p:txBody>
      </p:sp>
      <p:sp>
        <p:nvSpPr>
          <p:cNvPr id="4" name="Footer Placeholder 3"/>
          <p:cNvSpPr>
            <a:spLocks noGrp="1"/>
          </p:cNvSpPr>
          <p:nvPr>
            <p:ph type="ftr" sz="quarter" idx="2"/>
          </p:nvPr>
        </p:nvSpPr>
        <p:spPr>
          <a:xfrm>
            <a:off x="2" y="8772380"/>
            <a:ext cx="2972421" cy="462119"/>
          </a:xfrm>
          <a:prstGeom prst="rect">
            <a:avLst/>
          </a:prstGeom>
        </p:spPr>
        <p:txBody>
          <a:bodyPr vert="horz" lIns="89773" tIns="44887" rIns="89773" bIns="448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8" y="8772380"/>
            <a:ext cx="2972421" cy="462119"/>
          </a:xfrm>
          <a:prstGeom prst="rect">
            <a:avLst/>
          </a:prstGeom>
        </p:spPr>
        <p:txBody>
          <a:bodyPr vert="horz" lIns="89773" tIns="44887" rIns="89773" bIns="44887" rtlCol="0" anchor="b"/>
          <a:lstStyle>
            <a:lvl1pPr algn="r">
              <a:defRPr sz="1200"/>
            </a:lvl1pPr>
          </a:lstStyle>
          <a:p>
            <a:fld id="{CEB0B4FD-B5FE-D446-9669-933A5984FD07}" type="slidenum">
              <a:rPr lang="en-US" smtClean="0"/>
              <a:t>‹#›</a:t>
            </a:fld>
            <a:endParaRPr lang="en-US" dirty="0"/>
          </a:p>
        </p:txBody>
      </p:sp>
    </p:spTree>
    <p:extLst>
      <p:ext uri="{BB962C8B-B14F-4D97-AF65-F5344CB8AC3E}">
        <p14:creationId xmlns:p14="http://schemas.microsoft.com/office/powerpoint/2010/main" val="1435046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803"/>
          </a:xfrm>
          <a:prstGeom prst="rect">
            <a:avLst/>
          </a:prstGeom>
        </p:spPr>
        <p:txBody>
          <a:bodyPr vert="horz" lIns="91479" tIns="45740" rIns="91479" bIns="45740" rtlCol="0"/>
          <a:lstStyle>
            <a:lvl1pPr algn="l">
              <a:defRPr sz="1200"/>
            </a:lvl1pPr>
          </a:lstStyle>
          <a:p>
            <a:endParaRPr lang="en-US" dirty="0"/>
          </a:p>
        </p:txBody>
      </p:sp>
      <p:sp>
        <p:nvSpPr>
          <p:cNvPr id="3" name="Date Placeholder 2"/>
          <p:cNvSpPr>
            <a:spLocks noGrp="1"/>
          </p:cNvSpPr>
          <p:nvPr>
            <p:ph type="dt" idx="1"/>
          </p:nvPr>
        </p:nvSpPr>
        <p:spPr>
          <a:xfrm>
            <a:off x="3884614" y="1"/>
            <a:ext cx="2971800" cy="461803"/>
          </a:xfrm>
          <a:prstGeom prst="rect">
            <a:avLst/>
          </a:prstGeom>
        </p:spPr>
        <p:txBody>
          <a:bodyPr vert="horz" lIns="91479" tIns="45740" rIns="91479" bIns="45740" rtlCol="0"/>
          <a:lstStyle>
            <a:lvl1pPr algn="r">
              <a:defRPr sz="1200"/>
            </a:lvl1pPr>
          </a:lstStyle>
          <a:p>
            <a:fld id="{576A636E-637B-46FB-9630-B39162DCA743}" type="datetimeFigureOut">
              <a:rPr lang="en-US" smtClean="0"/>
              <a:pPr/>
              <a:t>7/30/17</a:t>
            </a:fld>
            <a:endParaRPr lang="en-US" dirty="0"/>
          </a:p>
        </p:txBody>
      </p:sp>
      <p:sp>
        <p:nvSpPr>
          <p:cNvPr id="4" name="Slide Image Placeholder 3"/>
          <p:cNvSpPr>
            <a:spLocks noGrp="1" noRot="1" noChangeAspect="1"/>
          </p:cNvSpPr>
          <p:nvPr>
            <p:ph type="sldImg" idx="2"/>
          </p:nvPr>
        </p:nvSpPr>
        <p:spPr>
          <a:xfrm>
            <a:off x="352425" y="693738"/>
            <a:ext cx="6153150" cy="3462337"/>
          </a:xfrm>
          <a:prstGeom prst="rect">
            <a:avLst/>
          </a:prstGeom>
          <a:noFill/>
          <a:ln w="12700">
            <a:solidFill>
              <a:prstClr val="black"/>
            </a:solidFill>
          </a:ln>
        </p:spPr>
        <p:txBody>
          <a:bodyPr vert="horz" lIns="91479" tIns="45740" rIns="91479" bIns="45740" rtlCol="0" anchor="ctr"/>
          <a:lstStyle/>
          <a:p>
            <a:endParaRPr lang="en-US" dirty="0"/>
          </a:p>
        </p:txBody>
      </p:sp>
      <p:sp>
        <p:nvSpPr>
          <p:cNvPr id="5" name="Notes Placeholder 4"/>
          <p:cNvSpPr>
            <a:spLocks noGrp="1"/>
          </p:cNvSpPr>
          <p:nvPr>
            <p:ph type="body" sz="quarter" idx="3"/>
          </p:nvPr>
        </p:nvSpPr>
        <p:spPr>
          <a:xfrm>
            <a:off x="685800" y="4387137"/>
            <a:ext cx="5486400" cy="4156233"/>
          </a:xfrm>
          <a:prstGeom prst="rect">
            <a:avLst/>
          </a:prstGeom>
        </p:spPr>
        <p:txBody>
          <a:bodyPr vert="horz" lIns="91479" tIns="45740" rIns="91479" bIns="457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2971800" cy="461803"/>
          </a:xfrm>
          <a:prstGeom prst="rect">
            <a:avLst/>
          </a:prstGeom>
        </p:spPr>
        <p:txBody>
          <a:bodyPr vert="horz" lIns="91479" tIns="45740" rIns="91479" bIns="4574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772669"/>
            <a:ext cx="2971800" cy="461803"/>
          </a:xfrm>
          <a:prstGeom prst="rect">
            <a:avLst/>
          </a:prstGeom>
        </p:spPr>
        <p:txBody>
          <a:bodyPr vert="horz" lIns="91479" tIns="45740" rIns="91479" bIns="45740" rtlCol="0" anchor="b"/>
          <a:lstStyle>
            <a:lvl1pPr algn="r">
              <a:defRPr sz="1200"/>
            </a:lvl1pPr>
          </a:lstStyle>
          <a:p>
            <a:fld id="{0BB30213-3389-4756-ADED-F048FFEFDAC9}" type="slidenum">
              <a:rPr lang="en-US" smtClean="0"/>
              <a:pPr/>
              <a:t>‹#›</a:t>
            </a:fld>
            <a:endParaRPr lang="en-US" dirty="0"/>
          </a:p>
        </p:txBody>
      </p:sp>
    </p:spTree>
    <p:extLst>
      <p:ext uri="{BB962C8B-B14F-4D97-AF65-F5344CB8AC3E}">
        <p14:creationId xmlns:p14="http://schemas.microsoft.com/office/powerpoint/2010/main" val="238876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2.xml"/><Relationship Id="rId7" Type="http://schemas.openxmlformats.org/officeDocument/2006/relationships/image" Target="../media/image3.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rk Title Slide 2">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2049"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8"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4798" y="1284509"/>
            <a:ext cx="2710402" cy="1355201"/>
          </a:xfrm>
          <a:prstGeom prst="rect">
            <a:avLst/>
          </a:prstGeom>
        </p:spPr>
      </p:pic>
      <p:pic>
        <p:nvPicPr>
          <p:cNvPr id="13" name="Picture 12"/>
          <p:cNvPicPr>
            <a:picLocks noChangeAspect="1"/>
          </p:cNvPicPr>
          <p:nvPr userDrawn="1"/>
        </p:nvPicPr>
        <p:blipFill rotWithShape="1">
          <a:blip r:embed="rId8" cstate="print">
            <a:extLst>
              <a:ext uri="{28A0092B-C50C-407E-A947-70E740481C1C}">
                <a14:useLocalDpi xmlns:a14="http://schemas.microsoft.com/office/drawing/2010/main" val="0"/>
              </a:ext>
            </a:extLst>
          </a:blip>
          <a:srcRect l="68380" t="10444" b="26695"/>
          <a:stretch/>
        </p:blipFill>
        <p:spPr>
          <a:xfrm flipH="1">
            <a:off x="7546794" y="0"/>
            <a:ext cx="4645206" cy="6858000"/>
          </a:xfrm>
          <a:prstGeom prst="rect">
            <a:avLst/>
          </a:prstGeom>
        </p:spPr>
      </p:pic>
    </p:spTree>
    <p:extLst>
      <p:ext uri="{BB962C8B-B14F-4D97-AF65-F5344CB8AC3E}">
        <p14:creationId xmlns:p14="http://schemas.microsoft.com/office/powerpoint/2010/main" val="71562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only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7"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2"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248615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1"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bwMode="gray">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bwMode="gray">
          <a:xfrm>
            <a:off x="792480" y="1280160"/>
            <a:ext cx="10880429" cy="315118"/>
          </a:xfrm>
        </p:spPr>
        <p:txBody>
          <a:bodyPr wrap="square" tIns="0" bIns="0" anchor="t" anchorCtr="0"/>
          <a:lstStyle>
            <a:lvl1pPr marL="0" indent="0">
              <a:lnSpc>
                <a:spcPct val="85000"/>
              </a:lnSpc>
              <a:spcBef>
                <a:spcPts val="0"/>
              </a:spcBef>
              <a:buNone/>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3" name="Rectangle 12"/>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3919015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ark Title Slide 2">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89" name="think-cell Slide" r:id="rId5" imgW="540" imgH="541" progId="TCLayout.ActiveDocument.1">
                  <p:embed/>
                </p:oleObj>
              </mc:Choice>
              <mc:Fallback>
                <p:oleObj name="think-cell Slide" r:id="rId5" imgW="540" imgH="541"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4798" y="1284509"/>
            <a:ext cx="2710402" cy="1355201"/>
          </a:xfrm>
          <a:prstGeom prst="rect">
            <a:avLst/>
          </a:prstGeom>
        </p:spPr>
      </p:pic>
      <p:pic>
        <p:nvPicPr>
          <p:cNvPr id="11" name="Picture 10"/>
          <p:cNvPicPr>
            <a:picLocks noChangeAspect="1"/>
          </p:cNvPicPr>
          <p:nvPr userDrawn="1"/>
        </p:nvPicPr>
        <p:blipFill rotWithShape="1">
          <a:blip r:embed="rId8" cstate="print">
            <a:extLst>
              <a:ext uri="{28A0092B-C50C-407E-A947-70E740481C1C}">
                <a14:useLocalDpi xmlns:a14="http://schemas.microsoft.com/office/drawing/2010/main" val="0"/>
              </a:ext>
            </a:extLst>
          </a:blip>
          <a:srcRect l="66749" t="7621" b="6640"/>
          <a:stretch/>
        </p:blipFill>
        <p:spPr>
          <a:xfrm flipH="1">
            <a:off x="8610600" y="0"/>
            <a:ext cx="3581400" cy="6858000"/>
          </a:xfrm>
          <a:prstGeom prst="rect">
            <a:avLst/>
          </a:prstGeom>
        </p:spPr>
      </p:pic>
    </p:spTree>
    <p:extLst>
      <p:ext uri="{BB962C8B-B14F-4D97-AF65-F5344CB8AC3E}">
        <p14:creationId xmlns:p14="http://schemas.microsoft.com/office/powerpoint/2010/main" val="388253450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Dark Title Slide 2">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66749" t="7621" b="6640"/>
          <a:stretch/>
        </p:blipFill>
        <p:spPr>
          <a:xfrm flipH="1">
            <a:off x="8610600" y="0"/>
            <a:ext cx="3581400" cy="6858000"/>
          </a:xfrm>
          <a:prstGeom prst="rect">
            <a:avLst/>
          </a:prstGeom>
        </p:spPr>
      </p:pic>
    </p:spTree>
    <p:extLst>
      <p:ext uri="{BB962C8B-B14F-4D97-AF65-F5344CB8AC3E}">
        <p14:creationId xmlns:p14="http://schemas.microsoft.com/office/powerpoint/2010/main" val="226006588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only 2">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3313"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2"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2" name="Rectangle 1"/>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1059088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Title only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7"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2"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1069236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1_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bwMode="gray">
          <a:xfrm>
            <a:off x="8058914" y="5998464"/>
            <a:ext cx="3854751"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ctrTitle" hasCustomPrompt="1"/>
          </p:nvPr>
        </p:nvSpPr>
        <p:spPr bwMode="gray">
          <a:xfrm>
            <a:off x="4368802" y="2835276"/>
            <a:ext cx="7556804" cy="1310218"/>
          </a:xfrm>
        </p:spPr>
        <p:txBody>
          <a:bodyPr wrap="square" tIns="0" bIns="0">
            <a:noAutofit/>
          </a:bodyPr>
          <a:lstStyle>
            <a:lvl1pPr algn="r">
              <a:lnSpc>
                <a:spcPct val="80000"/>
              </a:lnSpc>
              <a:tabLst>
                <a:tab pos="508000" algn="l"/>
              </a:tabLst>
              <a:defRPr sz="4500" b="0" cap="all" baseline="0">
                <a:solidFill>
                  <a:srgbClr val="44546A"/>
                </a:solidFill>
              </a:defRPr>
            </a:lvl1pPr>
          </a:lstStyle>
          <a:p>
            <a:r>
              <a:rPr lang="en-US" dirty="0"/>
              <a:t>CLICK TO EDIT MASTER TITLE STYLE</a:t>
            </a:r>
          </a:p>
        </p:txBody>
      </p:sp>
      <p:sp>
        <p:nvSpPr>
          <p:cNvPr id="3" name="Subtitle 2"/>
          <p:cNvSpPr>
            <a:spLocks noGrp="1"/>
          </p:cNvSpPr>
          <p:nvPr>
            <p:ph type="subTitle" idx="1" hasCustomPrompt="1"/>
          </p:nvPr>
        </p:nvSpPr>
        <p:spPr bwMode="gray">
          <a:xfrm>
            <a:off x="4368802"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2177301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1"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bwMode="gray">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bwMode="gray">
          <a:xfrm>
            <a:off x="792480" y="1280160"/>
            <a:ext cx="10880429" cy="315118"/>
          </a:xfrm>
        </p:spPr>
        <p:txBody>
          <a:bodyPr wrap="square" tIns="0" bIns="0" anchor="t" anchorCtr="0"/>
          <a:lstStyle>
            <a:lvl1pPr marL="0" indent="0">
              <a:lnSpc>
                <a:spcPct val="85000"/>
              </a:lnSpc>
              <a:spcBef>
                <a:spcPts val="0"/>
              </a:spcBef>
              <a:buNone/>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3" name="Rectangle 12"/>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12300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ark Title Slide 2">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3073"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8"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1" name="Picture 10"/>
          <p:cNvPicPr>
            <a:picLocks noChangeAspect="1"/>
          </p:cNvPicPr>
          <p:nvPr userDrawn="1"/>
        </p:nvPicPr>
        <p:blipFill rotWithShape="1">
          <a:blip r:embed="rId7" cstate="print">
            <a:extLst>
              <a:ext uri="{28A0092B-C50C-407E-A947-70E740481C1C}">
                <a14:useLocalDpi xmlns:a14="http://schemas.microsoft.com/office/drawing/2010/main" val="0"/>
              </a:ext>
            </a:extLst>
          </a:blip>
          <a:srcRect l="68380" t="10444" b="26695"/>
          <a:stretch/>
        </p:blipFill>
        <p:spPr>
          <a:xfrm flipH="1">
            <a:off x="7546794" y="0"/>
            <a:ext cx="4645206" cy="6858000"/>
          </a:xfrm>
          <a:prstGeom prst="rect">
            <a:avLst/>
          </a:prstGeom>
        </p:spPr>
      </p:pic>
    </p:spTree>
    <p:extLst>
      <p:ext uri="{BB962C8B-B14F-4D97-AF65-F5344CB8AC3E}">
        <p14:creationId xmlns:p14="http://schemas.microsoft.com/office/powerpoint/2010/main" val="148503398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7"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bwMode="gray">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bwMode="gray">
          <a:xfrm>
            <a:off x="792480" y="1280160"/>
            <a:ext cx="10880429" cy="315118"/>
          </a:xfrm>
        </p:spPr>
        <p:txBody>
          <a:bodyPr wrap="square" tIns="0" bIns="0" anchor="t" anchorCtr="0"/>
          <a:lstStyle>
            <a:lvl1pPr marL="0" indent="0">
              <a:lnSpc>
                <a:spcPct val="85000"/>
              </a:lnSpc>
              <a:spcBef>
                <a:spcPts val="0"/>
              </a:spcBef>
              <a:buNone/>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3" name="Rectangle 12"/>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427370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only 2">
    <p:bg>
      <p:bgPr>
        <a:solidFill>
          <a:srgbClr val="EFEFE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1"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Tree>
    <p:extLst>
      <p:ext uri="{BB962C8B-B14F-4D97-AF65-F5344CB8AC3E}">
        <p14:creationId xmlns:p14="http://schemas.microsoft.com/office/powerpoint/2010/main" val="281543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ark Divder Slide ">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6145" name="think-cell Slide" r:id="rId5" imgW="540" imgH="541" progId="TCLayout.ActiveDocument.1">
                  <p:embed/>
                </p:oleObj>
              </mc:Choice>
              <mc:Fallback>
                <p:oleObj name="think-cell Slide" r:id="rId5" imgW="540" imgH="541" progId="TCLayout.ActiveDocument.1">
                  <p:embed/>
                  <p:pic>
                    <p:nvPicPr>
                      <p:cNvPr id="8" name="Object 7"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p:nvPr>
        </p:nvSpPr>
        <p:spPr bwMode="gray">
          <a:xfrm>
            <a:off x="2639271" y="3181946"/>
            <a:ext cx="9305080" cy="585216"/>
          </a:xfrm>
        </p:spPr>
        <p:txBody>
          <a:bodyPr wrap="square" anchor="t">
            <a:normAutofit/>
          </a:bodyPr>
          <a:lstStyle>
            <a:lvl1pPr algn="ctr">
              <a:defRPr sz="2800" b="0" cap="all"/>
            </a:lvl1pPr>
          </a:lstStyle>
          <a:p>
            <a:r>
              <a:rPr lang="en-US"/>
              <a:t>Click to edit Master title style</a:t>
            </a:r>
            <a:endParaRPr lang="en-US" dirty="0"/>
          </a:p>
        </p:txBody>
      </p:sp>
      <p:sp>
        <p:nvSpPr>
          <p:cNvPr id="4" name="Rectangle 3"/>
          <p:cNvSpPr/>
          <p:nvPr userDrawn="1"/>
        </p:nvSpPr>
        <p:spPr bwMode="invGray">
          <a:xfrm>
            <a:off x="7924800" y="0"/>
            <a:ext cx="3454400" cy="381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rotWithShape="1">
          <a:blip r:embed="rId7" cstate="print">
            <a:extLst>
              <a:ext uri="{28A0092B-C50C-407E-A947-70E740481C1C}">
                <a14:useLocalDpi xmlns:a14="http://schemas.microsoft.com/office/drawing/2010/main" val="0"/>
              </a:ext>
            </a:extLst>
          </a:blip>
          <a:srcRect l="63175" b="10909"/>
          <a:stretch/>
        </p:blipFill>
        <p:spPr>
          <a:xfrm>
            <a:off x="0" y="12700"/>
            <a:ext cx="3810000" cy="6845300"/>
          </a:xfrm>
          <a:prstGeom prst="rect">
            <a:avLst/>
          </a:prstGeom>
        </p:spPr>
      </p:pic>
    </p:spTree>
    <p:extLst>
      <p:ext uri="{BB962C8B-B14F-4D97-AF65-F5344CB8AC3E}">
        <p14:creationId xmlns:p14="http://schemas.microsoft.com/office/powerpoint/2010/main" val="250409360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ark Final Slide">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69"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1700711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2_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3"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2"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68960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bwMode="gray">
          <a:xfrm>
            <a:off x="8058914" y="5998464"/>
            <a:ext cx="3854751"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ctrTitle" hasCustomPrompt="1"/>
          </p:nvPr>
        </p:nvSpPr>
        <p:spPr bwMode="gray">
          <a:xfrm>
            <a:off x="4368802" y="2835276"/>
            <a:ext cx="7556804" cy="1310218"/>
          </a:xfrm>
        </p:spPr>
        <p:txBody>
          <a:bodyPr wrap="square" tIns="0" bIns="0">
            <a:noAutofit/>
          </a:bodyPr>
          <a:lstStyle>
            <a:lvl1pPr algn="r">
              <a:lnSpc>
                <a:spcPct val="80000"/>
              </a:lnSpc>
              <a:tabLst>
                <a:tab pos="508000" algn="l"/>
              </a:tabLst>
              <a:defRPr sz="4500" b="0" cap="all" baseline="0">
                <a:solidFill>
                  <a:srgbClr val="44546A"/>
                </a:solidFill>
              </a:defRPr>
            </a:lvl1pPr>
          </a:lstStyle>
          <a:p>
            <a:r>
              <a:rPr lang="en-US" dirty="0"/>
              <a:t>CLICK TO EDIT MASTER TITLE STYLE</a:t>
            </a:r>
          </a:p>
        </p:txBody>
      </p:sp>
      <p:sp>
        <p:nvSpPr>
          <p:cNvPr id="3" name="Subtitle 2"/>
          <p:cNvSpPr>
            <a:spLocks noGrp="1"/>
          </p:cNvSpPr>
          <p:nvPr>
            <p:ph type="subTitle" idx="1" hasCustomPrompt="1"/>
          </p:nvPr>
        </p:nvSpPr>
        <p:spPr bwMode="gray">
          <a:xfrm>
            <a:off x="4368802"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6800" y="1066800"/>
            <a:ext cx="3170238" cy="1585119"/>
          </a:xfrm>
          <a:prstGeom prst="rect">
            <a:avLst/>
          </a:prstGeom>
        </p:spPr>
      </p:pic>
    </p:spTree>
    <p:extLst>
      <p:ext uri="{BB962C8B-B14F-4D97-AF65-F5344CB8AC3E}">
        <p14:creationId xmlns:p14="http://schemas.microsoft.com/office/powerpoint/2010/main" val="253462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bwMode="gray">
          <a:xfrm>
            <a:off x="8058914" y="5998464"/>
            <a:ext cx="3854751"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ctrTitle" hasCustomPrompt="1"/>
          </p:nvPr>
        </p:nvSpPr>
        <p:spPr bwMode="gray">
          <a:xfrm>
            <a:off x="4368802" y="2835276"/>
            <a:ext cx="7556804" cy="1310218"/>
          </a:xfrm>
        </p:spPr>
        <p:txBody>
          <a:bodyPr wrap="square" tIns="0" bIns="0">
            <a:noAutofit/>
          </a:bodyPr>
          <a:lstStyle>
            <a:lvl1pPr algn="r">
              <a:lnSpc>
                <a:spcPct val="80000"/>
              </a:lnSpc>
              <a:tabLst>
                <a:tab pos="508000" algn="l"/>
              </a:tabLst>
              <a:defRPr sz="4500" b="0" cap="all" baseline="0">
                <a:solidFill>
                  <a:srgbClr val="44546A"/>
                </a:solidFill>
              </a:defRPr>
            </a:lvl1pPr>
          </a:lstStyle>
          <a:p>
            <a:r>
              <a:rPr lang="en-US" dirty="0"/>
              <a:t>CLICK TO EDIT MASTER TITLE STYLE</a:t>
            </a:r>
          </a:p>
        </p:txBody>
      </p:sp>
      <p:sp>
        <p:nvSpPr>
          <p:cNvPr id="3" name="Subtitle 2"/>
          <p:cNvSpPr>
            <a:spLocks noGrp="1"/>
          </p:cNvSpPr>
          <p:nvPr>
            <p:ph type="subTitle" idx="1" hasCustomPrompt="1"/>
          </p:nvPr>
        </p:nvSpPr>
        <p:spPr bwMode="gray">
          <a:xfrm>
            <a:off x="4368802"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286075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11.vml"/><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openxmlformats.org/officeDocument/2006/relationships/oleObject" Target="../embeddings/oleObject11.bin"/><Relationship Id="rId4" Type="http://schemas.openxmlformats.org/officeDocument/2006/relationships/slideLayout" Target="../slideLayouts/slideLayout15.xml"/><Relationship Id="rId9" Type="http://schemas.openxmlformats.org/officeDocument/2006/relationships/tags" Target="../tags/tag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4"/>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025" name="think-cell Slide" r:id="rId15" imgW="540" imgH="541" progId="TCLayout.ActiveDocument.1">
                  <p:embed/>
                </p:oleObj>
              </mc:Choice>
              <mc:Fallback>
                <p:oleObj name="think-cell Slide" r:id="rId15" imgW="540" imgH="541" progId="TCLayout.ActiveDocument.1">
                  <p:embed/>
                  <p:pic>
                    <p:nvPicPr>
                      <p:cNvPr id="4" name="Object 3" hidden="1"/>
                      <p:cNvPicPr/>
                      <p:nvPr/>
                    </p:nvPicPr>
                    <p:blipFill>
                      <a:blip r:embed="rId16"/>
                      <a:stretch>
                        <a:fillRect/>
                      </a:stretch>
                    </p:blipFill>
                    <p:spPr>
                      <a:xfrm>
                        <a:off x="2119" y="1591"/>
                        <a:ext cx="2116" cy="1587"/>
                      </a:xfrm>
                      <a:prstGeom prst="rect">
                        <a:avLst/>
                      </a:prstGeom>
                    </p:spPr>
                  </p:pic>
                </p:oleObj>
              </mc:Fallback>
            </mc:AlternateContent>
          </a:graphicData>
        </a:graphic>
      </p:graphicFrame>
      <p:sp>
        <p:nvSpPr>
          <p:cNvPr id="11" name="Rectangle 10"/>
          <p:cNvSpPr/>
          <p:nvPr/>
        </p:nvSpPr>
        <p:spPr bwMode="gray">
          <a:xfrm rot="16200000">
            <a:off x="-1051632" y="1091630"/>
            <a:ext cx="2382383" cy="184666"/>
          </a:xfrm>
          <a:prstGeom prst="rect">
            <a:avLst/>
          </a:prstGeom>
        </p:spPr>
        <p:txBody>
          <a:bodyPr wrap="none">
            <a:spAutoFit/>
          </a:bodyPr>
          <a:lstStyle/>
          <a:p>
            <a:pPr>
              <a:spcBef>
                <a:spcPct val="50000"/>
              </a:spcBef>
            </a:pPr>
            <a:r>
              <a:rPr lang="en-US" sz="600" dirty="0">
                <a:solidFill>
                  <a:srgbClr val="5F5F5F"/>
                </a:solidFill>
                <a:cs typeface="Calibri"/>
              </a:rPr>
              <a:t>Copyright ©2016  The Nielsen Company. Confidential and proprietary.</a:t>
            </a:r>
          </a:p>
        </p:txBody>
      </p:sp>
      <p:sp>
        <p:nvSpPr>
          <p:cNvPr id="2" name="Title Placeholder 1"/>
          <p:cNvSpPr>
            <a:spLocks noGrp="1"/>
          </p:cNvSpPr>
          <p:nvPr>
            <p:ph type="title"/>
          </p:nvPr>
        </p:nvSpPr>
        <p:spPr bwMode="gray">
          <a:xfrm>
            <a:off x="792482" y="152400"/>
            <a:ext cx="10887287" cy="1095756"/>
          </a:xfrm>
          <a:prstGeom prst="rect">
            <a:avLst/>
          </a:prstGeom>
        </p:spPr>
        <p:txBody>
          <a:bodyPr vert="horz" wrap="square" lIns="91440" tIns="0" rIns="91440" bIns="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792480" y="2020824"/>
            <a:ext cx="10887288" cy="407822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75495308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71" r:id="rId10"/>
    <p:sldLayoutId id="2147483772" r:id="rId11"/>
  </p:sldLayoutIdLst>
  <p:hf sldNum="0" hdr="0" ftr="0" dt="0"/>
  <p:txStyles>
    <p:title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p:titleStyle>
    <p:body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9"/>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265" name="think-cell Slide" r:id="rId10" imgW="540" imgH="541" progId="TCLayout.ActiveDocument.1">
                  <p:embed/>
                </p:oleObj>
              </mc:Choice>
              <mc:Fallback>
                <p:oleObj name="think-cell Slide" r:id="rId10" imgW="540" imgH="541" progId="TCLayout.ActiveDocument.1">
                  <p:embed/>
                  <p:pic>
                    <p:nvPicPr>
                      <p:cNvPr id="5" name="Object 4" hidden="1"/>
                      <p:cNvPicPr/>
                      <p:nvPr/>
                    </p:nvPicPr>
                    <p:blipFill>
                      <a:blip r:embed="rId11"/>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792482" y="676656"/>
            <a:ext cx="10887287" cy="571500"/>
          </a:xfrm>
          <a:prstGeom prst="rect">
            <a:avLst/>
          </a:prstGeom>
        </p:spPr>
        <p:txBody>
          <a:bodyPr vert="horz" wrap="square" lIns="91440" tIns="0" rIns="9144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792480" y="2020824"/>
            <a:ext cx="10887288" cy="407822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9" name="Rectangle 8"/>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34347176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70" r:id="rId6"/>
  </p:sldLayoutIdLst>
  <p:txStyles>
    <p:titleStyle>
      <a:lvl1pPr algn="l" defTabSz="457200" rtl="0" eaLnBrk="1" latinLnBrk="0" hangingPunct="1">
        <a:spcBef>
          <a:spcPct val="0"/>
        </a:spcBef>
        <a:buNone/>
        <a:defRPr sz="3000" kern="1200" cap="all" baseline="0">
          <a:solidFill>
            <a:srgbClr val="44546A"/>
          </a:solidFill>
          <a:latin typeface="+mj-lt"/>
          <a:ea typeface="+mj-ea"/>
          <a:cs typeface="+mj-cs"/>
        </a:defRPr>
      </a:lvl1pPr>
    </p:titleStyle>
    <p:body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xml"/><Relationship Id="rId7" Type="http://schemas.openxmlformats.org/officeDocument/2006/relationships/image" Target="../media/image10.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chart" Target="../charts/chart18.xml"/><Relationship Id="rId2" Type="http://schemas.openxmlformats.org/officeDocument/2006/relationships/chart" Target="../charts/chart13.xml"/><Relationship Id="rId1" Type="http://schemas.openxmlformats.org/officeDocument/2006/relationships/slideLayout" Target="../slideLayouts/slideLayout10.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chart" Target="../charts/chart22.xml"/><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chart" Target="../charts/chart21.xml"/><Relationship Id="rId5" Type="http://schemas.openxmlformats.org/officeDocument/2006/relationships/image" Target="../media/image1.emf"/><Relationship Id="rId4"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0.xml"/><Relationship Id="rId4" Type="http://schemas.openxmlformats.org/officeDocument/2006/relationships/chart" Target="../charts/chart26.xml"/></Relationships>
</file>

<file path=ppt/slides/_rels/slide2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chart" Target="../charts/chart28.x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chart" Target="../charts/chart30.xml"/><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chart" Target="../charts/chart29.xml"/><Relationship Id="rId5" Type="http://schemas.openxmlformats.org/officeDocument/2006/relationships/image" Target="../media/image1.emf"/><Relationship Id="rId4" Type="http://schemas.openxmlformats.org/officeDocument/2006/relationships/oleObject" Target="../embeddings/oleObject25.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chart" Target="../charts/chart31.xml"/><Relationship Id="rId5" Type="http://schemas.openxmlformats.org/officeDocument/2006/relationships/image" Target="../media/image1.emf"/><Relationship Id="rId4" Type="http://schemas.openxmlformats.org/officeDocument/2006/relationships/oleObject" Target="../embeddings/oleObject26.bin"/></Relationships>
</file>

<file path=ppt/slides/_rels/slide2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chart" Target="../charts/chart48.xml"/><Relationship Id="rId5" Type="http://schemas.openxmlformats.org/officeDocument/2006/relationships/image" Target="../media/image1.emf"/><Relationship Id="rId4" Type="http://schemas.openxmlformats.org/officeDocument/2006/relationships/oleObject" Target="../embeddings/oleObject28.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chart" Target="../charts/chart4.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chart" Target="../charts/chart3.x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5"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0" y="815787"/>
            <a:ext cx="4648200" cy="2460813"/>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8400" y="5281802"/>
            <a:ext cx="1975499" cy="693400"/>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11777" y="5029200"/>
            <a:ext cx="1887844" cy="943921"/>
          </a:xfrm>
          <a:prstGeom prst="rect">
            <a:avLst/>
          </a:prstGeom>
        </p:spPr>
      </p:pic>
      <p:sp>
        <p:nvSpPr>
          <p:cNvPr id="9" name="Rectangle 8"/>
          <p:cNvSpPr/>
          <p:nvPr/>
        </p:nvSpPr>
        <p:spPr>
          <a:xfrm>
            <a:off x="3429000" y="6457890"/>
            <a:ext cx="5334000" cy="40011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tIns="91440" rIns="91440" bIns="91440" rtlCol="0" anchor="ctr">
            <a:spAutoFit/>
          </a:bodyPr>
          <a:lstStyle/>
          <a:p>
            <a:pPr algn="ctr"/>
            <a:r>
              <a:rPr lang="en-US" sz="1400" b="1" dirty="0">
                <a:solidFill>
                  <a:srgbClr val="FFFFFF"/>
                </a:solidFill>
                <a:latin typeface="Segoe UI" panose="020B0502040204020203" pitchFamily="34" charset="0"/>
                <a:cs typeface="Segoe UI" panose="020B0502040204020203" pitchFamily="34" charset="0"/>
              </a:rPr>
              <a:t>Field Date:  </a:t>
            </a:r>
            <a:r>
              <a:rPr lang="en-US" sz="1400" dirty="0">
                <a:solidFill>
                  <a:srgbClr val="FFFFFF"/>
                </a:solidFill>
                <a:latin typeface="Segoe UI" panose="020B0502040204020203" pitchFamily="34" charset="0"/>
                <a:cs typeface="Segoe UI" panose="020B0502040204020203" pitchFamily="34" charset="0"/>
              </a:rPr>
              <a:t>July 19-24, 2017</a:t>
            </a:r>
          </a:p>
        </p:txBody>
      </p:sp>
    </p:spTree>
    <p:extLst>
      <p:ext uri="{BB962C8B-B14F-4D97-AF65-F5344CB8AC3E}">
        <p14:creationId xmlns:p14="http://schemas.microsoft.com/office/powerpoint/2010/main" val="1986575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18190"/>
            <a:ext cx="10485120" cy="571500"/>
          </a:xfrm>
        </p:spPr>
        <p:txBody>
          <a:bodyPr/>
          <a:lstStyle/>
          <a:p>
            <a:r>
              <a:rPr lang="en-US" dirty="0"/>
              <a:t>Majority would not impeach trump over his actions; over Two in five do not think any action should be taken</a:t>
            </a:r>
          </a:p>
        </p:txBody>
      </p:sp>
      <p:sp>
        <p:nvSpPr>
          <p:cNvPr id="3" name="Text Placeholder 2"/>
          <p:cNvSpPr>
            <a:spLocks noGrp="1"/>
          </p:cNvSpPr>
          <p:nvPr>
            <p:ph type="body" idx="13"/>
          </p:nvPr>
        </p:nvSpPr>
        <p:spPr>
          <a:xfrm>
            <a:off x="792480" y="1361282"/>
            <a:ext cx="10880429" cy="315118"/>
          </a:xfrm>
        </p:spPr>
        <p:txBody>
          <a:bodyPr/>
          <a:lstStyle/>
          <a:p>
            <a:r>
              <a:rPr lang="en-US" dirty="0"/>
              <a:t>Roughly 2 in 5 think President Trump should be impeached and removed from office, while less than 1 in 5 say he should be censured by Congress.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 </a:t>
            </a:r>
          </a:p>
          <a:p>
            <a:r>
              <a:rPr lang="en-US" dirty="0">
                <a:solidFill>
                  <a:srgbClr val="262626"/>
                </a:solidFill>
                <a:ea typeface="MS Mincho" panose="02020609040205080304" pitchFamily="49" charset="-128"/>
              </a:rPr>
              <a:t>M9B. Do you think that, for his actions, President Trump should be impeached and removed from office, censured by Congress, or no action should be taken?</a:t>
            </a:r>
          </a:p>
        </p:txBody>
      </p:sp>
      <p:graphicFrame>
        <p:nvGraphicFramePr>
          <p:cNvPr id="5" name="Chart 4"/>
          <p:cNvGraphicFramePr/>
          <p:nvPr>
            <p:extLst/>
          </p:nvPr>
        </p:nvGraphicFramePr>
        <p:xfrm>
          <a:off x="3756626" y="2164620"/>
          <a:ext cx="5135947" cy="359333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637416" y="3493767"/>
            <a:ext cx="1676400" cy="1292662"/>
          </a:xfrm>
          <a:prstGeom prst="rect">
            <a:avLst/>
          </a:prstGeom>
          <a:noFill/>
        </p:spPr>
        <p:txBody>
          <a:bodyPr wrap="square" rtlCol="0">
            <a:spAutoFit/>
          </a:bodyPr>
          <a:lstStyle/>
          <a:p>
            <a:pPr lvl="0" algn="ctr">
              <a:defRPr/>
            </a:pPr>
            <a:r>
              <a:rPr lang="en-US" sz="2000" b="1" dirty="0">
                <a:solidFill>
                  <a:srgbClr val="C00000"/>
                </a:solidFill>
              </a:rPr>
              <a:t>Impeached and removed from office</a:t>
            </a:r>
          </a:p>
          <a:p>
            <a:endParaRPr lang="en-US" dirty="0">
              <a:solidFill>
                <a:srgbClr val="C00000"/>
              </a:solidFill>
            </a:endParaRPr>
          </a:p>
        </p:txBody>
      </p:sp>
      <p:sp>
        <p:nvSpPr>
          <p:cNvPr id="7" name="Rectangle 6"/>
          <p:cNvSpPr/>
          <p:nvPr/>
        </p:nvSpPr>
        <p:spPr>
          <a:xfrm>
            <a:off x="4326848" y="2019585"/>
            <a:ext cx="3995502" cy="338554"/>
          </a:xfrm>
          <a:prstGeom prst="rect">
            <a:avLst/>
          </a:prstGeom>
        </p:spPr>
        <p:txBody>
          <a:bodyPr wrap="square">
            <a:spAutoFit/>
          </a:bodyPr>
          <a:lstStyle/>
          <a:p>
            <a:pPr algn="ctr"/>
            <a:r>
              <a:rPr lang="en-US" sz="1600" b="1" dirty="0">
                <a:solidFill>
                  <a:srgbClr val="707276"/>
                </a:solidFill>
              </a:rPr>
              <a:t>For his actions, President Trump should be…</a:t>
            </a:r>
          </a:p>
        </p:txBody>
      </p:sp>
      <p:sp>
        <p:nvSpPr>
          <p:cNvPr id="8" name="TextBox 7"/>
          <p:cNvSpPr txBox="1"/>
          <p:nvPr/>
        </p:nvSpPr>
        <p:spPr>
          <a:xfrm>
            <a:off x="3352800" y="3587534"/>
            <a:ext cx="1798089" cy="1015663"/>
          </a:xfrm>
          <a:prstGeom prst="rect">
            <a:avLst/>
          </a:prstGeom>
          <a:noFill/>
        </p:spPr>
        <p:txBody>
          <a:bodyPr wrap="square" rtlCol="0">
            <a:spAutoFit/>
          </a:bodyPr>
          <a:lstStyle/>
          <a:p>
            <a:pPr algn="ctr"/>
            <a:r>
              <a:rPr lang="en-US" sz="2000" b="1" dirty="0">
                <a:solidFill>
                  <a:srgbClr val="009DD9"/>
                </a:solidFill>
              </a:rPr>
              <a:t>No action should be taken</a:t>
            </a:r>
          </a:p>
        </p:txBody>
      </p:sp>
      <p:sp>
        <p:nvSpPr>
          <p:cNvPr id="9" name="TextBox 8"/>
          <p:cNvSpPr txBox="1"/>
          <p:nvPr/>
        </p:nvSpPr>
        <p:spPr>
          <a:xfrm>
            <a:off x="5791200" y="5419261"/>
            <a:ext cx="1478511" cy="954107"/>
          </a:xfrm>
          <a:prstGeom prst="rect">
            <a:avLst/>
          </a:prstGeom>
          <a:noFill/>
        </p:spPr>
        <p:txBody>
          <a:bodyPr wrap="square" rtlCol="0">
            <a:spAutoFit/>
          </a:bodyPr>
          <a:lstStyle/>
          <a:p>
            <a:pPr lvl="0" algn="ctr">
              <a:defRPr/>
            </a:pPr>
            <a:r>
              <a:rPr lang="en-US" sz="2000" b="1" kern="0" dirty="0">
                <a:solidFill>
                  <a:schemeClr val="bg2"/>
                </a:solidFill>
              </a:rPr>
              <a:t>Censured by Congress</a:t>
            </a:r>
          </a:p>
          <a:p>
            <a:endParaRPr lang="en-US" sz="1600" dirty="0"/>
          </a:p>
        </p:txBody>
      </p:sp>
    </p:spTree>
    <p:extLst>
      <p:ext uri="{BB962C8B-B14F-4D97-AF65-F5344CB8AC3E}">
        <p14:creationId xmlns:p14="http://schemas.microsoft.com/office/powerpoint/2010/main" val="187660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418978" y="2732217"/>
            <a:ext cx="1717037" cy="1611184"/>
            <a:chOff x="1243844" y="3886200"/>
            <a:chExt cx="1629580" cy="1600409"/>
          </a:xfrm>
        </p:grpSpPr>
        <p:sp>
          <p:nvSpPr>
            <p:cNvPr id="16" name="Oval 15"/>
            <p:cNvSpPr/>
            <p:nvPr/>
          </p:nvSpPr>
          <p:spPr>
            <a:xfrm>
              <a:off x="1243844" y="3886200"/>
              <a:ext cx="1629580" cy="1600409"/>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US" b="1" i="0" u="none" strike="noStrike" kern="0" cap="none" spc="0" normalizeH="0" baseline="0" noProof="0" dirty="0">
                <a:ln>
                  <a:noFill/>
                </a:ln>
                <a:solidFill>
                  <a:srgbClr val="707276"/>
                </a:solidFill>
                <a:effectLst/>
                <a:uLnTx/>
                <a:uFillTx/>
              </a:endParaRPr>
            </a:p>
          </p:txBody>
        </p:sp>
        <p:sp>
          <p:nvSpPr>
            <p:cNvPr id="17" name="TextBox 16"/>
            <p:cNvSpPr txBox="1"/>
            <p:nvPr/>
          </p:nvSpPr>
          <p:spPr>
            <a:xfrm>
              <a:off x="1269446" y="4221829"/>
              <a:ext cx="1487835" cy="1138773"/>
            </a:xfrm>
            <a:prstGeom prst="rect">
              <a:avLst/>
            </a:prstGeom>
            <a:noFill/>
          </p:spPr>
          <p:txBody>
            <a:bodyPr wrap="square" rtlCol="0">
              <a:spAutoFit/>
            </a:bodyPr>
            <a:lstStyle/>
            <a:p>
              <a:pPr lvl="0" algn="ctr">
                <a:defRPr/>
              </a:pPr>
              <a:r>
                <a:rPr lang="en-US" sz="2400" b="1" kern="0" dirty="0">
                  <a:solidFill>
                    <a:srgbClr val="707276"/>
                  </a:solidFill>
                </a:rPr>
                <a:t>36% </a:t>
              </a:r>
            </a:p>
            <a:p>
              <a:pPr lvl="0" algn="ctr">
                <a:defRPr/>
              </a:pPr>
              <a:r>
                <a:rPr lang="en-US" sz="1400" b="1" kern="0" dirty="0">
                  <a:solidFill>
                    <a:srgbClr val="707276"/>
                  </a:solidFill>
                </a:rPr>
                <a:t>helping the country</a:t>
              </a:r>
            </a:p>
            <a:p>
              <a:endParaRPr lang="en-US" sz="1600" dirty="0"/>
            </a:p>
          </p:txBody>
        </p:sp>
      </p:grpSp>
      <p:sp>
        <p:nvSpPr>
          <p:cNvPr id="2" name="Title 1"/>
          <p:cNvSpPr>
            <a:spLocks noGrp="1"/>
          </p:cNvSpPr>
          <p:nvPr>
            <p:ph type="title"/>
          </p:nvPr>
        </p:nvSpPr>
        <p:spPr>
          <a:xfrm>
            <a:off x="792480" y="676656"/>
            <a:ext cx="10408920" cy="571500"/>
          </a:xfrm>
        </p:spPr>
        <p:txBody>
          <a:bodyPr/>
          <a:lstStyle/>
          <a:p>
            <a:r>
              <a:rPr lang="en-US" dirty="0"/>
              <a:t>Nearly 2 in 3 voters say the investigations into Russia and trump are hurting the country</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 </a:t>
            </a:r>
          </a:p>
          <a:p>
            <a:r>
              <a:rPr lang="en-US" dirty="0">
                <a:solidFill>
                  <a:srgbClr val="262626"/>
                </a:solidFill>
                <a:ea typeface="MS Mincho" panose="02020609040205080304" pitchFamily="49" charset="-128"/>
              </a:rPr>
              <a:t>M10. Do you think the investigations into Russia and President Trump are helping the country or hurting the country?</a:t>
            </a:r>
          </a:p>
        </p:txBody>
      </p:sp>
      <p:graphicFrame>
        <p:nvGraphicFramePr>
          <p:cNvPr id="6" name="Chart 5"/>
          <p:cNvGraphicFramePr/>
          <p:nvPr>
            <p:extLst/>
          </p:nvPr>
        </p:nvGraphicFramePr>
        <p:xfrm>
          <a:off x="3733800" y="2527580"/>
          <a:ext cx="4623614" cy="3475339"/>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3890981" y="2242818"/>
            <a:ext cx="3994430" cy="584775"/>
          </a:xfrm>
          <a:prstGeom prst="rect">
            <a:avLst/>
          </a:prstGeom>
        </p:spPr>
        <p:txBody>
          <a:bodyPr wrap="square">
            <a:spAutoFit/>
          </a:bodyPr>
          <a:lstStyle/>
          <a:p>
            <a:pPr algn="ctr"/>
            <a:r>
              <a:rPr lang="en-US" sz="1600" b="1" dirty="0">
                <a:solidFill>
                  <a:srgbClr val="707276"/>
                </a:solidFill>
              </a:rPr>
              <a:t>The investigations into Russia and President Trump are…</a:t>
            </a:r>
          </a:p>
        </p:txBody>
      </p:sp>
      <p:sp>
        <p:nvSpPr>
          <p:cNvPr id="15" name="TextBox 14"/>
          <p:cNvSpPr txBox="1"/>
          <p:nvPr/>
        </p:nvSpPr>
        <p:spPr>
          <a:xfrm>
            <a:off x="5220161" y="3647159"/>
            <a:ext cx="1650892" cy="1138773"/>
          </a:xfrm>
          <a:prstGeom prst="rect">
            <a:avLst/>
          </a:prstGeom>
          <a:noFill/>
        </p:spPr>
        <p:txBody>
          <a:bodyPr wrap="square" rtlCol="0">
            <a:spAutoFit/>
          </a:bodyPr>
          <a:lstStyle/>
          <a:p>
            <a:pPr algn="ctr"/>
            <a:r>
              <a:rPr lang="en-US" sz="3200" b="1" dirty="0">
                <a:solidFill>
                  <a:srgbClr val="C00000"/>
                </a:solidFill>
              </a:rPr>
              <a:t>64%</a:t>
            </a:r>
            <a:r>
              <a:rPr lang="en-US" sz="2400" b="1" dirty="0">
                <a:solidFill>
                  <a:srgbClr val="C00000"/>
                </a:solidFill>
              </a:rPr>
              <a:t> </a:t>
            </a:r>
            <a:br>
              <a:rPr lang="en-US" sz="2400" b="1" dirty="0">
                <a:solidFill>
                  <a:srgbClr val="C00000"/>
                </a:solidFill>
              </a:rPr>
            </a:br>
            <a:r>
              <a:rPr lang="en-US" b="1" dirty="0">
                <a:solidFill>
                  <a:srgbClr val="C00000"/>
                </a:solidFill>
              </a:rPr>
              <a:t>hurting the country</a:t>
            </a:r>
          </a:p>
        </p:txBody>
      </p:sp>
      <p:sp>
        <p:nvSpPr>
          <p:cNvPr id="21" name="Rectangular Callout 20"/>
          <p:cNvSpPr/>
          <p:nvPr/>
        </p:nvSpPr>
        <p:spPr>
          <a:xfrm>
            <a:off x="7763489" y="3715864"/>
            <a:ext cx="1685311" cy="1098769"/>
          </a:xfrm>
          <a:prstGeom prst="wedgeRectCallout">
            <a:avLst>
              <a:gd name="adj1" fmla="val -64070"/>
              <a:gd name="adj2" fmla="val -27825"/>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200" kern="0" dirty="0">
                <a:solidFill>
                  <a:srgbClr val="707276"/>
                </a:solidFill>
              </a:rPr>
              <a:t>Highest among:</a:t>
            </a:r>
          </a:p>
          <a:p>
            <a:pPr marL="285750" indent="-285750">
              <a:buFont typeface="Arial" panose="020B0604020202020204" pitchFamily="34" charset="0"/>
              <a:buChar char="•"/>
              <a:defRPr/>
            </a:pPr>
            <a:r>
              <a:rPr lang="en-US" sz="1200" kern="0" dirty="0">
                <a:solidFill>
                  <a:srgbClr val="707276"/>
                </a:solidFill>
              </a:rPr>
              <a:t>Republicans(75%)</a:t>
            </a:r>
          </a:p>
          <a:p>
            <a:pPr marL="285750" indent="-285750">
              <a:buFont typeface="Arial" panose="020B0604020202020204" pitchFamily="34" charset="0"/>
              <a:buChar char="•"/>
              <a:defRPr/>
            </a:pPr>
            <a:r>
              <a:rPr lang="en-US" sz="1200" kern="0" dirty="0">
                <a:solidFill>
                  <a:srgbClr val="707276"/>
                </a:solidFill>
              </a:rPr>
              <a:t>Trump voters (74%)</a:t>
            </a:r>
          </a:p>
        </p:txBody>
      </p:sp>
    </p:spTree>
    <p:extLst>
      <p:ext uri="{BB962C8B-B14F-4D97-AF65-F5344CB8AC3E}">
        <p14:creationId xmlns:p14="http://schemas.microsoft.com/office/powerpoint/2010/main" val="2488546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9DD9"/>
        </a:solidFill>
        <a:effectLst/>
      </p:bgPr>
    </p:bg>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1"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3008885"/>
            <a:ext cx="5334000" cy="840230"/>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Current affairs</a:t>
            </a:r>
          </a:p>
        </p:txBody>
      </p:sp>
    </p:spTree>
    <p:extLst>
      <p:ext uri="{BB962C8B-B14F-4D97-AF65-F5344CB8AC3E}">
        <p14:creationId xmlns:p14="http://schemas.microsoft.com/office/powerpoint/2010/main" val="1883474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z="3200" dirty="0"/>
              <a:t>Over 2 in 5 voters say health care is among the most important issues facing the country today</a:t>
            </a:r>
          </a:p>
        </p:txBody>
      </p:sp>
      <p:sp>
        <p:nvSpPr>
          <p:cNvPr id="3" name="Text Placeholder 2"/>
          <p:cNvSpPr>
            <a:spLocks noGrp="1"/>
          </p:cNvSpPr>
          <p:nvPr>
            <p:ph type="body" idx="13"/>
          </p:nvPr>
        </p:nvSpPr>
        <p:spPr/>
        <p:txBody>
          <a:bodyPr/>
          <a:lstStyle/>
          <a:p>
            <a:r>
              <a:rPr lang="en-US" dirty="0"/>
              <a:t>More than one third say economy and jobs, and terrorism/national security.</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I1. What would you say are the most important issues facing the country today? Please select three. </a:t>
            </a:r>
          </a:p>
        </p:txBody>
      </p:sp>
      <p:graphicFrame>
        <p:nvGraphicFramePr>
          <p:cNvPr id="5" name="Chart 4"/>
          <p:cNvGraphicFramePr/>
          <p:nvPr>
            <p:extLst/>
          </p:nvPr>
        </p:nvGraphicFramePr>
        <p:xfrm>
          <a:off x="2133600" y="1907695"/>
          <a:ext cx="10439400" cy="4465673"/>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2819400" y="1723029"/>
            <a:ext cx="6708888" cy="369332"/>
          </a:xfrm>
          <a:prstGeom prst="rect">
            <a:avLst/>
          </a:prstGeom>
        </p:spPr>
        <p:txBody>
          <a:bodyPr wrap="none">
            <a:spAutoFit/>
          </a:bodyPr>
          <a:lstStyle/>
          <a:p>
            <a:pPr algn="ctr" defTabSz="457200">
              <a:defRPr/>
            </a:pPr>
            <a:r>
              <a:rPr lang="en-US" b="1" kern="0" dirty="0">
                <a:solidFill>
                  <a:srgbClr val="707276"/>
                </a:solidFill>
              </a:rPr>
              <a:t>Voters say the most important issues facing the country today are…</a:t>
            </a:r>
          </a:p>
        </p:txBody>
      </p:sp>
    </p:spTree>
    <p:extLst>
      <p:ext uri="{BB962C8B-B14F-4D97-AF65-F5344CB8AC3E}">
        <p14:creationId xmlns:p14="http://schemas.microsoft.com/office/powerpoint/2010/main" val="2544732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10408920" cy="571500"/>
          </a:xfrm>
        </p:spPr>
        <p:txBody>
          <a:bodyPr/>
          <a:lstStyle/>
          <a:p>
            <a:r>
              <a:rPr lang="en-US" sz="3200" dirty="0"/>
              <a:t>About 2 in 3 voters continue to say the </a:t>
            </a:r>
            <a:r>
              <a:rPr lang="en-US" sz="3200" dirty="0" err="1"/>
              <a:t>u.s.</a:t>
            </a:r>
            <a:r>
              <a:rPr lang="en-US" sz="3200" dirty="0"/>
              <a:t> economy Is strong</a:t>
            </a:r>
          </a:p>
        </p:txBody>
      </p:sp>
      <p:sp>
        <p:nvSpPr>
          <p:cNvPr id="3" name="Text Placeholder 2"/>
          <p:cNvSpPr>
            <a:spLocks noGrp="1"/>
          </p:cNvSpPr>
          <p:nvPr>
            <p:ph type="body" idx="13"/>
          </p:nvPr>
        </p:nvSpPr>
        <p:spPr/>
        <p:txBody>
          <a:bodyPr/>
          <a:lstStyle/>
          <a:p>
            <a:r>
              <a:rPr lang="en-US" dirty="0"/>
              <a:t>Just less than 1 in 10 categorize </a:t>
            </a:r>
            <a:r>
              <a:rPr lang="en-US" dirty="0">
                <a:solidFill>
                  <a:srgbClr val="44546A"/>
                </a:solidFill>
              </a:rPr>
              <a:t>the U.S. economy </a:t>
            </a:r>
            <a:r>
              <a:rPr lang="en-US" dirty="0"/>
              <a:t>as very strong while over half say somewhat strong.</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(February n=2148; March n= 2092; April n=2027; May n=2006, June n=2258; July n= 2032)</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I3. How strong do you think the U.S. economy is today?</a:t>
            </a:r>
          </a:p>
        </p:txBody>
      </p:sp>
      <p:sp>
        <p:nvSpPr>
          <p:cNvPr id="15" name="Rectangle 14"/>
          <p:cNvSpPr/>
          <p:nvPr/>
        </p:nvSpPr>
        <p:spPr>
          <a:xfrm>
            <a:off x="4915079" y="1524000"/>
            <a:ext cx="2857321" cy="369332"/>
          </a:xfrm>
          <a:prstGeom prst="rect">
            <a:avLst/>
          </a:prstGeom>
        </p:spPr>
        <p:txBody>
          <a:bodyPr wrap="none">
            <a:spAutoFit/>
          </a:bodyPr>
          <a:lstStyle/>
          <a:p>
            <a:pPr>
              <a:defRPr/>
            </a:pPr>
            <a:r>
              <a:rPr lang="en-US" b="1" kern="0" dirty="0">
                <a:solidFill>
                  <a:srgbClr val="707276"/>
                </a:solidFill>
              </a:rPr>
              <a:t>Strength of the US Economy</a:t>
            </a:r>
          </a:p>
        </p:txBody>
      </p:sp>
      <p:grpSp>
        <p:nvGrpSpPr>
          <p:cNvPr id="6" name="Group 5"/>
          <p:cNvGrpSpPr/>
          <p:nvPr/>
        </p:nvGrpSpPr>
        <p:grpSpPr>
          <a:xfrm>
            <a:off x="1742404" y="1766733"/>
            <a:ext cx="9077996" cy="988786"/>
            <a:chOff x="1766775" y="1966569"/>
            <a:chExt cx="9065555" cy="1419137"/>
          </a:xfrm>
        </p:grpSpPr>
        <p:graphicFrame>
          <p:nvGraphicFramePr>
            <p:cNvPr id="18" name="Chart 17"/>
            <p:cNvGraphicFramePr/>
            <p:nvPr>
              <p:extLst/>
            </p:nvPr>
          </p:nvGraphicFramePr>
          <p:xfrm>
            <a:off x="2704330" y="2115131"/>
            <a:ext cx="8128000" cy="1270575"/>
          </p:xfrm>
          <a:graphic>
            <a:graphicData uri="http://schemas.openxmlformats.org/drawingml/2006/chart">
              <c:chart xmlns:c="http://schemas.openxmlformats.org/drawingml/2006/chart" xmlns:r="http://schemas.openxmlformats.org/officeDocument/2006/relationships" r:id="rId2"/>
            </a:graphicData>
          </a:graphic>
        </p:graphicFrame>
        <p:sp>
          <p:nvSpPr>
            <p:cNvPr id="20" name="Rounded Rectangle 19"/>
            <p:cNvSpPr/>
            <p:nvPr/>
          </p:nvSpPr>
          <p:spPr>
            <a:xfrm>
              <a:off x="3293640" y="1981227"/>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A10028"/>
                  </a:solidFill>
                </a:rPr>
                <a:t>39% </a:t>
              </a:r>
              <a:r>
                <a:rPr lang="en-US" sz="1200" b="1" kern="0" dirty="0">
                  <a:solidFill>
                    <a:srgbClr val="A10028"/>
                  </a:solidFill>
                </a:rPr>
                <a:t>say weak</a:t>
              </a:r>
            </a:p>
          </p:txBody>
        </p:sp>
        <p:sp>
          <p:nvSpPr>
            <p:cNvPr id="14" name="Rounded Rectangle 13"/>
            <p:cNvSpPr/>
            <p:nvPr/>
          </p:nvSpPr>
          <p:spPr>
            <a:xfrm>
              <a:off x="7045182" y="1966569"/>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009DD9"/>
                  </a:solidFill>
                </a:rPr>
                <a:t>61% </a:t>
              </a:r>
              <a:r>
                <a:rPr lang="en-US" sz="1200" b="1" kern="0" dirty="0">
                  <a:solidFill>
                    <a:srgbClr val="009DD9"/>
                  </a:solidFill>
                </a:rPr>
                <a:t>say strong</a:t>
              </a:r>
            </a:p>
          </p:txBody>
        </p:sp>
        <p:sp>
          <p:nvSpPr>
            <p:cNvPr id="7" name="Left Bracket 6"/>
            <p:cNvSpPr/>
            <p:nvPr/>
          </p:nvSpPr>
          <p:spPr>
            <a:xfrm rot="5400000">
              <a:off x="4326098" y="917245"/>
              <a:ext cx="76200" cy="3108960"/>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13" name="Left Bracket 12"/>
            <p:cNvSpPr/>
            <p:nvPr/>
          </p:nvSpPr>
          <p:spPr>
            <a:xfrm rot="5400000">
              <a:off x="8288498" y="94285"/>
              <a:ext cx="76200" cy="4754880"/>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9" name="Rectangle 8"/>
            <p:cNvSpPr/>
            <p:nvPr/>
          </p:nvSpPr>
          <p:spPr>
            <a:xfrm>
              <a:off x="1766775" y="2562786"/>
              <a:ext cx="1089594" cy="369332"/>
            </a:xfrm>
            <a:prstGeom prst="rect">
              <a:avLst/>
            </a:prstGeom>
          </p:spPr>
          <p:txBody>
            <a:bodyPr wrap="none">
              <a:spAutoFit/>
            </a:bodyPr>
            <a:lstStyle/>
            <a:p>
              <a:r>
                <a:rPr lang="en-US" b="1" dirty="0">
                  <a:solidFill>
                    <a:srgbClr val="707276"/>
                  </a:solidFill>
                </a:rPr>
                <a:t>February </a:t>
              </a:r>
              <a:endParaRPr lang="en-US" dirty="0">
                <a:solidFill>
                  <a:srgbClr val="5F5F5F"/>
                </a:solidFill>
              </a:endParaRPr>
            </a:p>
          </p:txBody>
        </p:sp>
      </p:grpSp>
      <p:grpSp>
        <p:nvGrpSpPr>
          <p:cNvPr id="8" name="Group 7"/>
          <p:cNvGrpSpPr/>
          <p:nvPr/>
        </p:nvGrpSpPr>
        <p:grpSpPr>
          <a:xfrm>
            <a:off x="1981200" y="2426734"/>
            <a:ext cx="8839200" cy="1013118"/>
            <a:chOff x="2011165" y="3148790"/>
            <a:chExt cx="8821165" cy="1448668"/>
          </a:xfrm>
        </p:grpSpPr>
        <p:graphicFrame>
          <p:nvGraphicFramePr>
            <p:cNvPr id="17" name="Chart 16"/>
            <p:cNvGraphicFramePr/>
            <p:nvPr>
              <p:extLst/>
            </p:nvPr>
          </p:nvGraphicFramePr>
          <p:xfrm>
            <a:off x="2704330" y="3326885"/>
            <a:ext cx="8128000" cy="1270573"/>
          </p:xfrm>
          <a:graphic>
            <a:graphicData uri="http://schemas.openxmlformats.org/drawingml/2006/chart">
              <c:chart xmlns:c="http://schemas.openxmlformats.org/drawingml/2006/chart" xmlns:r="http://schemas.openxmlformats.org/officeDocument/2006/relationships" r:id="rId3"/>
            </a:graphicData>
          </a:graphic>
        </p:graphicFrame>
        <p:sp>
          <p:nvSpPr>
            <p:cNvPr id="23" name="Rounded Rectangle 22"/>
            <p:cNvSpPr/>
            <p:nvPr/>
          </p:nvSpPr>
          <p:spPr>
            <a:xfrm>
              <a:off x="7365820" y="3180421"/>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009DD9"/>
                  </a:solidFill>
                </a:rPr>
                <a:t>63% </a:t>
              </a:r>
              <a:r>
                <a:rPr lang="en-US" sz="1200" b="1" kern="0" dirty="0">
                  <a:solidFill>
                    <a:srgbClr val="009DD9"/>
                  </a:solidFill>
                </a:rPr>
                <a:t>say strong</a:t>
              </a:r>
            </a:p>
          </p:txBody>
        </p:sp>
        <p:sp>
          <p:nvSpPr>
            <p:cNvPr id="19" name="Rounded Rectangle 18"/>
            <p:cNvSpPr/>
            <p:nvPr/>
          </p:nvSpPr>
          <p:spPr>
            <a:xfrm>
              <a:off x="3348227" y="3148790"/>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A10028"/>
                  </a:solidFill>
                </a:rPr>
                <a:t>37% </a:t>
              </a:r>
              <a:r>
                <a:rPr lang="en-US" sz="1200" b="1" kern="0" dirty="0">
                  <a:solidFill>
                    <a:srgbClr val="A10028"/>
                  </a:solidFill>
                </a:rPr>
                <a:t>say weak</a:t>
              </a:r>
            </a:p>
          </p:txBody>
        </p:sp>
        <p:sp>
          <p:nvSpPr>
            <p:cNvPr id="21" name="Left Bracket 20"/>
            <p:cNvSpPr/>
            <p:nvPr/>
          </p:nvSpPr>
          <p:spPr>
            <a:xfrm rot="5400000">
              <a:off x="4224259" y="2219394"/>
              <a:ext cx="76199" cy="2905282"/>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2" name="Left Bracket 21"/>
            <p:cNvSpPr/>
            <p:nvPr/>
          </p:nvSpPr>
          <p:spPr>
            <a:xfrm rot="5400000">
              <a:off x="8171419" y="1177516"/>
              <a:ext cx="76199" cy="4989038"/>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4" name="Rectangle 23"/>
            <p:cNvSpPr/>
            <p:nvPr/>
          </p:nvSpPr>
          <p:spPr>
            <a:xfrm>
              <a:off x="2011165" y="3773655"/>
              <a:ext cx="798552" cy="369332"/>
            </a:xfrm>
            <a:prstGeom prst="rect">
              <a:avLst/>
            </a:prstGeom>
          </p:spPr>
          <p:txBody>
            <a:bodyPr wrap="none">
              <a:spAutoFit/>
            </a:bodyPr>
            <a:lstStyle/>
            <a:p>
              <a:r>
                <a:rPr lang="en-US" b="1" dirty="0">
                  <a:solidFill>
                    <a:srgbClr val="707276"/>
                  </a:solidFill>
                </a:rPr>
                <a:t>March</a:t>
              </a:r>
              <a:endParaRPr lang="en-US" dirty="0">
                <a:solidFill>
                  <a:srgbClr val="5F5F5F"/>
                </a:solidFill>
              </a:endParaRPr>
            </a:p>
          </p:txBody>
        </p:sp>
      </p:grpSp>
      <p:grpSp>
        <p:nvGrpSpPr>
          <p:cNvPr id="11" name="Group 10"/>
          <p:cNvGrpSpPr/>
          <p:nvPr/>
        </p:nvGrpSpPr>
        <p:grpSpPr>
          <a:xfrm>
            <a:off x="2158831" y="3080498"/>
            <a:ext cx="8746555" cy="1023910"/>
            <a:chOff x="2168195" y="4366373"/>
            <a:chExt cx="8664135" cy="1554119"/>
          </a:xfrm>
        </p:grpSpPr>
        <p:graphicFrame>
          <p:nvGraphicFramePr>
            <p:cNvPr id="37" name="Chart 36"/>
            <p:cNvGraphicFramePr/>
            <p:nvPr>
              <p:extLst/>
            </p:nvPr>
          </p:nvGraphicFramePr>
          <p:xfrm>
            <a:off x="2704330" y="4575839"/>
            <a:ext cx="8128000" cy="1344653"/>
          </p:xfrm>
          <a:graphic>
            <a:graphicData uri="http://schemas.openxmlformats.org/drawingml/2006/chart">
              <c:chart xmlns:c="http://schemas.openxmlformats.org/drawingml/2006/chart" xmlns:r="http://schemas.openxmlformats.org/officeDocument/2006/relationships" r:id="rId4"/>
            </a:graphicData>
          </a:graphic>
        </p:graphicFrame>
        <p:sp>
          <p:nvSpPr>
            <p:cNvPr id="36" name="Rounded Rectangle 35"/>
            <p:cNvSpPr/>
            <p:nvPr/>
          </p:nvSpPr>
          <p:spPr>
            <a:xfrm>
              <a:off x="7316982" y="4398004"/>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009DD9"/>
                  </a:solidFill>
                </a:rPr>
                <a:t>61% </a:t>
              </a:r>
              <a:r>
                <a:rPr lang="en-US" sz="1200" b="1" kern="0" dirty="0">
                  <a:solidFill>
                    <a:srgbClr val="009DD9"/>
                  </a:solidFill>
                </a:rPr>
                <a:t>say strong</a:t>
              </a:r>
            </a:p>
          </p:txBody>
        </p:sp>
        <p:sp>
          <p:nvSpPr>
            <p:cNvPr id="38" name="Rounded Rectangle 37"/>
            <p:cNvSpPr/>
            <p:nvPr/>
          </p:nvSpPr>
          <p:spPr>
            <a:xfrm>
              <a:off x="3299389" y="4366373"/>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A10028"/>
                  </a:solidFill>
                </a:rPr>
                <a:t>39% </a:t>
              </a:r>
              <a:r>
                <a:rPr lang="en-US" sz="1200" b="1" kern="0" dirty="0">
                  <a:solidFill>
                    <a:srgbClr val="A10028"/>
                  </a:solidFill>
                </a:rPr>
                <a:t>say weak</a:t>
              </a:r>
            </a:p>
          </p:txBody>
        </p:sp>
        <p:sp>
          <p:nvSpPr>
            <p:cNvPr id="39" name="Left Bracket 38"/>
            <p:cNvSpPr/>
            <p:nvPr/>
          </p:nvSpPr>
          <p:spPr>
            <a:xfrm rot="5400000">
              <a:off x="4312333" y="3380858"/>
              <a:ext cx="76199" cy="3017520"/>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40" name="Left Bracket 39"/>
            <p:cNvSpPr/>
            <p:nvPr/>
          </p:nvSpPr>
          <p:spPr>
            <a:xfrm rot="5400000">
              <a:off x="8251450" y="2518747"/>
              <a:ext cx="70977" cy="4736522"/>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35" name="Rectangle 34"/>
            <p:cNvSpPr/>
            <p:nvPr/>
          </p:nvSpPr>
          <p:spPr>
            <a:xfrm>
              <a:off x="2168195" y="5020833"/>
              <a:ext cx="641522" cy="369332"/>
            </a:xfrm>
            <a:prstGeom prst="rect">
              <a:avLst/>
            </a:prstGeom>
          </p:spPr>
          <p:txBody>
            <a:bodyPr wrap="none">
              <a:spAutoFit/>
            </a:bodyPr>
            <a:lstStyle/>
            <a:p>
              <a:r>
                <a:rPr lang="en-US" b="1" dirty="0">
                  <a:solidFill>
                    <a:srgbClr val="707276"/>
                  </a:solidFill>
                </a:rPr>
                <a:t>April</a:t>
              </a:r>
              <a:endParaRPr lang="en-US" dirty="0">
                <a:solidFill>
                  <a:srgbClr val="5F5F5F"/>
                </a:solidFill>
              </a:endParaRPr>
            </a:p>
          </p:txBody>
        </p:sp>
      </p:grpSp>
      <p:grpSp>
        <p:nvGrpSpPr>
          <p:cNvPr id="41" name="Group 40"/>
          <p:cNvGrpSpPr/>
          <p:nvPr/>
        </p:nvGrpSpPr>
        <p:grpSpPr>
          <a:xfrm>
            <a:off x="2167933" y="3810887"/>
            <a:ext cx="8746555" cy="1066591"/>
            <a:chOff x="2168195" y="4366373"/>
            <a:chExt cx="8664135" cy="1676205"/>
          </a:xfrm>
        </p:grpSpPr>
        <p:graphicFrame>
          <p:nvGraphicFramePr>
            <p:cNvPr id="42" name="Chart 41"/>
            <p:cNvGraphicFramePr/>
            <p:nvPr>
              <p:extLst/>
            </p:nvPr>
          </p:nvGraphicFramePr>
          <p:xfrm>
            <a:off x="2704330" y="4575839"/>
            <a:ext cx="8128000" cy="1466739"/>
          </p:xfrm>
          <a:graphic>
            <a:graphicData uri="http://schemas.openxmlformats.org/drawingml/2006/chart">
              <c:chart xmlns:c="http://schemas.openxmlformats.org/drawingml/2006/chart" xmlns:r="http://schemas.openxmlformats.org/officeDocument/2006/relationships" r:id="rId5"/>
            </a:graphicData>
          </a:graphic>
        </p:graphicFrame>
        <p:sp>
          <p:nvSpPr>
            <p:cNvPr id="43" name="Rounded Rectangle 42"/>
            <p:cNvSpPr/>
            <p:nvPr/>
          </p:nvSpPr>
          <p:spPr>
            <a:xfrm>
              <a:off x="7316982" y="4398004"/>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009DD9"/>
                  </a:solidFill>
                </a:rPr>
                <a:t>65% </a:t>
              </a:r>
              <a:r>
                <a:rPr lang="en-US" sz="1200" b="1" kern="0" dirty="0">
                  <a:solidFill>
                    <a:srgbClr val="009DD9"/>
                  </a:solidFill>
                </a:rPr>
                <a:t>say strong</a:t>
              </a:r>
            </a:p>
          </p:txBody>
        </p:sp>
        <p:sp>
          <p:nvSpPr>
            <p:cNvPr id="44" name="Rounded Rectangle 43"/>
            <p:cNvSpPr/>
            <p:nvPr/>
          </p:nvSpPr>
          <p:spPr>
            <a:xfrm>
              <a:off x="3299389" y="4366373"/>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A10028"/>
                  </a:solidFill>
                </a:rPr>
                <a:t>35% </a:t>
              </a:r>
              <a:r>
                <a:rPr lang="en-US" sz="1200" b="1" kern="0" dirty="0">
                  <a:solidFill>
                    <a:srgbClr val="A10028"/>
                  </a:solidFill>
                </a:rPr>
                <a:t>say weak</a:t>
              </a:r>
            </a:p>
          </p:txBody>
        </p:sp>
        <p:sp>
          <p:nvSpPr>
            <p:cNvPr id="45" name="Left Bracket 44"/>
            <p:cNvSpPr/>
            <p:nvPr/>
          </p:nvSpPr>
          <p:spPr>
            <a:xfrm rot="5400000">
              <a:off x="4134512" y="3558680"/>
              <a:ext cx="70979" cy="2656657"/>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46" name="Left Bracket 45"/>
            <p:cNvSpPr/>
            <p:nvPr/>
          </p:nvSpPr>
          <p:spPr>
            <a:xfrm rot="5400000">
              <a:off x="8060439" y="2359749"/>
              <a:ext cx="102989" cy="5086532"/>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47" name="Rectangle 46"/>
            <p:cNvSpPr/>
            <p:nvPr/>
          </p:nvSpPr>
          <p:spPr>
            <a:xfrm>
              <a:off x="2168195" y="5020833"/>
              <a:ext cx="605294" cy="369332"/>
            </a:xfrm>
            <a:prstGeom prst="rect">
              <a:avLst/>
            </a:prstGeom>
          </p:spPr>
          <p:txBody>
            <a:bodyPr wrap="none">
              <a:spAutoFit/>
            </a:bodyPr>
            <a:lstStyle/>
            <a:p>
              <a:r>
                <a:rPr lang="en-US" b="1" dirty="0">
                  <a:solidFill>
                    <a:srgbClr val="707276"/>
                  </a:solidFill>
                </a:rPr>
                <a:t>May</a:t>
              </a:r>
              <a:endParaRPr lang="en-US" dirty="0">
                <a:solidFill>
                  <a:srgbClr val="5F5F5F"/>
                </a:solidFill>
              </a:endParaRPr>
            </a:p>
          </p:txBody>
        </p:sp>
      </p:grpSp>
      <p:grpSp>
        <p:nvGrpSpPr>
          <p:cNvPr id="34" name="Group 33"/>
          <p:cNvGrpSpPr/>
          <p:nvPr/>
        </p:nvGrpSpPr>
        <p:grpSpPr>
          <a:xfrm>
            <a:off x="2144837" y="5194816"/>
            <a:ext cx="8769651" cy="1402296"/>
            <a:chOff x="2174416" y="4483007"/>
            <a:chExt cx="8685992" cy="2311169"/>
          </a:xfrm>
        </p:grpSpPr>
        <p:graphicFrame>
          <p:nvGraphicFramePr>
            <p:cNvPr id="48" name="Chart 47"/>
            <p:cNvGraphicFramePr/>
            <p:nvPr>
              <p:extLst/>
            </p:nvPr>
          </p:nvGraphicFramePr>
          <p:xfrm>
            <a:off x="2732407" y="4552448"/>
            <a:ext cx="8128001" cy="2241728"/>
          </p:xfrm>
          <a:graphic>
            <a:graphicData uri="http://schemas.openxmlformats.org/drawingml/2006/chart">
              <c:chart xmlns:c="http://schemas.openxmlformats.org/drawingml/2006/chart" xmlns:r="http://schemas.openxmlformats.org/officeDocument/2006/relationships" r:id="rId6"/>
            </a:graphicData>
          </a:graphic>
        </p:graphicFrame>
        <p:sp>
          <p:nvSpPr>
            <p:cNvPr id="49" name="Rounded Rectangle 48"/>
            <p:cNvSpPr/>
            <p:nvPr/>
          </p:nvSpPr>
          <p:spPr>
            <a:xfrm>
              <a:off x="7470925" y="4483007"/>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009DD9"/>
                  </a:solidFill>
                </a:rPr>
                <a:t>62% </a:t>
              </a:r>
              <a:r>
                <a:rPr lang="en-US" sz="1200" b="1" kern="0" dirty="0">
                  <a:solidFill>
                    <a:srgbClr val="009DD9"/>
                  </a:solidFill>
                </a:rPr>
                <a:t>say strong</a:t>
              </a:r>
            </a:p>
          </p:txBody>
        </p:sp>
        <p:sp>
          <p:nvSpPr>
            <p:cNvPr id="50" name="Rounded Rectangle 49"/>
            <p:cNvSpPr/>
            <p:nvPr/>
          </p:nvSpPr>
          <p:spPr>
            <a:xfrm>
              <a:off x="3292372" y="4522323"/>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A10028"/>
                  </a:solidFill>
                </a:rPr>
                <a:t>38% </a:t>
              </a:r>
              <a:r>
                <a:rPr lang="en-US" sz="1200" b="1" kern="0" dirty="0">
                  <a:solidFill>
                    <a:srgbClr val="A10028"/>
                  </a:solidFill>
                </a:rPr>
                <a:t>say weak</a:t>
              </a:r>
            </a:p>
          </p:txBody>
        </p:sp>
        <p:sp>
          <p:nvSpPr>
            <p:cNvPr id="51" name="Left Bracket 50"/>
            <p:cNvSpPr/>
            <p:nvPr/>
          </p:nvSpPr>
          <p:spPr>
            <a:xfrm rot="5400000">
              <a:off x="4284358" y="3593115"/>
              <a:ext cx="97731" cy="2859596"/>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52" name="Left Bracket 51"/>
            <p:cNvSpPr/>
            <p:nvPr/>
          </p:nvSpPr>
          <p:spPr>
            <a:xfrm rot="5400000">
              <a:off x="8183075" y="2555658"/>
              <a:ext cx="129744" cy="4915829"/>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53" name="Rectangle 52"/>
            <p:cNvSpPr/>
            <p:nvPr/>
          </p:nvSpPr>
          <p:spPr>
            <a:xfrm>
              <a:off x="2174416" y="5107350"/>
              <a:ext cx="737953" cy="565905"/>
            </a:xfrm>
            <a:prstGeom prst="rect">
              <a:avLst/>
            </a:prstGeom>
          </p:spPr>
          <p:txBody>
            <a:bodyPr wrap="square">
              <a:spAutoFit/>
            </a:bodyPr>
            <a:lstStyle/>
            <a:p>
              <a:r>
                <a:rPr lang="en-US" b="1" dirty="0">
                  <a:solidFill>
                    <a:srgbClr val="707276"/>
                  </a:solidFill>
                </a:rPr>
                <a:t>July</a:t>
              </a:r>
              <a:endParaRPr lang="en-US" dirty="0">
                <a:solidFill>
                  <a:srgbClr val="5F5F5F"/>
                </a:solidFill>
              </a:endParaRPr>
            </a:p>
          </p:txBody>
        </p:sp>
      </p:grpSp>
      <p:grpSp>
        <p:nvGrpSpPr>
          <p:cNvPr id="54" name="Group 53"/>
          <p:cNvGrpSpPr/>
          <p:nvPr/>
        </p:nvGrpSpPr>
        <p:grpSpPr>
          <a:xfrm>
            <a:off x="2173890" y="4502464"/>
            <a:ext cx="8740598" cy="1112260"/>
            <a:chOff x="2174416" y="4451606"/>
            <a:chExt cx="8621438" cy="1682283"/>
          </a:xfrm>
        </p:grpSpPr>
        <p:graphicFrame>
          <p:nvGraphicFramePr>
            <p:cNvPr id="55" name="Chart 54"/>
            <p:cNvGraphicFramePr/>
            <p:nvPr>
              <p:extLst/>
            </p:nvPr>
          </p:nvGraphicFramePr>
          <p:xfrm>
            <a:off x="2704330" y="4575841"/>
            <a:ext cx="8091524" cy="1558048"/>
          </p:xfrm>
          <a:graphic>
            <a:graphicData uri="http://schemas.openxmlformats.org/drawingml/2006/chart">
              <c:chart xmlns:c="http://schemas.openxmlformats.org/drawingml/2006/chart" xmlns:r="http://schemas.openxmlformats.org/officeDocument/2006/relationships" r:id="rId7"/>
            </a:graphicData>
          </a:graphic>
        </p:graphicFrame>
        <p:sp>
          <p:nvSpPr>
            <p:cNvPr id="56" name="Rounded Rectangle 55"/>
            <p:cNvSpPr/>
            <p:nvPr/>
          </p:nvSpPr>
          <p:spPr>
            <a:xfrm>
              <a:off x="7316982" y="4485659"/>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009DD9"/>
                  </a:solidFill>
                </a:rPr>
                <a:t>63% </a:t>
              </a:r>
              <a:r>
                <a:rPr lang="en-US" sz="1200" b="1" kern="0" dirty="0">
                  <a:solidFill>
                    <a:srgbClr val="009DD9"/>
                  </a:solidFill>
                </a:rPr>
                <a:t>say strong</a:t>
              </a:r>
            </a:p>
          </p:txBody>
        </p:sp>
        <p:sp>
          <p:nvSpPr>
            <p:cNvPr id="57" name="Rounded Rectangle 56"/>
            <p:cNvSpPr/>
            <p:nvPr/>
          </p:nvSpPr>
          <p:spPr>
            <a:xfrm>
              <a:off x="3299389" y="4451606"/>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A10028"/>
                  </a:solidFill>
                </a:rPr>
                <a:t>37% </a:t>
              </a:r>
              <a:r>
                <a:rPr lang="en-US" sz="1200" b="1" kern="0" dirty="0">
                  <a:solidFill>
                    <a:srgbClr val="A10028"/>
                  </a:solidFill>
                </a:rPr>
                <a:t>say weak</a:t>
              </a:r>
            </a:p>
          </p:txBody>
        </p:sp>
        <p:sp>
          <p:nvSpPr>
            <p:cNvPr id="58" name="Left Bracket 57"/>
            <p:cNvSpPr/>
            <p:nvPr/>
          </p:nvSpPr>
          <p:spPr>
            <a:xfrm rot="5400000">
              <a:off x="4222604" y="3529065"/>
              <a:ext cx="97731" cy="2859596"/>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59" name="Left Bracket 58"/>
            <p:cNvSpPr/>
            <p:nvPr/>
          </p:nvSpPr>
          <p:spPr>
            <a:xfrm rot="5400000">
              <a:off x="8132413" y="2538499"/>
              <a:ext cx="129744" cy="4915829"/>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60" name="Rectangle 59"/>
            <p:cNvSpPr/>
            <p:nvPr/>
          </p:nvSpPr>
          <p:spPr>
            <a:xfrm>
              <a:off x="2174416" y="5107350"/>
              <a:ext cx="737953" cy="565905"/>
            </a:xfrm>
            <a:prstGeom prst="rect">
              <a:avLst/>
            </a:prstGeom>
          </p:spPr>
          <p:txBody>
            <a:bodyPr wrap="square">
              <a:spAutoFit/>
            </a:bodyPr>
            <a:lstStyle/>
            <a:p>
              <a:r>
                <a:rPr lang="en-US" b="1" dirty="0">
                  <a:solidFill>
                    <a:srgbClr val="707276"/>
                  </a:solidFill>
                </a:rPr>
                <a:t>June</a:t>
              </a:r>
              <a:endParaRPr lang="en-US" dirty="0">
                <a:solidFill>
                  <a:srgbClr val="5F5F5F"/>
                </a:solidFill>
              </a:endParaRPr>
            </a:p>
          </p:txBody>
        </p:sp>
      </p:grpSp>
    </p:spTree>
    <p:extLst>
      <p:ext uri="{BB962C8B-B14F-4D97-AF65-F5344CB8AC3E}">
        <p14:creationId xmlns:p14="http://schemas.microsoft.com/office/powerpoint/2010/main" val="1199197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Just over one quarter of voters see their Financial</a:t>
            </a:r>
            <a:r>
              <a:rPr lang="en-US" sz="3200" dirty="0">
                <a:solidFill>
                  <a:srgbClr val="FF0000"/>
                </a:solidFill>
              </a:rPr>
              <a:t> </a:t>
            </a:r>
            <a:r>
              <a:rPr lang="en-US" sz="3200" dirty="0"/>
              <a:t>situation as deteriorating</a:t>
            </a:r>
          </a:p>
        </p:txBody>
      </p:sp>
      <p:sp>
        <p:nvSpPr>
          <p:cNvPr id="3" name="Text Placeholder 2"/>
          <p:cNvSpPr>
            <a:spLocks noGrp="1"/>
          </p:cNvSpPr>
          <p:nvPr>
            <p:ph type="body" idx="13"/>
          </p:nvPr>
        </p:nvSpPr>
        <p:spPr/>
        <p:txBody>
          <a:bodyPr/>
          <a:lstStyle/>
          <a:p>
            <a:r>
              <a:rPr lang="en-US" dirty="0"/>
              <a:t>While roughly a quarter say it is improving and the same proportion believe it’s getting worse, close to 2 in 5 voters believe their personal financial situation is just as well off.</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I4. Would you say that your personal financial situation is improving or getting worse?</a:t>
            </a:r>
          </a:p>
        </p:txBody>
      </p:sp>
      <p:graphicFrame>
        <p:nvGraphicFramePr>
          <p:cNvPr id="5" name="Chart 4"/>
          <p:cNvGraphicFramePr/>
          <p:nvPr>
            <p:extLst/>
          </p:nvPr>
        </p:nvGraphicFramePr>
        <p:xfrm>
          <a:off x="4267200" y="2588674"/>
          <a:ext cx="6275158" cy="378469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324600" y="2893474"/>
            <a:ext cx="1159292" cy="369332"/>
          </a:xfrm>
          <a:prstGeom prst="rect">
            <a:avLst/>
          </a:prstGeom>
        </p:spPr>
        <p:txBody>
          <a:bodyPr wrap="none">
            <a:spAutoFit/>
          </a:bodyPr>
          <a:lstStyle/>
          <a:p>
            <a:pPr>
              <a:defRPr/>
            </a:pPr>
            <a:r>
              <a:rPr lang="en-US" b="1" kern="0" dirty="0">
                <a:solidFill>
                  <a:srgbClr val="009DD9"/>
                </a:solidFill>
              </a:rPr>
              <a:t>Improving</a:t>
            </a:r>
          </a:p>
        </p:txBody>
      </p:sp>
      <p:sp>
        <p:nvSpPr>
          <p:cNvPr id="7" name="Rectangle 6"/>
          <p:cNvSpPr/>
          <p:nvPr/>
        </p:nvSpPr>
        <p:spPr>
          <a:xfrm>
            <a:off x="3277300" y="2187076"/>
            <a:ext cx="4780476" cy="369332"/>
          </a:xfrm>
          <a:prstGeom prst="rect">
            <a:avLst/>
          </a:prstGeom>
        </p:spPr>
        <p:txBody>
          <a:bodyPr wrap="none">
            <a:spAutoFit/>
          </a:bodyPr>
          <a:lstStyle/>
          <a:p>
            <a:pPr algn="ctr" defTabSz="457200">
              <a:defRPr/>
            </a:pPr>
            <a:r>
              <a:rPr lang="en-US" b="1" kern="0" dirty="0">
                <a:solidFill>
                  <a:srgbClr val="707276"/>
                </a:solidFill>
              </a:rPr>
              <a:t>Voters’ say their personal financial situation is…</a:t>
            </a:r>
          </a:p>
        </p:txBody>
      </p:sp>
    </p:spTree>
    <p:extLst>
      <p:ext uri="{BB962C8B-B14F-4D97-AF65-F5344CB8AC3E}">
        <p14:creationId xmlns:p14="http://schemas.microsoft.com/office/powerpoint/2010/main" val="2251362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Nearly 9 in 10 voters have heard about The president’s son  meeting with a Russian Lawyer during the campaign to </a:t>
            </a:r>
            <a:br>
              <a:rPr lang="en-US" sz="2800" dirty="0"/>
            </a:br>
            <a:r>
              <a:rPr lang="en-US" sz="2800" dirty="0"/>
              <a:t>secure info about Hillary </a:t>
            </a:r>
            <a:r>
              <a:rPr lang="en-US" sz="2800" dirty="0" err="1"/>
              <a:t>clinton’s</a:t>
            </a:r>
            <a:r>
              <a:rPr lang="en-US" sz="2800" dirty="0"/>
              <a:t> dealings with Russia</a:t>
            </a:r>
          </a:p>
        </p:txBody>
      </p:sp>
      <p:sp>
        <p:nvSpPr>
          <p:cNvPr id="3" name="Text Placeholder 2"/>
          <p:cNvSpPr>
            <a:spLocks noGrp="1"/>
          </p:cNvSpPr>
          <p:nvPr>
            <p:ph type="body" idx="13"/>
          </p:nvPr>
        </p:nvSpPr>
        <p:spPr/>
        <p:txBody>
          <a:bodyPr/>
          <a:lstStyle/>
          <a:p>
            <a:r>
              <a:rPr lang="en-US" dirty="0"/>
              <a:t>More than one third feel that a crime may have been committed by holding the meeting.</a:t>
            </a:r>
          </a:p>
        </p:txBody>
      </p:sp>
      <p:sp>
        <p:nvSpPr>
          <p:cNvPr id="4" name="Text Placeholder 3"/>
          <p:cNvSpPr>
            <a:spLocks noGrp="1"/>
          </p:cNvSpPr>
          <p:nvPr>
            <p:ph type="body" idx="15"/>
          </p:nvPr>
        </p:nvSpPr>
        <p:spPr/>
        <p:txBody>
          <a:bodyPr/>
          <a:lstStyle/>
          <a:p>
            <a:r>
              <a:rPr lang="en-US" u="sng" dirty="0">
                <a:solidFill>
                  <a:schemeClr val="tx2"/>
                </a:solidFill>
                <a:ea typeface="MS Mincho" panose="02020609040205080304" pitchFamily="49" charset="-128"/>
              </a:rPr>
              <a:t>BASE: Registered Voters (n=2032)</a:t>
            </a:r>
            <a:endParaRPr lang="en-US" b="1" dirty="0">
              <a:solidFill>
                <a:schemeClr val="tx2"/>
              </a:solidFill>
              <a:ea typeface="MS Mincho" panose="02020609040205080304" pitchFamily="49" charset="-128"/>
            </a:endParaRPr>
          </a:p>
          <a:p>
            <a:r>
              <a:rPr lang="en-US" dirty="0">
                <a:solidFill>
                  <a:schemeClr val="tx2"/>
                </a:solidFill>
              </a:rPr>
              <a:t>R1 Have you heard anything about the President's son, Donald Trump Jr., meeting with a Russian lawyer during the election campaign hoping to secure information about Hillary Clinton's dealings with Russia?</a:t>
            </a:r>
          </a:p>
          <a:p>
            <a:r>
              <a:rPr lang="en-US" dirty="0">
                <a:solidFill>
                  <a:schemeClr val="tx2"/>
                </a:solidFill>
              </a:rPr>
              <a:t>R2 Which of the following is closest to your view about Donald Trump Jr.'s meeting with a Russian lawyer during the election campaign?</a:t>
            </a:r>
          </a:p>
        </p:txBody>
      </p:sp>
      <p:grpSp>
        <p:nvGrpSpPr>
          <p:cNvPr id="116" name="Group 115"/>
          <p:cNvGrpSpPr/>
          <p:nvPr/>
        </p:nvGrpSpPr>
        <p:grpSpPr>
          <a:xfrm>
            <a:off x="5629122" y="2214392"/>
            <a:ext cx="6264314" cy="4034008"/>
            <a:chOff x="6056414" y="2074892"/>
            <a:chExt cx="5887818" cy="3647228"/>
          </a:xfrm>
        </p:grpSpPr>
        <p:grpSp>
          <p:nvGrpSpPr>
            <p:cNvPr id="6" name="Group 5"/>
            <p:cNvGrpSpPr/>
            <p:nvPr/>
          </p:nvGrpSpPr>
          <p:grpSpPr>
            <a:xfrm>
              <a:off x="6316379" y="2842619"/>
              <a:ext cx="2762673" cy="172351"/>
              <a:chOff x="2433918" y="3393138"/>
              <a:chExt cx="2478725" cy="154637"/>
            </a:xfrm>
            <a:solidFill>
              <a:srgbClr val="A10028"/>
            </a:solidFill>
          </p:grpSpPr>
          <p:sp>
            <p:nvSpPr>
              <p:cNvPr id="7" name="Oval 6"/>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 name="Oval 7"/>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 name="Oval 8"/>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 name="Oval 9"/>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 name="Oval 10"/>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 name="Oval 11"/>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3" name="Oval 12"/>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4" name="Oval 13"/>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5" name="Oval 14"/>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6" name="Oval 15"/>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7" name="Group 16"/>
            <p:cNvGrpSpPr/>
            <p:nvPr/>
          </p:nvGrpSpPr>
          <p:grpSpPr>
            <a:xfrm>
              <a:off x="6316379" y="3143414"/>
              <a:ext cx="2762673" cy="172351"/>
              <a:chOff x="2433918" y="3393138"/>
              <a:chExt cx="2478725" cy="154637"/>
            </a:xfrm>
            <a:solidFill>
              <a:srgbClr val="A10028"/>
            </a:solidFill>
          </p:grpSpPr>
          <p:sp>
            <p:nvSpPr>
              <p:cNvPr id="18" name="Oval 17"/>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9" name="Oval 18"/>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0" name="Oval 19"/>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1" name="Oval 20"/>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2" name="Oval 21"/>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3" name="Oval 22"/>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4" name="Oval 23"/>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5" name="Oval 24"/>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6" name="Oval 25"/>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7" name="Oval 26"/>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28" name="Group 27"/>
            <p:cNvGrpSpPr/>
            <p:nvPr/>
          </p:nvGrpSpPr>
          <p:grpSpPr>
            <a:xfrm>
              <a:off x="6316379" y="3444209"/>
              <a:ext cx="2762673" cy="172351"/>
              <a:chOff x="2433918" y="3393138"/>
              <a:chExt cx="2478725" cy="154637"/>
            </a:xfrm>
            <a:solidFill>
              <a:srgbClr val="A10028"/>
            </a:solidFill>
          </p:grpSpPr>
          <p:sp>
            <p:nvSpPr>
              <p:cNvPr id="29" name="Oval 28"/>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0" name="Oval 29"/>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1" name="Oval 30"/>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2" name="Oval 31"/>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3" name="Oval 32"/>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4" name="Oval 33"/>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5" name="Oval 34"/>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6" name="Oval 35"/>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7" name="Oval 36"/>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8" name="Oval 37"/>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39" name="Group 38"/>
            <p:cNvGrpSpPr/>
            <p:nvPr/>
          </p:nvGrpSpPr>
          <p:grpSpPr>
            <a:xfrm>
              <a:off x="6316379" y="3745003"/>
              <a:ext cx="2762673" cy="172351"/>
              <a:chOff x="2433918" y="3393138"/>
              <a:chExt cx="2478725" cy="154637"/>
            </a:xfrm>
            <a:solidFill>
              <a:srgbClr val="A10028"/>
            </a:solidFill>
          </p:grpSpPr>
          <p:sp>
            <p:nvSpPr>
              <p:cNvPr id="40" name="Oval 39"/>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1" name="Oval 40"/>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2" name="Oval 41"/>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3" name="Oval 42"/>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4" name="Oval 43"/>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5" name="Oval 44"/>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6" name="Oval 45"/>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7" name="Oval 46"/>
              <p:cNvSpPr/>
              <p:nvPr/>
            </p:nvSpPr>
            <p:spPr>
              <a:xfrm>
                <a:off x="4246771" y="3393139"/>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8" name="Oval 47"/>
              <p:cNvSpPr/>
              <p:nvPr/>
            </p:nvSpPr>
            <p:spPr>
              <a:xfrm>
                <a:off x="4505750" y="3399858"/>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9" name="Oval 48"/>
              <p:cNvSpPr/>
              <p:nvPr/>
            </p:nvSpPr>
            <p:spPr>
              <a:xfrm>
                <a:off x="4764726" y="3393138"/>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50" name="Group 49"/>
            <p:cNvGrpSpPr/>
            <p:nvPr/>
          </p:nvGrpSpPr>
          <p:grpSpPr>
            <a:xfrm>
              <a:off x="6316379" y="4045798"/>
              <a:ext cx="2762673" cy="172351"/>
              <a:chOff x="2433918" y="3393138"/>
              <a:chExt cx="2478725" cy="154637"/>
            </a:xfrm>
            <a:solidFill>
              <a:srgbClr val="A10028"/>
            </a:solidFill>
          </p:grpSpPr>
          <p:sp>
            <p:nvSpPr>
              <p:cNvPr id="51" name="Oval 50"/>
              <p:cNvSpPr/>
              <p:nvPr/>
            </p:nvSpPr>
            <p:spPr>
              <a:xfrm>
                <a:off x="2433918" y="3393142"/>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2" name="Oval 51"/>
              <p:cNvSpPr/>
              <p:nvPr/>
            </p:nvSpPr>
            <p:spPr>
              <a:xfrm>
                <a:off x="2692897" y="3393141"/>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3" name="Oval 52"/>
              <p:cNvSpPr/>
              <p:nvPr/>
            </p:nvSpPr>
            <p:spPr>
              <a:xfrm>
                <a:off x="2951876"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4" name="Oval 53"/>
              <p:cNvSpPr/>
              <p:nvPr/>
            </p:nvSpPr>
            <p:spPr>
              <a:xfrm>
                <a:off x="3210855"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5" name="Oval 54"/>
              <p:cNvSpPr/>
              <p:nvPr/>
            </p:nvSpPr>
            <p:spPr>
              <a:xfrm>
                <a:off x="3469834"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6" name="Oval 55"/>
              <p:cNvSpPr/>
              <p:nvPr/>
            </p:nvSpPr>
            <p:spPr>
              <a:xfrm>
                <a:off x="3728813"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7" name="Oval 56"/>
              <p:cNvSpPr/>
              <p:nvPr/>
            </p:nvSpPr>
            <p:spPr>
              <a:xfrm>
                <a:off x="3987792"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8" name="Oval 57"/>
              <p:cNvSpPr/>
              <p:nvPr/>
            </p:nvSpPr>
            <p:spPr>
              <a:xfrm>
                <a:off x="4246771" y="3393139"/>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9" name="Oval 58"/>
              <p:cNvSpPr/>
              <p:nvPr/>
            </p:nvSpPr>
            <p:spPr>
              <a:xfrm>
                <a:off x="4505750" y="3399858"/>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0" name="Oval 59"/>
              <p:cNvSpPr/>
              <p:nvPr/>
            </p:nvSpPr>
            <p:spPr>
              <a:xfrm>
                <a:off x="4764726" y="3393138"/>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61" name="Group 60"/>
            <p:cNvGrpSpPr/>
            <p:nvPr/>
          </p:nvGrpSpPr>
          <p:grpSpPr>
            <a:xfrm>
              <a:off x="6316379" y="4346593"/>
              <a:ext cx="2762673" cy="172351"/>
              <a:chOff x="2433918" y="3393138"/>
              <a:chExt cx="2478725" cy="154637"/>
            </a:xfrm>
            <a:solidFill>
              <a:srgbClr val="A10028"/>
            </a:solidFill>
          </p:grpSpPr>
          <p:sp>
            <p:nvSpPr>
              <p:cNvPr id="62" name="Oval 61"/>
              <p:cNvSpPr/>
              <p:nvPr/>
            </p:nvSpPr>
            <p:spPr>
              <a:xfrm>
                <a:off x="2433918" y="3393142"/>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3" name="Oval 62"/>
              <p:cNvSpPr/>
              <p:nvPr/>
            </p:nvSpPr>
            <p:spPr>
              <a:xfrm>
                <a:off x="2692897" y="3393141"/>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4" name="Oval 63"/>
              <p:cNvSpPr/>
              <p:nvPr/>
            </p:nvSpPr>
            <p:spPr>
              <a:xfrm>
                <a:off x="2951876"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5" name="Oval 64"/>
              <p:cNvSpPr/>
              <p:nvPr/>
            </p:nvSpPr>
            <p:spPr>
              <a:xfrm>
                <a:off x="3210855"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6" name="Oval 65"/>
              <p:cNvSpPr/>
              <p:nvPr/>
            </p:nvSpPr>
            <p:spPr>
              <a:xfrm>
                <a:off x="3469834"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7" name="Oval 66"/>
              <p:cNvSpPr/>
              <p:nvPr/>
            </p:nvSpPr>
            <p:spPr>
              <a:xfrm>
                <a:off x="3728813"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8" name="Oval 67"/>
              <p:cNvSpPr/>
              <p:nvPr/>
            </p:nvSpPr>
            <p:spPr>
              <a:xfrm>
                <a:off x="3987792"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9" name="Oval 68"/>
              <p:cNvSpPr/>
              <p:nvPr/>
            </p:nvSpPr>
            <p:spPr>
              <a:xfrm>
                <a:off x="4246771" y="3393139"/>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0" name="Oval 69"/>
              <p:cNvSpPr/>
              <p:nvPr/>
            </p:nvSpPr>
            <p:spPr>
              <a:xfrm>
                <a:off x="4505750" y="3399858"/>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1" name="Oval 70"/>
              <p:cNvSpPr/>
              <p:nvPr/>
            </p:nvSpPr>
            <p:spPr>
              <a:xfrm>
                <a:off x="4764726" y="3393138"/>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72" name="Group 71"/>
            <p:cNvGrpSpPr/>
            <p:nvPr/>
          </p:nvGrpSpPr>
          <p:grpSpPr>
            <a:xfrm>
              <a:off x="6316379" y="4647388"/>
              <a:ext cx="2762673" cy="172351"/>
              <a:chOff x="2433918" y="3393138"/>
              <a:chExt cx="2478725" cy="154637"/>
            </a:xfrm>
            <a:solidFill>
              <a:srgbClr val="A10028"/>
            </a:solidFill>
          </p:grpSpPr>
          <p:sp>
            <p:nvSpPr>
              <p:cNvPr id="73" name="Oval 72"/>
              <p:cNvSpPr/>
              <p:nvPr/>
            </p:nvSpPr>
            <p:spPr>
              <a:xfrm>
                <a:off x="2433918" y="3393142"/>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4" name="Oval 73"/>
              <p:cNvSpPr/>
              <p:nvPr/>
            </p:nvSpPr>
            <p:spPr>
              <a:xfrm>
                <a:off x="2692897" y="3393141"/>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5" name="Oval 74"/>
              <p:cNvSpPr/>
              <p:nvPr/>
            </p:nvSpPr>
            <p:spPr>
              <a:xfrm>
                <a:off x="2951876"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6" name="Oval 75"/>
              <p:cNvSpPr/>
              <p:nvPr/>
            </p:nvSpPr>
            <p:spPr>
              <a:xfrm>
                <a:off x="3210855"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7" name="Oval 76"/>
              <p:cNvSpPr/>
              <p:nvPr/>
            </p:nvSpPr>
            <p:spPr>
              <a:xfrm>
                <a:off x="3469834"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8" name="Oval 77"/>
              <p:cNvSpPr/>
              <p:nvPr/>
            </p:nvSpPr>
            <p:spPr>
              <a:xfrm>
                <a:off x="3728813"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9" name="Oval 78"/>
              <p:cNvSpPr/>
              <p:nvPr/>
            </p:nvSpPr>
            <p:spPr>
              <a:xfrm>
                <a:off x="3987792"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0" name="Oval 79"/>
              <p:cNvSpPr/>
              <p:nvPr/>
            </p:nvSpPr>
            <p:spPr>
              <a:xfrm>
                <a:off x="4246771" y="3393139"/>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1" name="Oval 80"/>
              <p:cNvSpPr/>
              <p:nvPr/>
            </p:nvSpPr>
            <p:spPr>
              <a:xfrm>
                <a:off x="4505750" y="3399858"/>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2" name="Oval 81"/>
              <p:cNvSpPr/>
              <p:nvPr/>
            </p:nvSpPr>
            <p:spPr>
              <a:xfrm>
                <a:off x="4764726" y="3393138"/>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83" name="Group 82"/>
            <p:cNvGrpSpPr/>
            <p:nvPr/>
          </p:nvGrpSpPr>
          <p:grpSpPr>
            <a:xfrm>
              <a:off x="6316379" y="4948182"/>
              <a:ext cx="2762673" cy="172351"/>
              <a:chOff x="2433918" y="3393138"/>
              <a:chExt cx="2478725" cy="154637"/>
            </a:xfrm>
            <a:solidFill>
              <a:srgbClr val="009DD9"/>
            </a:solidFill>
          </p:grpSpPr>
          <p:sp>
            <p:nvSpPr>
              <p:cNvPr id="84" name="Oval 83"/>
              <p:cNvSpPr/>
              <p:nvPr/>
            </p:nvSpPr>
            <p:spPr>
              <a:xfrm>
                <a:off x="2433918" y="3393142"/>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5" name="Oval 84"/>
              <p:cNvSpPr/>
              <p:nvPr/>
            </p:nvSpPr>
            <p:spPr>
              <a:xfrm>
                <a:off x="2692897" y="3393141"/>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6" name="Oval 85"/>
              <p:cNvSpPr/>
              <p:nvPr/>
            </p:nvSpPr>
            <p:spPr>
              <a:xfrm>
                <a:off x="2951876" y="3393140"/>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7" name="Oval 86"/>
              <p:cNvSpPr/>
              <p:nvPr/>
            </p:nvSpPr>
            <p:spPr>
              <a:xfrm>
                <a:off x="3210855" y="3393140"/>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8" name="Oval 87"/>
              <p:cNvSpPr/>
              <p:nvPr/>
            </p:nvSpPr>
            <p:spPr>
              <a:xfrm>
                <a:off x="3469834" y="3393140"/>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9" name="Oval 88"/>
              <p:cNvSpPr/>
              <p:nvPr/>
            </p:nvSpPr>
            <p:spPr>
              <a:xfrm>
                <a:off x="3728813" y="3393140"/>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0" name="Oval 89"/>
              <p:cNvSpPr/>
              <p:nvPr/>
            </p:nvSpPr>
            <p:spPr>
              <a:xfrm>
                <a:off x="3987792" y="3393140"/>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1" name="Oval 90"/>
              <p:cNvSpPr/>
              <p:nvPr/>
            </p:nvSpPr>
            <p:spPr>
              <a:xfrm>
                <a:off x="4246771" y="3393139"/>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2" name="Oval 91"/>
              <p:cNvSpPr/>
              <p:nvPr/>
            </p:nvSpPr>
            <p:spPr>
              <a:xfrm>
                <a:off x="4505750" y="3399858"/>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3" name="Oval 92"/>
              <p:cNvSpPr/>
              <p:nvPr/>
            </p:nvSpPr>
            <p:spPr>
              <a:xfrm>
                <a:off x="4764726" y="3393138"/>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94" name="Group 93"/>
            <p:cNvGrpSpPr/>
            <p:nvPr/>
          </p:nvGrpSpPr>
          <p:grpSpPr>
            <a:xfrm>
              <a:off x="6316379" y="5248977"/>
              <a:ext cx="2762673" cy="172351"/>
              <a:chOff x="2433918" y="3393138"/>
              <a:chExt cx="2478725" cy="154637"/>
            </a:xfrm>
            <a:solidFill>
              <a:schemeClr val="accent1"/>
            </a:solidFill>
          </p:grpSpPr>
          <p:sp>
            <p:nvSpPr>
              <p:cNvPr id="95" name="Oval 94"/>
              <p:cNvSpPr/>
              <p:nvPr/>
            </p:nvSpPr>
            <p:spPr>
              <a:xfrm>
                <a:off x="2433918" y="3393142"/>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6" name="Oval 95"/>
              <p:cNvSpPr/>
              <p:nvPr/>
            </p:nvSpPr>
            <p:spPr>
              <a:xfrm>
                <a:off x="2692897" y="3393141"/>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7" name="Oval 96"/>
              <p:cNvSpPr/>
              <p:nvPr/>
            </p:nvSpPr>
            <p:spPr>
              <a:xfrm>
                <a:off x="2951876" y="3393140"/>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8" name="Oval 97"/>
              <p:cNvSpPr/>
              <p:nvPr/>
            </p:nvSpPr>
            <p:spPr>
              <a:xfrm>
                <a:off x="3210855" y="3393140"/>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9" name="Oval 98"/>
              <p:cNvSpPr/>
              <p:nvPr/>
            </p:nvSpPr>
            <p:spPr>
              <a:xfrm>
                <a:off x="3469834" y="3393140"/>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0" name="Oval 99"/>
              <p:cNvSpPr/>
              <p:nvPr/>
            </p:nvSpPr>
            <p:spPr>
              <a:xfrm>
                <a:off x="3728813" y="3393140"/>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1" name="Oval 100"/>
              <p:cNvSpPr/>
              <p:nvPr/>
            </p:nvSpPr>
            <p:spPr>
              <a:xfrm>
                <a:off x="3987792" y="3393140"/>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2" name="Oval 101"/>
              <p:cNvSpPr/>
              <p:nvPr/>
            </p:nvSpPr>
            <p:spPr>
              <a:xfrm>
                <a:off x="4246771" y="3393139"/>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3" name="Oval 102"/>
              <p:cNvSpPr/>
              <p:nvPr/>
            </p:nvSpPr>
            <p:spPr>
              <a:xfrm>
                <a:off x="4505750" y="3399858"/>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4" name="Oval 103"/>
              <p:cNvSpPr/>
              <p:nvPr/>
            </p:nvSpPr>
            <p:spPr>
              <a:xfrm>
                <a:off x="4764726" y="3393138"/>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05" name="Group 104"/>
            <p:cNvGrpSpPr/>
            <p:nvPr/>
          </p:nvGrpSpPr>
          <p:grpSpPr>
            <a:xfrm>
              <a:off x="6316379" y="5549769"/>
              <a:ext cx="2762673" cy="172351"/>
              <a:chOff x="2433918" y="3393138"/>
              <a:chExt cx="2478725" cy="154637"/>
            </a:xfrm>
            <a:solidFill>
              <a:schemeClr val="accent1"/>
            </a:solidFill>
          </p:grpSpPr>
          <p:sp>
            <p:nvSpPr>
              <p:cNvPr id="106" name="Oval 105"/>
              <p:cNvSpPr/>
              <p:nvPr/>
            </p:nvSpPr>
            <p:spPr>
              <a:xfrm>
                <a:off x="2433918" y="3393142"/>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7" name="Oval 106"/>
              <p:cNvSpPr/>
              <p:nvPr/>
            </p:nvSpPr>
            <p:spPr>
              <a:xfrm>
                <a:off x="2692897" y="3393141"/>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8" name="Oval 107"/>
              <p:cNvSpPr/>
              <p:nvPr/>
            </p:nvSpPr>
            <p:spPr>
              <a:xfrm>
                <a:off x="2951876" y="3393140"/>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9" name="Oval 108"/>
              <p:cNvSpPr/>
              <p:nvPr/>
            </p:nvSpPr>
            <p:spPr>
              <a:xfrm>
                <a:off x="3210855" y="3393140"/>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0" name="Oval 109"/>
              <p:cNvSpPr/>
              <p:nvPr/>
            </p:nvSpPr>
            <p:spPr>
              <a:xfrm>
                <a:off x="3469834" y="3393140"/>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1" name="Oval 110"/>
              <p:cNvSpPr/>
              <p:nvPr/>
            </p:nvSpPr>
            <p:spPr>
              <a:xfrm>
                <a:off x="3728813" y="3393140"/>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2" name="Oval 111"/>
              <p:cNvSpPr/>
              <p:nvPr/>
            </p:nvSpPr>
            <p:spPr>
              <a:xfrm>
                <a:off x="3987792" y="3393140"/>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3" name="Oval 112"/>
              <p:cNvSpPr/>
              <p:nvPr/>
            </p:nvSpPr>
            <p:spPr>
              <a:xfrm>
                <a:off x="4246771" y="3393139"/>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4" name="Oval 113"/>
              <p:cNvSpPr/>
              <p:nvPr/>
            </p:nvSpPr>
            <p:spPr>
              <a:xfrm>
                <a:off x="4505750" y="3399858"/>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5" name="Oval 114"/>
              <p:cNvSpPr/>
              <p:nvPr/>
            </p:nvSpPr>
            <p:spPr>
              <a:xfrm>
                <a:off x="4764726" y="3393138"/>
                <a:ext cx="147917" cy="147917"/>
              </a:xfrm>
              <a:prstGeom prst="ellipse">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18" name="Group 117"/>
            <p:cNvGrpSpPr/>
            <p:nvPr/>
          </p:nvGrpSpPr>
          <p:grpSpPr>
            <a:xfrm>
              <a:off x="9156954" y="2684596"/>
              <a:ext cx="2787278" cy="2146895"/>
              <a:chOff x="3481772" y="3264959"/>
              <a:chExt cx="2787278" cy="2146895"/>
            </a:xfrm>
          </p:grpSpPr>
          <p:sp>
            <p:nvSpPr>
              <p:cNvPr id="119" name="TextBox 118"/>
              <p:cNvSpPr txBox="1"/>
              <p:nvPr/>
            </p:nvSpPr>
            <p:spPr>
              <a:xfrm>
                <a:off x="3481772" y="3264959"/>
                <a:ext cx="1759065" cy="800219"/>
              </a:xfrm>
              <a:prstGeom prst="rect">
                <a:avLst/>
              </a:prstGeom>
              <a:noFill/>
            </p:spPr>
            <p:txBody>
              <a:bodyPr wrap="square" rtlCol="0">
                <a:spAutoFit/>
              </a:bodyPr>
              <a:lstStyle/>
              <a:p>
                <a:pPr>
                  <a:defRPr/>
                </a:pPr>
                <a:r>
                  <a:rPr lang="en-US" sz="2800" b="1" kern="0" dirty="0">
                    <a:solidFill>
                      <a:srgbClr val="A10028"/>
                    </a:solidFill>
                  </a:rPr>
                  <a:t>37%</a:t>
                </a:r>
              </a:p>
              <a:p>
                <a:pPr>
                  <a:defRPr/>
                </a:pPr>
                <a:endParaRPr lang="en-US" b="1" kern="0" dirty="0">
                  <a:solidFill>
                    <a:srgbClr val="A10028"/>
                  </a:solidFill>
                </a:endParaRPr>
              </a:p>
            </p:txBody>
          </p:sp>
          <p:sp>
            <p:nvSpPr>
              <p:cNvPr id="120" name="Rectangle 119"/>
              <p:cNvSpPr/>
              <p:nvPr/>
            </p:nvSpPr>
            <p:spPr>
              <a:xfrm>
                <a:off x="3500940" y="3588599"/>
                <a:ext cx="2366040" cy="759182"/>
              </a:xfrm>
              <a:prstGeom prst="rect">
                <a:avLst/>
              </a:prstGeom>
            </p:spPr>
            <p:txBody>
              <a:bodyPr wrap="square">
                <a:spAutoFit/>
              </a:bodyPr>
              <a:lstStyle/>
              <a:p>
                <a:pPr>
                  <a:lnSpc>
                    <a:spcPts val="2600"/>
                  </a:lnSpc>
                  <a:defRPr/>
                </a:pPr>
                <a:r>
                  <a:rPr lang="en-US" sz="2000" b="1" kern="0" dirty="0">
                    <a:solidFill>
                      <a:srgbClr val="A10028"/>
                    </a:solidFill>
                  </a:rPr>
                  <a:t>A crime may have been committed</a:t>
                </a:r>
              </a:p>
            </p:txBody>
          </p:sp>
          <p:sp>
            <p:nvSpPr>
              <p:cNvPr id="121" name="TextBox 120"/>
              <p:cNvSpPr txBox="1"/>
              <p:nvPr/>
            </p:nvSpPr>
            <p:spPr>
              <a:xfrm>
                <a:off x="3498151" y="4180081"/>
                <a:ext cx="1759065" cy="523220"/>
              </a:xfrm>
              <a:prstGeom prst="rect">
                <a:avLst/>
              </a:prstGeom>
              <a:noFill/>
            </p:spPr>
            <p:txBody>
              <a:bodyPr wrap="square" rtlCol="0">
                <a:spAutoFit/>
              </a:bodyPr>
              <a:lstStyle/>
              <a:p>
                <a:pPr>
                  <a:defRPr/>
                </a:pPr>
                <a:r>
                  <a:rPr lang="en-US" sz="2800" b="1" kern="0" dirty="0">
                    <a:solidFill>
                      <a:srgbClr val="009DD9"/>
                    </a:solidFill>
                  </a:rPr>
                  <a:t>33%</a:t>
                </a:r>
              </a:p>
            </p:txBody>
          </p:sp>
          <p:sp>
            <p:nvSpPr>
              <p:cNvPr id="122" name="Rectangle 121"/>
              <p:cNvSpPr/>
              <p:nvPr/>
            </p:nvSpPr>
            <p:spPr>
              <a:xfrm>
                <a:off x="3481772" y="4493573"/>
                <a:ext cx="2787278" cy="918281"/>
              </a:xfrm>
              <a:prstGeom prst="rect">
                <a:avLst/>
              </a:prstGeom>
            </p:spPr>
            <p:txBody>
              <a:bodyPr wrap="square">
                <a:spAutoFit/>
              </a:bodyPr>
              <a:lstStyle/>
              <a:p>
                <a:pPr>
                  <a:defRPr/>
                </a:pPr>
                <a:r>
                  <a:rPr lang="en-US" sz="2000" b="1" kern="0" dirty="0">
                    <a:solidFill>
                      <a:srgbClr val="009DD9"/>
                    </a:solidFill>
                  </a:rPr>
                  <a:t>It was typical research conducted on opponents in political campaigns </a:t>
                </a:r>
                <a:endParaRPr lang="en-US" sz="2000" kern="0" dirty="0">
                  <a:solidFill>
                    <a:srgbClr val="009DD9"/>
                  </a:solidFill>
                </a:endParaRPr>
              </a:p>
            </p:txBody>
          </p:sp>
        </p:grpSp>
        <p:sp>
          <p:nvSpPr>
            <p:cNvPr id="126" name="Rectangle 125"/>
            <p:cNvSpPr/>
            <p:nvPr/>
          </p:nvSpPr>
          <p:spPr>
            <a:xfrm>
              <a:off x="6056414" y="2074892"/>
              <a:ext cx="5303271" cy="646331"/>
            </a:xfrm>
            <a:prstGeom prst="rect">
              <a:avLst/>
            </a:prstGeom>
          </p:spPr>
          <p:txBody>
            <a:bodyPr wrap="square">
              <a:spAutoFit/>
            </a:bodyPr>
            <a:lstStyle/>
            <a:p>
              <a:pPr algn="ctr"/>
              <a:r>
                <a:rPr lang="en-US" b="1" dirty="0">
                  <a:solidFill>
                    <a:srgbClr val="707276"/>
                  </a:solidFill>
                </a:rPr>
                <a:t>On Donald Trump Jr.'s meeting with a Russian lawyer during the election campaign, voters believe…</a:t>
              </a:r>
            </a:p>
          </p:txBody>
        </p:sp>
      </p:grpSp>
      <p:grpSp>
        <p:nvGrpSpPr>
          <p:cNvPr id="117" name="Group 116"/>
          <p:cNvGrpSpPr/>
          <p:nvPr/>
        </p:nvGrpSpPr>
        <p:grpSpPr>
          <a:xfrm>
            <a:off x="588925" y="2017205"/>
            <a:ext cx="4445263" cy="4343407"/>
            <a:chOff x="1440691" y="1595659"/>
            <a:chExt cx="4445263" cy="4580541"/>
          </a:xfrm>
        </p:grpSpPr>
        <p:grpSp>
          <p:nvGrpSpPr>
            <p:cNvPr id="5" name="Group 4"/>
            <p:cNvGrpSpPr/>
            <p:nvPr/>
          </p:nvGrpSpPr>
          <p:grpSpPr>
            <a:xfrm>
              <a:off x="1440691" y="1595659"/>
              <a:ext cx="4445263" cy="4580541"/>
              <a:chOff x="6094596" y="1679602"/>
              <a:chExt cx="4445263" cy="4580541"/>
            </a:xfrm>
          </p:grpSpPr>
          <p:graphicFrame>
            <p:nvGraphicFramePr>
              <p:cNvPr id="127" name="Chart 126"/>
              <p:cNvGraphicFramePr/>
              <p:nvPr>
                <p:extLst/>
              </p:nvPr>
            </p:nvGraphicFramePr>
            <p:xfrm>
              <a:off x="6120259" y="2459787"/>
              <a:ext cx="4419600" cy="3800356"/>
            </p:xfrm>
            <a:graphic>
              <a:graphicData uri="http://schemas.openxmlformats.org/drawingml/2006/chart">
                <c:chart xmlns:c="http://schemas.openxmlformats.org/drawingml/2006/chart" xmlns:r="http://schemas.openxmlformats.org/officeDocument/2006/relationships" r:id="rId2"/>
              </a:graphicData>
            </a:graphic>
          </p:graphicFrame>
          <p:sp>
            <p:nvSpPr>
              <p:cNvPr id="128" name="Rectangle 127"/>
              <p:cNvSpPr/>
              <p:nvPr/>
            </p:nvSpPr>
            <p:spPr>
              <a:xfrm>
                <a:off x="6094596" y="1679602"/>
                <a:ext cx="4445263" cy="923330"/>
              </a:xfrm>
              <a:prstGeom prst="rect">
                <a:avLst/>
              </a:prstGeom>
            </p:spPr>
            <p:txBody>
              <a:bodyPr wrap="square">
                <a:spAutoFit/>
              </a:bodyPr>
              <a:lstStyle/>
              <a:p>
                <a:pPr algn="ctr">
                  <a:defRPr/>
                </a:pPr>
                <a:r>
                  <a:rPr lang="en-US" b="1" kern="0" dirty="0">
                    <a:solidFill>
                      <a:srgbClr val="707276"/>
                    </a:solidFill>
                  </a:rPr>
                  <a:t>Have you heard about Donald Trump Jr.’s meeting with a Russian lawyer during the election?</a:t>
                </a:r>
              </a:p>
            </p:txBody>
          </p:sp>
        </p:grpSp>
        <p:sp>
          <p:nvSpPr>
            <p:cNvPr id="130" name="Rounded Rectangle 129"/>
            <p:cNvSpPr/>
            <p:nvPr/>
          </p:nvSpPr>
          <p:spPr>
            <a:xfrm>
              <a:off x="2441384" y="3393771"/>
              <a:ext cx="1614432" cy="33301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lnSpc>
                  <a:spcPts val="2000"/>
                </a:lnSpc>
                <a:defRPr/>
              </a:pPr>
              <a:r>
                <a:rPr kumimoji="0" lang="en-US" sz="2800" i="0" u="none" strike="noStrike" kern="0" cap="none" spc="0" normalizeH="0" baseline="0" noProof="0" dirty="0">
                  <a:ln>
                    <a:noFill/>
                  </a:ln>
                  <a:solidFill>
                    <a:schemeClr val="bg1"/>
                  </a:solidFill>
                  <a:effectLst/>
                  <a:uLnTx/>
                  <a:uFillTx/>
                </a:rPr>
                <a:t>No</a:t>
              </a:r>
            </a:p>
          </p:txBody>
        </p:sp>
        <p:sp>
          <p:nvSpPr>
            <p:cNvPr id="131" name="Rounded Rectangle 130"/>
            <p:cNvSpPr/>
            <p:nvPr/>
          </p:nvSpPr>
          <p:spPr>
            <a:xfrm>
              <a:off x="3258356" y="4565370"/>
              <a:ext cx="1774804" cy="43294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lnSpc>
                  <a:spcPts val="2000"/>
                </a:lnSpc>
                <a:defRPr/>
              </a:pPr>
              <a:r>
                <a:rPr lang="en-US" sz="2800" kern="0" dirty="0">
                  <a:solidFill>
                    <a:schemeClr val="bg1"/>
                  </a:solidFill>
                </a:rPr>
                <a:t>Yes</a:t>
              </a:r>
              <a:endParaRPr kumimoji="0" lang="en-US" sz="2800" i="0" u="none" strike="noStrike" kern="0" cap="none" spc="0" normalizeH="0" baseline="0" noProof="0" dirty="0">
                <a:ln>
                  <a:noFill/>
                </a:ln>
                <a:solidFill>
                  <a:schemeClr val="bg1"/>
                </a:solidFill>
                <a:effectLst/>
                <a:uLnTx/>
                <a:uFillTx/>
              </a:endParaRPr>
            </a:p>
          </p:txBody>
        </p:sp>
      </p:grpSp>
      <p:sp>
        <p:nvSpPr>
          <p:cNvPr id="129" name="TextBox 128"/>
          <p:cNvSpPr txBox="1"/>
          <p:nvPr/>
        </p:nvSpPr>
        <p:spPr>
          <a:xfrm>
            <a:off x="8945352" y="5200836"/>
            <a:ext cx="1759065" cy="523220"/>
          </a:xfrm>
          <a:prstGeom prst="rect">
            <a:avLst/>
          </a:prstGeom>
          <a:noFill/>
        </p:spPr>
        <p:txBody>
          <a:bodyPr wrap="square" rtlCol="0">
            <a:spAutoFit/>
          </a:bodyPr>
          <a:lstStyle/>
          <a:p>
            <a:pPr>
              <a:defRPr/>
            </a:pPr>
            <a:r>
              <a:rPr lang="en-US" sz="2800" b="1" kern="0" dirty="0">
                <a:solidFill>
                  <a:srgbClr val="707276"/>
                </a:solidFill>
              </a:rPr>
              <a:t>30%</a:t>
            </a:r>
          </a:p>
        </p:txBody>
      </p:sp>
      <p:sp>
        <p:nvSpPr>
          <p:cNvPr id="132" name="Rectangle 131"/>
          <p:cNvSpPr/>
          <p:nvPr/>
        </p:nvSpPr>
        <p:spPr>
          <a:xfrm>
            <a:off x="8945352" y="5541608"/>
            <a:ext cx="2965510" cy="707886"/>
          </a:xfrm>
          <a:prstGeom prst="rect">
            <a:avLst/>
          </a:prstGeom>
        </p:spPr>
        <p:txBody>
          <a:bodyPr wrap="square">
            <a:spAutoFit/>
          </a:bodyPr>
          <a:lstStyle/>
          <a:p>
            <a:pPr>
              <a:defRPr/>
            </a:pPr>
            <a:r>
              <a:rPr lang="en-US" sz="2000" b="1" kern="0" dirty="0">
                <a:solidFill>
                  <a:srgbClr val="707276"/>
                </a:solidFill>
              </a:rPr>
              <a:t>It was inappropriate but not a crime</a:t>
            </a:r>
            <a:endParaRPr lang="en-US" sz="2000" kern="0" dirty="0">
              <a:solidFill>
                <a:srgbClr val="707276"/>
              </a:solidFill>
            </a:endParaRPr>
          </a:p>
        </p:txBody>
      </p:sp>
    </p:spTree>
    <p:extLst>
      <p:ext uri="{BB962C8B-B14F-4D97-AF65-F5344CB8AC3E}">
        <p14:creationId xmlns:p14="http://schemas.microsoft.com/office/powerpoint/2010/main" val="302210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Voters appear to be more lenient with the Clinton campaign’s opposition research</a:t>
            </a:r>
          </a:p>
        </p:txBody>
      </p:sp>
      <p:sp>
        <p:nvSpPr>
          <p:cNvPr id="3" name="Text Placeholder 2"/>
          <p:cNvSpPr>
            <a:spLocks noGrp="1"/>
          </p:cNvSpPr>
          <p:nvPr>
            <p:ph type="body" idx="13"/>
          </p:nvPr>
        </p:nvSpPr>
        <p:spPr/>
        <p:txBody>
          <a:bodyPr/>
          <a:lstStyle/>
          <a:p>
            <a:r>
              <a:rPr lang="en-US" dirty="0"/>
              <a:t>Just over a third either believe it was inappropriate but not a crime, or that it was typical research.</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a:t>
            </a:r>
            <a:endParaRPr lang="en-US" dirty="0">
              <a:solidFill>
                <a:schemeClr val="tx2"/>
              </a:solidFill>
              <a:ea typeface="MS Mincho" panose="02020609040205080304" pitchFamily="49" charset="-128"/>
            </a:endParaRPr>
          </a:p>
          <a:p>
            <a:pPr>
              <a:spcBef>
                <a:spcPts val="0"/>
              </a:spcBef>
            </a:pPr>
            <a:r>
              <a:rPr lang="en-US" dirty="0">
                <a:solidFill>
                  <a:srgbClr val="262626"/>
                </a:solidFill>
              </a:rPr>
              <a:t>R3 The news website Politico has reported that the Hillary Clinton campaign worked with the Ukrainian government to collect opposition research on Trump's campaign manager. Which of the following is closest to your view?</a:t>
            </a:r>
            <a:endParaRPr lang="en-US" dirty="0">
              <a:solidFill>
                <a:schemeClr val="tx2"/>
              </a:solidFill>
            </a:endParaRPr>
          </a:p>
        </p:txBody>
      </p:sp>
      <p:grpSp>
        <p:nvGrpSpPr>
          <p:cNvPr id="5" name="Group 4"/>
          <p:cNvGrpSpPr/>
          <p:nvPr/>
        </p:nvGrpSpPr>
        <p:grpSpPr>
          <a:xfrm>
            <a:off x="2743200" y="2842038"/>
            <a:ext cx="2762673" cy="2879501"/>
            <a:chOff x="6748673" y="2920051"/>
            <a:chExt cx="2762673" cy="2879501"/>
          </a:xfrm>
        </p:grpSpPr>
        <p:grpSp>
          <p:nvGrpSpPr>
            <p:cNvPr id="15" name="Group 14"/>
            <p:cNvGrpSpPr/>
            <p:nvPr/>
          </p:nvGrpSpPr>
          <p:grpSpPr>
            <a:xfrm>
              <a:off x="6748673" y="2920051"/>
              <a:ext cx="2762673" cy="172351"/>
              <a:chOff x="2433918" y="3393138"/>
              <a:chExt cx="2478725" cy="154637"/>
            </a:xfrm>
            <a:solidFill>
              <a:schemeClr val="tx2"/>
            </a:solidFill>
          </p:grpSpPr>
          <p:sp>
            <p:nvSpPr>
              <p:cNvPr id="122" name="Oval 121"/>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3" name="Oval 122"/>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4" name="Oval 123"/>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5" name="Oval 124"/>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6" name="Oval 125"/>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7" name="Oval 126"/>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8" name="Oval 127"/>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9" name="Oval 128"/>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30" name="Oval 129"/>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31" name="Oval 130"/>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6" name="Group 15"/>
            <p:cNvGrpSpPr/>
            <p:nvPr/>
          </p:nvGrpSpPr>
          <p:grpSpPr>
            <a:xfrm>
              <a:off x="6748673" y="3220846"/>
              <a:ext cx="2762673" cy="172351"/>
              <a:chOff x="2433918" y="3393138"/>
              <a:chExt cx="2478725" cy="154637"/>
            </a:xfrm>
            <a:solidFill>
              <a:schemeClr val="tx2"/>
            </a:solidFill>
          </p:grpSpPr>
          <p:sp>
            <p:nvSpPr>
              <p:cNvPr id="112" name="Oval 111"/>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3" name="Oval 112"/>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4" name="Oval 113"/>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5" name="Oval 114"/>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6" name="Oval 115"/>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7" name="Oval 116"/>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8" name="Oval 117"/>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9" name="Oval 118"/>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0" name="Oval 119"/>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1" name="Oval 120"/>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7" name="Group 16"/>
            <p:cNvGrpSpPr/>
            <p:nvPr/>
          </p:nvGrpSpPr>
          <p:grpSpPr>
            <a:xfrm>
              <a:off x="6748673" y="3521641"/>
              <a:ext cx="2762673" cy="172351"/>
              <a:chOff x="2433918" y="3393138"/>
              <a:chExt cx="2478725" cy="154637"/>
            </a:xfrm>
            <a:solidFill>
              <a:schemeClr val="tx2"/>
            </a:solidFill>
          </p:grpSpPr>
          <p:sp>
            <p:nvSpPr>
              <p:cNvPr id="102" name="Oval 101"/>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3" name="Oval 102"/>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4" name="Oval 103"/>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5" name="Oval 104"/>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6" name="Oval 105"/>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7" name="Oval 106"/>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8" name="Oval 107"/>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9" name="Oval 108"/>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0" name="Oval 109"/>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1" name="Oval 110"/>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8" name="Group 17"/>
            <p:cNvGrpSpPr/>
            <p:nvPr/>
          </p:nvGrpSpPr>
          <p:grpSpPr>
            <a:xfrm>
              <a:off x="6748673" y="3822435"/>
              <a:ext cx="2762673" cy="172351"/>
              <a:chOff x="2433918" y="3393138"/>
              <a:chExt cx="2478725" cy="154637"/>
            </a:xfrm>
            <a:solidFill>
              <a:schemeClr val="tx2"/>
            </a:solidFill>
          </p:grpSpPr>
          <p:sp>
            <p:nvSpPr>
              <p:cNvPr id="92" name="Oval 91"/>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3" name="Oval 92"/>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4" name="Oval 93"/>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5" name="Oval 94"/>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6" name="Oval 95"/>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7" name="Oval 96"/>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8" name="Oval 97"/>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9" name="Oval 98"/>
              <p:cNvSpPr/>
              <p:nvPr/>
            </p:nvSpPr>
            <p:spPr>
              <a:xfrm>
                <a:off x="4246771" y="3393139"/>
                <a:ext cx="147917" cy="1479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0" name="Oval 99"/>
              <p:cNvSpPr/>
              <p:nvPr/>
            </p:nvSpPr>
            <p:spPr>
              <a:xfrm>
                <a:off x="4505750" y="3399858"/>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1" name="Oval 100"/>
              <p:cNvSpPr/>
              <p:nvPr/>
            </p:nvSpPr>
            <p:spPr>
              <a:xfrm>
                <a:off x="4764726" y="3393138"/>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9" name="Group 18"/>
            <p:cNvGrpSpPr/>
            <p:nvPr/>
          </p:nvGrpSpPr>
          <p:grpSpPr>
            <a:xfrm>
              <a:off x="6748673" y="4123230"/>
              <a:ext cx="2762673" cy="172351"/>
              <a:chOff x="2433918" y="3393138"/>
              <a:chExt cx="2478725" cy="154637"/>
            </a:xfrm>
            <a:solidFill>
              <a:schemeClr val="tx2"/>
            </a:solidFill>
          </p:grpSpPr>
          <p:sp>
            <p:nvSpPr>
              <p:cNvPr id="82" name="Oval 81"/>
              <p:cNvSpPr/>
              <p:nvPr/>
            </p:nvSpPr>
            <p:spPr>
              <a:xfrm>
                <a:off x="2433918" y="3393142"/>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3" name="Oval 82"/>
              <p:cNvSpPr/>
              <p:nvPr/>
            </p:nvSpPr>
            <p:spPr>
              <a:xfrm>
                <a:off x="2692897" y="3393141"/>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4" name="Oval 83"/>
              <p:cNvSpPr/>
              <p:nvPr/>
            </p:nvSpPr>
            <p:spPr>
              <a:xfrm>
                <a:off x="2951876"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5" name="Oval 84"/>
              <p:cNvSpPr/>
              <p:nvPr/>
            </p:nvSpPr>
            <p:spPr>
              <a:xfrm>
                <a:off x="3210855"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6" name="Oval 85"/>
              <p:cNvSpPr/>
              <p:nvPr/>
            </p:nvSpPr>
            <p:spPr>
              <a:xfrm>
                <a:off x="3469834"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7" name="Oval 86"/>
              <p:cNvSpPr/>
              <p:nvPr/>
            </p:nvSpPr>
            <p:spPr>
              <a:xfrm>
                <a:off x="3728813"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8" name="Oval 87"/>
              <p:cNvSpPr/>
              <p:nvPr/>
            </p:nvSpPr>
            <p:spPr>
              <a:xfrm>
                <a:off x="3987792"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9" name="Oval 88"/>
              <p:cNvSpPr/>
              <p:nvPr/>
            </p:nvSpPr>
            <p:spPr>
              <a:xfrm>
                <a:off x="4246771" y="3393139"/>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0" name="Oval 89"/>
              <p:cNvSpPr/>
              <p:nvPr/>
            </p:nvSpPr>
            <p:spPr>
              <a:xfrm>
                <a:off x="4505750" y="3399858"/>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1" name="Oval 90"/>
              <p:cNvSpPr/>
              <p:nvPr/>
            </p:nvSpPr>
            <p:spPr>
              <a:xfrm>
                <a:off x="4764726" y="3393138"/>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20" name="Group 19"/>
            <p:cNvGrpSpPr/>
            <p:nvPr/>
          </p:nvGrpSpPr>
          <p:grpSpPr>
            <a:xfrm>
              <a:off x="6748673" y="4424025"/>
              <a:ext cx="2762673" cy="172351"/>
              <a:chOff x="2433918" y="3393138"/>
              <a:chExt cx="2478725" cy="154637"/>
            </a:xfrm>
            <a:solidFill>
              <a:schemeClr val="tx2"/>
            </a:solidFill>
          </p:grpSpPr>
          <p:sp>
            <p:nvSpPr>
              <p:cNvPr id="72" name="Oval 71"/>
              <p:cNvSpPr/>
              <p:nvPr/>
            </p:nvSpPr>
            <p:spPr>
              <a:xfrm>
                <a:off x="2433918" y="3393142"/>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3" name="Oval 72"/>
              <p:cNvSpPr/>
              <p:nvPr/>
            </p:nvSpPr>
            <p:spPr>
              <a:xfrm>
                <a:off x="2692897" y="3393141"/>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4" name="Oval 73"/>
              <p:cNvSpPr/>
              <p:nvPr/>
            </p:nvSpPr>
            <p:spPr>
              <a:xfrm>
                <a:off x="2951876"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5" name="Oval 74"/>
              <p:cNvSpPr/>
              <p:nvPr/>
            </p:nvSpPr>
            <p:spPr>
              <a:xfrm>
                <a:off x="3210855"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6" name="Oval 75"/>
              <p:cNvSpPr/>
              <p:nvPr/>
            </p:nvSpPr>
            <p:spPr>
              <a:xfrm>
                <a:off x="3469834"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7" name="Oval 76"/>
              <p:cNvSpPr/>
              <p:nvPr/>
            </p:nvSpPr>
            <p:spPr>
              <a:xfrm>
                <a:off x="3728813"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8" name="Oval 77"/>
              <p:cNvSpPr/>
              <p:nvPr/>
            </p:nvSpPr>
            <p:spPr>
              <a:xfrm>
                <a:off x="3987792"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9" name="Oval 78"/>
              <p:cNvSpPr/>
              <p:nvPr/>
            </p:nvSpPr>
            <p:spPr>
              <a:xfrm>
                <a:off x="4246771" y="3393139"/>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0" name="Oval 79"/>
              <p:cNvSpPr/>
              <p:nvPr/>
            </p:nvSpPr>
            <p:spPr>
              <a:xfrm>
                <a:off x="4505750" y="3399858"/>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1" name="Oval 80"/>
              <p:cNvSpPr/>
              <p:nvPr/>
            </p:nvSpPr>
            <p:spPr>
              <a:xfrm>
                <a:off x="4764726" y="3393138"/>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21" name="Group 20"/>
            <p:cNvGrpSpPr/>
            <p:nvPr/>
          </p:nvGrpSpPr>
          <p:grpSpPr>
            <a:xfrm>
              <a:off x="6748673" y="4724820"/>
              <a:ext cx="2762673" cy="172351"/>
              <a:chOff x="2433918" y="3393138"/>
              <a:chExt cx="2478725" cy="154637"/>
            </a:xfrm>
            <a:solidFill>
              <a:srgbClr val="A10028"/>
            </a:solidFill>
          </p:grpSpPr>
          <p:sp>
            <p:nvSpPr>
              <p:cNvPr id="62" name="Oval 61"/>
              <p:cNvSpPr/>
              <p:nvPr/>
            </p:nvSpPr>
            <p:spPr>
              <a:xfrm>
                <a:off x="2433918" y="3393142"/>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3" name="Oval 62"/>
              <p:cNvSpPr/>
              <p:nvPr/>
            </p:nvSpPr>
            <p:spPr>
              <a:xfrm>
                <a:off x="2692897" y="3393141"/>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4" name="Oval 63"/>
              <p:cNvSpPr/>
              <p:nvPr/>
            </p:nvSpPr>
            <p:spPr>
              <a:xfrm>
                <a:off x="2951876"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5" name="Oval 64"/>
              <p:cNvSpPr/>
              <p:nvPr/>
            </p:nvSpPr>
            <p:spPr>
              <a:xfrm>
                <a:off x="3210855"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6" name="Oval 65"/>
              <p:cNvSpPr/>
              <p:nvPr/>
            </p:nvSpPr>
            <p:spPr>
              <a:xfrm>
                <a:off x="3469834"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7" name="Oval 66"/>
              <p:cNvSpPr/>
              <p:nvPr/>
            </p:nvSpPr>
            <p:spPr>
              <a:xfrm>
                <a:off x="3728813"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8" name="Oval 67"/>
              <p:cNvSpPr/>
              <p:nvPr/>
            </p:nvSpPr>
            <p:spPr>
              <a:xfrm>
                <a:off x="3987792"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9" name="Oval 68"/>
              <p:cNvSpPr/>
              <p:nvPr/>
            </p:nvSpPr>
            <p:spPr>
              <a:xfrm>
                <a:off x="4246771" y="3393139"/>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0" name="Oval 69"/>
              <p:cNvSpPr/>
              <p:nvPr/>
            </p:nvSpPr>
            <p:spPr>
              <a:xfrm>
                <a:off x="4505750" y="3399858"/>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1" name="Oval 70"/>
              <p:cNvSpPr/>
              <p:nvPr/>
            </p:nvSpPr>
            <p:spPr>
              <a:xfrm>
                <a:off x="4764726" y="3393138"/>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22" name="Group 21"/>
            <p:cNvGrpSpPr/>
            <p:nvPr/>
          </p:nvGrpSpPr>
          <p:grpSpPr>
            <a:xfrm>
              <a:off x="6748673" y="5025614"/>
              <a:ext cx="2762673" cy="172351"/>
              <a:chOff x="2433918" y="3393138"/>
              <a:chExt cx="2478725" cy="154637"/>
            </a:xfrm>
            <a:solidFill>
              <a:srgbClr val="A10028"/>
            </a:solidFill>
          </p:grpSpPr>
          <p:sp>
            <p:nvSpPr>
              <p:cNvPr id="52" name="Oval 51"/>
              <p:cNvSpPr/>
              <p:nvPr/>
            </p:nvSpPr>
            <p:spPr>
              <a:xfrm>
                <a:off x="2433918" y="3393142"/>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3" name="Oval 52"/>
              <p:cNvSpPr/>
              <p:nvPr/>
            </p:nvSpPr>
            <p:spPr>
              <a:xfrm>
                <a:off x="2692897" y="3393141"/>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4" name="Oval 53"/>
              <p:cNvSpPr/>
              <p:nvPr/>
            </p:nvSpPr>
            <p:spPr>
              <a:xfrm>
                <a:off x="2951876"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5" name="Oval 54"/>
              <p:cNvSpPr/>
              <p:nvPr/>
            </p:nvSpPr>
            <p:spPr>
              <a:xfrm>
                <a:off x="3210855"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6" name="Oval 55"/>
              <p:cNvSpPr/>
              <p:nvPr/>
            </p:nvSpPr>
            <p:spPr>
              <a:xfrm>
                <a:off x="3469834"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7" name="Oval 56"/>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8" name="Oval 57"/>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9" name="Oval 58"/>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0" name="Oval 59"/>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1" name="Oval 60"/>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23" name="Group 22"/>
            <p:cNvGrpSpPr/>
            <p:nvPr/>
          </p:nvGrpSpPr>
          <p:grpSpPr>
            <a:xfrm>
              <a:off x="6748673" y="5326409"/>
              <a:ext cx="2762673" cy="172351"/>
              <a:chOff x="2433918" y="3393138"/>
              <a:chExt cx="2478725" cy="154637"/>
            </a:xfrm>
            <a:solidFill>
              <a:srgbClr val="009DD9"/>
            </a:solidFill>
          </p:grpSpPr>
          <p:sp>
            <p:nvSpPr>
              <p:cNvPr id="42" name="Oval 41"/>
              <p:cNvSpPr/>
              <p:nvPr/>
            </p:nvSpPr>
            <p:spPr>
              <a:xfrm>
                <a:off x="2433918" y="3393142"/>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3" name="Oval 42"/>
              <p:cNvSpPr/>
              <p:nvPr/>
            </p:nvSpPr>
            <p:spPr>
              <a:xfrm>
                <a:off x="2692897" y="3393141"/>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4" name="Oval 43"/>
              <p:cNvSpPr/>
              <p:nvPr/>
            </p:nvSpPr>
            <p:spPr>
              <a:xfrm>
                <a:off x="2951876" y="3393140"/>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5" name="Oval 44"/>
              <p:cNvSpPr/>
              <p:nvPr/>
            </p:nvSpPr>
            <p:spPr>
              <a:xfrm>
                <a:off x="3210855" y="3393140"/>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6" name="Oval 45"/>
              <p:cNvSpPr/>
              <p:nvPr/>
            </p:nvSpPr>
            <p:spPr>
              <a:xfrm>
                <a:off x="3469834" y="3393140"/>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7" name="Oval 46"/>
              <p:cNvSpPr/>
              <p:nvPr/>
            </p:nvSpPr>
            <p:spPr>
              <a:xfrm>
                <a:off x="3728813" y="3393140"/>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8" name="Oval 47"/>
              <p:cNvSpPr/>
              <p:nvPr/>
            </p:nvSpPr>
            <p:spPr>
              <a:xfrm>
                <a:off x="3987792" y="3393140"/>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9" name="Oval 48"/>
              <p:cNvSpPr/>
              <p:nvPr/>
            </p:nvSpPr>
            <p:spPr>
              <a:xfrm>
                <a:off x="4246771" y="3393139"/>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0" name="Oval 49"/>
              <p:cNvSpPr/>
              <p:nvPr/>
            </p:nvSpPr>
            <p:spPr>
              <a:xfrm>
                <a:off x="4505750" y="3399858"/>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1" name="Oval 50"/>
              <p:cNvSpPr/>
              <p:nvPr/>
            </p:nvSpPr>
            <p:spPr>
              <a:xfrm>
                <a:off x="4764726" y="3393138"/>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24" name="Group 23"/>
            <p:cNvGrpSpPr/>
            <p:nvPr/>
          </p:nvGrpSpPr>
          <p:grpSpPr>
            <a:xfrm>
              <a:off x="6748673" y="5627201"/>
              <a:ext cx="2762673" cy="172351"/>
              <a:chOff x="2433918" y="3393138"/>
              <a:chExt cx="2478725" cy="154637"/>
            </a:xfrm>
            <a:solidFill>
              <a:srgbClr val="009DD9"/>
            </a:solidFill>
          </p:grpSpPr>
          <p:sp>
            <p:nvSpPr>
              <p:cNvPr id="32" name="Oval 31"/>
              <p:cNvSpPr/>
              <p:nvPr/>
            </p:nvSpPr>
            <p:spPr>
              <a:xfrm>
                <a:off x="2433918" y="3393142"/>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3" name="Oval 32"/>
              <p:cNvSpPr/>
              <p:nvPr/>
            </p:nvSpPr>
            <p:spPr>
              <a:xfrm>
                <a:off x="2692897" y="3393141"/>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4" name="Oval 33"/>
              <p:cNvSpPr/>
              <p:nvPr/>
            </p:nvSpPr>
            <p:spPr>
              <a:xfrm>
                <a:off x="2951876" y="3393140"/>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5" name="Oval 34"/>
              <p:cNvSpPr/>
              <p:nvPr/>
            </p:nvSpPr>
            <p:spPr>
              <a:xfrm>
                <a:off x="3210855" y="3393140"/>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6" name="Oval 35"/>
              <p:cNvSpPr/>
              <p:nvPr/>
            </p:nvSpPr>
            <p:spPr>
              <a:xfrm>
                <a:off x="3469834" y="3393140"/>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7" name="Oval 36"/>
              <p:cNvSpPr/>
              <p:nvPr/>
            </p:nvSpPr>
            <p:spPr>
              <a:xfrm>
                <a:off x="3728813" y="3393140"/>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8" name="Oval 37"/>
              <p:cNvSpPr/>
              <p:nvPr/>
            </p:nvSpPr>
            <p:spPr>
              <a:xfrm>
                <a:off x="3987792" y="3393140"/>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9" name="Oval 38"/>
              <p:cNvSpPr/>
              <p:nvPr/>
            </p:nvSpPr>
            <p:spPr>
              <a:xfrm>
                <a:off x="4246771" y="3393139"/>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0" name="Oval 39"/>
              <p:cNvSpPr/>
              <p:nvPr/>
            </p:nvSpPr>
            <p:spPr>
              <a:xfrm>
                <a:off x="4505750" y="3399858"/>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1" name="Oval 40"/>
              <p:cNvSpPr/>
              <p:nvPr/>
            </p:nvSpPr>
            <p:spPr>
              <a:xfrm>
                <a:off x="4764726" y="3393138"/>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grpSp>
        <p:nvGrpSpPr>
          <p:cNvPr id="25" name="Group 24"/>
          <p:cNvGrpSpPr/>
          <p:nvPr/>
        </p:nvGrpSpPr>
        <p:grpSpPr>
          <a:xfrm>
            <a:off x="5902881" y="2646811"/>
            <a:ext cx="5069919" cy="2567974"/>
            <a:chOff x="3455501" y="3209290"/>
            <a:chExt cx="5069919" cy="2567974"/>
          </a:xfrm>
        </p:grpSpPr>
        <p:sp>
          <p:nvSpPr>
            <p:cNvPr id="28" name="TextBox 27"/>
            <p:cNvSpPr txBox="1"/>
            <p:nvPr/>
          </p:nvSpPr>
          <p:spPr>
            <a:xfrm>
              <a:off x="3481772" y="3209290"/>
              <a:ext cx="1759065" cy="923330"/>
            </a:xfrm>
            <a:prstGeom prst="rect">
              <a:avLst/>
            </a:prstGeom>
            <a:noFill/>
          </p:spPr>
          <p:txBody>
            <a:bodyPr wrap="square" rtlCol="0">
              <a:spAutoFit/>
            </a:bodyPr>
            <a:lstStyle/>
            <a:p>
              <a:pPr>
                <a:defRPr/>
              </a:pPr>
              <a:r>
                <a:rPr lang="en-US" sz="5400" b="1" kern="0" dirty="0">
                  <a:solidFill>
                    <a:srgbClr val="000000"/>
                  </a:solidFill>
                </a:rPr>
                <a:t>38%</a:t>
              </a:r>
            </a:p>
          </p:txBody>
        </p:sp>
        <p:sp>
          <p:nvSpPr>
            <p:cNvPr id="29" name="Rectangle 28"/>
            <p:cNvSpPr/>
            <p:nvPr/>
          </p:nvSpPr>
          <p:spPr>
            <a:xfrm>
              <a:off x="4896564" y="3351533"/>
              <a:ext cx="2366040" cy="759182"/>
            </a:xfrm>
            <a:prstGeom prst="rect">
              <a:avLst/>
            </a:prstGeom>
          </p:spPr>
          <p:txBody>
            <a:bodyPr wrap="square">
              <a:spAutoFit/>
            </a:bodyPr>
            <a:lstStyle/>
            <a:p>
              <a:pPr>
                <a:lnSpc>
                  <a:spcPts val="2600"/>
                </a:lnSpc>
                <a:defRPr/>
              </a:pPr>
              <a:r>
                <a:rPr lang="en-US" b="1" kern="0" dirty="0">
                  <a:solidFill>
                    <a:srgbClr val="000000"/>
                  </a:solidFill>
                </a:rPr>
                <a:t>It was inappropriate but not a crime</a:t>
              </a:r>
            </a:p>
          </p:txBody>
        </p:sp>
        <p:sp>
          <p:nvSpPr>
            <p:cNvPr id="30" name="TextBox 29"/>
            <p:cNvSpPr txBox="1"/>
            <p:nvPr/>
          </p:nvSpPr>
          <p:spPr>
            <a:xfrm>
              <a:off x="3455501" y="4576935"/>
              <a:ext cx="1759065" cy="1200329"/>
            </a:xfrm>
            <a:prstGeom prst="rect">
              <a:avLst/>
            </a:prstGeom>
            <a:noFill/>
          </p:spPr>
          <p:txBody>
            <a:bodyPr wrap="square" rtlCol="0">
              <a:spAutoFit/>
            </a:bodyPr>
            <a:lstStyle/>
            <a:p>
              <a:pPr>
                <a:defRPr/>
              </a:pPr>
              <a:r>
                <a:rPr lang="en-US" sz="5400" b="1" kern="0" dirty="0">
                  <a:solidFill>
                    <a:srgbClr val="009DD9"/>
                  </a:solidFill>
                </a:rPr>
                <a:t>37%</a:t>
              </a:r>
            </a:p>
            <a:p>
              <a:pPr>
                <a:defRPr/>
              </a:pPr>
              <a:endParaRPr lang="en-US" b="1" kern="0" dirty="0">
                <a:solidFill>
                  <a:srgbClr val="009DD9"/>
                </a:solidFill>
              </a:endParaRPr>
            </a:p>
          </p:txBody>
        </p:sp>
        <p:sp>
          <p:nvSpPr>
            <p:cNvPr id="31" name="Rectangle 30"/>
            <p:cNvSpPr/>
            <p:nvPr/>
          </p:nvSpPr>
          <p:spPr>
            <a:xfrm>
              <a:off x="4915107" y="4739258"/>
              <a:ext cx="3610313" cy="646331"/>
            </a:xfrm>
            <a:prstGeom prst="rect">
              <a:avLst/>
            </a:prstGeom>
          </p:spPr>
          <p:txBody>
            <a:bodyPr wrap="square">
              <a:spAutoFit/>
            </a:bodyPr>
            <a:lstStyle/>
            <a:p>
              <a:pPr>
                <a:defRPr/>
              </a:pPr>
              <a:r>
                <a:rPr lang="en-US" b="1" kern="0" dirty="0">
                  <a:solidFill>
                    <a:srgbClr val="009DD9"/>
                  </a:solidFill>
                </a:rPr>
                <a:t>It was typical research conducted on opponents in political campaigns </a:t>
              </a:r>
              <a:endParaRPr lang="en-US" kern="0" dirty="0">
                <a:solidFill>
                  <a:srgbClr val="009DD9"/>
                </a:solidFill>
              </a:endParaRPr>
            </a:p>
          </p:txBody>
        </p:sp>
      </p:grpSp>
      <p:sp>
        <p:nvSpPr>
          <p:cNvPr id="26" name="TextBox 25"/>
          <p:cNvSpPr txBox="1"/>
          <p:nvPr/>
        </p:nvSpPr>
        <p:spPr>
          <a:xfrm>
            <a:off x="5873522" y="4939529"/>
            <a:ext cx="1759065" cy="1200329"/>
          </a:xfrm>
          <a:prstGeom prst="rect">
            <a:avLst/>
          </a:prstGeom>
          <a:noFill/>
        </p:spPr>
        <p:txBody>
          <a:bodyPr wrap="square" rtlCol="0">
            <a:spAutoFit/>
          </a:bodyPr>
          <a:lstStyle/>
          <a:p>
            <a:pPr>
              <a:defRPr/>
            </a:pPr>
            <a:r>
              <a:rPr lang="en-US" sz="5400" b="1" kern="0" dirty="0">
                <a:solidFill>
                  <a:srgbClr val="A10028"/>
                </a:solidFill>
              </a:rPr>
              <a:t>25%</a:t>
            </a:r>
          </a:p>
          <a:p>
            <a:pPr>
              <a:defRPr/>
            </a:pPr>
            <a:endParaRPr lang="en-US" b="1" kern="0" dirty="0">
              <a:solidFill>
                <a:srgbClr val="009DD9"/>
              </a:solidFill>
            </a:endParaRPr>
          </a:p>
        </p:txBody>
      </p:sp>
      <p:sp>
        <p:nvSpPr>
          <p:cNvPr id="27" name="Rectangle 26"/>
          <p:cNvSpPr/>
          <p:nvPr/>
        </p:nvSpPr>
        <p:spPr>
          <a:xfrm>
            <a:off x="7343944" y="5297759"/>
            <a:ext cx="3525324" cy="369332"/>
          </a:xfrm>
          <a:prstGeom prst="rect">
            <a:avLst/>
          </a:prstGeom>
        </p:spPr>
        <p:txBody>
          <a:bodyPr wrap="none">
            <a:spAutoFit/>
          </a:bodyPr>
          <a:lstStyle/>
          <a:p>
            <a:pPr>
              <a:defRPr/>
            </a:pPr>
            <a:r>
              <a:rPr lang="en-US" b="1" kern="0" dirty="0">
                <a:solidFill>
                  <a:srgbClr val="A10028"/>
                </a:solidFill>
              </a:rPr>
              <a:t>A crime may have been committed</a:t>
            </a:r>
          </a:p>
        </p:txBody>
      </p:sp>
      <p:sp>
        <p:nvSpPr>
          <p:cNvPr id="132" name="Rectangle 131"/>
          <p:cNvSpPr/>
          <p:nvPr/>
        </p:nvSpPr>
        <p:spPr>
          <a:xfrm>
            <a:off x="2597432" y="1802289"/>
            <a:ext cx="6722816" cy="923330"/>
          </a:xfrm>
          <a:prstGeom prst="rect">
            <a:avLst/>
          </a:prstGeom>
        </p:spPr>
        <p:txBody>
          <a:bodyPr wrap="square">
            <a:spAutoFit/>
          </a:bodyPr>
          <a:lstStyle/>
          <a:p>
            <a:pPr algn="ctr"/>
            <a:r>
              <a:rPr lang="en-US" b="1" dirty="0">
                <a:solidFill>
                  <a:srgbClr val="707276"/>
                </a:solidFill>
              </a:rPr>
              <a:t>On news of the Hillary Clinton campaign working with the Ukrainian government to collect opposition research on Trump’s campaign manager, voters believe…</a:t>
            </a:r>
          </a:p>
        </p:txBody>
      </p:sp>
    </p:spTree>
    <p:extLst>
      <p:ext uri="{BB962C8B-B14F-4D97-AF65-F5344CB8AC3E}">
        <p14:creationId xmlns:p14="http://schemas.microsoft.com/office/powerpoint/2010/main" val="669053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5"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z="3200" dirty="0"/>
              <a:t>Majority believe Clinton Foundation Contributions </a:t>
            </a:r>
            <a:br>
              <a:rPr lang="en-US" sz="3200" dirty="0"/>
            </a:br>
            <a:r>
              <a:rPr lang="en-US" sz="3200" dirty="0"/>
              <a:t>should be investigated</a:t>
            </a:r>
          </a:p>
        </p:txBody>
      </p:sp>
      <p:sp>
        <p:nvSpPr>
          <p:cNvPr id="16" name="Text Placeholder 2"/>
          <p:cNvSpPr>
            <a:spLocks noGrp="1"/>
          </p:cNvSpPr>
          <p:nvPr>
            <p:ph type="body" idx="13"/>
          </p:nvPr>
        </p:nvSpPr>
        <p:spPr/>
        <p:txBody>
          <a:bodyPr/>
          <a:lstStyle/>
          <a:p>
            <a:r>
              <a:rPr lang="en-US" dirty="0"/>
              <a:t>Two thirds of voters think that the contributions and speaking fees received by the Clinton Foundation from foreign interests in favor of the uranium deal with Russia negotiated by Hillary should be looked into.</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a:t>
            </a:r>
            <a:endParaRPr lang="en-US" dirty="0">
              <a:solidFill>
                <a:srgbClr val="262626"/>
              </a:solidFill>
              <a:ea typeface="MS Mincho" panose="02020609040205080304" pitchFamily="49" charset="-128"/>
            </a:endParaRPr>
          </a:p>
          <a:p>
            <a:pPr>
              <a:spcBef>
                <a:spcPts val="0"/>
              </a:spcBef>
            </a:pPr>
            <a:r>
              <a:rPr lang="en-US" dirty="0">
                <a:solidFill>
                  <a:srgbClr val="000000"/>
                </a:solidFill>
                <a:latin typeface="Calibri" panose="020F0502020204030204" pitchFamily="34" charset="0"/>
                <a:ea typeface="Arial" panose="020B0604020202020204" pitchFamily="34" charset="0"/>
                <a:cs typeface="Calibri" panose="020F0502020204030204" pitchFamily="34" charset="0"/>
              </a:rPr>
              <a:t>R4 The Clinton Foundation received more than $100 million dollars in contributions and speaking fees from foreign interests that favored the uranium deal with Russia negotiated by Hillary Clinton while she was Secretary of State. Should these contributions be investigated?</a:t>
            </a:r>
          </a:p>
        </p:txBody>
      </p:sp>
      <p:grpSp>
        <p:nvGrpSpPr>
          <p:cNvPr id="18" name="Group 17"/>
          <p:cNvGrpSpPr/>
          <p:nvPr/>
        </p:nvGrpSpPr>
        <p:grpSpPr>
          <a:xfrm>
            <a:off x="1981200" y="2927680"/>
            <a:ext cx="5180939" cy="2247834"/>
            <a:chOff x="6324600" y="2184475"/>
            <a:chExt cx="5180939" cy="2247834"/>
          </a:xfrm>
        </p:grpSpPr>
        <p:grpSp>
          <p:nvGrpSpPr>
            <p:cNvPr id="23" name="Group 22"/>
            <p:cNvGrpSpPr/>
            <p:nvPr/>
          </p:nvGrpSpPr>
          <p:grpSpPr>
            <a:xfrm>
              <a:off x="6324600" y="2184475"/>
              <a:ext cx="3271603" cy="1540396"/>
              <a:chOff x="1032813" y="2855913"/>
              <a:chExt cx="2473354" cy="1540396"/>
            </a:xfrm>
          </p:grpSpPr>
          <p:sp>
            <p:nvSpPr>
              <p:cNvPr id="68" name="TextBox 67"/>
              <p:cNvSpPr txBox="1"/>
              <p:nvPr/>
            </p:nvSpPr>
            <p:spPr>
              <a:xfrm>
                <a:off x="1143967" y="2855913"/>
                <a:ext cx="2362200" cy="1446550"/>
              </a:xfrm>
              <a:prstGeom prst="rect">
                <a:avLst/>
              </a:prstGeom>
              <a:noFill/>
            </p:spPr>
            <p:txBody>
              <a:bodyPr wrap="square" rtlCol="0">
                <a:spAutoFit/>
              </a:bodyPr>
              <a:lstStyle/>
              <a:p>
                <a:pPr algn="r">
                  <a:defRPr/>
                </a:pPr>
                <a:r>
                  <a:rPr lang="en-US" sz="8800" b="1" kern="0" dirty="0">
                    <a:solidFill>
                      <a:srgbClr val="A10028"/>
                    </a:solidFill>
                  </a:rPr>
                  <a:t>66%</a:t>
                </a:r>
                <a:endParaRPr lang="en-US" sz="3600" b="1" kern="0" dirty="0">
                  <a:solidFill>
                    <a:srgbClr val="A10028"/>
                  </a:solidFill>
                </a:endParaRPr>
              </a:p>
            </p:txBody>
          </p:sp>
          <p:sp>
            <p:nvSpPr>
              <p:cNvPr id="69" name="Rectangle 68"/>
              <p:cNvSpPr/>
              <p:nvPr/>
            </p:nvSpPr>
            <p:spPr>
              <a:xfrm>
                <a:off x="1032813" y="3996199"/>
                <a:ext cx="2473354" cy="400110"/>
              </a:xfrm>
              <a:prstGeom prst="rect">
                <a:avLst/>
              </a:prstGeom>
            </p:spPr>
            <p:txBody>
              <a:bodyPr wrap="square">
                <a:spAutoFit/>
              </a:bodyPr>
              <a:lstStyle/>
              <a:p>
                <a:pPr algn="r">
                  <a:defRPr/>
                </a:pPr>
                <a:r>
                  <a:rPr lang="en-US" sz="2000" kern="0" dirty="0">
                    <a:solidFill>
                      <a:srgbClr val="A10028"/>
                    </a:solidFill>
                  </a:rPr>
                  <a:t>should be investigated</a:t>
                </a:r>
                <a:endParaRPr lang="en-US" b="1" kern="0" dirty="0">
                  <a:solidFill>
                    <a:srgbClr val="A10028"/>
                  </a:solidFill>
                </a:endParaRPr>
              </a:p>
            </p:txBody>
          </p:sp>
        </p:grpSp>
        <p:grpSp>
          <p:nvGrpSpPr>
            <p:cNvPr id="24" name="Group 23"/>
            <p:cNvGrpSpPr/>
            <p:nvPr/>
          </p:nvGrpSpPr>
          <p:grpSpPr>
            <a:xfrm>
              <a:off x="9646816" y="2652761"/>
              <a:ext cx="1858723" cy="1779548"/>
              <a:chOff x="4165842" y="6663057"/>
              <a:chExt cx="1858723" cy="1779548"/>
            </a:xfrm>
          </p:grpSpPr>
          <p:grpSp>
            <p:nvGrpSpPr>
              <p:cNvPr id="25" name="Group 24"/>
              <p:cNvGrpSpPr/>
              <p:nvPr/>
            </p:nvGrpSpPr>
            <p:grpSpPr>
              <a:xfrm>
                <a:off x="4165842" y="6663057"/>
                <a:ext cx="1849396" cy="850588"/>
                <a:chOff x="1330325" y="2137505"/>
                <a:chExt cx="1931532" cy="888365"/>
              </a:xfrm>
            </p:grpSpPr>
            <p:grpSp>
              <p:nvGrpSpPr>
                <p:cNvPr id="48" name="Group 47"/>
                <p:cNvGrpSpPr>
                  <a:grpSpLocks noChangeAspect="1"/>
                </p:cNvGrpSpPr>
                <p:nvPr/>
              </p:nvGrpSpPr>
              <p:grpSpPr bwMode="auto">
                <a:xfrm>
                  <a:off x="1330325" y="2152745"/>
                  <a:ext cx="346075" cy="873125"/>
                  <a:chOff x="803" y="925"/>
                  <a:chExt cx="218" cy="550"/>
                </a:xfrm>
              </p:grpSpPr>
              <p:sp>
                <p:nvSpPr>
                  <p:cNvPr id="65"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6" name="Oval 65"/>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7" name="Freeform 6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49" name="Group 48"/>
                <p:cNvGrpSpPr>
                  <a:grpSpLocks noChangeAspect="1"/>
                </p:cNvGrpSpPr>
                <p:nvPr/>
              </p:nvGrpSpPr>
              <p:grpSpPr bwMode="auto">
                <a:xfrm>
                  <a:off x="1733859" y="2152745"/>
                  <a:ext cx="346075" cy="873125"/>
                  <a:chOff x="803" y="925"/>
                  <a:chExt cx="218" cy="550"/>
                </a:xfrm>
              </p:grpSpPr>
              <p:sp>
                <p:nvSpPr>
                  <p:cNvPr id="62"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3" name="Oval 62"/>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4" name="Freeform 63"/>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50" name="Group 49"/>
                <p:cNvGrpSpPr>
                  <a:grpSpLocks noChangeAspect="1"/>
                </p:cNvGrpSpPr>
                <p:nvPr/>
              </p:nvGrpSpPr>
              <p:grpSpPr bwMode="auto">
                <a:xfrm>
                  <a:off x="2132795" y="2137505"/>
                  <a:ext cx="346075" cy="873125"/>
                  <a:chOff x="803" y="925"/>
                  <a:chExt cx="218" cy="550"/>
                </a:xfrm>
              </p:grpSpPr>
              <p:sp>
                <p:nvSpPr>
                  <p:cNvPr id="59"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0" name="Oval 59"/>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1" name="Freeform 60"/>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51" name="Group 50"/>
                <p:cNvGrpSpPr>
                  <a:grpSpLocks noChangeAspect="1"/>
                </p:cNvGrpSpPr>
                <p:nvPr/>
              </p:nvGrpSpPr>
              <p:grpSpPr bwMode="auto">
                <a:xfrm>
                  <a:off x="2528378" y="2137505"/>
                  <a:ext cx="346075" cy="873125"/>
                  <a:chOff x="803" y="925"/>
                  <a:chExt cx="218" cy="550"/>
                </a:xfrm>
              </p:grpSpPr>
              <p:sp>
                <p:nvSpPr>
                  <p:cNvPr id="56"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57" name="Oval 56"/>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58" name="Freeform 57"/>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52" name="Group 51"/>
                <p:cNvGrpSpPr>
                  <a:grpSpLocks noChangeAspect="1"/>
                </p:cNvGrpSpPr>
                <p:nvPr/>
              </p:nvGrpSpPr>
              <p:grpSpPr bwMode="auto">
                <a:xfrm>
                  <a:off x="2915782" y="2137505"/>
                  <a:ext cx="346075" cy="873125"/>
                  <a:chOff x="803" y="925"/>
                  <a:chExt cx="218" cy="550"/>
                </a:xfrm>
              </p:grpSpPr>
              <p:sp>
                <p:nvSpPr>
                  <p:cNvPr id="53"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54" name="Oval 53"/>
                  <p:cNvSpPr>
                    <a:spLocks noChangeArrowheads="1"/>
                  </p:cNvSpPr>
                  <p:nvPr/>
                </p:nvSpPr>
                <p:spPr bwMode="auto">
                  <a:xfrm>
                    <a:off x="867" y="925"/>
                    <a:ext cx="92" cy="91"/>
                  </a:xfrm>
                  <a:prstGeom prst="ellipse">
                    <a:avLst/>
                  </a:prstGeom>
                  <a:solidFill>
                    <a:srgbClr val="A10028"/>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55" name="Freeform 54"/>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grpSp>
            <p:nvGrpSpPr>
              <p:cNvPr id="26" name="Group 25"/>
              <p:cNvGrpSpPr/>
              <p:nvPr/>
            </p:nvGrpSpPr>
            <p:grpSpPr>
              <a:xfrm>
                <a:off x="4175169" y="7592017"/>
                <a:ext cx="1849396" cy="850588"/>
                <a:chOff x="1330325" y="2137505"/>
                <a:chExt cx="1931532" cy="888365"/>
              </a:xfrm>
            </p:grpSpPr>
            <p:grpSp>
              <p:nvGrpSpPr>
                <p:cNvPr id="27" name="Group 26"/>
                <p:cNvGrpSpPr>
                  <a:grpSpLocks noChangeAspect="1"/>
                </p:cNvGrpSpPr>
                <p:nvPr/>
              </p:nvGrpSpPr>
              <p:grpSpPr bwMode="auto">
                <a:xfrm>
                  <a:off x="1330325" y="2152745"/>
                  <a:ext cx="346075" cy="873125"/>
                  <a:chOff x="803" y="925"/>
                  <a:chExt cx="218" cy="550"/>
                </a:xfrm>
              </p:grpSpPr>
              <p:sp>
                <p:nvSpPr>
                  <p:cNvPr id="45"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6" name="Oval 45"/>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7" name="Freeform 4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29" name="Group 28"/>
                <p:cNvGrpSpPr>
                  <a:grpSpLocks noChangeAspect="1"/>
                </p:cNvGrpSpPr>
                <p:nvPr/>
              </p:nvGrpSpPr>
              <p:grpSpPr bwMode="auto">
                <a:xfrm>
                  <a:off x="1733859" y="2152745"/>
                  <a:ext cx="346075" cy="873125"/>
                  <a:chOff x="803" y="925"/>
                  <a:chExt cx="218" cy="550"/>
                </a:xfrm>
              </p:grpSpPr>
              <p:sp>
                <p:nvSpPr>
                  <p:cNvPr id="42"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3" name="Oval 42"/>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4" name="Freeform 43"/>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0" name="Group 29"/>
                <p:cNvGrpSpPr>
                  <a:grpSpLocks noChangeAspect="1"/>
                </p:cNvGrpSpPr>
                <p:nvPr/>
              </p:nvGrpSpPr>
              <p:grpSpPr bwMode="auto">
                <a:xfrm>
                  <a:off x="2132795" y="2137505"/>
                  <a:ext cx="346075" cy="873125"/>
                  <a:chOff x="803" y="925"/>
                  <a:chExt cx="218" cy="550"/>
                </a:xfrm>
              </p:grpSpPr>
              <p:sp>
                <p:nvSpPr>
                  <p:cNvPr id="39"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0" name="Oval 39"/>
                  <p:cNvSpPr>
                    <a:spLocks noChangeArrowheads="1"/>
                  </p:cNvSpPr>
                  <p:nvPr/>
                </p:nvSpPr>
                <p:spPr bwMode="auto">
                  <a:xfrm>
                    <a:off x="867" y="925"/>
                    <a:ext cx="92" cy="91"/>
                  </a:xfrm>
                  <a:prstGeom prst="ellipse">
                    <a:avLst/>
                  </a:pr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1" name="Freeform 40"/>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1" name="Group 30"/>
                <p:cNvGrpSpPr>
                  <a:grpSpLocks noChangeAspect="1"/>
                </p:cNvGrpSpPr>
                <p:nvPr/>
              </p:nvGrpSpPr>
              <p:grpSpPr bwMode="auto">
                <a:xfrm>
                  <a:off x="2528378" y="2137505"/>
                  <a:ext cx="346075" cy="873125"/>
                  <a:chOff x="803" y="925"/>
                  <a:chExt cx="218" cy="550"/>
                </a:xfrm>
              </p:grpSpPr>
              <p:sp>
                <p:nvSpPr>
                  <p:cNvPr id="36"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37" name="Oval 36"/>
                  <p:cNvSpPr>
                    <a:spLocks noChangeArrowheads="1"/>
                  </p:cNvSpPr>
                  <p:nvPr/>
                </p:nvSpPr>
                <p:spPr bwMode="auto">
                  <a:xfrm>
                    <a:off x="867" y="925"/>
                    <a:ext cx="92" cy="91"/>
                  </a:xfrm>
                  <a:prstGeom prst="ellipse">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38" name="Freeform 37"/>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2" name="Group 31"/>
                <p:cNvGrpSpPr>
                  <a:grpSpLocks noChangeAspect="1"/>
                </p:cNvGrpSpPr>
                <p:nvPr/>
              </p:nvGrpSpPr>
              <p:grpSpPr bwMode="auto">
                <a:xfrm>
                  <a:off x="2915782" y="2137505"/>
                  <a:ext cx="346075" cy="873125"/>
                  <a:chOff x="803" y="925"/>
                  <a:chExt cx="218" cy="550"/>
                </a:xfrm>
              </p:grpSpPr>
              <p:sp>
                <p:nvSpPr>
                  <p:cNvPr id="33"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34" name="Oval 33"/>
                  <p:cNvSpPr>
                    <a:spLocks noChangeArrowheads="1"/>
                  </p:cNvSpPr>
                  <p:nvPr/>
                </p:nvSpPr>
                <p:spPr bwMode="auto">
                  <a:xfrm>
                    <a:off x="867" y="925"/>
                    <a:ext cx="92" cy="91"/>
                  </a:xfrm>
                  <a:prstGeom prst="ellipse">
                    <a:avLst/>
                  </a:prstGeom>
                  <a:solidFill>
                    <a:schemeClr val="accent5">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35" name="Freeform 34"/>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5">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grpSp>
      </p:grpSp>
      <p:sp>
        <p:nvSpPr>
          <p:cNvPr id="71" name="Rectangular Callout 70"/>
          <p:cNvSpPr/>
          <p:nvPr/>
        </p:nvSpPr>
        <p:spPr>
          <a:xfrm>
            <a:off x="7404857" y="4594436"/>
            <a:ext cx="1604330" cy="963398"/>
          </a:xfrm>
          <a:prstGeom prst="wedgeRectCallout">
            <a:avLst>
              <a:gd name="adj1" fmla="val -18579"/>
              <a:gd name="adj2" fmla="val -49713"/>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2400" b="1" kern="0" dirty="0">
                <a:solidFill>
                  <a:srgbClr val="707276"/>
                </a:solidFill>
              </a:rPr>
              <a:t>34% </a:t>
            </a:r>
          </a:p>
          <a:p>
            <a:pPr>
              <a:defRPr/>
            </a:pPr>
            <a:r>
              <a:rPr lang="en-US" kern="0" dirty="0">
                <a:solidFill>
                  <a:srgbClr val="707276"/>
                </a:solidFill>
              </a:rPr>
              <a:t>should not be investigated</a:t>
            </a:r>
          </a:p>
        </p:txBody>
      </p:sp>
      <p:sp>
        <p:nvSpPr>
          <p:cNvPr id="72" name="Rectangle 71"/>
          <p:cNvSpPr/>
          <p:nvPr/>
        </p:nvSpPr>
        <p:spPr>
          <a:xfrm>
            <a:off x="3199955" y="2228834"/>
            <a:ext cx="5642388" cy="923330"/>
          </a:xfrm>
          <a:prstGeom prst="rect">
            <a:avLst/>
          </a:prstGeom>
        </p:spPr>
        <p:txBody>
          <a:bodyPr wrap="square">
            <a:spAutoFit/>
          </a:bodyPr>
          <a:lstStyle/>
          <a:p>
            <a:pPr algn="ctr"/>
            <a:r>
              <a:rPr lang="en-US" b="1" dirty="0">
                <a:solidFill>
                  <a:srgbClr val="707276"/>
                </a:solidFill>
              </a:rPr>
              <a:t>Should the $100+ million dollars in contributions and speaking fees from foreign interests made to the Clinton Foundation be investigated?</a:t>
            </a:r>
          </a:p>
        </p:txBody>
      </p:sp>
    </p:spTree>
    <p:extLst>
      <p:ext uri="{BB962C8B-B14F-4D97-AF65-F5344CB8AC3E}">
        <p14:creationId xmlns:p14="http://schemas.microsoft.com/office/powerpoint/2010/main" val="1377311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9"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z="3200" dirty="0"/>
              <a:t>Majority of Voters believe Canadian Prime minister giving millions to an admitted terrorist was wrong</a:t>
            </a:r>
          </a:p>
        </p:txBody>
      </p:sp>
      <p:sp>
        <p:nvSpPr>
          <p:cNvPr id="16" name="Text Placeholder 2"/>
          <p:cNvSpPr>
            <a:spLocks noGrp="1"/>
          </p:cNvSpPr>
          <p:nvPr>
            <p:ph type="body" idx="13"/>
          </p:nvPr>
        </p:nvSpPr>
        <p:spPr/>
        <p:txBody>
          <a:bodyPr/>
          <a:lstStyle/>
          <a:p>
            <a:r>
              <a:rPr lang="en-US" dirty="0"/>
              <a:t>Yet most don’t think President Trump should protest it, rather he should let it go and move on.</a:t>
            </a:r>
          </a:p>
        </p:txBody>
      </p:sp>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Registered Voters (n=2032)</a:t>
            </a:r>
            <a:endParaRPr lang="en-US" dirty="0">
              <a:solidFill>
                <a:srgbClr val="262626"/>
              </a:solidFill>
              <a:ea typeface="MS Mincho" panose="02020609040205080304" pitchFamily="49" charset="-128"/>
            </a:endParaRPr>
          </a:p>
          <a:p>
            <a:pPr>
              <a:spcBef>
                <a:spcPts val="0"/>
              </a:spcBef>
            </a:pPr>
            <a:r>
              <a:rPr lang="en-US" dirty="0">
                <a:solidFill>
                  <a:srgbClr val="000000"/>
                </a:solidFill>
                <a:latin typeface="Calibri" panose="020F0502020204030204" pitchFamily="34" charset="0"/>
                <a:ea typeface="Arial" panose="020B0604020202020204" pitchFamily="34" charset="0"/>
                <a:cs typeface="Calibri" panose="020F0502020204030204" pitchFamily="34" charset="0"/>
              </a:rPr>
              <a:t>R5 The Canadian Prime Minister gave 10 million Canadian dollars (approximately $8 million) to an admitted terrorist who killed an American soldier because he was questioned illegally under Canadian law by Canadian authorities while he was being detained in Guantanamo. Was the Canadian prime minister right or wrong to do this?</a:t>
            </a:r>
          </a:p>
          <a:p>
            <a:pPr>
              <a:spcBef>
                <a:spcPts val="0"/>
              </a:spcBef>
            </a:pPr>
            <a:r>
              <a:rPr lang="en-US" dirty="0">
                <a:solidFill>
                  <a:srgbClr val="262626"/>
                </a:solidFill>
              </a:rPr>
              <a:t>R6 Should President Trump protest the Canadian Prime Minister's decision or let it go and move on?</a:t>
            </a:r>
          </a:p>
        </p:txBody>
      </p:sp>
      <p:grpSp>
        <p:nvGrpSpPr>
          <p:cNvPr id="3" name="Group 2"/>
          <p:cNvGrpSpPr/>
          <p:nvPr/>
        </p:nvGrpSpPr>
        <p:grpSpPr>
          <a:xfrm>
            <a:off x="1029473" y="2489463"/>
            <a:ext cx="5059680" cy="3981435"/>
            <a:chOff x="1661130" y="2919981"/>
            <a:chExt cx="5059680" cy="3981435"/>
          </a:xfrm>
        </p:grpSpPr>
        <p:sp>
          <p:nvSpPr>
            <p:cNvPr id="19" name="Oval 18"/>
            <p:cNvSpPr/>
            <p:nvPr/>
          </p:nvSpPr>
          <p:spPr>
            <a:xfrm>
              <a:off x="2103089" y="2919981"/>
              <a:ext cx="1483050" cy="1424191"/>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2800" b="1" i="0" u="none" strike="noStrike" kern="0" cap="none" spc="0" normalizeH="0" baseline="0" noProof="0" dirty="0">
                  <a:ln>
                    <a:noFill/>
                  </a:ln>
                  <a:solidFill>
                    <a:srgbClr val="707276"/>
                  </a:solidFill>
                  <a:effectLst/>
                  <a:uLnTx/>
                  <a:uFillTx/>
                </a:rPr>
                <a:t>18% </a:t>
              </a:r>
              <a:br>
                <a:rPr kumimoji="0" lang="en-US" sz="3600" b="1" i="0" u="none" strike="noStrike" kern="0" cap="none" spc="0" normalizeH="0" baseline="0" noProof="0" dirty="0">
                  <a:ln>
                    <a:noFill/>
                  </a:ln>
                  <a:solidFill>
                    <a:srgbClr val="707276"/>
                  </a:solidFill>
                  <a:effectLst/>
                  <a:uLnTx/>
                  <a:uFillTx/>
                </a:rPr>
              </a:br>
              <a:r>
                <a:rPr lang="en-US" b="1" kern="0" noProof="0" dirty="0">
                  <a:solidFill>
                    <a:srgbClr val="707276"/>
                  </a:solidFill>
                </a:rPr>
                <a:t>r</a:t>
              </a:r>
              <a:r>
                <a:rPr lang="en-US" b="1" kern="0" dirty="0" err="1">
                  <a:solidFill>
                    <a:srgbClr val="707276"/>
                  </a:solidFill>
                </a:rPr>
                <a:t>ight</a:t>
              </a:r>
              <a:endParaRPr lang="en-US" kern="0" dirty="0">
                <a:solidFill>
                  <a:srgbClr val="707276"/>
                </a:solidFill>
              </a:endParaRPr>
            </a:p>
          </p:txBody>
        </p:sp>
        <p:grpSp>
          <p:nvGrpSpPr>
            <p:cNvPr id="20" name="Group 19"/>
            <p:cNvGrpSpPr/>
            <p:nvPr/>
          </p:nvGrpSpPr>
          <p:grpSpPr>
            <a:xfrm>
              <a:off x="1661130" y="3371407"/>
              <a:ext cx="5059680" cy="3530009"/>
              <a:chOff x="4639141" y="3312877"/>
              <a:chExt cx="5359400" cy="3547533"/>
            </a:xfrm>
          </p:grpSpPr>
          <p:graphicFrame>
            <p:nvGraphicFramePr>
              <p:cNvPr id="21" name="Chart 20"/>
              <p:cNvGraphicFramePr/>
              <p:nvPr>
                <p:extLst/>
              </p:nvPr>
            </p:nvGraphicFramePr>
            <p:xfrm>
              <a:off x="4639141" y="3312877"/>
              <a:ext cx="5359400" cy="3547533"/>
            </p:xfrm>
            <a:graphic>
              <a:graphicData uri="http://schemas.openxmlformats.org/drawingml/2006/chart">
                <c:chart xmlns:c="http://schemas.openxmlformats.org/drawingml/2006/chart" xmlns:r="http://schemas.openxmlformats.org/officeDocument/2006/relationships" r:id="rId6"/>
              </a:graphicData>
            </a:graphic>
          </p:graphicFrame>
          <p:sp>
            <p:nvSpPr>
              <p:cNvPr id="22" name="Oval 21"/>
              <p:cNvSpPr/>
              <p:nvPr/>
            </p:nvSpPr>
            <p:spPr>
              <a:xfrm>
                <a:off x="5675415" y="3413410"/>
                <a:ext cx="3407311"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noProof="0" dirty="0">
                    <a:solidFill>
                      <a:schemeClr val="accent4">
                        <a:lumMod val="75000"/>
                      </a:schemeClr>
                    </a:solidFill>
                  </a:rPr>
                  <a:t>82</a:t>
                </a:r>
                <a:r>
                  <a:rPr kumimoji="0" lang="en-US" sz="5400" b="1" i="0" u="none" strike="noStrike" kern="0" cap="none" spc="0" normalizeH="0" baseline="0" noProof="0" dirty="0">
                    <a:ln>
                      <a:noFill/>
                    </a:ln>
                    <a:solidFill>
                      <a:schemeClr val="accent4">
                        <a:lumMod val="75000"/>
                      </a:schemeClr>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4">
                        <a:lumMod val="75000"/>
                      </a:schemeClr>
                    </a:solidFill>
                    <a:effectLst/>
                    <a:uLnTx/>
                    <a:uFillTx/>
                  </a:rPr>
                  <a:t>wrong</a:t>
                </a:r>
                <a:endParaRPr kumimoji="0" lang="en-US" sz="2400" i="0" u="none" strike="noStrike" kern="0" cap="none" spc="0" normalizeH="0" baseline="0" noProof="0" dirty="0">
                  <a:ln>
                    <a:noFill/>
                  </a:ln>
                  <a:solidFill>
                    <a:schemeClr val="accent4">
                      <a:lumMod val="75000"/>
                    </a:schemeClr>
                  </a:solidFill>
                  <a:effectLst/>
                  <a:uLnTx/>
                  <a:uFillTx/>
                </a:endParaRPr>
              </a:p>
            </p:txBody>
          </p:sp>
        </p:grpSp>
      </p:grpSp>
      <p:sp>
        <p:nvSpPr>
          <p:cNvPr id="28" name="Rectangle 27"/>
          <p:cNvSpPr/>
          <p:nvPr/>
        </p:nvSpPr>
        <p:spPr>
          <a:xfrm>
            <a:off x="1251782" y="1597743"/>
            <a:ext cx="4837371" cy="92333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The Canadian Prime</a:t>
            </a:r>
            <a:r>
              <a:rPr kumimoji="0" lang="en-US" sz="1800" b="1" i="0" u="none" strike="noStrike" kern="0" cap="none" spc="0" normalizeH="0" noProof="0" dirty="0">
                <a:ln>
                  <a:noFill/>
                </a:ln>
                <a:solidFill>
                  <a:srgbClr val="707276"/>
                </a:solidFill>
                <a:effectLst/>
                <a:uLnTx/>
                <a:uFillTx/>
              </a:rPr>
              <a:t> Minister giving 10 million Canadian dollars to an admitted terrorist  because he was questioned illegally was</a:t>
            </a:r>
            <a:r>
              <a:rPr kumimoji="0" lang="en-US" sz="1800" b="1" i="0" u="none" strike="noStrike" kern="0" cap="none" spc="0" normalizeH="0" baseline="0" noProof="0" dirty="0">
                <a:ln>
                  <a:noFill/>
                </a:ln>
                <a:solidFill>
                  <a:srgbClr val="707276"/>
                </a:solidFill>
                <a:effectLst/>
                <a:uLnTx/>
                <a:uFillTx/>
              </a:rPr>
              <a:t>…</a:t>
            </a:r>
          </a:p>
        </p:txBody>
      </p:sp>
      <p:grpSp>
        <p:nvGrpSpPr>
          <p:cNvPr id="74" name="Group 73"/>
          <p:cNvGrpSpPr/>
          <p:nvPr/>
        </p:nvGrpSpPr>
        <p:grpSpPr>
          <a:xfrm>
            <a:off x="5354450" y="2729039"/>
            <a:ext cx="5694550" cy="3530009"/>
            <a:chOff x="1844040" y="2613196"/>
            <a:chExt cx="5694550" cy="3530009"/>
          </a:xfrm>
        </p:grpSpPr>
        <p:sp>
          <p:nvSpPr>
            <p:cNvPr id="75" name="Oval 74"/>
            <p:cNvSpPr/>
            <p:nvPr/>
          </p:nvSpPr>
          <p:spPr>
            <a:xfrm>
              <a:off x="5709790" y="2806829"/>
              <a:ext cx="1828800" cy="1828800"/>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kern="0" dirty="0">
                  <a:solidFill>
                    <a:srgbClr val="707276"/>
                  </a:solidFill>
                </a:rPr>
                <a:t>42</a:t>
              </a:r>
              <a:r>
                <a:rPr kumimoji="0" lang="en-US" sz="4000" b="1" i="0" u="none" strike="noStrike" kern="0" cap="none" spc="0" normalizeH="0" baseline="0" noProof="0" dirty="0">
                  <a:ln>
                    <a:noFill/>
                  </a:ln>
                  <a:solidFill>
                    <a:srgbClr val="707276"/>
                  </a:solidFill>
                  <a:effectLst/>
                  <a:uLnTx/>
                  <a:uFillTx/>
                </a:rPr>
                <a:t>% </a:t>
              </a:r>
              <a:br>
                <a:rPr kumimoji="0" lang="en-US" sz="4800" b="1" i="0" u="none" strike="noStrike" kern="0" cap="none" spc="0" normalizeH="0" baseline="0" noProof="0" dirty="0">
                  <a:ln>
                    <a:noFill/>
                  </a:ln>
                  <a:solidFill>
                    <a:srgbClr val="707276"/>
                  </a:solidFill>
                  <a:effectLst/>
                  <a:uLnTx/>
                  <a:uFillTx/>
                </a:rPr>
              </a:br>
              <a:r>
                <a:rPr lang="en-US" sz="2000" b="1" kern="0" dirty="0">
                  <a:solidFill>
                    <a:srgbClr val="707276"/>
                  </a:solidFill>
                </a:rPr>
                <a:t>protest it</a:t>
              </a:r>
              <a:endParaRPr lang="en-US" sz="2000" kern="0" dirty="0">
                <a:solidFill>
                  <a:srgbClr val="707276"/>
                </a:solidFill>
              </a:endParaRPr>
            </a:p>
          </p:txBody>
        </p:sp>
        <p:grpSp>
          <p:nvGrpSpPr>
            <p:cNvPr id="76" name="Group 75"/>
            <p:cNvGrpSpPr/>
            <p:nvPr/>
          </p:nvGrpSpPr>
          <p:grpSpPr>
            <a:xfrm>
              <a:off x="1844040" y="2613196"/>
              <a:ext cx="5059680" cy="3530009"/>
              <a:chOff x="4832885" y="2550901"/>
              <a:chExt cx="5359400" cy="3547533"/>
            </a:xfrm>
          </p:grpSpPr>
          <p:graphicFrame>
            <p:nvGraphicFramePr>
              <p:cNvPr id="77" name="Chart 76"/>
              <p:cNvGraphicFramePr/>
              <p:nvPr>
                <p:extLst/>
              </p:nvPr>
            </p:nvGraphicFramePr>
            <p:xfrm>
              <a:off x="4832885" y="2550901"/>
              <a:ext cx="5359400" cy="3547533"/>
            </p:xfrm>
            <a:graphic>
              <a:graphicData uri="http://schemas.openxmlformats.org/drawingml/2006/chart">
                <c:chart xmlns:c="http://schemas.openxmlformats.org/drawingml/2006/chart" xmlns:r="http://schemas.openxmlformats.org/officeDocument/2006/relationships" r:id="rId7"/>
              </a:graphicData>
            </a:graphic>
          </p:graphicFrame>
          <p:sp>
            <p:nvSpPr>
              <p:cNvPr id="78" name="Oval 77"/>
              <p:cNvSpPr/>
              <p:nvPr/>
            </p:nvSpPr>
            <p:spPr>
              <a:xfrm>
                <a:off x="5848694"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dirty="0">
                    <a:solidFill>
                      <a:schemeClr val="accent1"/>
                    </a:solidFill>
                  </a:rPr>
                  <a:t>58</a:t>
                </a:r>
                <a:r>
                  <a:rPr kumimoji="0" lang="en-US" sz="5400" b="1" i="0" u="none" strike="noStrike" kern="0" cap="none" spc="0" normalizeH="0" baseline="0" noProof="0" dirty="0">
                    <a:ln>
                      <a:noFill/>
                    </a:ln>
                    <a:solidFill>
                      <a:schemeClr val="accent1"/>
                    </a:solidFill>
                    <a:effectLst/>
                    <a:uLnTx/>
                    <a:uFillTx/>
                  </a:rPr>
                  <a:t>%</a:t>
                </a:r>
                <a:br>
                  <a:rPr kumimoji="0" lang="en-US" sz="6600" b="1" i="0" u="none" strike="noStrike" kern="0" cap="none" spc="0" normalizeH="0" baseline="0" noProof="0" dirty="0">
                    <a:ln>
                      <a:noFill/>
                    </a:ln>
                    <a:solidFill>
                      <a:schemeClr val="accent1"/>
                    </a:solidFill>
                    <a:effectLst/>
                    <a:uLnTx/>
                    <a:uFillTx/>
                  </a:rPr>
                </a:br>
                <a:r>
                  <a:rPr lang="en-US" sz="2400" b="1" kern="0" dirty="0">
                    <a:solidFill>
                      <a:schemeClr val="accent1"/>
                    </a:solidFill>
                  </a:rPr>
                  <a:t>l</a:t>
                </a:r>
                <a:r>
                  <a:rPr kumimoji="0" lang="en-US" sz="2400" b="1" i="0" u="none" strike="noStrike" kern="0" cap="none" spc="0" normalizeH="0" baseline="0" noProof="0" dirty="0">
                    <a:ln>
                      <a:noFill/>
                    </a:ln>
                    <a:solidFill>
                      <a:schemeClr val="accent1"/>
                    </a:solidFill>
                    <a:effectLst/>
                    <a:uLnTx/>
                    <a:uFillTx/>
                  </a:rPr>
                  <a:t>et it go and move on</a:t>
                </a:r>
                <a:endParaRPr kumimoji="0" lang="en-US" sz="2400" i="0" u="none" strike="noStrike" kern="0" cap="none" spc="0" normalizeH="0" baseline="0" noProof="0" dirty="0">
                  <a:ln>
                    <a:noFill/>
                  </a:ln>
                  <a:solidFill>
                    <a:schemeClr val="accent1"/>
                  </a:solidFill>
                  <a:effectLst/>
                  <a:uLnTx/>
                  <a:uFillTx/>
                </a:endParaRPr>
              </a:p>
            </p:txBody>
          </p:sp>
        </p:grpSp>
      </p:grpSp>
      <p:sp>
        <p:nvSpPr>
          <p:cNvPr id="18" name="Rectangle 17"/>
          <p:cNvSpPr/>
          <p:nvPr/>
        </p:nvSpPr>
        <p:spPr>
          <a:xfrm>
            <a:off x="5938696" y="1858937"/>
            <a:ext cx="4837371"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rgbClr val="707276"/>
                </a:solidFill>
              </a:rPr>
              <a:t>On the Canadian Prime Minister’s decision, President Trump should</a:t>
            </a:r>
            <a:r>
              <a:rPr kumimoji="0" lang="en-US" sz="1800" b="1" i="0" u="none" strike="noStrike" kern="0" cap="none" spc="0" normalizeH="0" noProof="0" dirty="0">
                <a:ln>
                  <a:noFill/>
                </a:ln>
                <a:solidFill>
                  <a:srgbClr val="707276"/>
                </a:solidFill>
                <a:effectLst/>
                <a:uLnTx/>
                <a:uFillTx/>
              </a:rPr>
              <a:t>..</a:t>
            </a:r>
            <a:endParaRPr kumimoji="0" lang="en-US" sz="1800" b="1" i="0" u="none" strike="noStrike" kern="0" cap="none" spc="0" normalizeH="0" baseline="0" noProof="0" dirty="0">
              <a:ln>
                <a:noFill/>
              </a:ln>
              <a:solidFill>
                <a:srgbClr val="707276"/>
              </a:solidFill>
              <a:effectLst/>
              <a:uLnTx/>
              <a:uFillTx/>
            </a:endParaRPr>
          </a:p>
        </p:txBody>
      </p:sp>
    </p:spTree>
    <p:extLst>
      <p:ext uri="{BB962C8B-B14F-4D97-AF65-F5344CB8AC3E}">
        <p14:creationId xmlns:p14="http://schemas.microsoft.com/office/powerpoint/2010/main" val="121883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09"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p:cNvSpPr/>
          <p:nvPr/>
        </p:nvSpPr>
        <p:spPr>
          <a:xfrm>
            <a:off x="4572001" y="1867763"/>
            <a:ext cx="7109375" cy="3555326"/>
          </a:xfrm>
          <a:prstGeom prst="rect">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4"/>
          <p:cNvSpPr>
            <a:spLocks noGrp="1"/>
          </p:cNvSpPr>
          <p:nvPr>
            <p:ph type="title"/>
          </p:nvPr>
        </p:nvSpPr>
        <p:spPr/>
        <p:txBody>
          <a:bodyPr/>
          <a:lstStyle/>
          <a:p>
            <a:r>
              <a:rPr lang="en-US" dirty="0"/>
              <a:t>Survey method</a:t>
            </a:r>
          </a:p>
        </p:txBody>
      </p:sp>
      <p:sp>
        <p:nvSpPr>
          <p:cNvPr id="6" name="Text Placeholder 5"/>
          <p:cNvSpPr>
            <a:spLocks noGrp="1"/>
          </p:cNvSpPr>
          <p:nvPr>
            <p:ph type="body" idx="13"/>
          </p:nvPr>
        </p:nvSpPr>
        <p:spPr>
          <a:xfrm>
            <a:off x="792481" y="2118479"/>
            <a:ext cx="3779520" cy="3139321"/>
          </a:xfrm>
          <a:solidFill>
            <a:schemeClr val="bg1"/>
          </a:solidFill>
          <a:ln>
            <a:solidFill>
              <a:srgbClr val="009DD9"/>
            </a:solidFill>
          </a:ln>
        </p:spPr>
        <p:txBody>
          <a:bodyPr wrap="square" lIns="274320" tIns="274320" rIns="274320" bIns="274320">
            <a:spAutoFit/>
          </a:bodyPr>
          <a:lstStyle/>
          <a:p>
            <a:pPr>
              <a:lnSpc>
                <a:spcPct val="100000"/>
              </a:lnSpc>
            </a:pPr>
            <a:r>
              <a:rPr lang="en-US" sz="2400" dirty="0">
                <a:latin typeface="Segoe UI" panose="020B0502040204020203" pitchFamily="34" charset="0"/>
                <a:cs typeface="Segoe UI" panose="020B0502040204020203" pitchFamily="34" charset="0"/>
              </a:rPr>
              <a:t>This survey was conducted online within the United States between </a:t>
            </a:r>
            <a:r>
              <a:rPr lang="en-US" sz="2400" dirty="0">
                <a:solidFill>
                  <a:srgbClr val="FF8300"/>
                </a:solidFill>
                <a:latin typeface="Segoe UI" panose="020B0502040204020203" pitchFamily="34" charset="0"/>
                <a:cs typeface="Segoe UI" panose="020B0502040204020203" pitchFamily="34" charset="0"/>
              </a:rPr>
              <a:t>July 19-24, 2017 among 2,032 </a:t>
            </a:r>
            <a:r>
              <a:rPr lang="en-US" sz="2400" b="1" dirty="0">
                <a:solidFill>
                  <a:srgbClr val="FF8300"/>
                </a:solidFill>
                <a:latin typeface="Segoe UI" panose="020B0502040204020203" pitchFamily="34" charset="0"/>
                <a:cs typeface="Segoe UI" panose="020B0502040204020203" pitchFamily="34" charset="0"/>
              </a:rPr>
              <a:t>registered voters by The Harris Poll</a:t>
            </a:r>
            <a:r>
              <a:rPr lang="en-US" sz="2400" dirty="0">
                <a:solidFill>
                  <a:srgbClr val="FF8300"/>
                </a:solidFill>
                <a:latin typeface="Segoe UI" panose="020B0502040204020203" pitchFamily="34" charset="0"/>
                <a:cs typeface="Segoe UI" panose="020B0502040204020203" pitchFamily="34" charset="0"/>
              </a:rPr>
              <a:t>. </a:t>
            </a:r>
            <a:endParaRPr lang="en-US" sz="2400" dirty="0">
              <a:latin typeface="Segoe UI" panose="020B0502040204020203" pitchFamily="34" charset="0"/>
              <a:cs typeface="Segoe UI" panose="020B0502040204020203" pitchFamily="34" charset="0"/>
            </a:endParaRPr>
          </a:p>
        </p:txBody>
      </p:sp>
      <p:sp>
        <p:nvSpPr>
          <p:cNvPr id="4" name="Text Placeholder 5"/>
          <p:cNvSpPr txBox="1">
            <a:spLocks/>
          </p:cNvSpPr>
          <p:nvPr/>
        </p:nvSpPr>
        <p:spPr bwMode="gray">
          <a:xfrm>
            <a:off x="4773888" y="2075765"/>
            <a:ext cx="7037112" cy="3447098"/>
          </a:xfrm>
          <a:prstGeom prst="rect">
            <a:avLst/>
          </a:prstGeom>
        </p:spPr>
        <p:txBody>
          <a:bodyPr vert="horz" wrap="square" lIns="182880" tIns="182880" rIns="182880" bIns="182880" rtlCol="0" anchor="t" anchorCtr="0">
            <a:spAutoFit/>
          </a:bodyPr>
          <a:lstStyle>
            <a:lvl1pPr marL="0" indent="0" algn="l" defTabSz="457200" rtl="0" eaLnBrk="1" latinLnBrk="0" hangingPunct="1">
              <a:lnSpc>
                <a:spcPct val="85000"/>
              </a:lnSpc>
              <a:spcBef>
                <a:spcPts val="0"/>
              </a:spcBef>
              <a:buClr>
                <a:srgbClr val="5F5F5F"/>
              </a:buClr>
              <a:buFont typeface="Arial"/>
              <a:buNone/>
              <a:defRPr sz="14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nSpc>
                <a:spcPct val="100000"/>
              </a:lnSpc>
            </a:pPr>
            <a:r>
              <a:rPr lang="en-US" sz="2000" dirty="0">
                <a:solidFill>
                  <a:srgbClr val="FFFFFF"/>
                </a:solidFill>
                <a:latin typeface="Segoe UI" panose="020B0502040204020203" pitchFamily="34" charset="0"/>
                <a:cs typeface="Segoe UI" panose="020B0502040204020203" pitchFamily="34" charset="0"/>
              </a:rPr>
              <a:t>Results were weighted for age within gender, region, race/ethnicity, marital status, household size, income, employment, education, political party, and political ideology where necessary to align them with their actual proportions in the population.  </a:t>
            </a:r>
          </a:p>
          <a:p>
            <a:pPr>
              <a:lnSpc>
                <a:spcPct val="100000"/>
              </a:lnSpc>
            </a:pPr>
            <a:r>
              <a:rPr lang="en-US" sz="2000" dirty="0">
                <a:solidFill>
                  <a:srgbClr val="FFFFFF"/>
                </a:solidFill>
                <a:latin typeface="Segoe UI" panose="020B0502040204020203" pitchFamily="34" charset="0"/>
                <a:cs typeface="Segoe UI" panose="020B0502040204020203" pitchFamily="34" charset="0"/>
              </a:rPr>
              <a:t>Propensity score weighting was also used to adjust for respondents’ propensity to be online.</a:t>
            </a:r>
          </a:p>
          <a:p>
            <a:pPr>
              <a:lnSpc>
                <a:spcPct val="100000"/>
              </a:lnSpc>
            </a:pPr>
            <a:endParaRPr lang="en-US" sz="2000" dirty="0">
              <a:solidFill>
                <a:srgbClr val="FFFFFF"/>
              </a:solidFill>
              <a:latin typeface="Segoe UI" panose="020B0502040204020203" pitchFamily="34" charset="0"/>
              <a:cs typeface="Segoe UI" panose="020B0502040204020203" pitchFamily="34" charset="0"/>
            </a:endParaRPr>
          </a:p>
          <a:p>
            <a:pPr>
              <a:lnSpc>
                <a:spcPct val="100000"/>
              </a:lnSpc>
            </a:pPr>
            <a:r>
              <a:rPr lang="en-US" sz="2000" i="1" dirty="0">
                <a:solidFill>
                  <a:srgbClr val="FFFFFF"/>
                </a:solidFill>
                <a:latin typeface="Segoe UI" panose="020B0502040204020203" pitchFamily="34" charset="0"/>
                <a:cs typeface="Segoe UI" panose="020B0502040204020203" pitchFamily="34" charset="0"/>
              </a:rPr>
              <a:t>Pollsters Mark Penn, Prof. Stephen Ansolabehere, and Dritan Nesho supervised the poll.</a:t>
            </a:r>
          </a:p>
        </p:txBody>
      </p:sp>
    </p:spTree>
    <p:extLst>
      <p:ext uri="{BB962C8B-B14F-4D97-AF65-F5344CB8AC3E}">
        <p14:creationId xmlns:p14="http://schemas.microsoft.com/office/powerpoint/2010/main" val="3892014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013" y="1028700"/>
            <a:ext cx="10888896" cy="571500"/>
          </a:xfrm>
        </p:spPr>
        <p:txBody>
          <a:bodyPr/>
          <a:lstStyle/>
          <a:p>
            <a:r>
              <a:rPr lang="en-US" sz="3200" dirty="0"/>
              <a:t>Vast Majority of Voters believe the millions of </a:t>
            </a:r>
            <a:br>
              <a:rPr lang="en-US" sz="3200" dirty="0"/>
            </a:br>
            <a:r>
              <a:rPr lang="en-US" sz="3200" dirty="0"/>
              <a:t>dollars the Canadian prime minister awarded the terrorist should go the deceased soldier’s family</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R7 Should the 10 million dollars the Canadian prime minister awarded to the terrorist go to the family of the soldier who was killed or stay with the former prisoner?</a:t>
            </a:r>
          </a:p>
        </p:txBody>
      </p:sp>
      <p:sp>
        <p:nvSpPr>
          <p:cNvPr id="8" name="Rectangle 7"/>
          <p:cNvSpPr/>
          <p:nvPr/>
        </p:nvSpPr>
        <p:spPr>
          <a:xfrm>
            <a:off x="2135628" y="2895640"/>
            <a:ext cx="7160772" cy="646331"/>
          </a:xfrm>
          <a:prstGeom prst="rect">
            <a:avLst/>
          </a:prstGeom>
        </p:spPr>
        <p:txBody>
          <a:bodyPr wrap="square">
            <a:spAutoFit/>
          </a:bodyPr>
          <a:lstStyle/>
          <a:p>
            <a:pPr algn="ctr">
              <a:defRPr/>
            </a:pPr>
            <a:r>
              <a:rPr lang="en-US" b="1" kern="0" dirty="0">
                <a:solidFill>
                  <a:srgbClr val="707276"/>
                </a:solidFill>
              </a:rPr>
              <a:t>The millions of dollars the Canadian Prime Minister gave to the known terrorist should…</a:t>
            </a:r>
          </a:p>
        </p:txBody>
      </p:sp>
      <p:grpSp>
        <p:nvGrpSpPr>
          <p:cNvPr id="9" name="Group 8"/>
          <p:cNvGrpSpPr/>
          <p:nvPr/>
        </p:nvGrpSpPr>
        <p:grpSpPr>
          <a:xfrm>
            <a:off x="2248914" y="3551043"/>
            <a:ext cx="6934200" cy="1641443"/>
            <a:chOff x="6391573" y="5020252"/>
            <a:chExt cx="5281336" cy="1641443"/>
          </a:xfrm>
        </p:grpSpPr>
        <p:grpSp>
          <p:nvGrpSpPr>
            <p:cNvPr id="10" name="Group 9"/>
            <p:cNvGrpSpPr/>
            <p:nvPr/>
          </p:nvGrpSpPr>
          <p:grpSpPr>
            <a:xfrm>
              <a:off x="6391573" y="5020252"/>
              <a:ext cx="5281336" cy="1641443"/>
              <a:chOff x="5249366" y="3972352"/>
              <a:chExt cx="5281336" cy="1641443"/>
            </a:xfrm>
          </p:grpSpPr>
          <p:graphicFrame>
            <p:nvGraphicFramePr>
              <p:cNvPr id="12" name="Chart 11"/>
              <p:cNvGraphicFramePr/>
              <p:nvPr>
                <p:extLst/>
              </p:nvPr>
            </p:nvGraphicFramePr>
            <p:xfrm>
              <a:off x="5249366" y="4324126"/>
              <a:ext cx="5281336" cy="1289669"/>
            </p:xfrm>
            <a:graphic>
              <a:graphicData uri="http://schemas.openxmlformats.org/drawingml/2006/chart">
                <c:chart xmlns:c="http://schemas.openxmlformats.org/drawingml/2006/chart" xmlns:r="http://schemas.openxmlformats.org/officeDocument/2006/relationships" r:id="rId2"/>
              </a:graphicData>
            </a:graphic>
          </p:graphicFrame>
          <p:sp>
            <p:nvSpPr>
              <p:cNvPr id="13" name="Rounded Rectangle 127"/>
              <p:cNvSpPr/>
              <p:nvPr/>
            </p:nvSpPr>
            <p:spPr>
              <a:xfrm>
                <a:off x="8267272" y="3972352"/>
                <a:ext cx="2249121" cy="7817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b="1" kern="0" dirty="0">
                    <a:solidFill>
                      <a:srgbClr val="009DD9"/>
                    </a:solidFill>
                  </a:rPr>
                  <a:t>Go to the family of the soldier who was killed</a:t>
                </a:r>
                <a:endParaRPr lang="en-US" i="1" kern="0" dirty="0">
                  <a:solidFill>
                    <a:srgbClr val="009DD9"/>
                  </a:solidFill>
                </a:endParaRPr>
              </a:p>
            </p:txBody>
          </p:sp>
        </p:grpSp>
        <p:sp>
          <p:nvSpPr>
            <p:cNvPr id="11" name="Rounded Rectangle 128"/>
            <p:cNvSpPr/>
            <p:nvPr/>
          </p:nvSpPr>
          <p:spPr>
            <a:xfrm>
              <a:off x="6427645" y="5028066"/>
              <a:ext cx="2030596" cy="7817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A10028"/>
                  </a:solidFill>
                </a:rPr>
                <a:t>Stay with the former prisoner</a:t>
              </a:r>
              <a:endParaRPr lang="en-US" i="1" kern="0" dirty="0">
                <a:solidFill>
                  <a:srgbClr val="A10028"/>
                </a:solidFill>
              </a:endParaRPr>
            </a:p>
          </p:txBody>
        </p:sp>
      </p:grpSp>
      <p:sp>
        <p:nvSpPr>
          <p:cNvPr id="14" name="Text Placeholder 3"/>
          <p:cNvSpPr txBox="1">
            <a:spLocks/>
          </p:cNvSpPr>
          <p:nvPr/>
        </p:nvSpPr>
        <p:spPr>
          <a:xfrm>
            <a:off x="989620" y="6142051"/>
            <a:ext cx="10887287" cy="434712"/>
          </a:xfrm>
          <a:prstGeom prst="rect">
            <a:avLst/>
          </a:prstGeom>
        </p:spPr>
        <p:txBody>
          <a:bodyPr vert="horz" wrap="square" lIns="91440" tIns="0" rIns="91440" bIns="0" rtlCol="0" anchor="b" anchorCtr="0">
            <a:noAutofit/>
          </a:bodyPr>
          <a:lstStyle>
            <a:lvl1pPr marL="0" indent="0" algn="l" defTabSz="457200" rtl="0" eaLnBrk="1" latinLnBrk="0" hangingPunct="1">
              <a:lnSpc>
                <a:spcPct val="100000"/>
              </a:lnSpc>
              <a:spcBef>
                <a:spcPts val="60"/>
              </a:spcBef>
              <a:buClr>
                <a:srgbClr val="5F5F5F"/>
              </a:buClr>
              <a:buFont typeface="Arial"/>
              <a:buNone/>
              <a:defRPr sz="8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endParaRPr lang="en-US" dirty="0">
              <a:solidFill>
                <a:srgbClr val="262626"/>
              </a:solidFill>
              <a:ea typeface="MS Mincho" panose="02020609040205080304" pitchFamily="49" charset="-128"/>
            </a:endParaRPr>
          </a:p>
        </p:txBody>
      </p:sp>
    </p:spTree>
    <p:extLst>
      <p:ext uri="{BB962C8B-B14F-4D97-AF65-F5344CB8AC3E}">
        <p14:creationId xmlns:p14="http://schemas.microsoft.com/office/powerpoint/2010/main" val="4103636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Most feel the trump presidency is on a bad course</a:t>
            </a:r>
          </a:p>
        </p:txBody>
      </p:sp>
      <p:sp>
        <p:nvSpPr>
          <p:cNvPr id="3" name="Text Placeholder 2"/>
          <p:cNvSpPr>
            <a:spLocks noGrp="1"/>
          </p:cNvSpPr>
          <p:nvPr>
            <p:ph type="body" idx="13"/>
          </p:nvPr>
        </p:nvSpPr>
        <p:spPr/>
        <p:txBody>
          <a:bodyPr/>
          <a:lstStyle/>
          <a:p>
            <a:r>
              <a:rPr lang="en-US" dirty="0"/>
              <a:t>Temperament and governing seem to be creating the bad course, according to voters, while his policies seem to attribute to a good course.</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DP1 Do you think the Trump Presidency is on a good course or a bad course?</a:t>
            </a:r>
          </a:p>
          <a:p>
            <a:r>
              <a:rPr lang="en-US" u="sng" dirty="0">
                <a:solidFill>
                  <a:srgbClr val="262626"/>
                </a:solidFill>
                <a:ea typeface="MS Mincho" panose="02020609040205080304" pitchFamily="49" charset="-128"/>
              </a:rPr>
              <a:t>BASE: Registered Voters Who Say Good Course (n=835)</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DP2 Do you think that it is on a good course because of his policies or mostly because of his temperament and way of governing?</a:t>
            </a:r>
            <a:r>
              <a:rPr lang="en-US" u="sng" dirty="0">
                <a:solidFill>
                  <a:srgbClr val="262626"/>
                </a:solidFill>
                <a:ea typeface="MS Mincho" panose="02020609040205080304" pitchFamily="49" charset="-128"/>
              </a:rPr>
              <a:t> </a:t>
            </a:r>
          </a:p>
          <a:p>
            <a:r>
              <a:rPr lang="en-US" u="sng" dirty="0">
                <a:solidFill>
                  <a:srgbClr val="262626"/>
                </a:solidFill>
                <a:ea typeface="MS Mincho" panose="02020609040205080304" pitchFamily="49" charset="-128"/>
              </a:rPr>
              <a:t>BASE: Registered Voters Who Say Bad Course(n=1197)</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DP2 Do you think that it is on a bad course because of his policies or mostly because of his temperament and way of governing?</a:t>
            </a:r>
          </a:p>
        </p:txBody>
      </p:sp>
      <p:sp>
        <p:nvSpPr>
          <p:cNvPr id="8" name="Rectangle 7"/>
          <p:cNvSpPr/>
          <p:nvPr/>
        </p:nvSpPr>
        <p:spPr>
          <a:xfrm>
            <a:off x="2266499" y="1752600"/>
            <a:ext cx="7160772" cy="369332"/>
          </a:xfrm>
          <a:prstGeom prst="rect">
            <a:avLst/>
          </a:prstGeom>
        </p:spPr>
        <p:txBody>
          <a:bodyPr wrap="square">
            <a:spAutoFit/>
          </a:bodyPr>
          <a:lstStyle/>
          <a:p>
            <a:pPr algn="ctr">
              <a:defRPr/>
            </a:pPr>
            <a:r>
              <a:rPr lang="en-US" b="1" kern="0" dirty="0">
                <a:solidFill>
                  <a:srgbClr val="707276"/>
                </a:solidFill>
              </a:rPr>
              <a:t>The Trump Presidency is on a…</a:t>
            </a:r>
          </a:p>
        </p:txBody>
      </p:sp>
      <p:grpSp>
        <p:nvGrpSpPr>
          <p:cNvPr id="9" name="Group 8"/>
          <p:cNvGrpSpPr/>
          <p:nvPr/>
        </p:nvGrpSpPr>
        <p:grpSpPr>
          <a:xfrm>
            <a:off x="2541908" y="2010680"/>
            <a:ext cx="6895086" cy="1070677"/>
            <a:chOff x="6391573" y="5020252"/>
            <a:chExt cx="5281336" cy="2062162"/>
          </a:xfrm>
        </p:grpSpPr>
        <p:grpSp>
          <p:nvGrpSpPr>
            <p:cNvPr id="10" name="Group 9"/>
            <p:cNvGrpSpPr/>
            <p:nvPr/>
          </p:nvGrpSpPr>
          <p:grpSpPr>
            <a:xfrm>
              <a:off x="6391573" y="5020252"/>
              <a:ext cx="5281336" cy="2062162"/>
              <a:chOff x="5249366" y="3972352"/>
              <a:chExt cx="5281336" cy="2062162"/>
            </a:xfrm>
          </p:grpSpPr>
          <p:graphicFrame>
            <p:nvGraphicFramePr>
              <p:cNvPr id="12" name="Chart 11"/>
              <p:cNvGraphicFramePr/>
              <p:nvPr>
                <p:extLst>
                  <p:ext uri="{D42A27DB-BD31-4B8C-83A1-F6EECF244321}">
                    <p14:modId xmlns:p14="http://schemas.microsoft.com/office/powerpoint/2010/main" val="1923989992"/>
                  </p:ext>
                </p:extLst>
              </p:nvPr>
            </p:nvGraphicFramePr>
            <p:xfrm>
              <a:off x="5249366" y="4324123"/>
              <a:ext cx="5281336" cy="1710391"/>
            </p:xfrm>
            <a:graphic>
              <a:graphicData uri="http://schemas.openxmlformats.org/drawingml/2006/chart">
                <c:chart xmlns:c="http://schemas.openxmlformats.org/drawingml/2006/chart" xmlns:r="http://schemas.openxmlformats.org/officeDocument/2006/relationships" r:id="rId2"/>
              </a:graphicData>
            </a:graphic>
          </p:graphicFrame>
          <p:sp>
            <p:nvSpPr>
              <p:cNvPr id="13" name="Rounded Rectangle 127"/>
              <p:cNvSpPr/>
              <p:nvPr/>
            </p:nvSpPr>
            <p:spPr>
              <a:xfrm>
                <a:off x="8267272" y="3972352"/>
                <a:ext cx="2249121" cy="7817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b="1" kern="0" dirty="0">
                    <a:solidFill>
                      <a:srgbClr val="009DD9"/>
                    </a:solidFill>
                  </a:rPr>
                  <a:t>Good course…</a:t>
                </a:r>
                <a:endParaRPr lang="en-US" i="1" kern="0" dirty="0">
                  <a:solidFill>
                    <a:srgbClr val="009DD9"/>
                  </a:solidFill>
                </a:endParaRPr>
              </a:p>
            </p:txBody>
          </p:sp>
        </p:grpSp>
        <p:sp>
          <p:nvSpPr>
            <p:cNvPr id="11" name="Rounded Rectangle 128"/>
            <p:cNvSpPr/>
            <p:nvPr/>
          </p:nvSpPr>
          <p:spPr>
            <a:xfrm>
              <a:off x="6427645" y="5028066"/>
              <a:ext cx="2030596" cy="7817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A10028"/>
                  </a:solidFill>
                </a:rPr>
                <a:t>Bad course…</a:t>
              </a:r>
              <a:endParaRPr lang="en-US" i="1" kern="0" dirty="0">
                <a:solidFill>
                  <a:srgbClr val="A10028"/>
                </a:solidFill>
              </a:endParaRPr>
            </a:p>
          </p:txBody>
        </p:sp>
      </p:grpSp>
      <p:sp>
        <p:nvSpPr>
          <p:cNvPr id="14" name="Text Placeholder 3"/>
          <p:cNvSpPr txBox="1">
            <a:spLocks/>
          </p:cNvSpPr>
          <p:nvPr/>
        </p:nvSpPr>
        <p:spPr>
          <a:xfrm>
            <a:off x="989620" y="6142051"/>
            <a:ext cx="10887287" cy="434712"/>
          </a:xfrm>
          <a:prstGeom prst="rect">
            <a:avLst/>
          </a:prstGeom>
        </p:spPr>
        <p:txBody>
          <a:bodyPr vert="horz" wrap="square" lIns="91440" tIns="0" rIns="91440" bIns="0" rtlCol="0" anchor="b" anchorCtr="0">
            <a:noAutofit/>
          </a:bodyPr>
          <a:lstStyle>
            <a:lvl1pPr marL="0" indent="0" algn="l" defTabSz="457200" rtl="0" eaLnBrk="1" latinLnBrk="0" hangingPunct="1">
              <a:lnSpc>
                <a:spcPct val="100000"/>
              </a:lnSpc>
              <a:spcBef>
                <a:spcPts val="60"/>
              </a:spcBef>
              <a:buClr>
                <a:srgbClr val="5F5F5F"/>
              </a:buClr>
              <a:buFont typeface="Arial"/>
              <a:buNone/>
              <a:defRPr sz="8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endParaRPr lang="en-US" dirty="0">
              <a:solidFill>
                <a:srgbClr val="262626"/>
              </a:solidFill>
              <a:ea typeface="MS Mincho" panose="02020609040205080304" pitchFamily="49" charset="-128"/>
            </a:endParaRPr>
          </a:p>
        </p:txBody>
      </p:sp>
      <p:grpSp>
        <p:nvGrpSpPr>
          <p:cNvPr id="15" name="Group 14"/>
          <p:cNvGrpSpPr/>
          <p:nvPr/>
        </p:nvGrpSpPr>
        <p:grpSpPr>
          <a:xfrm>
            <a:off x="1437485" y="3386350"/>
            <a:ext cx="3802576" cy="2724981"/>
            <a:chOff x="1318371" y="2170628"/>
            <a:chExt cx="5554869" cy="3988434"/>
          </a:xfrm>
        </p:grpSpPr>
        <p:sp>
          <p:nvSpPr>
            <p:cNvPr id="16" name="Oval 15"/>
            <p:cNvSpPr/>
            <p:nvPr/>
          </p:nvSpPr>
          <p:spPr>
            <a:xfrm>
              <a:off x="1318371" y="2170628"/>
              <a:ext cx="1974140" cy="1828800"/>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r>
                <a:rPr kumimoji="0" lang="en-US" sz="2800" b="1" i="0" u="none" strike="noStrike" kern="0" cap="none" spc="0" normalizeH="0" baseline="0" noProof="0" dirty="0">
                  <a:ln>
                    <a:noFill/>
                  </a:ln>
                  <a:solidFill>
                    <a:srgbClr val="707276"/>
                  </a:solidFill>
                  <a:effectLst/>
                  <a:uLnTx/>
                  <a:uFillTx/>
                </a:rPr>
                <a:t>23% </a:t>
              </a:r>
              <a:br>
                <a:rPr kumimoji="0" lang="en-US" sz="3600" b="1" i="0" u="none" strike="noStrike" kern="0" cap="none" spc="0" normalizeH="0" baseline="0" noProof="0" dirty="0">
                  <a:ln>
                    <a:noFill/>
                  </a:ln>
                  <a:solidFill>
                    <a:srgbClr val="707276"/>
                  </a:solidFill>
                  <a:effectLst/>
                  <a:uLnTx/>
                  <a:uFillTx/>
                </a:rPr>
              </a:br>
              <a:r>
                <a:rPr lang="en-US" b="1" kern="0" noProof="0" dirty="0">
                  <a:solidFill>
                    <a:srgbClr val="707276"/>
                  </a:solidFill>
                </a:rPr>
                <a:t>Policies</a:t>
              </a:r>
              <a:endParaRPr lang="en-US" kern="0" dirty="0">
                <a:solidFill>
                  <a:srgbClr val="707276"/>
                </a:solidFill>
              </a:endParaRPr>
            </a:p>
          </p:txBody>
        </p:sp>
        <p:grpSp>
          <p:nvGrpSpPr>
            <p:cNvPr id="17" name="Group 16"/>
            <p:cNvGrpSpPr/>
            <p:nvPr/>
          </p:nvGrpSpPr>
          <p:grpSpPr>
            <a:xfrm>
              <a:off x="1813560" y="2629053"/>
              <a:ext cx="5059680" cy="3530009"/>
              <a:chOff x="4800600" y="2566837"/>
              <a:chExt cx="5359400" cy="3547533"/>
            </a:xfrm>
          </p:grpSpPr>
          <p:graphicFrame>
            <p:nvGraphicFramePr>
              <p:cNvPr id="18" name="Chart 17"/>
              <p:cNvGraphicFramePr/>
              <p:nvPr>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p:cNvSpPr/>
              <p:nvPr/>
            </p:nvSpPr>
            <p:spPr>
              <a:xfrm>
                <a:off x="5785309" y="2643415"/>
                <a:ext cx="3407311"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chemeClr val="accent4">
                        <a:lumMod val="75000"/>
                      </a:schemeClr>
                    </a:solidFill>
                    <a:effectLst/>
                    <a:uLnTx/>
                    <a:uFillTx/>
                  </a:rPr>
                  <a:t>77%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accent4">
                        <a:lumMod val="75000"/>
                      </a:schemeClr>
                    </a:solidFill>
                    <a:effectLst/>
                    <a:uLnTx/>
                    <a:uFillTx/>
                  </a:rPr>
                  <a:t>Temperament and way of</a:t>
                </a:r>
                <a:r>
                  <a:rPr kumimoji="0" lang="en-US" sz="1600" b="1" i="0" u="none" strike="noStrike" kern="0" cap="none" spc="0" normalizeH="0" noProof="0" dirty="0">
                    <a:ln>
                      <a:noFill/>
                    </a:ln>
                    <a:solidFill>
                      <a:schemeClr val="accent4">
                        <a:lumMod val="75000"/>
                      </a:schemeClr>
                    </a:solidFill>
                    <a:effectLst/>
                    <a:uLnTx/>
                    <a:uFillTx/>
                  </a:rPr>
                  <a:t> governing</a:t>
                </a:r>
                <a:endParaRPr kumimoji="0" lang="en-US" sz="1600" i="0" u="none" strike="noStrike" kern="0" cap="none" spc="0" normalizeH="0" baseline="0" noProof="0" dirty="0">
                  <a:ln>
                    <a:noFill/>
                  </a:ln>
                  <a:solidFill>
                    <a:schemeClr val="accent4">
                      <a:lumMod val="75000"/>
                    </a:schemeClr>
                  </a:solidFill>
                  <a:effectLst/>
                  <a:uLnTx/>
                  <a:uFillTx/>
                </a:endParaRPr>
              </a:p>
            </p:txBody>
          </p:sp>
        </p:grpSp>
      </p:grpSp>
      <p:sp>
        <p:nvSpPr>
          <p:cNvPr id="20" name="Rectangle 19"/>
          <p:cNvSpPr/>
          <p:nvPr/>
        </p:nvSpPr>
        <p:spPr>
          <a:xfrm>
            <a:off x="1648032" y="2960397"/>
            <a:ext cx="2266499" cy="369332"/>
          </a:xfrm>
          <a:prstGeom prst="rect">
            <a:avLst/>
          </a:prstGeom>
        </p:spPr>
        <p:txBody>
          <a:bodyPr wrap="square">
            <a:spAutoFit/>
          </a:bodyPr>
          <a:lstStyle/>
          <a:p>
            <a:pPr algn="ctr">
              <a:defRPr/>
            </a:pPr>
            <a:r>
              <a:rPr lang="en-US" b="1" kern="0" dirty="0">
                <a:solidFill>
                  <a:srgbClr val="707276"/>
                </a:solidFill>
              </a:rPr>
              <a:t>Because of his…</a:t>
            </a:r>
          </a:p>
        </p:txBody>
      </p:sp>
      <p:sp>
        <p:nvSpPr>
          <p:cNvPr id="21" name="Rectangle 20"/>
          <p:cNvSpPr/>
          <p:nvPr/>
        </p:nvSpPr>
        <p:spPr>
          <a:xfrm>
            <a:off x="7696200" y="2960397"/>
            <a:ext cx="2266499" cy="369332"/>
          </a:xfrm>
          <a:prstGeom prst="rect">
            <a:avLst/>
          </a:prstGeom>
        </p:spPr>
        <p:txBody>
          <a:bodyPr wrap="square">
            <a:spAutoFit/>
          </a:bodyPr>
          <a:lstStyle/>
          <a:p>
            <a:pPr algn="ctr">
              <a:defRPr/>
            </a:pPr>
            <a:r>
              <a:rPr lang="en-US" b="1" kern="0" dirty="0">
                <a:solidFill>
                  <a:srgbClr val="707276"/>
                </a:solidFill>
              </a:rPr>
              <a:t>Because of his…</a:t>
            </a:r>
          </a:p>
        </p:txBody>
      </p:sp>
      <p:grpSp>
        <p:nvGrpSpPr>
          <p:cNvPr id="22" name="Group 21"/>
          <p:cNvGrpSpPr/>
          <p:nvPr/>
        </p:nvGrpSpPr>
        <p:grpSpPr>
          <a:xfrm>
            <a:off x="6470234" y="3222590"/>
            <a:ext cx="4738917" cy="2972032"/>
            <a:chOff x="1844040" y="2074221"/>
            <a:chExt cx="6105982" cy="4068984"/>
          </a:xfrm>
        </p:grpSpPr>
        <p:sp>
          <p:nvSpPr>
            <p:cNvPr id="23" name="Oval 22"/>
            <p:cNvSpPr/>
            <p:nvPr/>
          </p:nvSpPr>
          <p:spPr>
            <a:xfrm>
              <a:off x="5372474" y="2074221"/>
              <a:ext cx="2577548" cy="2719387"/>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kern="0" noProof="0" dirty="0">
                  <a:solidFill>
                    <a:srgbClr val="707276"/>
                  </a:solidFill>
                </a:rPr>
                <a:t>35</a:t>
              </a:r>
              <a:r>
                <a:rPr kumimoji="0" lang="en-US" sz="2400" b="1" i="0" u="none" strike="noStrike" kern="0" cap="none" spc="0" normalizeH="0" baseline="0" noProof="0" dirty="0">
                  <a:ln>
                    <a:noFill/>
                  </a:ln>
                  <a:solidFill>
                    <a:srgbClr val="707276"/>
                  </a:solidFill>
                  <a:effectLst/>
                  <a:uLnTx/>
                  <a:uFillTx/>
                </a:rPr>
                <a:t>% </a:t>
              </a:r>
              <a:br>
                <a:rPr kumimoji="0" lang="en-US" sz="4800" b="1" i="0" u="none" strike="noStrike" kern="0" cap="none" spc="0" normalizeH="0" baseline="0" noProof="0" dirty="0">
                  <a:ln>
                    <a:noFill/>
                  </a:ln>
                  <a:solidFill>
                    <a:srgbClr val="707276"/>
                  </a:solidFill>
                  <a:effectLst/>
                  <a:uLnTx/>
                  <a:uFillTx/>
                </a:rPr>
              </a:br>
              <a:r>
                <a:rPr lang="en-US" sz="1600" b="1" kern="0" noProof="0" dirty="0">
                  <a:solidFill>
                    <a:srgbClr val="707276"/>
                  </a:solidFill>
                </a:rPr>
                <a:t>Temperament and way of governing</a:t>
              </a:r>
              <a:endParaRPr lang="en-US" sz="1600" kern="0" dirty="0">
                <a:solidFill>
                  <a:srgbClr val="707276"/>
                </a:solidFill>
              </a:endParaRPr>
            </a:p>
          </p:txBody>
        </p:sp>
        <p:grpSp>
          <p:nvGrpSpPr>
            <p:cNvPr id="24" name="Group 23"/>
            <p:cNvGrpSpPr/>
            <p:nvPr/>
          </p:nvGrpSpPr>
          <p:grpSpPr>
            <a:xfrm>
              <a:off x="1844040" y="2613196"/>
              <a:ext cx="5059680" cy="3530009"/>
              <a:chOff x="4832885" y="2550901"/>
              <a:chExt cx="5359400" cy="3547533"/>
            </a:xfrm>
          </p:grpSpPr>
          <p:graphicFrame>
            <p:nvGraphicFramePr>
              <p:cNvPr id="25" name="Chart 24"/>
              <p:cNvGraphicFramePr/>
              <p:nvPr>
                <p:extLst/>
              </p:nvPr>
            </p:nvGraphicFramePr>
            <p:xfrm>
              <a:off x="4832885" y="2550901"/>
              <a:ext cx="5359400" cy="3547533"/>
            </p:xfrm>
            <a:graphic>
              <a:graphicData uri="http://schemas.openxmlformats.org/drawingml/2006/chart">
                <c:chart xmlns:c="http://schemas.openxmlformats.org/drawingml/2006/chart" xmlns:r="http://schemas.openxmlformats.org/officeDocument/2006/relationships" r:id="rId4"/>
              </a:graphicData>
            </a:graphic>
          </p:graphicFrame>
          <p:sp>
            <p:nvSpPr>
              <p:cNvPr id="26" name="Oval 25"/>
              <p:cNvSpPr/>
              <p:nvPr/>
            </p:nvSpPr>
            <p:spPr>
              <a:xfrm>
                <a:off x="5848694"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noProof="0" dirty="0">
                    <a:solidFill>
                      <a:schemeClr val="accent1"/>
                    </a:solidFill>
                  </a:rPr>
                  <a:t>65</a:t>
                </a:r>
                <a:r>
                  <a:rPr kumimoji="0" lang="en-US" sz="5400" b="1" i="0" u="none" strike="noStrike" kern="0" cap="none" spc="0" normalizeH="0" baseline="0" noProof="0" dirty="0">
                    <a:ln>
                      <a:noFill/>
                    </a:ln>
                    <a:solidFill>
                      <a:schemeClr val="accent1"/>
                    </a:solidFill>
                    <a:effectLst/>
                    <a:uLnTx/>
                    <a:uFillTx/>
                  </a:rPr>
                  <a:t>%</a:t>
                </a:r>
                <a:br>
                  <a:rPr kumimoji="0" lang="en-US" sz="6600" b="1" i="0" u="none" strike="noStrike" kern="0" cap="none" spc="0" normalizeH="0" baseline="0" noProof="0" dirty="0">
                    <a:ln>
                      <a:noFill/>
                    </a:ln>
                    <a:solidFill>
                      <a:schemeClr val="accent1"/>
                    </a:solidFill>
                    <a:effectLst/>
                    <a:uLnTx/>
                    <a:uFillTx/>
                  </a:rPr>
                </a:br>
                <a:r>
                  <a:rPr kumimoji="0" lang="en-US" b="1" i="0" u="none" strike="noStrike" kern="0" cap="none" spc="0" normalizeH="0" baseline="0" noProof="0" dirty="0">
                    <a:ln>
                      <a:noFill/>
                    </a:ln>
                    <a:solidFill>
                      <a:schemeClr val="accent1"/>
                    </a:solidFill>
                    <a:effectLst/>
                    <a:uLnTx/>
                    <a:uFillTx/>
                  </a:rPr>
                  <a:t>Policies</a:t>
                </a:r>
                <a:endParaRPr kumimoji="0" lang="en-US" i="0" u="none" strike="noStrike" kern="0" cap="none" spc="0" normalizeH="0" baseline="0" noProof="0" dirty="0">
                  <a:ln>
                    <a:noFill/>
                  </a:ln>
                  <a:solidFill>
                    <a:schemeClr val="accent1"/>
                  </a:solidFill>
                  <a:effectLst/>
                  <a:uLnTx/>
                  <a:uFillTx/>
                </a:endParaRPr>
              </a:p>
            </p:txBody>
          </p:sp>
        </p:grpSp>
      </p:grpSp>
    </p:spTree>
    <p:extLst>
      <p:ext uri="{BB962C8B-B14F-4D97-AF65-F5344CB8AC3E}">
        <p14:creationId xmlns:p14="http://schemas.microsoft.com/office/powerpoint/2010/main" val="665251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552" y="942532"/>
            <a:ext cx="10888896" cy="571500"/>
          </a:xfrm>
        </p:spPr>
        <p:txBody>
          <a:bodyPr/>
          <a:lstStyle/>
          <a:p>
            <a:r>
              <a:rPr lang="en-US" sz="2800" dirty="0"/>
              <a:t>Voters seem to be in consensus on most favorable ways to improve trump’s Presidency – stay out of the media and Focus on Legislation and policies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a:t>
            </a:r>
          </a:p>
          <a:p>
            <a:r>
              <a:rPr lang="en-US" dirty="0"/>
              <a:t>DP3 Here are some things President Trump could do to improve his Presidency. Would each of these actions make you much more favorable to President Trump, somewhat more favorable, somewhat less favorable or much less favorable?</a:t>
            </a:r>
          </a:p>
        </p:txBody>
      </p:sp>
      <p:sp>
        <p:nvSpPr>
          <p:cNvPr id="13" name="TextBox 12"/>
          <p:cNvSpPr txBox="1"/>
          <p:nvPr/>
        </p:nvSpPr>
        <p:spPr>
          <a:xfrm>
            <a:off x="6039117" y="2291022"/>
            <a:ext cx="2347761" cy="338554"/>
          </a:xfrm>
          <a:prstGeom prst="rect">
            <a:avLst/>
          </a:prstGeom>
          <a:noFill/>
        </p:spPr>
        <p:txBody>
          <a:bodyPr wrap="square" rtlCol="0">
            <a:spAutoFit/>
          </a:bodyPr>
          <a:lstStyle/>
          <a:p>
            <a:r>
              <a:rPr lang="en-US" sz="1600" b="1" dirty="0">
                <a:solidFill>
                  <a:srgbClr val="5F5F5F"/>
                </a:solidFill>
              </a:rPr>
              <a:t>Less Favorable To Him</a:t>
            </a:r>
          </a:p>
        </p:txBody>
      </p:sp>
      <p:sp>
        <p:nvSpPr>
          <p:cNvPr id="15" name="TextBox 14"/>
          <p:cNvSpPr txBox="1"/>
          <p:nvPr/>
        </p:nvSpPr>
        <p:spPr>
          <a:xfrm>
            <a:off x="8610600" y="2286001"/>
            <a:ext cx="2548848" cy="338554"/>
          </a:xfrm>
          <a:prstGeom prst="rect">
            <a:avLst/>
          </a:prstGeom>
          <a:noFill/>
        </p:spPr>
        <p:txBody>
          <a:bodyPr wrap="square" rtlCol="0">
            <a:spAutoFit/>
          </a:bodyPr>
          <a:lstStyle/>
          <a:p>
            <a:r>
              <a:rPr lang="en-US" sz="1600" b="1" dirty="0">
                <a:solidFill>
                  <a:srgbClr val="5F5F5F"/>
                </a:solidFill>
              </a:rPr>
              <a:t>More Favorable to Him</a:t>
            </a:r>
          </a:p>
        </p:txBody>
      </p:sp>
      <p:sp>
        <p:nvSpPr>
          <p:cNvPr id="16" name="Rectangle 15"/>
          <p:cNvSpPr/>
          <p:nvPr/>
        </p:nvSpPr>
        <p:spPr>
          <a:xfrm>
            <a:off x="2724150" y="1759148"/>
            <a:ext cx="6743700"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a:solidFill>
                  <a:srgbClr val="707276"/>
                </a:solidFill>
              </a:rPr>
              <a:t>Actions to Improve the Trump Presidency that Would Make Voters…</a:t>
            </a:r>
            <a:endParaRPr kumimoji="0" lang="en-US" sz="1800" b="1" i="0" u="none" strike="noStrike" kern="0" cap="none" spc="0" normalizeH="0" baseline="0" noProof="0" dirty="0">
              <a:ln>
                <a:noFill/>
              </a:ln>
              <a:solidFill>
                <a:srgbClr val="707276"/>
              </a:solidFill>
              <a:effectLst/>
              <a:uLnTx/>
              <a:uFillTx/>
            </a:endParaRPr>
          </a:p>
        </p:txBody>
      </p:sp>
      <p:grpSp>
        <p:nvGrpSpPr>
          <p:cNvPr id="26" name="Group 25"/>
          <p:cNvGrpSpPr/>
          <p:nvPr/>
        </p:nvGrpSpPr>
        <p:grpSpPr>
          <a:xfrm>
            <a:off x="1103325" y="3101091"/>
            <a:ext cx="9871584" cy="2895600"/>
            <a:chOff x="987451" y="3124200"/>
            <a:chExt cx="9871584" cy="2895600"/>
          </a:xfrm>
        </p:grpSpPr>
        <p:cxnSp>
          <p:nvCxnSpPr>
            <p:cNvPr id="12" name="Straight Connector 11"/>
            <p:cNvCxnSpPr/>
            <p:nvPr/>
          </p:nvCxnSpPr>
          <p:spPr>
            <a:xfrm>
              <a:off x="1066797" y="3124200"/>
              <a:ext cx="9639835" cy="0"/>
            </a:xfrm>
            <a:prstGeom prst="line">
              <a:avLst/>
            </a:prstGeom>
            <a:ln>
              <a:solidFill>
                <a:schemeClr val="tx1">
                  <a:lumMod val="20000"/>
                  <a:lumOff val="8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987451" y="3505200"/>
              <a:ext cx="9639835" cy="0"/>
            </a:xfrm>
            <a:prstGeom prst="line">
              <a:avLst/>
            </a:prstGeom>
            <a:ln>
              <a:solidFill>
                <a:schemeClr val="tx1">
                  <a:lumMod val="20000"/>
                  <a:lumOff val="8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066799" y="3962400"/>
              <a:ext cx="9639835" cy="0"/>
            </a:xfrm>
            <a:prstGeom prst="line">
              <a:avLst/>
            </a:prstGeom>
            <a:ln>
              <a:solidFill>
                <a:schemeClr val="tx1">
                  <a:lumMod val="20000"/>
                  <a:lumOff val="8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066799" y="4343400"/>
              <a:ext cx="9639835" cy="0"/>
            </a:xfrm>
            <a:prstGeom prst="line">
              <a:avLst/>
            </a:prstGeom>
            <a:ln>
              <a:solidFill>
                <a:schemeClr val="tx1">
                  <a:lumMod val="20000"/>
                  <a:lumOff val="8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066796" y="4800600"/>
              <a:ext cx="9639835" cy="0"/>
            </a:xfrm>
            <a:prstGeom prst="line">
              <a:avLst/>
            </a:prstGeom>
            <a:ln>
              <a:solidFill>
                <a:schemeClr val="tx1">
                  <a:lumMod val="20000"/>
                  <a:lumOff val="8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066796" y="5257800"/>
              <a:ext cx="9639835" cy="0"/>
            </a:xfrm>
            <a:prstGeom prst="line">
              <a:avLst/>
            </a:prstGeom>
            <a:ln>
              <a:solidFill>
                <a:schemeClr val="tx1">
                  <a:lumMod val="20000"/>
                  <a:lumOff val="8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219200" y="5638800"/>
              <a:ext cx="9639835" cy="0"/>
            </a:xfrm>
            <a:prstGeom prst="line">
              <a:avLst/>
            </a:prstGeom>
            <a:ln>
              <a:solidFill>
                <a:schemeClr val="tx1">
                  <a:lumMod val="20000"/>
                  <a:lumOff val="8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066796" y="6019800"/>
              <a:ext cx="9639835" cy="0"/>
            </a:xfrm>
            <a:prstGeom prst="line">
              <a:avLst/>
            </a:prstGeom>
            <a:ln>
              <a:solidFill>
                <a:schemeClr val="tx1">
                  <a:lumMod val="20000"/>
                  <a:lumOff val="80000"/>
                </a:schemeClr>
              </a:solidFill>
              <a:prstDash val="sysDot"/>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1327415" y="2492356"/>
            <a:ext cx="9792240" cy="4113071"/>
            <a:chOff x="1066795" y="2541745"/>
            <a:chExt cx="9792240" cy="4113071"/>
          </a:xfrm>
        </p:grpSpPr>
        <p:graphicFrame>
          <p:nvGraphicFramePr>
            <p:cNvPr id="9" name="Chart 8"/>
            <p:cNvGraphicFramePr/>
            <p:nvPr>
              <p:extLst/>
            </p:nvPr>
          </p:nvGraphicFramePr>
          <p:xfrm>
            <a:off x="5500837" y="2541745"/>
            <a:ext cx="5358198" cy="4113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66795" y="2780077"/>
              <a:ext cx="5375035" cy="3593291"/>
            </a:xfrm>
            <a:prstGeom prst="rect">
              <a:avLst/>
            </a:prstGeom>
            <a:noFill/>
          </p:spPr>
          <p:txBody>
            <a:bodyPr wrap="square" rtlCol="0">
              <a:spAutoFit/>
            </a:bodyPr>
            <a:lstStyle/>
            <a:p>
              <a:pPr>
                <a:lnSpc>
                  <a:spcPts val="1300"/>
                </a:lnSpc>
              </a:pPr>
              <a:r>
                <a:rPr lang="en-US" sz="1200" dirty="0"/>
                <a:t>Focus on jobs, taxes, and infrastructure</a:t>
              </a:r>
            </a:p>
            <a:p>
              <a:pPr>
                <a:lnSpc>
                  <a:spcPts val="1300"/>
                </a:lnSpc>
              </a:pPr>
              <a:endParaRPr lang="en-US" sz="1200" dirty="0"/>
            </a:p>
            <a:p>
              <a:pPr>
                <a:lnSpc>
                  <a:spcPts val="1300"/>
                </a:lnSpc>
              </a:pPr>
              <a:endParaRPr lang="en-US" sz="1200" dirty="0"/>
            </a:p>
            <a:p>
              <a:pPr>
                <a:lnSpc>
                  <a:spcPts val="1300"/>
                </a:lnSpc>
              </a:pPr>
              <a:r>
                <a:rPr lang="en-US" sz="1200" dirty="0"/>
                <a:t>Stop tweeting</a:t>
              </a:r>
            </a:p>
            <a:p>
              <a:pPr>
                <a:lnSpc>
                  <a:spcPts val="1300"/>
                </a:lnSpc>
              </a:pPr>
              <a:endParaRPr lang="en-US" sz="1200" dirty="0"/>
            </a:p>
            <a:p>
              <a:pPr>
                <a:lnSpc>
                  <a:spcPts val="1300"/>
                </a:lnSpc>
              </a:pPr>
              <a:r>
                <a:rPr lang="en-US" sz="1200" dirty="0"/>
                <a:t>Change his tone to be less combative</a:t>
              </a:r>
            </a:p>
            <a:p>
              <a:pPr>
                <a:lnSpc>
                  <a:spcPts val="1300"/>
                </a:lnSpc>
              </a:pPr>
              <a:endParaRPr lang="en-US" sz="1200" dirty="0"/>
            </a:p>
            <a:p>
              <a:pPr>
                <a:lnSpc>
                  <a:spcPts val="1300"/>
                </a:lnSpc>
              </a:pPr>
              <a:r>
                <a:rPr lang="en-US" sz="1200" dirty="0"/>
                <a:t>Have more dinners and meetings with Democrats and Republicans in Congress to try to get agreement on legislation</a:t>
              </a:r>
            </a:p>
            <a:p>
              <a:pPr>
                <a:lnSpc>
                  <a:spcPts val="1300"/>
                </a:lnSpc>
              </a:pPr>
              <a:endParaRPr lang="en-US" sz="1200" dirty="0"/>
            </a:p>
            <a:p>
              <a:pPr>
                <a:lnSpc>
                  <a:spcPts val="1300"/>
                </a:lnSpc>
              </a:pPr>
              <a:r>
                <a:rPr lang="en-US" sz="1200" dirty="0"/>
                <a:t>Reshuffle his White House team to replace campaign advisers with people more experienced in government</a:t>
              </a:r>
            </a:p>
            <a:p>
              <a:pPr>
                <a:lnSpc>
                  <a:spcPts val="1300"/>
                </a:lnSpc>
              </a:pPr>
              <a:endParaRPr lang="en-US" sz="1200" dirty="0"/>
            </a:p>
            <a:p>
              <a:pPr>
                <a:lnSpc>
                  <a:spcPts val="1300"/>
                </a:lnSpc>
              </a:pPr>
              <a:r>
                <a:rPr lang="en-US" sz="1200" dirty="0"/>
                <a:t>Reduce his criticism of the media</a:t>
              </a:r>
            </a:p>
            <a:p>
              <a:pPr>
                <a:lnSpc>
                  <a:spcPts val="1300"/>
                </a:lnSpc>
              </a:pPr>
              <a:endParaRPr lang="en-US" sz="1200" dirty="0"/>
            </a:p>
            <a:p>
              <a:pPr>
                <a:lnSpc>
                  <a:spcPts val="1300"/>
                </a:lnSpc>
              </a:pPr>
              <a:r>
                <a:rPr lang="en-US" sz="1200" dirty="0"/>
                <a:t>Stick to his campaign message and shore up his base of voters, doubling down on his campaign promises</a:t>
              </a:r>
            </a:p>
            <a:p>
              <a:pPr>
                <a:lnSpc>
                  <a:spcPts val="1300"/>
                </a:lnSpc>
              </a:pPr>
              <a:endParaRPr lang="en-US" sz="1200" dirty="0"/>
            </a:p>
            <a:p>
              <a:pPr>
                <a:lnSpc>
                  <a:spcPts val="1300"/>
                </a:lnSpc>
              </a:pPr>
              <a:r>
                <a:rPr lang="en-US" sz="1200" dirty="0"/>
                <a:t>Go on a nationwide tour to explain his policies for jobs and the economy</a:t>
              </a:r>
            </a:p>
            <a:p>
              <a:pPr>
                <a:lnSpc>
                  <a:spcPts val="1300"/>
                </a:lnSpc>
              </a:pPr>
              <a:endParaRPr lang="en-US" sz="1200" dirty="0"/>
            </a:p>
            <a:p>
              <a:pPr>
                <a:lnSpc>
                  <a:spcPts val="1300"/>
                </a:lnSpc>
              </a:pPr>
              <a:r>
                <a:rPr lang="en-US" sz="1200" dirty="0"/>
                <a:t>Hold more press conferences and give more TV interviews</a:t>
              </a:r>
            </a:p>
          </p:txBody>
        </p:sp>
      </p:grpSp>
    </p:spTree>
    <p:extLst>
      <p:ext uri="{BB962C8B-B14F-4D97-AF65-F5344CB8AC3E}">
        <p14:creationId xmlns:p14="http://schemas.microsoft.com/office/powerpoint/2010/main" val="236914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3"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z="3200" dirty="0"/>
              <a:t>Voters are clear – put the phone down and focus </a:t>
            </a:r>
            <a:br>
              <a:rPr lang="en-US" sz="3200" dirty="0"/>
            </a:br>
            <a:r>
              <a:rPr lang="en-US" sz="3200" dirty="0"/>
              <a:t>on important issues affecting the country</a:t>
            </a:r>
          </a:p>
        </p:txBody>
      </p:sp>
      <p:sp>
        <p:nvSpPr>
          <p:cNvPr id="9" name="Text Placeholder 2"/>
          <p:cNvSpPr>
            <a:spLocks noGrp="1"/>
          </p:cNvSpPr>
          <p:nvPr>
            <p:ph type="body" idx="13"/>
          </p:nvPr>
        </p:nvSpPr>
        <p:spPr/>
        <p:txBody>
          <a:bodyPr/>
          <a:lstStyle/>
          <a:p>
            <a:r>
              <a:rPr lang="en-US" dirty="0">
                <a:solidFill>
                  <a:srgbClr val="44546A"/>
                </a:solidFill>
              </a:rPr>
              <a:t>The top two actions voters feel would improve Trump’s presidency are focusing on jobs, taxes, and infrastructure, and to stop tweeting.</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DP4 Which of these items would do the most to improve Trump's presidency?</a:t>
            </a:r>
          </a:p>
        </p:txBody>
      </p:sp>
      <p:sp>
        <p:nvSpPr>
          <p:cNvPr id="34" name="Rectangle 33"/>
          <p:cNvSpPr/>
          <p:nvPr/>
        </p:nvSpPr>
        <p:spPr>
          <a:xfrm>
            <a:off x="152400" y="3914618"/>
            <a:ext cx="2838794" cy="2007069"/>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endParaRPr lang="en-US" sz="1400" kern="0" dirty="0">
              <a:solidFill>
                <a:srgbClr val="009DD9"/>
              </a:solidFill>
            </a:endParaRPr>
          </a:p>
        </p:txBody>
      </p:sp>
      <p:sp>
        <p:nvSpPr>
          <p:cNvPr id="175" name="Rectangle 174"/>
          <p:cNvSpPr/>
          <p:nvPr/>
        </p:nvSpPr>
        <p:spPr>
          <a:xfrm>
            <a:off x="2743200" y="2309782"/>
            <a:ext cx="7354899" cy="369332"/>
          </a:xfrm>
          <a:prstGeom prst="rect">
            <a:avLst/>
          </a:prstGeom>
        </p:spPr>
        <p:txBody>
          <a:bodyPr wrap="none">
            <a:spAutoFit/>
          </a:bodyPr>
          <a:lstStyle/>
          <a:p>
            <a:pPr>
              <a:defRPr/>
            </a:pPr>
            <a:r>
              <a:rPr lang="en-US" b="1" kern="0" dirty="0">
                <a:solidFill>
                  <a:srgbClr val="707276"/>
                </a:solidFill>
              </a:rPr>
              <a:t>Which of the following would do the most to improve Trump’s presidency?</a:t>
            </a:r>
          </a:p>
        </p:txBody>
      </p:sp>
      <p:graphicFrame>
        <p:nvGraphicFramePr>
          <p:cNvPr id="176" name="Chart 175"/>
          <p:cNvGraphicFramePr/>
          <p:nvPr>
            <p:extLst>
              <p:ext uri="{D42A27DB-BD31-4B8C-83A1-F6EECF244321}">
                <p14:modId xmlns:p14="http://schemas.microsoft.com/office/powerpoint/2010/main" val="472505919"/>
              </p:ext>
            </p:extLst>
          </p:nvPr>
        </p:nvGraphicFramePr>
        <p:xfrm>
          <a:off x="1600200" y="2727935"/>
          <a:ext cx="9677400" cy="322847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83451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9DD9"/>
        </a:solidFill>
        <a:effectLst/>
      </p:bgPr>
    </p:bg>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7"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3008885"/>
            <a:ext cx="5334000" cy="840230"/>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healthcare</a:t>
            </a:r>
          </a:p>
        </p:txBody>
      </p:sp>
    </p:spTree>
    <p:extLst>
      <p:ext uri="{BB962C8B-B14F-4D97-AF65-F5344CB8AC3E}">
        <p14:creationId xmlns:p14="http://schemas.microsoft.com/office/powerpoint/2010/main" val="332375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1"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z="3200" dirty="0"/>
              <a:t>Voters are split when it comes to opinions on the affordable care act</a:t>
            </a:r>
          </a:p>
        </p:txBody>
      </p:sp>
      <p:sp>
        <p:nvSpPr>
          <p:cNvPr id="16" name="Text Placeholder 2"/>
          <p:cNvSpPr>
            <a:spLocks noGrp="1"/>
          </p:cNvSpPr>
          <p:nvPr>
            <p:ph type="body" idx="13"/>
          </p:nvPr>
        </p:nvSpPr>
        <p:spPr/>
        <p:txBody>
          <a:bodyPr/>
          <a:lstStyle/>
          <a:p>
            <a:r>
              <a:rPr lang="en-US" dirty="0"/>
              <a:t>Slightly over half say the ACA is working, while nearly half favor a repeal of Obamacare with a 2 year window to find a replacement.</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a:t>
            </a:r>
            <a:endParaRPr lang="en-US" dirty="0">
              <a:solidFill>
                <a:srgbClr val="262626"/>
              </a:solidFill>
              <a:ea typeface="MS Mincho" panose="02020609040205080304" pitchFamily="49" charset="-128"/>
            </a:endParaRPr>
          </a:p>
          <a:p>
            <a:pPr>
              <a:spcBef>
                <a:spcPts val="0"/>
              </a:spcBef>
            </a:pPr>
            <a:r>
              <a:rPr lang="en-US" dirty="0">
                <a:solidFill>
                  <a:srgbClr val="262626"/>
                </a:solidFill>
              </a:rPr>
              <a:t>H1 Do you think the Affordable Care Act (also known as ''Obamacare'') is working or is it failing? </a:t>
            </a:r>
            <a:endParaRPr lang="en-US" dirty="0">
              <a:solidFill>
                <a:srgbClr val="262626"/>
              </a:solidFill>
              <a:latin typeface="Calibri" panose="020F0502020204030204" pitchFamily="34" charset="0"/>
              <a:ea typeface="Arial" panose="020B0604020202020204" pitchFamily="34" charset="0"/>
              <a:cs typeface="Calibri" panose="020F0502020204030204" pitchFamily="34" charset="0"/>
            </a:endParaRPr>
          </a:p>
          <a:p>
            <a:pPr>
              <a:spcBef>
                <a:spcPts val="0"/>
              </a:spcBef>
            </a:pPr>
            <a:r>
              <a:rPr lang="en-US" dirty="0">
                <a:solidFill>
                  <a:srgbClr val="262626"/>
                </a:solidFill>
              </a:rPr>
              <a:t>H2 Would you favor or oppose repealing Obamacare with a two year window for Congress to agree on a replacement? </a:t>
            </a:r>
          </a:p>
        </p:txBody>
      </p:sp>
      <p:grpSp>
        <p:nvGrpSpPr>
          <p:cNvPr id="3" name="Group 2"/>
          <p:cNvGrpSpPr/>
          <p:nvPr/>
        </p:nvGrpSpPr>
        <p:grpSpPr>
          <a:xfrm>
            <a:off x="1084898" y="2362200"/>
            <a:ext cx="5788342" cy="3530009"/>
            <a:chOff x="1084898" y="2629053"/>
            <a:chExt cx="5788342" cy="3530009"/>
          </a:xfrm>
        </p:grpSpPr>
        <p:sp>
          <p:nvSpPr>
            <p:cNvPr id="19" name="Oval 18"/>
            <p:cNvSpPr/>
            <p:nvPr/>
          </p:nvSpPr>
          <p:spPr>
            <a:xfrm>
              <a:off x="1084898" y="3125516"/>
              <a:ext cx="1828800" cy="1828800"/>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2800" b="1" i="0" u="none" strike="noStrike" kern="0" cap="none" spc="0" normalizeH="0" baseline="0" noProof="0" dirty="0">
                  <a:ln>
                    <a:noFill/>
                  </a:ln>
                  <a:solidFill>
                    <a:srgbClr val="707276"/>
                  </a:solidFill>
                  <a:effectLst/>
                  <a:uLnTx/>
                  <a:uFillTx/>
                </a:rPr>
                <a:t>47% </a:t>
              </a:r>
              <a:br>
                <a:rPr kumimoji="0" lang="en-US" sz="3600" b="1" i="0" u="none" strike="noStrike" kern="0" cap="none" spc="0" normalizeH="0" baseline="0" noProof="0" dirty="0">
                  <a:ln>
                    <a:noFill/>
                  </a:ln>
                  <a:solidFill>
                    <a:srgbClr val="707276"/>
                  </a:solidFill>
                  <a:effectLst/>
                  <a:uLnTx/>
                  <a:uFillTx/>
                </a:rPr>
              </a:br>
              <a:r>
                <a:rPr lang="en-US" b="1" kern="0" dirty="0">
                  <a:solidFill>
                    <a:srgbClr val="707276"/>
                  </a:solidFill>
                </a:rPr>
                <a:t>failing</a:t>
              </a:r>
              <a:endParaRPr lang="en-US" kern="0" dirty="0">
                <a:solidFill>
                  <a:srgbClr val="707276"/>
                </a:solidFill>
              </a:endParaRPr>
            </a:p>
          </p:txBody>
        </p:sp>
        <p:grpSp>
          <p:nvGrpSpPr>
            <p:cNvPr id="20" name="Group 19"/>
            <p:cNvGrpSpPr/>
            <p:nvPr/>
          </p:nvGrpSpPr>
          <p:grpSpPr>
            <a:xfrm>
              <a:off x="1813560" y="2629053"/>
              <a:ext cx="5059680" cy="3530009"/>
              <a:chOff x="4800600" y="2566837"/>
              <a:chExt cx="5359400" cy="3547533"/>
            </a:xfrm>
          </p:grpSpPr>
          <p:graphicFrame>
            <p:nvGraphicFramePr>
              <p:cNvPr id="21" name="Chart 20"/>
              <p:cNvGraphicFramePr/>
              <p:nvPr>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6"/>
              </a:graphicData>
            </a:graphic>
          </p:graphicFrame>
          <p:sp>
            <p:nvSpPr>
              <p:cNvPr id="22" name="Oval 21"/>
              <p:cNvSpPr/>
              <p:nvPr/>
            </p:nvSpPr>
            <p:spPr>
              <a:xfrm>
                <a:off x="5785309" y="2643415"/>
                <a:ext cx="3407311"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dirty="0">
                    <a:solidFill>
                      <a:schemeClr val="accent4">
                        <a:lumMod val="75000"/>
                      </a:schemeClr>
                    </a:solidFill>
                  </a:rPr>
                  <a:t>53</a:t>
                </a:r>
                <a:r>
                  <a:rPr kumimoji="0" lang="en-US" sz="5400" b="1" i="0" u="none" strike="noStrike" kern="0" cap="none" spc="0" normalizeH="0" baseline="0" noProof="0" dirty="0">
                    <a:ln>
                      <a:noFill/>
                    </a:ln>
                    <a:solidFill>
                      <a:schemeClr val="accent4">
                        <a:lumMod val="75000"/>
                      </a:schemeClr>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schemeClr val="accent4">
                        <a:lumMod val="75000"/>
                      </a:schemeClr>
                    </a:solidFill>
                  </a:rPr>
                  <a:t>working</a:t>
                </a:r>
                <a:endParaRPr kumimoji="0" lang="en-US" sz="2400" i="0" u="none" strike="noStrike" kern="0" cap="none" spc="0" normalizeH="0" baseline="0" noProof="0" dirty="0">
                  <a:ln>
                    <a:noFill/>
                  </a:ln>
                  <a:solidFill>
                    <a:schemeClr val="accent4">
                      <a:lumMod val="75000"/>
                    </a:schemeClr>
                  </a:solidFill>
                  <a:effectLst/>
                  <a:uLnTx/>
                  <a:uFillTx/>
                </a:endParaRPr>
              </a:p>
            </p:txBody>
          </p:sp>
        </p:grpSp>
      </p:grpSp>
      <p:sp>
        <p:nvSpPr>
          <p:cNvPr id="28" name="Rectangle 27"/>
          <p:cNvSpPr/>
          <p:nvPr/>
        </p:nvSpPr>
        <p:spPr>
          <a:xfrm>
            <a:off x="1563429" y="1992868"/>
            <a:ext cx="4837371"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The Affordable Care Act is…</a:t>
            </a:r>
          </a:p>
        </p:txBody>
      </p:sp>
      <p:grpSp>
        <p:nvGrpSpPr>
          <p:cNvPr id="74" name="Group 73"/>
          <p:cNvGrpSpPr/>
          <p:nvPr/>
        </p:nvGrpSpPr>
        <p:grpSpPr>
          <a:xfrm>
            <a:off x="5827542" y="2413591"/>
            <a:ext cx="5886262" cy="3530009"/>
            <a:chOff x="1844040" y="2613196"/>
            <a:chExt cx="5886262" cy="3530009"/>
          </a:xfrm>
        </p:grpSpPr>
        <p:sp>
          <p:nvSpPr>
            <p:cNvPr id="75" name="Oval 74"/>
            <p:cNvSpPr/>
            <p:nvPr/>
          </p:nvSpPr>
          <p:spPr>
            <a:xfrm>
              <a:off x="5732491" y="2884320"/>
              <a:ext cx="1997811" cy="1916357"/>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kern="0" dirty="0">
                  <a:solidFill>
                    <a:srgbClr val="707276"/>
                  </a:solidFill>
                </a:rPr>
                <a:t>49</a:t>
              </a:r>
              <a:r>
                <a:rPr kumimoji="0" lang="en-US" sz="4000" b="1" i="0" u="none" strike="noStrike" kern="0" cap="none" spc="0" normalizeH="0" baseline="0" noProof="0" dirty="0">
                  <a:ln>
                    <a:noFill/>
                  </a:ln>
                  <a:solidFill>
                    <a:srgbClr val="707276"/>
                  </a:solidFill>
                  <a:effectLst/>
                  <a:uLnTx/>
                  <a:uFillTx/>
                </a:rPr>
                <a:t>% </a:t>
              </a:r>
              <a:br>
                <a:rPr kumimoji="0" lang="en-US" sz="4800" b="1" i="0" u="none" strike="noStrike" kern="0" cap="none" spc="0" normalizeH="0" baseline="0" noProof="0" dirty="0">
                  <a:ln>
                    <a:noFill/>
                  </a:ln>
                  <a:solidFill>
                    <a:srgbClr val="707276"/>
                  </a:solidFill>
                  <a:effectLst/>
                  <a:uLnTx/>
                  <a:uFillTx/>
                </a:rPr>
              </a:br>
              <a:r>
                <a:rPr lang="en-US" sz="2000" b="1" kern="0" noProof="0" dirty="0">
                  <a:solidFill>
                    <a:srgbClr val="707276"/>
                  </a:solidFill>
                </a:rPr>
                <a:t>favor</a:t>
              </a:r>
              <a:endParaRPr lang="en-US" sz="2000" kern="0" dirty="0">
                <a:solidFill>
                  <a:srgbClr val="707276"/>
                </a:solidFill>
              </a:endParaRPr>
            </a:p>
          </p:txBody>
        </p:sp>
        <p:grpSp>
          <p:nvGrpSpPr>
            <p:cNvPr id="76" name="Group 75"/>
            <p:cNvGrpSpPr/>
            <p:nvPr/>
          </p:nvGrpSpPr>
          <p:grpSpPr>
            <a:xfrm>
              <a:off x="1844040" y="2613196"/>
              <a:ext cx="5059680" cy="3530009"/>
              <a:chOff x="4832885" y="2550901"/>
              <a:chExt cx="5359400" cy="3547533"/>
            </a:xfrm>
          </p:grpSpPr>
          <p:graphicFrame>
            <p:nvGraphicFramePr>
              <p:cNvPr id="77" name="Chart 76"/>
              <p:cNvGraphicFramePr/>
              <p:nvPr>
                <p:extLst/>
              </p:nvPr>
            </p:nvGraphicFramePr>
            <p:xfrm>
              <a:off x="4832885" y="2550901"/>
              <a:ext cx="5359400" cy="3547533"/>
            </p:xfrm>
            <a:graphic>
              <a:graphicData uri="http://schemas.openxmlformats.org/drawingml/2006/chart">
                <c:chart xmlns:c="http://schemas.openxmlformats.org/drawingml/2006/chart" xmlns:r="http://schemas.openxmlformats.org/officeDocument/2006/relationships" r:id="rId7"/>
              </a:graphicData>
            </a:graphic>
          </p:graphicFrame>
          <p:sp>
            <p:nvSpPr>
              <p:cNvPr id="78" name="Oval 77"/>
              <p:cNvSpPr/>
              <p:nvPr/>
            </p:nvSpPr>
            <p:spPr>
              <a:xfrm>
                <a:off x="5848694"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dirty="0">
                    <a:solidFill>
                      <a:schemeClr val="accent1"/>
                    </a:solidFill>
                  </a:rPr>
                  <a:t>51% </a:t>
                </a:r>
                <a:r>
                  <a:rPr lang="en-US" sz="2400" b="1" kern="0" dirty="0">
                    <a:solidFill>
                      <a:schemeClr val="accent1"/>
                    </a:solidFill>
                  </a:rPr>
                  <a:t>oppose</a:t>
                </a:r>
                <a:endParaRPr kumimoji="0" lang="en-US" sz="1200" i="0" u="none" strike="noStrike" kern="0" cap="none" spc="0" normalizeH="0" baseline="0" noProof="0" dirty="0">
                  <a:ln>
                    <a:noFill/>
                  </a:ln>
                  <a:solidFill>
                    <a:schemeClr val="accent1"/>
                  </a:solidFill>
                  <a:effectLst/>
                  <a:uLnTx/>
                  <a:uFillTx/>
                </a:endParaRPr>
              </a:p>
            </p:txBody>
          </p:sp>
        </p:grpSp>
      </p:grpSp>
      <p:sp>
        <p:nvSpPr>
          <p:cNvPr id="18" name="Rectangle 17"/>
          <p:cNvSpPr/>
          <p:nvPr/>
        </p:nvSpPr>
        <p:spPr>
          <a:xfrm>
            <a:off x="6108289" y="1753271"/>
            <a:ext cx="5432460"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On repealing Obamacare with a two year window for Congress</a:t>
            </a:r>
            <a:r>
              <a:rPr kumimoji="0" lang="en-US" sz="1800" b="1" i="0" u="none" strike="noStrike" kern="0" cap="none" spc="0" normalizeH="0" noProof="0" dirty="0">
                <a:ln>
                  <a:noFill/>
                </a:ln>
                <a:solidFill>
                  <a:srgbClr val="707276"/>
                </a:solidFill>
                <a:effectLst/>
                <a:uLnTx/>
                <a:uFillTx/>
              </a:rPr>
              <a:t> to agree on a replacement…</a:t>
            </a:r>
            <a:endParaRPr kumimoji="0" lang="en-US" sz="1800" b="1" i="0" u="none" strike="noStrike" kern="0" cap="none" spc="0" normalizeH="0" baseline="0" noProof="0" dirty="0">
              <a:ln>
                <a:noFill/>
              </a:ln>
              <a:solidFill>
                <a:srgbClr val="707276"/>
              </a:solidFill>
              <a:effectLst/>
              <a:uLnTx/>
              <a:uFillTx/>
            </a:endParaRPr>
          </a:p>
        </p:txBody>
      </p:sp>
    </p:spTree>
    <p:extLst>
      <p:ext uri="{BB962C8B-B14F-4D97-AF65-F5344CB8AC3E}">
        <p14:creationId xmlns:p14="http://schemas.microsoft.com/office/powerpoint/2010/main" val="1264170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25"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z="3200" dirty="0"/>
              <a:t>Over half of voters trust democrats in congress </a:t>
            </a:r>
            <a:br>
              <a:rPr lang="en-US" sz="3200" dirty="0"/>
            </a:br>
            <a:r>
              <a:rPr lang="en-US" sz="3200" dirty="0"/>
              <a:t>when it comes to the future of healthcare</a:t>
            </a:r>
          </a:p>
        </p:txBody>
      </p:sp>
      <p:sp>
        <p:nvSpPr>
          <p:cNvPr id="16" name="Text Placeholder 2"/>
          <p:cNvSpPr>
            <a:spLocks noGrp="1"/>
          </p:cNvSpPr>
          <p:nvPr>
            <p:ph type="body" idx="13"/>
          </p:nvPr>
        </p:nvSpPr>
        <p:spPr/>
        <p:txBody>
          <a:bodyPr/>
          <a:lstStyle/>
          <a:p>
            <a:r>
              <a:rPr lang="en-US" dirty="0">
                <a:solidFill>
                  <a:srgbClr val="44546A"/>
                </a:solidFill>
              </a:rPr>
              <a:t>Roughly one quarter trust President Trump and the administration most to define the best path forward on healthcare.</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a:t>
            </a:r>
            <a:endParaRPr lang="en-US" dirty="0">
              <a:solidFill>
                <a:srgbClr val="262626"/>
              </a:solidFill>
              <a:ea typeface="MS Mincho" panose="02020609040205080304" pitchFamily="49" charset="-128"/>
            </a:endParaRPr>
          </a:p>
          <a:p>
            <a:pPr>
              <a:spcBef>
                <a:spcPts val="0"/>
              </a:spcBef>
            </a:pPr>
            <a:r>
              <a:rPr lang="en-US" dirty="0">
                <a:solidFill>
                  <a:srgbClr val="262626"/>
                </a:solidFill>
              </a:rPr>
              <a:t>H3 Which of the following groups do you trust the most to define the best path forward on healthcare?</a:t>
            </a:r>
          </a:p>
        </p:txBody>
      </p:sp>
      <p:sp>
        <p:nvSpPr>
          <p:cNvPr id="28" name="Rectangle 27"/>
          <p:cNvSpPr/>
          <p:nvPr/>
        </p:nvSpPr>
        <p:spPr>
          <a:xfrm>
            <a:off x="3429000" y="2209800"/>
            <a:ext cx="4837371"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Group voters trust the most to define the best path forward on healthcare…</a:t>
            </a:r>
          </a:p>
        </p:txBody>
      </p:sp>
      <p:graphicFrame>
        <p:nvGraphicFramePr>
          <p:cNvPr id="23" name="Chart 22"/>
          <p:cNvGraphicFramePr/>
          <p:nvPr>
            <p:extLst/>
          </p:nvPr>
        </p:nvGraphicFramePr>
        <p:xfrm>
          <a:off x="2574921" y="3399167"/>
          <a:ext cx="6457627" cy="1676353"/>
        </p:xfrm>
        <a:graphic>
          <a:graphicData uri="http://schemas.openxmlformats.org/drawingml/2006/chart">
            <c:chart xmlns:c="http://schemas.openxmlformats.org/drawingml/2006/chart" xmlns:r="http://schemas.openxmlformats.org/officeDocument/2006/relationships" r:id="rId6"/>
          </a:graphicData>
        </a:graphic>
      </p:graphicFrame>
      <p:sp>
        <p:nvSpPr>
          <p:cNvPr id="24" name="Rounded Rectangle 127"/>
          <p:cNvSpPr/>
          <p:nvPr/>
        </p:nvSpPr>
        <p:spPr>
          <a:xfrm>
            <a:off x="5847685" y="2790405"/>
            <a:ext cx="2057400"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chemeClr val="tx1">
                    <a:lumMod val="60000"/>
                    <a:lumOff val="40000"/>
                  </a:schemeClr>
                </a:solidFill>
              </a:rPr>
              <a:t>President Trump and the administration</a:t>
            </a:r>
            <a:endParaRPr lang="en-US" i="1" kern="0" dirty="0">
              <a:solidFill>
                <a:schemeClr val="tx1">
                  <a:lumMod val="60000"/>
                  <a:lumOff val="40000"/>
                </a:schemeClr>
              </a:solidFill>
            </a:endParaRPr>
          </a:p>
        </p:txBody>
      </p:sp>
      <p:sp>
        <p:nvSpPr>
          <p:cNvPr id="25" name="Rounded Rectangle 128"/>
          <p:cNvSpPr/>
          <p:nvPr/>
        </p:nvSpPr>
        <p:spPr>
          <a:xfrm>
            <a:off x="2743200" y="3047023"/>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A10028"/>
                </a:solidFill>
              </a:rPr>
              <a:t>Democrats in Congress</a:t>
            </a:r>
            <a:endParaRPr lang="en-US" i="1" kern="0" dirty="0">
              <a:solidFill>
                <a:srgbClr val="A10028"/>
              </a:solidFill>
            </a:endParaRPr>
          </a:p>
        </p:txBody>
      </p:sp>
      <p:sp>
        <p:nvSpPr>
          <p:cNvPr id="26" name="Rounded Rectangle 127"/>
          <p:cNvSpPr/>
          <p:nvPr/>
        </p:nvSpPr>
        <p:spPr>
          <a:xfrm>
            <a:off x="7620000" y="2931276"/>
            <a:ext cx="2482863" cy="101610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009DD9"/>
                </a:solidFill>
              </a:rPr>
              <a:t>Republicans in Congress</a:t>
            </a:r>
            <a:endParaRPr lang="en-US" i="1" kern="0" dirty="0">
              <a:solidFill>
                <a:srgbClr val="009DD9"/>
              </a:solidFill>
            </a:endParaRPr>
          </a:p>
        </p:txBody>
      </p:sp>
    </p:spTree>
    <p:extLst>
      <p:ext uri="{BB962C8B-B14F-4D97-AF65-F5344CB8AC3E}">
        <p14:creationId xmlns:p14="http://schemas.microsoft.com/office/powerpoint/2010/main" val="2541561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dirty="0"/>
              <a:t>Nearly 3 in 5 say their 2018 midterm vote will not be swayed if Republicans fail to agree on healthcare bill.</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a:t>
            </a:r>
            <a:endParaRPr lang="en-US" dirty="0">
              <a:solidFill>
                <a:srgbClr val="262626"/>
              </a:solidFill>
              <a:ea typeface="MS Mincho" panose="02020609040205080304" pitchFamily="49" charset="-128"/>
            </a:endParaRPr>
          </a:p>
          <a:p>
            <a:pPr fontAlgn="b"/>
            <a:r>
              <a:rPr lang="en-US" dirty="0">
                <a:solidFill>
                  <a:srgbClr val="000000"/>
                </a:solidFill>
              </a:rPr>
              <a:t>H4 If the Republicans fail to agree on a healthcare bill, does this make you more or less likely to vote for them in 2018 midterm elections, or will it not affect your vote?</a:t>
            </a:r>
          </a:p>
          <a:p>
            <a:pPr fontAlgn="b"/>
            <a:r>
              <a:rPr lang="en-US" dirty="0">
                <a:solidFill>
                  <a:srgbClr val="000000"/>
                </a:solidFill>
              </a:rPr>
              <a:t>H6 If they fail to agree on an Obamacare replacement, should the Republicans repeal it with a two-year window to work out a new system, attempt to work with Democrats on improving Obamacare but not repeal it, or drop the issue and move on to others? </a:t>
            </a:r>
          </a:p>
        </p:txBody>
      </p:sp>
      <p:sp>
        <p:nvSpPr>
          <p:cNvPr id="8" name="Title 1"/>
          <p:cNvSpPr>
            <a:spLocks noGrp="1"/>
          </p:cNvSpPr>
          <p:nvPr>
            <p:ph type="title"/>
          </p:nvPr>
        </p:nvSpPr>
        <p:spPr>
          <a:xfrm>
            <a:off x="792480" y="676656"/>
            <a:ext cx="10104120" cy="571500"/>
          </a:xfrm>
        </p:spPr>
        <p:txBody>
          <a:bodyPr/>
          <a:lstStyle/>
          <a:p>
            <a:r>
              <a:rPr lang="en-US" sz="3200" dirty="0"/>
              <a:t>If republicans fail to agree on a healthcare plan, half think they should bring democrats on board</a:t>
            </a:r>
          </a:p>
        </p:txBody>
      </p:sp>
      <p:sp>
        <p:nvSpPr>
          <p:cNvPr id="9" name="Rectangle 8"/>
          <p:cNvSpPr/>
          <p:nvPr/>
        </p:nvSpPr>
        <p:spPr>
          <a:xfrm>
            <a:off x="414950" y="2143619"/>
            <a:ext cx="6497216" cy="369332"/>
          </a:xfrm>
          <a:prstGeom prst="rect">
            <a:avLst/>
          </a:prstGeom>
        </p:spPr>
        <p:txBody>
          <a:bodyPr wrap="square">
            <a:spAutoFit/>
          </a:bodyPr>
          <a:lstStyle/>
          <a:p>
            <a:pPr algn="ctr" defTabSz="457200">
              <a:defRPr/>
            </a:pPr>
            <a:r>
              <a:rPr lang="en-US" b="1" kern="0" dirty="0">
                <a:solidFill>
                  <a:srgbClr val="707276"/>
                </a:solidFill>
              </a:rPr>
              <a:t>Republicans failing to agree on a healthcare bill makes voters…</a:t>
            </a:r>
          </a:p>
        </p:txBody>
      </p:sp>
      <p:graphicFrame>
        <p:nvGraphicFramePr>
          <p:cNvPr id="126" name="Chart 125"/>
          <p:cNvGraphicFramePr/>
          <p:nvPr>
            <p:extLst/>
          </p:nvPr>
        </p:nvGraphicFramePr>
        <p:xfrm>
          <a:off x="1066800" y="2426389"/>
          <a:ext cx="5135947" cy="3593336"/>
        </p:xfrm>
        <a:graphic>
          <a:graphicData uri="http://schemas.openxmlformats.org/drawingml/2006/chart">
            <c:chart xmlns:c="http://schemas.openxmlformats.org/drawingml/2006/chart" xmlns:r="http://schemas.openxmlformats.org/officeDocument/2006/relationships" r:id="rId2"/>
          </a:graphicData>
        </a:graphic>
      </p:graphicFrame>
      <p:sp>
        <p:nvSpPr>
          <p:cNvPr id="127" name="TextBox 126"/>
          <p:cNvSpPr txBox="1"/>
          <p:nvPr/>
        </p:nvSpPr>
        <p:spPr>
          <a:xfrm>
            <a:off x="4947590" y="3755536"/>
            <a:ext cx="1676400" cy="1292662"/>
          </a:xfrm>
          <a:prstGeom prst="rect">
            <a:avLst/>
          </a:prstGeom>
          <a:noFill/>
        </p:spPr>
        <p:txBody>
          <a:bodyPr wrap="square" rtlCol="0">
            <a:spAutoFit/>
          </a:bodyPr>
          <a:lstStyle/>
          <a:p>
            <a:pPr lvl="0" algn="ctr">
              <a:defRPr/>
            </a:pPr>
            <a:r>
              <a:rPr lang="en-US" sz="2000" b="1" dirty="0">
                <a:solidFill>
                  <a:srgbClr val="C00000"/>
                </a:solidFill>
              </a:rPr>
              <a:t>Less likely to vote for Republicans</a:t>
            </a:r>
          </a:p>
          <a:p>
            <a:endParaRPr lang="en-US" dirty="0">
              <a:solidFill>
                <a:srgbClr val="C00000"/>
              </a:solidFill>
            </a:endParaRPr>
          </a:p>
        </p:txBody>
      </p:sp>
      <p:sp>
        <p:nvSpPr>
          <p:cNvPr id="128" name="TextBox 127"/>
          <p:cNvSpPr txBox="1"/>
          <p:nvPr/>
        </p:nvSpPr>
        <p:spPr>
          <a:xfrm>
            <a:off x="411547" y="3962645"/>
            <a:ext cx="1798089" cy="1015663"/>
          </a:xfrm>
          <a:prstGeom prst="rect">
            <a:avLst/>
          </a:prstGeom>
          <a:noFill/>
        </p:spPr>
        <p:txBody>
          <a:bodyPr wrap="square" rtlCol="0">
            <a:spAutoFit/>
          </a:bodyPr>
          <a:lstStyle/>
          <a:p>
            <a:pPr algn="ctr"/>
            <a:r>
              <a:rPr lang="en-US" sz="2000" b="1" dirty="0">
                <a:solidFill>
                  <a:srgbClr val="009DD9"/>
                </a:solidFill>
              </a:rPr>
              <a:t>Will not affect vote for Republicans</a:t>
            </a:r>
          </a:p>
        </p:txBody>
      </p:sp>
      <p:sp>
        <p:nvSpPr>
          <p:cNvPr id="129" name="TextBox 128"/>
          <p:cNvSpPr txBox="1"/>
          <p:nvPr/>
        </p:nvSpPr>
        <p:spPr>
          <a:xfrm>
            <a:off x="4549174" y="5134395"/>
            <a:ext cx="1478511" cy="1261884"/>
          </a:xfrm>
          <a:prstGeom prst="rect">
            <a:avLst/>
          </a:prstGeom>
          <a:noFill/>
        </p:spPr>
        <p:txBody>
          <a:bodyPr wrap="square" rtlCol="0">
            <a:spAutoFit/>
          </a:bodyPr>
          <a:lstStyle/>
          <a:p>
            <a:pPr lvl="0" algn="ctr">
              <a:defRPr/>
            </a:pPr>
            <a:r>
              <a:rPr lang="en-US" sz="2000" b="1" kern="0" dirty="0">
                <a:solidFill>
                  <a:schemeClr val="bg2"/>
                </a:solidFill>
              </a:rPr>
              <a:t>More likely to vote for Republicans</a:t>
            </a:r>
          </a:p>
          <a:p>
            <a:endParaRPr lang="en-US" sz="1600" dirty="0"/>
          </a:p>
        </p:txBody>
      </p:sp>
      <p:graphicFrame>
        <p:nvGraphicFramePr>
          <p:cNvPr id="130" name="Chart 129"/>
          <p:cNvGraphicFramePr/>
          <p:nvPr>
            <p:extLst/>
          </p:nvPr>
        </p:nvGraphicFramePr>
        <p:xfrm>
          <a:off x="7300214" y="2920448"/>
          <a:ext cx="5318449" cy="2800569"/>
        </p:xfrm>
        <a:graphic>
          <a:graphicData uri="http://schemas.openxmlformats.org/drawingml/2006/chart">
            <c:chart xmlns:c="http://schemas.openxmlformats.org/drawingml/2006/chart" xmlns:r="http://schemas.openxmlformats.org/officeDocument/2006/relationships" r:id="rId3"/>
          </a:graphicData>
        </a:graphic>
      </p:graphicFrame>
      <p:sp>
        <p:nvSpPr>
          <p:cNvPr id="131" name="Rectangle 130"/>
          <p:cNvSpPr/>
          <p:nvPr/>
        </p:nvSpPr>
        <p:spPr>
          <a:xfrm>
            <a:off x="7117976" y="2097295"/>
            <a:ext cx="5105400" cy="646331"/>
          </a:xfrm>
          <a:prstGeom prst="rect">
            <a:avLst/>
          </a:prstGeom>
        </p:spPr>
        <p:txBody>
          <a:bodyPr wrap="square">
            <a:spAutoFit/>
          </a:bodyPr>
          <a:lstStyle/>
          <a:p>
            <a:pPr algn="ctr" defTabSz="457200">
              <a:defRPr/>
            </a:pPr>
            <a:r>
              <a:rPr lang="en-US" b="1" kern="0" dirty="0">
                <a:solidFill>
                  <a:srgbClr val="707276"/>
                </a:solidFill>
              </a:rPr>
              <a:t>If Republicans fail to agree on an Obamacare replacement, they should…</a:t>
            </a:r>
          </a:p>
        </p:txBody>
      </p:sp>
    </p:spTree>
    <p:extLst>
      <p:ext uri="{BB962C8B-B14F-4D97-AF65-F5344CB8AC3E}">
        <p14:creationId xmlns:p14="http://schemas.microsoft.com/office/powerpoint/2010/main" val="1820159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11094720" cy="571500"/>
          </a:xfrm>
        </p:spPr>
        <p:txBody>
          <a:bodyPr/>
          <a:lstStyle/>
          <a:p>
            <a:r>
              <a:rPr lang="en-US" sz="3200" dirty="0"/>
              <a:t>majority of voters say democrats should work </a:t>
            </a:r>
            <a:br>
              <a:rPr lang="en-US" sz="3200" dirty="0"/>
            </a:br>
            <a:r>
              <a:rPr lang="en-US" sz="3200" dirty="0"/>
              <a:t>with republicans To work out new bill if ACA IS repealed</a:t>
            </a:r>
          </a:p>
        </p:txBody>
      </p:sp>
      <p:sp>
        <p:nvSpPr>
          <p:cNvPr id="3" name="Text Placeholder 2"/>
          <p:cNvSpPr>
            <a:spLocks noGrp="1"/>
          </p:cNvSpPr>
          <p:nvPr>
            <p:ph type="body" idx="13"/>
          </p:nvPr>
        </p:nvSpPr>
        <p:spPr/>
        <p:txBody>
          <a:bodyPr/>
          <a:lstStyle/>
          <a:p>
            <a:r>
              <a:rPr lang="en-US" dirty="0"/>
              <a:t>About three-quarters think Democrats should unveil their own plan to improve Obamacare.</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a:t>
            </a:r>
            <a:r>
              <a:rPr lang="en-US" u="sng" dirty="0">
                <a:solidFill>
                  <a:srgbClr val="000000"/>
                </a:solidFill>
                <a:ea typeface="MS Mincho" panose="02020609040205080304" pitchFamily="49" charset="-128"/>
              </a:rPr>
              <a:t>) </a:t>
            </a:r>
            <a:endParaRPr lang="en-US" dirty="0">
              <a:solidFill>
                <a:srgbClr val="000000"/>
              </a:solidFill>
            </a:endParaRPr>
          </a:p>
          <a:p>
            <a:r>
              <a:rPr lang="en-US" dirty="0">
                <a:solidFill>
                  <a:srgbClr val="000000"/>
                </a:solidFill>
              </a:rPr>
              <a:t>H5 If Obamacare is repealed, should Democrats work with Republicans to work out a new healthcare bill or should Democrats refuse to cooperate with any such efforts? </a:t>
            </a:r>
          </a:p>
          <a:p>
            <a:r>
              <a:rPr lang="en-US" dirty="0">
                <a:solidFill>
                  <a:srgbClr val="000000"/>
                </a:solidFill>
              </a:rPr>
              <a:t>H7 Should Democrats unveil their own plan to improve Obamacare, or should they not unveil such a plan? </a:t>
            </a:r>
          </a:p>
        </p:txBody>
      </p:sp>
      <p:grpSp>
        <p:nvGrpSpPr>
          <p:cNvPr id="5" name="Group 4"/>
          <p:cNvGrpSpPr/>
          <p:nvPr/>
        </p:nvGrpSpPr>
        <p:grpSpPr>
          <a:xfrm>
            <a:off x="590494" y="2056835"/>
            <a:ext cx="5033255" cy="4313450"/>
            <a:chOff x="920142" y="1996583"/>
            <a:chExt cx="5059680" cy="4709389"/>
          </a:xfrm>
        </p:grpSpPr>
        <p:sp>
          <p:nvSpPr>
            <p:cNvPr id="6" name="Oval 5"/>
            <p:cNvSpPr/>
            <p:nvPr/>
          </p:nvSpPr>
          <p:spPr>
            <a:xfrm>
              <a:off x="1049485" y="1996583"/>
              <a:ext cx="1934895" cy="1960200"/>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kern="0" dirty="0">
                  <a:solidFill>
                    <a:srgbClr val="707276"/>
                  </a:solidFill>
                </a:rPr>
                <a:t>14</a:t>
              </a:r>
              <a:r>
                <a:rPr kumimoji="0" lang="en-US" sz="2800" b="1" i="0" u="none" strike="noStrike" kern="0" cap="none" spc="0" normalizeH="0" baseline="0" noProof="0" dirty="0">
                  <a:ln>
                    <a:noFill/>
                  </a:ln>
                  <a:solidFill>
                    <a:srgbClr val="707276"/>
                  </a:solidFill>
                  <a:effectLst/>
                  <a:uLnTx/>
                  <a:uFillTx/>
                </a:rPr>
                <a:t>% </a:t>
              </a:r>
              <a:br>
                <a:rPr kumimoji="0" lang="en-US" sz="3600" b="1" i="0" u="none" strike="noStrike" kern="0" cap="none" spc="0" normalizeH="0" baseline="0" noProof="0" dirty="0">
                  <a:ln>
                    <a:noFill/>
                  </a:ln>
                  <a:solidFill>
                    <a:srgbClr val="707276"/>
                  </a:solidFill>
                  <a:effectLst/>
                  <a:uLnTx/>
                  <a:uFillTx/>
                </a:rPr>
              </a:br>
              <a:r>
                <a:rPr lang="en-US" b="1" kern="0" noProof="0" dirty="0">
                  <a:solidFill>
                    <a:srgbClr val="707276"/>
                  </a:solidFill>
                </a:rPr>
                <a:t>refuse to work with Republicans</a:t>
              </a:r>
              <a:endParaRPr lang="en-US" kern="0" dirty="0">
                <a:solidFill>
                  <a:srgbClr val="707276"/>
                </a:solidFill>
              </a:endParaRPr>
            </a:p>
          </p:txBody>
        </p:sp>
        <p:grpSp>
          <p:nvGrpSpPr>
            <p:cNvPr id="7" name="Group 6"/>
            <p:cNvGrpSpPr/>
            <p:nvPr/>
          </p:nvGrpSpPr>
          <p:grpSpPr>
            <a:xfrm>
              <a:off x="920142" y="3149270"/>
              <a:ext cx="5059680" cy="3556702"/>
              <a:chOff x="3854258" y="3089637"/>
              <a:chExt cx="5359400" cy="3574359"/>
            </a:xfrm>
          </p:grpSpPr>
          <p:graphicFrame>
            <p:nvGraphicFramePr>
              <p:cNvPr id="8" name="Chart 7"/>
              <p:cNvGraphicFramePr/>
              <p:nvPr>
                <p:extLst/>
              </p:nvPr>
            </p:nvGraphicFramePr>
            <p:xfrm>
              <a:off x="3854258" y="3116463"/>
              <a:ext cx="5359400" cy="3547533"/>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p:cNvSpPr/>
              <p:nvPr/>
            </p:nvSpPr>
            <p:spPr>
              <a:xfrm>
                <a:off x="4863102" y="3089637"/>
                <a:ext cx="3263212" cy="3263213"/>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noProof="0" dirty="0">
                    <a:solidFill>
                      <a:schemeClr val="accent4">
                        <a:lumMod val="75000"/>
                      </a:schemeClr>
                    </a:solidFill>
                  </a:rPr>
                  <a:t>86</a:t>
                </a:r>
                <a:r>
                  <a:rPr kumimoji="0" lang="en-US" sz="5400" b="1" i="0" u="none" strike="noStrike" kern="0" cap="none" spc="0" normalizeH="0" baseline="0" noProof="0" dirty="0">
                    <a:ln>
                      <a:noFill/>
                    </a:ln>
                    <a:solidFill>
                      <a:schemeClr val="accent4">
                        <a:lumMod val="75000"/>
                      </a:schemeClr>
                    </a:solidFill>
                    <a:effectLst/>
                    <a:uLnTx/>
                    <a:uFillTx/>
                  </a:rPr>
                  <a:t>%</a:t>
                </a:r>
                <a:br>
                  <a:rPr kumimoji="0" lang="en-US" sz="6600" b="1" i="0" u="none" strike="noStrike" kern="0" cap="none" spc="0" normalizeH="0" baseline="0" noProof="0" dirty="0">
                    <a:ln>
                      <a:noFill/>
                    </a:ln>
                    <a:solidFill>
                      <a:schemeClr val="accent4">
                        <a:lumMod val="75000"/>
                      </a:schemeClr>
                    </a:solidFill>
                    <a:effectLst/>
                    <a:uLnTx/>
                    <a:uFillTx/>
                  </a:rPr>
                </a:br>
                <a:r>
                  <a:rPr lang="en-US" sz="2400" b="1" kern="0" dirty="0">
                    <a:solidFill>
                      <a:schemeClr val="accent4">
                        <a:lumMod val="75000"/>
                      </a:schemeClr>
                    </a:solidFill>
                  </a:rPr>
                  <a:t>work with Republicans</a:t>
                </a:r>
                <a:endParaRPr kumimoji="0" lang="en-US" sz="2400" i="0" u="none" strike="noStrike" kern="0" cap="none" spc="0" normalizeH="0" baseline="0" noProof="0" dirty="0">
                  <a:ln>
                    <a:noFill/>
                  </a:ln>
                  <a:solidFill>
                    <a:schemeClr val="accent4">
                      <a:lumMod val="75000"/>
                    </a:schemeClr>
                  </a:solidFill>
                  <a:effectLst/>
                  <a:uLnTx/>
                  <a:uFillTx/>
                </a:endParaRPr>
              </a:p>
            </p:txBody>
          </p:sp>
        </p:grpSp>
      </p:grpSp>
      <p:grpSp>
        <p:nvGrpSpPr>
          <p:cNvPr id="10" name="Group 9"/>
          <p:cNvGrpSpPr/>
          <p:nvPr/>
        </p:nvGrpSpPr>
        <p:grpSpPr>
          <a:xfrm>
            <a:off x="6273850" y="2242178"/>
            <a:ext cx="5399059" cy="4165561"/>
            <a:chOff x="2372410" y="2509032"/>
            <a:chExt cx="5399059" cy="4165561"/>
          </a:xfrm>
        </p:grpSpPr>
        <p:sp>
          <p:nvSpPr>
            <p:cNvPr id="11" name="Oval 10"/>
            <p:cNvSpPr/>
            <p:nvPr/>
          </p:nvSpPr>
          <p:spPr>
            <a:xfrm>
              <a:off x="2372410" y="2509032"/>
              <a:ext cx="2011680" cy="2008101"/>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sz="2000" kern="0" dirty="0">
                <a:solidFill>
                  <a:srgbClr val="707276"/>
                </a:solidFill>
              </a:endParaRPr>
            </a:p>
          </p:txBody>
        </p:sp>
        <p:grpSp>
          <p:nvGrpSpPr>
            <p:cNvPr id="12" name="Group 11"/>
            <p:cNvGrpSpPr/>
            <p:nvPr/>
          </p:nvGrpSpPr>
          <p:grpSpPr>
            <a:xfrm>
              <a:off x="2711789" y="3144584"/>
              <a:ext cx="5059680" cy="3530009"/>
              <a:chOff x="5752037" y="3084927"/>
              <a:chExt cx="5359400" cy="3547533"/>
            </a:xfrm>
          </p:grpSpPr>
          <p:graphicFrame>
            <p:nvGraphicFramePr>
              <p:cNvPr id="13" name="Chart 12"/>
              <p:cNvGraphicFramePr/>
              <p:nvPr>
                <p:extLst/>
              </p:nvPr>
            </p:nvGraphicFramePr>
            <p:xfrm>
              <a:off x="5752037" y="3084927"/>
              <a:ext cx="5359400" cy="3547533"/>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p:cNvSpPr/>
              <p:nvPr/>
            </p:nvSpPr>
            <p:spPr>
              <a:xfrm>
                <a:off x="6800131" y="311025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dirty="0">
                    <a:solidFill>
                      <a:schemeClr val="accent1"/>
                    </a:solidFill>
                  </a:rPr>
                  <a:t>76</a:t>
                </a:r>
                <a:r>
                  <a:rPr kumimoji="0" lang="en-US" sz="5400" b="1" i="0" u="none" strike="noStrike" kern="0" cap="none" spc="0" normalizeH="0" baseline="0" noProof="0" dirty="0">
                    <a:ln>
                      <a:noFill/>
                    </a:ln>
                    <a:solidFill>
                      <a:schemeClr val="accent1"/>
                    </a:solidFill>
                    <a:effectLst/>
                    <a:uLnTx/>
                    <a:uFillTx/>
                  </a:rPr>
                  <a:t>%</a:t>
                </a:r>
                <a:br>
                  <a:rPr kumimoji="0" lang="en-US" sz="6600" b="1" i="0" u="none" strike="noStrike" kern="0" cap="none" spc="0" normalizeH="0" baseline="0" noProof="0" dirty="0">
                    <a:ln>
                      <a:noFill/>
                    </a:ln>
                    <a:solidFill>
                      <a:schemeClr val="accent1"/>
                    </a:solidFill>
                    <a:effectLst/>
                    <a:uLnTx/>
                    <a:uFillTx/>
                  </a:rPr>
                </a:br>
                <a:r>
                  <a:rPr lang="en-US" sz="2400" b="1" kern="0" dirty="0">
                    <a:solidFill>
                      <a:schemeClr val="accent1"/>
                    </a:solidFill>
                  </a:rPr>
                  <a:t>unveil their own plan to improve Obamacare</a:t>
                </a:r>
                <a:endParaRPr kumimoji="0" lang="en-US" sz="2400" i="0" u="none" strike="noStrike" kern="0" cap="none" spc="0" normalizeH="0" baseline="0" noProof="0" dirty="0">
                  <a:ln>
                    <a:noFill/>
                  </a:ln>
                  <a:solidFill>
                    <a:schemeClr val="accent1"/>
                  </a:solidFill>
                  <a:effectLst/>
                  <a:uLnTx/>
                  <a:uFillTx/>
                </a:endParaRPr>
              </a:p>
            </p:txBody>
          </p:sp>
        </p:grpSp>
      </p:grpSp>
      <p:sp>
        <p:nvSpPr>
          <p:cNvPr id="15" name="Rectangle 14"/>
          <p:cNvSpPr/>
          <p:nvPr/>
        </p:nvSpPr>
        <p:spPr>
          <a:xfrm>
            <a:off x="1631900" y="1733669"/>
            <a:ext cx="3657600" cy="646331"/>
          </a:xfrm>
          <a:prstGeom prst="rect">
            <a:avLst/>
          </a:prstGeom>
        </p:spPr>
        <p:txBody>
          <a:bodyPr wrap="square">
            <a:spAutoFit/>
          </a:bodyPr>
          <a:lstStyle/>
          <a:p>
            <a:pPr algn="ctr"/>
            <a:r>
              <a:rPr lang="en-US" b="1" dirty="0">
                <a:solidFill>
                  <a:srgbClr val="707276"/>
                </a:solidFill>
              </a:rPr>
              <a:t>If Obamacare is repealed, Democrats should…</a:t>
            </a:r>
          </a:p>
        </p:txBody>
      </p:sp>
      <p:sp>
        <p:nvSpPr>
          <p:cNvPr id="16" name="Rectangle 15"/>
          <p:cNvSpPr/>
          <p:nvPr/>
        </p:nvSpPr>
        <p:spPr>
          <a:xfrm>
            <a:off x="6893107" y="1874395"/>
            <a:ext cx="4786662" cy="369332"/>
          </a:xfrm>
          <a:prstGeom prst="rect">
            <a:avLst/>
          </a:prstGeom>
        </p:spPr>
        <p:txBody>
          <a:bodyPr wrap="square">
            <a:spAutoFit/>
          </a:bodyPr>
          <a:lstStyle/>
          <a:p>
            <a:pPr algn="ctr"/>
            <a:r>
              <a:rPr lang="en-US" b="1" dirty="0">
                <a:solidFill>
                  <a:srgbClr val="707276"/>
                </a:solidFill>
              </a:rPr>
              <a:t>Democrats should…</a:t>
            </a:r>
          </a:p>
        </p:txBody>
      </p:sp>
      <p:sp>
        <p:nvSpPr>
          <p:cNvPr id="17" name="TextBox 16"/>
          <p:cNvSpPr txBox="1"/>
          <p:nvPr/>
        </p:nvSpPr>
        <p:spPr>
          <a:xfrm>
            <a:off x="6255272" y="2337827"/>
            <a:ext cx="1996562" cy="1908215"/>
          </a:xfrm>
          <a:prstGeom prst="rect">
            <a:avLst/>
          </a:prstGeom>
          <a:noFill/>
        </p:spPr>
        <p:txBody>
          <a:bodyPr wrap="square" rtlCol="0">
            <a:spAutoFit/>
          </a:bodyPr>
          <a:lstStyle/>
          <a:p>
            <a:pPr lvl="0" algn="ctr">
              <a:defRPr/>
            </a:pPr>
            <a:r>
              <a:rPr lang="en-US" sz="4000" b="1" kern="0" dirty="0">
                <a:solidFill>
                  <a:srgbClr val="707276"/>
                </a:solidFill>
              </a:rPr>
              <a:t>24% </a:t>
            </a:r>
            <a:br>
              <a:rPr lang="en-US" sz="4800" b="1" kern="0" dirty="0">
                <a:solidFill>
                  <a:srgbClr val="707276"/>
                </a:solidFill>
              </a:rPr>
            </a:br>
            <a:r>
              <a:rPr lang="en-US" sz="2000" b="1" kern="0" dirty="0">
                <a:solidFill>
                  <a:srgbClr val="707276"/>
                </a:solidFill>
              </a:rPr>
              <a:t>should not unveil such a plan</a:t>
            </a:r>
            <a:endParaRPr lang="en-US" sz="2000" kern="0" dirty="0">
              <a:solidFill>
                <a:srgbClr val="707276"/>
              </a:solidFill>
            </a:endParaRPr>
          </a:p>
          <a:p>
            <a:endParaRPr lang="en-US" dirty="0"/>
          </a:p>
        </p:txBody>
      </p:sp>
    </p:spTree>
    <p:extLst>
      <p:ext uri="{BB962C8B-B14F-4D97-AF65-F5344CB8AC3E}">
        <p14:creationId xmlns:p14="http://schemas.microsoft.com/office/powerpoint/2010/main" val="3303675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Slightly Over half would prefer a high premium </a:t>
            </a:r>
            <a:br>
              <a:rPr lang="en-US" sz="3200" dirty="0"/>
            </a:br>
            <a:r>
              <a:rPr lang="en-US" sz="3200" dirty="0"/>
              <a:t>health insurance plan</a:t>
            </a:r>
          </a:p>
        </p:txBody>
      </p:sp>
      <p:sp>
        <p:nvSpPr>
          <p:cNvPr id="3" name="Text Placeholder 2"/>
          <p:cNvSpPr>
            <a:spLocks noGrp="1"/>
          </p:cNvSpPr>
          <p:nvPr>
            <p:ph type="body" idx="13"/>
          </p:nvPr>
        </p:nvSpPr>
        <p:spPr/>
        <p:txBody>
          <a:bodyPr/>
          <a:lstStyle/>
          <a:p>
            <a:r>
              <a:rPr lang="en-US" dirty="0"/>
              <a:t>Over 2 in 5 voters would prefer a low premium, low cost plan which covers major medical expenses only.</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a:t>
            </a:r>
            <a:r>
              <a:rPr lang="en-US" u="sng" dirty="0">
                <a:solidFill>
                  <a:srgbClr val="000000"/>
                </a:solidFill>
                <a:ea typeface="MS Mincho" panose="02020609040205080304" pitchFamily="49" charset="-128"/>
              </a:rPr>
              <a:t>) </a:t>
            </a:r>
            <a:endParaRPr lang="en-US" dirty="0">
              <a:solidFill>
                <a:srgbClr val="000000"/>
              </a:solidFill>
            </a:endParaRPr>
          </a:p>
          <a:p>
            <a:r>
              <a:rPr lang="en-US" dirty="0">
                <a:solidFill>
                  <a:srgbClr val="000000"/>
                </a:solidFill>
              </a:rPr>
              <a:t>H8 Would you prefer a health insurance plan with a higher premium that covers almost all your health care costs, or a lower cost plan with a much lower premium that only covers major medical expenses? </a:t>
            </a:r>
          </a:p>
        </p:txBody>
      </p:sp>
      <p:graphicFrame>
        <p:nvGraphicFramePr>
          <p:cNvPr id="7" name="Chart 6"/>
          <p:cNvGraphicFramePr/>
          <p:nvPr>
            <p:extLst/>
          </p:nvPr>
        </p:nvGraphicFramePr>
        <p:xfrm>
          <a:off x="2590800" y="3345851"/>
          <a:ext cx="6457627" cy="1676353"/>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127"/>
          <p:cNvSpPr/>
          <p:nvPr/>
        </p:nvSpPr>
        <p:spPr>
          <a:xfrm>
            <a:off x="6565564" y="2621091"/>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b="1" kern="0" dirty="0">
                <a:solidFill>
                  <a:srgbClr val="009DD9"/>
                </a:solidFill>
              </a:rPr>
              <a:t>Low premium, low cost plan, which covers major medical expenses only</a:t>
            </a:r>
            <a:endParaRPr lang="en-US" i="1" kern="0" dirty="0">
              <a:solidFill>
                <a:srgbClr val="009DD9"/>
              </a:solidFill>
            </a:endParaRPr>
          </a:p>
        </p:txBody>
      </p:sp>
      <p:sp>
        <p:nvSpPr>
          <p:cNvPr id="9" name="Rounded Rectangle 128"/>
          <p:cNvSpPr/>
          <p:nvPr/>
        </p:nvSpPr>
        <p:spPr>
          <a:xfrm>
            <a:off x="2667000" y="2621091"/>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A10028"/>
                </a:solidFill>
              </a:rPr>
              <a:t>Higher premium plan, which covers almost all costs</a:t>
            </a:r>
            <a:endParaRPr lang="en-US" i="1" kern="0" dirty="0">
              <a:solidFill>
                <a:srgbClr val="A10028"/>
              </a:solidFill>
            </a:endParaRPr>
          </a:p>
        </p:txBody>
      </p:sp>
      <p:sp>
        <p:nvSpPr>
          <p:cNvPr id="10" name="Rectangle 9"/>
          <p:cNvSpPr/>
          <p:nvPr/>
        </p:nvSpPr>
        <p:spPr>
          <a:xfrm>
            <a:off x="3733800" y="2264200"/>
            <a:ext cx="4543587" cy="369332"/>
          </a:xfrm>
          <a:prstGeom prst="rect">
            <a:avLst/>
          </a:prstGeom>
        </p:spPr>
        <p:txBody>
          <a:bodyPr wrap="square">
            <a:spAutoFit/>
          </a:bodyPr>
          <a:lstStyle/>
          <a:p>
            <a:pPr algn="ctr"/>
            <a:r>
              <a:rPr lang="en-US" b="1" dirty="0">
                <a:solidFill>
                  <a:srgbClr val="707276"/>
                </a:solidFill>
              </a:rPr>
              <a:t>For health insurance, voters would prefer a…</a:t>
            </a:r>
          </a:p>
        </p:txBody>
      </p:sp>
    </p:spTree>
    <p:extLst>
      <p:ext uri="{BB962C8B-B14F-4D97-AF65-F5344CB8AC3E}">
        <p14:creationId xmlns:p14="http://schemas.microsoft.com/office/powerpoint/2010/main" val="1126729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DD9"/>
        </a:solidFill>
        <a:effectLst/>
      </p:bgPr>
    </p:bg>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3"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2773436"/>
            <a:ext cx="5334000" cy="1311128"/>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Mood of the country</a:t>
            </a:r>
          </a:p>
        </p:txBody>
      </p:sp>
    </p:spTree>
    <p:extLst>
      <p:ext uri="{BB962C8B-B14F-4D97-AF65-F5344CB8AC3E}">
        <p14:creationId xmlns:p14="http://schemas.microsoft.com/office/powerpoint/2010/main" val="3107274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most voters see more importance in making health insurance accessible to all</a:t>
            </a:r>
          </a:p>
        </p:txBody>
      </p:sp>
      <p:sp>
        <p:nvSpPr>
          <p:cNvPr id="3" name="Text Placeholder 2"/>
          <p:cNvSpPr>
            <a:spLocks noGrp="1"/>
          </p:cNvSpPr>
          <p:nvPr>
            <p:ph type="body" idx="13"/>
          </p:nvPr>
        </p:nvSpPr>
        <p:spPr/>
        <p:txBody>
          <a:bodyPr/>
          <a:lstStyle/>
          <a:p>
            <a:r>
              <a:rPr lang="en-US" dirty="0"/>
              <a:t>7 in 10 believe the expansion of Medicaid to cover more low income people should be kept as is.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a:t>
            </a:r>
            <a:r>
              <a:rPr lang="en-US" u="sng" dirty="0">
                <a:solidFill>
                  <a:srgbClr val="000000"/>
                </a:solidFill>
                <a:ea typeface="MS Mincho" panose="02020609040205080304" pitchFamily="49" charset="-128"/>
              </a:rPr>
              <a:t>) </a:t>
            </a:r>
            <a:endParaRPr lang="en-US" dirty="0">
              <a:solidFill>
                <a:srgbClr val="000000"/>
              </a:solidFill>
            </a:endParaRPr>
          </a:p>
          <a:p>
            <a:r>
              <a:rPr lang="en-US" dirty="0">
                <a:solidFill>
                  <a:schemeClr val="tx2"/>
                </a:solidFill>
              </a:rPr>
              <a:t>H9 In general, should the federal government provide financial assistance to help people purchase health insurance, or should it use that money to reduce the deficit and allow the insurance markets to function without subsidies?</a:t>
            </a:r>
          </a:p>
          <a:p>
            <a:r>
              <a:rPr lang="en-US" dirty="0">
                <a:solidFill>
                  <a:schemeClr val="tx2"/>
                </a:solidFill>
              </a:rPr>
              <a:t>H11 Do you think the expansion of Medicaid to cover more low income people should be kept as is to cover more people or decreased to curb spending?  </a:t>
            </a:r>
          </a:p>
        </p:txBody>
      </p:sp>
      <p:sp>
        <p:nvSpPr>
          <p:cNvPr id="14" name="Oval 13"/>
          <p:cNvSpPr/>
          <p:nvPr/>
        </p:nvSpPr>
        <p:spPr>
          <a:xfrm>
            <a:off x="7714423" y="2757903"/>
            <a:ext cx="1518380" cy="1490427"/>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US" b="1" i="0" u="none" strike="noStrike" kern="0" cap="none" spc="0" normalizeH="0" baseline="0" noProof="0" dirty="0">
              <a:ln>
                <a:noFill/>
              </a:ln>
              <a:solidFill>
                <a:srgbClr val="707276"/>
              </a:solidFill>
              <a:effectLst/>
              <a:uLnTx/>
              <a:uFillTx/>
            </a:endParaRPr>
          </a:p>
        </p:txBody>
      </p:sp>
      <p:graphicFrame>
        <p:nvGraphicFramePr>
          <p:cNvPr id="15" name="Chart 14"/>
          <p:cNvGraphicFramePr/>
          <p:nvPr>
            <p:extLst>
              <p:ext uri="{D42A27DB-BD31-4B8C-83A1-F6EECF244321}">
                <p14:modId xmlns:p14="http://schemas.microsoft.com/office/powerpoint/2010/main" val="1658169828"/>
              </p:ext>
            </p:extLst>
          </p:nvPr>
        </p:nvGraphicFramePr>
        <p:xfrm>
          <a:off x="7953929" y="2902890"/>
          <a:ext cx="4133958" cy="2815386"/>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p:cNvSpPr/>
          <p:nvPr/>
        </p:nvSpPr>
        <p:spPr>
          <a:xfrm>
            <a:off x="7543800" y="1852125"/>
            <a:ext cx="4284065" cy="707886"/>
          </a:xfrm>
          <a:prstGeom prst="rect">
            <a:avLst/>
          </a:prstGeom>
        </p:spPr>
        <p:txBody>
          <a:bodyPr wrap="square">
            <a:spAutoFit/>
          </a:bodyPr>
          <a:lstStyle/>
          <a:p>
            <a:pPr algn="ctr"/>
            <a:r>
              <a:rPr lang="en-US" sz="2000" b="1" dirty="0">
                <a:solidFill>
                  <a:srgbClr val="707276"/>
                </a:solidFill>
              </a:rPr>
              <a:t>The expansion of Medicaid to cover more low income people should be…</a:t>
            </a:r>
          </a:p>
        </p:txBody>
      </p:sp>
      <p:sp>
        <p:nvSpPr>
          <p:cNvPr id="18" name="Rectangle 17"/>
          <p:cNvSpPr/>
          <p:nvPr/>
        </p:nvSpPr>
        <p:spPr>
          <a:xfrm>
            <a:off x="1807727" y="2610286"/>
            <a:ext cx="3795318" cy="400110"/>
          </a:xfrm>
          <a:prstGeom prst="rect">
            <a:avLst/>
          </a:prstGeom>
        </p:spPr>
        <p:txBody>
          <a:bodyPr wrap="square">
            <a:spAutoFit/>
          </a:bodyPr>
          <a:lstStyle/>
          <a:p>
            <a:pPr algn="ctr"/>
            <a:r>
              <a:rPr lang="en-US" sz="2000" b="1" dirty="0">
                <a:solidFill>
                  <a:srgbClr val="707276"/>
                </a:solidFill>
              </a:rPr>
              <a:t>The federal government should… </a:t>
            </a:r>
          </a:p>
        </p:txBody>
      </p:sp>
      <p:sp>
        <p:nvSpPr>
          <p:cNvPr id="20" name="TextBox 19"/>
          <p:cNvSpPr txBox="1"/>
          <p:nvPr/>
        </p:nvSpPr>
        <p:spPr>
          <a:xfrm>
            <a:off x="9271060" y="3823275"/>
            <a:ext cx="1521349" cy="861774"/>
          </a:xfrm>
          <a:prstGeom prst="rect">
            <a:avLst/>
          </a:prstGeom>
          <a:noFill/>
        </p:spPr>
        <p:txBody>
          <a:bodyPr wrap="square" rtlCol="0">
            <a:spAutoFit/>
          </a:bodyPr>
          <a:lstStyle/>
          <a:p>
            <a:pPr algn="ctr"/>
            <a:r>
              <a:rPr lang="en-US" sz="3200" b="1" dirty="0">
                <a:solidFill>
                  <a:srgbClr val="C00000"/>
                </a:solidFill>
              </a:rPr>
              <a:t>70%</a:t>
            </a:r>
            <a:br>
              <a:rPr lang="en-US" sz="3200" b="1" dirty="0">
                <a:solidFill>
                  <a:srgbClr val="C00000"/>
                </a:solidFill>
              </a:rPr>
            </a:br>
            <a:r>
              <a:rPr lang="en-US" b="1" dirty="0">
                <a:solidFill>
                  <a:srgbClr val="C00000"/>
                </a:solidFill>
              </a:rPr>
              <a:t>kept as is</a:t>
            </a:r>
          </a:p>
        </p:txBody>
      </p:sp>
      <p:sp>
        <p:nvSpPr>
          <p:cNvPr id="21" name="TextBox 20"/>
          <p:cNvSpPr txBox="1"/>
          <p:nvPr/>
        </p:nvSpPr>
        <p:spPr>
          <a:xfrm>
            <a:off x="7676166" y="2891184"/>
            <a:ext cx="1487835" cy="1138773"/>
          </a:xfrm>
          <a:prstGeom prst="rect">
            <a:avLst/>
          </a:prstGeom>
          <a:noFill/>
        </p:spPr>
        <p:txBody>
          <a:bodyPr wrap="square" rtlCol="0">
            <a:spAutoFit/>
          </a:bodyPr>
          <a:lstStyle/>
          <a:p>
            <a:pPr lvl="0" algn="ctr">
              <a:defRPr/>
            </a:pPr>
            <a:r>
              <a:rPr lang="en-US" sz="2400" b="1" kern="0" dirty="0">
                <a:solidFill>
                  <a:srgbClr val="707276"/>
                </a:solidFill>
              </a:rPr>
              <a:t>30% </a:t>
            </a:r>
          </a:p>
          <a:p>
            <a:pPr lvl="0" algn="ctr">
              <a:defRPr/>
            </a:pPr>
            <a:r>
              <a:rPr lang="en-US" sz="1400" b="1" kern="0" dirty="0">
                <a:solidFill>
                  <a:srgbClr val="707276"/>
                </a:solidFill>
              </a:rPr>
              <a:t>decreased to curb spending</a:t>
            </a:r>
          </a:p>
          <a:p>
            <a:endParaRPr lang="en-US" sz="1600" dirty="0"/>
          </a:p>
        </p:txBody>
      </p:sp>
      <p:graphicFrame>
        <p:nvGraphicFramePr>
          <p:cNvPr id="22" name="Chart 21"/>
          <p:cNvGraphicFramePr/>
          <p:nvPr>
            <p:extLst>
              <p:ext uri="{D42A27DB-BD31-4B8C-83A1-F6EECF244321}">
                <p14:modId xmlns:p14="http://schemas.microsoft.com/office/powerpoint/2010/main" val="2946591747"/>
              </p:ext>
            </p:extLst>
          </p:nvPr>
        </p:nvGraphicFramePr>
        <p:xfrm>
          <a:off x="476573" y="3732809"/>
          <a:ext cx="6457627" cy="1676353"/>
        </p:xfrm>
        <a:graphic>
          <a:graphicData uri="http://schemas.openxmlformats.org/drawingml/2006/chart">
            <c:chart xmlns:c="http://schemas.openxmlformats.org/drawingml/2006/chart" xmlns:r="http://schemas.openxmlformats.org/officeDocument/2006/relationships" r:id="rId3"/>
          </a:graphicData>
        </a:graphic>
      </p:graphicFrame>
      <p:sp>
        <p:nvSpPr>
          <p:cNvPr id="23" name="Rounded Rectangle 127"/>
          <p:cNvSpPr/>
          <p:nvPr/>
        </p:nvSpPr>
        <p:spPr>
          <a:xfrm>
            <a:off x="4495800" y="3276600"/>
            <a:ext cx="2383378"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sz="1400" b="1" dirty="0">
                <a:solidFill>
                  <a:srgbClr val="009DD9"/>
                </a:solidFill>
              </a:rPr>
              <a:t>Provide financial assistance to help people purchase health insurance</a:t>
            </a:r>
            <a:endParaRPr lang="en-US" sz="1400" b="1" i="1" kern="0" dirty="0">
              <a:solidFill>
                <a:srgbClr val="009DD9"/>
              </a:solidFill>
            </a:endParaRPr>
          </a:p>
        </p:txBody>
      </p:sp>
      <p:sp>
        <p:nvSpPr>
          <p:cNvPr id="24" name="Rounded Rectangle 128"/>
          <p:cNvSpPr/>
          <p:nvPr/>
        </p:nvSpPr>
        <p:spPr>
          <a:xfrm>
            <a:off x="535409" y="3200400"/>
            <a:ext cx="2836259"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lvl="0">
              <a:defRPr/>
            </a:pPr>
            <a:r>
              <a:rPr lang="en-US" sz="1400" b="1" kern="0" dirty="0">
                <a:solidFill>
                  <a:srgbClr val="A10028"/>
                </a:solidFill>
              </a:rPr>
              <a:t>Not provide financial assistance, use that money to reduce deficit, allow insurance markets to function without subsidies</a:t>
            </a:r>
          </a:p>
        </p:txBody>
      </p:sp>
    </p:spTree>
    <p:extLst>
      <p:ext uri="{BB962C8B-B14F-4D97-AF65-F5344CB8AC3E}">
        <p14:creationId xmlns:p14="http://schemas.microsoft.com/office/powerpoint/2010/main" val="481432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Nearly 2 in 3 believe The mandate that requires </a:t>
            </a:r>
            <a:br>
              <a:rPr lang="en-US" sz="3200" dirty="0"/>
            </a:br>
            <a:r>
              <a:rPr lang="en-US" sz="3200" dirty="0"/>
              <a:t>people to have health insurance should be repealed</a:t>
            </a:r>
          </a:p>
        </p:txBody>
      </p:sp>
      <p:sp>
        <p:nvSpPr>
          <p:cNvPr id="3" name="Text Placeholder 2"/>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a:t>
            </a:r>
            <a:r>
              <a:rPr lang="en-US" u="sng" dirty="0">
                <a:solidFill>
                  <a:srgbClr val="000000"/>
                </a:solidFill>
                <a:ea typeface="MS Mincho" panose="02020609040205080304" pitchFamily="49" charset="-128"/>
              </a:rPr>
              <a:t>) </a:t>
            </a:r>
            <a:endParaRPr lang="en-US" dirty="0">
              <a:solidFill>
                <a:srgbClr val="000000"/>
              </a:solidFill>
            </a:endParaRPr>
          </a:p>
          <a:p>
            <a:r>
              <a:rPr lang="en-US" dirty="0">
                <a:solidFill>
                  <a:schemeClr val="tx2"/>
                </a:solidFill>
              </a:rPr>
              <a:t>H10 Do you think the healthcare mandate requiring people to get insurance or pay a fine should be kept or repealed?</a:t>
            </a:r>
          </a:p>
        </p:txBody>
      </p:sp>
      <p:sp>
        <p:nvSpPr>
          <p:cNvPr id="14" name="Oval 13"/>
          <p:cNvSpPr/>
          <p:nvPr/>
        </p:nvSpPr>
        <p:spPr>
          <a:xfrm>
            <a:off x="3550855" y="2891987"/>
            <a:ext cx="1518380" cy="1490427"/>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US" b="1" i="0" u="none" strike="noStrike" kern="0" cap="none" spc="0" normalizeH="0" baseline="0" noProof="0" dirty="0">
              <a:ln>
                <a:noFill/>
              </a:ln>
              <a:solidFill>
                <a:srgbClr val="707276"/>
              </a:solidFill>
              <a:effectLst/>
              <a:uLnTx/>
              <a:uFillTx/>
            </a:endParaRPr>
          </a:p>
        </p:txBody>
      </p:sp>
      <p:graphicFrame>
        <p:nvGraphicFramePr>
          <p:cNvPr id="15" name="Chart 14"/>
          <p:cNvGraphicFramePr/>
          <p:nvPr>
            <p:extLst/>
          </p:nvPr>
        </p:nvGraphicFramePr>
        <p:xfrm>
          <a:off x="3859163" y="3140120"/>
          <a:ext cx="4133958" cy="2859689"/>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p:cNvSpPr/>
          <p:nvPr/>
        </p:nvSpPr>
        <p:spPr>
          <a:xfrm>
            <a:off x="3784108" y="2040605"/>
            <a:ext cx="4284065" cy="1015663"/>
          </a:xfrm>
          <a:prstGeom prst="rect">
            <a:avLst/>
          </a:prstGeom>
        </p:spPr>
        <p:txBody>
          <a:bodyPr wrap="square">
            <a:spAutoFit/>
          </a:bodyPr>
          <a:lstStyle/>
          <a:p>
            <a:pPr algn="ctr"/>
            <a:r>
              <a:rPr lang="en-US" sz="2000" b="1" dirty="0">
                <a:solidFill>
                  <a:srgbClr val="707276"/>
                </a:solidFill>
              </a:rPr>
              <a:t>The healthcare mandate requiring people to get insurance or pay a fine should be… </a:t>
            </a:r>
          </a:p>
        </p:txBody>
      </p:sp>
      <p:sp>
        <p:nvSpPr>
          <p:cNvPr id="20" name="TextBox 19"/>
          <p:cNvSpPr txBox="1"/>
          <p:nvPr/>
        </p:nvSpPr>
        <p:spPr>
          <a:xfrm>
            <a:off x="5165467" y="4051745"/>
            <a:ext cx="1521349" cy="861774"/>
          </a:xfrm>
          <a:prstGeom prst="rect">
            <a:avLst/>
          </a:prstGeom>
          <a:noFill/>
        </p:spPr>
        <p:txBody>
          <a:bodyPr wrap="square" rtlCol="0">
            <a:spAutoFit/>
          </a:bodyPr>
          <a:lstStyle/>
          <a:p>
            <a:pPr algn="ctr"/>
            <a:r>
              <a:rPr lang="en-US" sz="3200" b="1" dirty="0">
                <a:solidFill>
                  <a:srgbClr val="C00000"/>
                </a:solidFill>
              </a:rPr>
              <a:t>65%</a:t>
            </a:r>
            <a:br>
              <a:rPr lang="en-US" sz="3200" b="1" dirty="0">
                <a:solidFill>
                  <a:srgbClr val="C00000"/>
                </a:solidFill>
              </a:rPr>
            </a:br>
            <a:r>
              <a:rPr lang="en-US" b="1" dirty="0">
                <a:solidFill>
                  <a:srgbClr val="C00000"/>
                </a:solidFill>
              </a:rPr>
              <a:t>Repealed</a:t>
            </a:r>
          </a:p>
        </p:txBody>
      </p:sp>
      <p:sp>
        <p:nvSpPr>
          <p:cNvPr id="21" name="TextBox 20"/>
          <p:cNvSpPr txBox="1"/>
          <p:nvPr/>
        </p:nvSpPr>
        <p:spPr>
          <a:xfrm>
            <a:off x="3581400" y="3128415"/>
            <a:ext cx="1487835" cy="923330"/>
          </a:xfrm>
          <a:prstGeom prst="rect">
            <a:avLst/>
          </a:prstGeom>
          <a:noFill/>
        </p:spPr>
        <p:txBody>
          <a:bodyPr wrap="square" rtlCol="0">
            <a:spAutoFit/>
          </a:bodyPr>
          <a:lstStyle/>
          <a:p>
            <a:pPr lvl="0" algn="ctr">
              <a:defRPr/>
            </a:pPr>
            <a:r>
              <a:rPr lang="en-US" sz="2400" b="1" kern="0" dirty="0">
                <a:solidFill>
                  <a:srgbClr val="707276"/>
                </a:solidFill>
              </a:rPr>
              <a:t>35% </a:t>
            </a:r>
          </a:p>
          <a:p>
            <a:pPr lvl="0" algn="ctr">
              <a:defRPr/>
            </a:pPr>
            <a:r>
              <a:rPr lang="en-US" sz="1400" b="1" kern="0" dirty="0">
                <a:solidFill>
                  <a:srgbClr val="707276"/>
                </a:solidFill>
              </a:rPr>
              <a:t>Kept</a:t>
            </a:r>
          </a:p>
          <a:p>
            <a:endParaRPr lang="en-US" sz="1600" dirty="0"/>
          </a:p>
        </p:txBody>
      </p:sp>
    </p:spTree>
    <p:extLst>
      <p:ext uri="{BB962C8B-B14F-4D97-AF65-F5344CB8AC3E}">
        <p14:creationId xmlns:p14="http://schemas.microsoft.com/office/powerpoint/2010/main" val="1746425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9DD9"/>
        </a:solidFill>
        <a:effectLst/>
      </p:bgPr>
    </p:bg>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49"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3008885"/>
            <a:ext cx="5334000" cy="840230"/>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Crime and violence</a:t>
            </a:r>
          </a:p>
        </p:txBody>
      </p:sp>
    </p:spTree>
    <p:extLst>
      <p:ext uri="{BB962C8B-B14F-4D97-AF65-F5344CB8AC3E}">
        <p14:creationId xmlns:p14="http://schemas.microsoft.com/office/powerpoint/2010/main" val="123442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dirty="0"/>
              <a:t>Other top contributors are lack of jobs, lack of moral values, poverty, and gangs.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CV1 Which of the following do you view as the leading contributors to crime in America? Please select up to three.</a:t>
            </a:r>
          </a:p>
        </p:txBody>
      </p:sp>
      <p:graphicFrame>
        <p:nvGraphicFramePr>
          <p:cNvPr id="5" name="Chart 4"/>
          <p:cNvGraphicFramePr/>
          <p:nvPr>
            <p:extLst>
              <p:ext uri="{D42A27DB-BD31-4B8C-83A1-F6EECF244321}">
                <p14:modId xmlns:p14="http://schemas.microsoft.com/office/powerpoint/2010/main" val="2329307065"/>
              </p:ext>
            </p:extLst>
          </p:nvPr>
        </p:nvGraphicFramePr>
        <p:xfrm>
          <a:off x="1906652" y="1907695"/>
          <a:ext cx="8534400" cy="4465673"/>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a:spLocks noGrp="1"/>
          </p:cNvSpPr>
          <p:nvPr>
            <p:ph type="title"/>
          </p:nvPr>
        </p:nvSpPr>
        <p:spPr>
          <a:xfrm>
            <a:off x="792480" y="676656"/>
            <a:ext cx="10104120" cy="571500"/>
          </a:xfrm>
        </p:spPr>
        <p:txBody>
          <a:bodyPr/>
          <a:lstStyle/>
          <a:p>
            <a:r>
              <a:rPr lang="en-US" sz="3200" dirty="0"/>
              <a:t>Drugs are seen as a leading contributor to crime by nearly half of voters</a:t>
            </a:r>
          </a:p>
        </p:txBody>
      </p:sp>
      <p:sp>
        <p:nvSpPr>
          <p:cNvPr id="9" name="Rectangle 8"/>
          <p:cNvSpPr/>
          <p:nvPr/>
        </p:nvSpPr>
        <p:spPr>
          <a:xfrm>
            <a:off x="3205732" y="1723029"/>
            <a:ext cx="5936240" cy="369332"/>
          </a:xfrm>
          <a:prstGeom prst="rect">
            <a:avLst/>
          </a:prstGeom>
        </p:spPr>
        <p:txBody>
          <a:bodyPr wrap="none">
            <a:spAutoFit/>
          </a:bodyPr>
          <a:lstStyle/>
          <a:p>
            <a:pPr algn="ctr" defTabSz="457200">
              <a:defRPr/>
            </a:pPr>
            <a:r>
              <a:rPr lang="en-US" b="1" kern="0" dirty="0">
                <a:solidFill>
                  <a:srgbClr val="707276"/>
                </a:solidFill>
              </a:rPr>
              <a:t>Voters say the leading contributors to crime in America are…</a:t>
            </a:r>
          </a:p>
        </p:txBody>
      </p:sp>
    </p:spTree>
    <p:extLst>
      <p:ext uri="{BB962C8B-B14F-4D97-AF65-F5344CB8AC3E}">
        <p14:creationId xmlns:p14="http://schemas.microsoft.com/office/powerpoint/2010/main" val="712689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According to voters, crime in America is on the rise</a:t>
            </a:r>
          </a:p>
        </p:txBody>
      </p:sp>
      <p:sp>
        <p:nvSpPr>
          <p:cNvPr id="3" name="Text Placeholder 2"/>
          <p:cNvSpPr>
            <a:spLocks noGrp="1"/>
          </p:cNvSpPr>
          <p:nvPr>
            <p:ph type="body" idx="13"/>
          </p:nvPr>
        </p:nvSpPr>
        <p:spPr/>
        <p:txBody>
          <a:bodyPr/>
          <a:lstStyle/>
          <a:p>
            <a:r>
              <a:rPr lang="en-US" dirty="0"/>
              <a:t>However, a majority say the crime rate has remained steady in their local area. Few feel crime is decreasing either locally or nationally.</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 </a:t>
            </a:r>
          </a:p>
          <a:p>
            <a:r>
              <a:rPr lang="en-US" dirty="0"/>
              <a:t>CV2 Is there more, less, or about the same amount of crime in your area than there was a year ago?</a:t>
            </a:r>
          </a:p>
          <a:p>
            <a:r>
              <a:rPr lang="en-US" dirty="0"/>
              <a:t>CV3 Is there more, less, or about the same amount of crime in the U.S. than there was a year ago?</a:t>
            </a:r>
          </a:p>
        </p:txBody>
      </p:sp>
      <p:grpSp>
        <p:nvGrpSpPr>
          <p:cNvPr id="16" name="Group 15"/>
          <p:cNvGrpSpPr/>
          <p:nvPr/>
        </p:nvGrpSpPr>
        <p:grpSpPr>
          <a:xfrm>
            <a:off x="1208803" y="1828800"/>
            <a:ext cx="9391956" cy="2205430"/>
            <a:chOff x="2926716" y="2936511"/>
            <a:chExt cx="9391956" cy="2205430"/>
          </a:xfrm>
        </p:grpSpPr>
        <p:grpSp>
          <p:nvGrpSpPr>
            <p:cNvPr id="9" name="Group 8"/>
            <p:cNvGrpSpPr/>
            <p:nvPr/>
          </p:nvGrpSpPr>
          <p:grpSpPr>
            <a:xfrm>
              <a:off x="5127459" y="2936511"/>
              <a:ext cx="6457627" cy="2205430"/>
              <a:chOff x="6391573" y="4964991"/>
              <a:chExt cx="5281336" cy="1696704"/>
            </a:xfrm>
          </p:grpSpPr>
          <p:grpSp>
            <p:nvGrpSpPr>
              <p:cNvPr id="10" name="Group 9"/>
              <p:cNvGrpSpPr/>
              <p:nvPr/>
            </p:nvGrpSpPr>
            <p:grpSpPr>
              <a:xfrm>
                <a:off x="6391573" y="4964991"/>
                <a:ext cx="5281336" cy="1696704"/>
                <a:chOff x="5249366" y="3917091"/>
                <a:chExt cx="5281336" cy="1696704"/>
              </a:xfrm>
            </p:grpSpPr>
            <p:graphicFrame>
              <p:nvGraphicFramePr>
                <p:cNvPr id="12" name="Chart 11"/>
                <p:cNvGraphicFramePr/>
                <p:nvPr>
                  <p:extLst>
                    <p:ext uri="{D42A27DB-BD31-4B8C-83A1-F6EECF244321}">
                      <p14:modId xmlns:p14="http://schemas.microsoft.com/office/powerpoint/2010/main" val="3294519766"/>
                    </p:ext>
                  </p:extLst>
                </p:nvPr>
              </p:nvGraphicFramePr>
              <p:xfrm>
                <a:off x="5249366" y="4324126"/>
                <a:ext cx="5281336" cy="1289669"/>
              </p:xfrm>
              <a:graphic>
                <a:graphicData uri="http://schemas.openxmlformats.org/drawingml/2006/chart">
                  <c:chart xmlns:c="http://schemas.openxmlformats.org/drawingml/2006/chart" xmlns:r="http://schemas.openxmlformats.org/officeDocument/2006/relationships" r:id="rId2"/>
                </a:graphicData>
              </a:graphic>
            </p:graphicFrame>
            <p:sp>
              <p:nvSpPr>
                <p:cNvPr id="13" name="Rounded Rectangle 127"/>
                <p:cNvSpPr/>
                <p:nvPr/>
              </p:nvSpPr>
              <p:spPr>
                <a:xfrm>
                  <a:off x="7007306" y="3917091"/>
                  <a:ext cx="2447844" cy="7817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b"/>
                <a:lstStyle/>
                <a:p>
                  <a:pPr>
                    <a:defRPr/>
                  </a:pPr>
                  <a:r>
                    <a:rPr lang="en-US" sz="2800" b="1" kern="0" dirty="0">
                      <a:solidFill>
                        <a:schemeClr val="tx1">
                          <a:lumMod val="60000"/>
                          <a:lumOff val="40000"/>
                        </a:schemeClr>
                      </a:solidFill>
                    </a:rPr>
                    <a:t>About the same</a:t>
                  </a:r>
                  <a:endParaRPr lang="en-US" sz="2800" i="1" kern="0" dirty="0">
                    <a:solidFill>
                      <a:schemeClr val="tx1">
                        <a:lumMod val="60000"/>
                        <a:lumOff val="40000"/>
                      </a:schemeClr>
                    </a:solidFill>
                  </a:endParaRPr>
                </a:p>
              </p:txBody>
            </p:sp>
          </p:grpSp>
          <p:sp>
            <p:nvSpPr>
              <p:cNvPr id="11" name="Rounded Rectangle 128"/>
              <p:cNvSpPr/>
              <p:nvPr/>
            </p:nvSpPr>
            <p:spPr>
              <a:xfrm>
                <a:off x="6430515" y="4964991"/>
                <a:ext cx="2030596" cy="7817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b"/>
              <a:lstStyle/>
              <a:p>
                <a:pPr>
                  <a:defRPr/>
                </a:pPr>
                <a:r>
                  <a:rPr lang="en-US" sz="2800" b="1" kern="0" dirty="0">
                    <a:solidFill>
                      <a:srgbClr val="A10028"/>
                    </a:solidFill>
                  </a:rPr>
                  <a:t>More</a:t>
                </a:r>
                <a:endParaRPr lang="en-US" sz="2800" i="1" kern="0" dirty="0">
                  <a:solidFill>
                    <a:srgbClr val="A10028"/>
                  </a:solidFill>
                </a:endParaRPr>
              </a:p>
            </p:txBody>
          </p:sp>
        </p:grpSp>
        <p:sp>
          <p:nvSpPr>
            <p:cNvPr id="14" name="Rectangle 13"/>
            <p:cNvSpPr/>
            <p:nvPr/>
          </p:nvSpPr>
          <p:spPr>
            <a:xfrm>
              <a:off x="4393872" y="2964087"/>
              <a:ext cx="7924800" cy="369332"/>
            </a:xfrm>
            <a:prstGeom prst="rect">
              <a:avLst/>
            </a:prstGeom>
          </p:spPr>
          <p:txBody>
            <a:bodyPr wrap="square">
              <a:spAutoFit/>
            </a:bodyPr>
            <a:lstStyle/>
            <a:p>
              <a:pPr algn="ctr"/>
              <a:r>
                <a:rPr lang="en-US" b="1" dirty="0">
                  <a:solidFill>
                    <a:srgbClr val="707276"/>
                  </a:solidFill>
                </a:rPr>
                <a:t>Crime in Local Area (compared to last year)</a:t>
              </a:r>
            </a:p>
          </p:txBody>
        </p:sp>
        <p:sp>
          <p:nvSpPr>
            <p:cNvPr id="15" name="Rounded Rectangle 127"/>
            <p:cNvSpPr/>
            <p:nvPr/>
          </p:nvSpPr>
          <p:spPr>
            <a:xfrm>
              <a:off x="9061275" y="2936511"/>
              <a:ext cx="2482863" cy="101610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b"/>
            <a:lstStyle/>
            <a:p>
              <a:pPr algn="r">
                <a:defRPr/>
              </a:pPr>
              <a:r>
                <a:rPr lang="en-US" sz="2800" b="1" kern="0" dirty="0">
                  <a:solidFill>
                    <a:srgbClr val="009DD9"/>
                  </a:solidFill>
                </a:rPr>
                <a:t>Less</a:t>
              </a:r>
              <a:endParaRPr lang="en-US" sz="2800" i="1" kern="0" dirty="0">
                <a:solidFill>
                  <a:srgbClr val="009DD9"/>
                </a:solidFill>
              </a:endParaRPr>
            </a:p>
          </p:txBody>
        </p:sp>
        <p:sp>
          <p:nvSpPr>
            <p:cNvPr id="17" name="Rectangular Callout 16"/>
            <p:cNvSpPr/>
            <p:nvPr/>
          </p:nvSpPr>
          <p:spPr>
            <a:xfrm>
              <a:off x="2926716" y="3830579"/>
              <a:ext cx="1915397" cy="874440"/>
            </a:xfrm>
            <a:prstGeom prst="wedgeRectCallout">
              <a:avLst>
                <a:gd name="adj1" fmla="val 69188"/>
                <a:gd name="adj2" fmla="val 16215"/>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200" kern="0" dirty="0">
                  <a:solidFill>
                    <a:srgbClr val="707276"/>
                  </a:solidFill>
                </a:rPr>
                <a:t>39% of those in Urban areas say “more” compared to 31% of those in Suburban areas.</a:t>
              </a:r>
            </a:p>
          </p:txBody>
        </p:sp>
      </p:grpSp>
      <p:grpSp>
        <p:nvGrpSpPr>
          <p:cNvPr id="18" name="Group 17"/>
          <p:cNvGrpSpPr/>
          <p:nvPr/>
        </p:nvGrpSpPr>
        <p:grpSpPr>
          <a:xfrm>
            <a:off x="2643875" y="4061926"/>
            <a:ext cx="7924800" cy="2205430"/>
            <a:chOff x="4393872" y="2936511"/>
            <a:chExt cx="7924800" cy="2205430"/>
          </a:xfrm>
        </p:grpSpPr>
        <p:grpSp>
          <p:nvGrpSpPr>
            <p:cNvPr id="19" name="Group 18"/>
            <p:cNvGrpSpPr/>
            <p:nvPr/>
          </p:nvGrpSpPr>
          <p:grpSpPr>
            <a:xfrm>
              <a:off x="5127459" y="2936511"/>
              <a:ext cx="6457627" cy="2205430"/>
              <a:chOff x="6391573" y="4964991"/>
              <a:chExt cx="5281336" cy="1696704"/>
            </a:xfrm>
          </p:grpSpPr>
          <p:grpSp>
            <p:nvGrpSpPr>
              <p:cNvPr id="23" name="Group 22"/>
              <p:cNvGrpSpPr/>
              <p:nvPr/>
            </p:nvGrpSpPr>
            <p:grpSpPr>
              <a:xfrm>
                <a:off x="6391573" y="4964991"/>
                <a:ext cx="5281336" cy="1696704"/>
                <a:chOff x="5249366" y="3917091"/>
                <a:chExt cx="5281336" cy="1696704"/>
              </a:xfrm>
            </p:grpSpPr>
            <p:graphicFrame>
              <p:nvGraphicFramePr>
                <p:cNvPr id="25" name="Chart 24"/>
                <p:cNvGraphicFramePr/>
                <p:nvPr>
                  <p:extLst>
                    <p:ext uri="{D42A27DB-BD31-4B8C-83A1-F6EECF244321}">
                      <p14:modId xmlns:p14="http://schemas.microsoft.com/office/powerpoint/2010/main" val="4114807457"/>
                    </p:ext>
                  </p:extLst>
                </p:nvPr>
              </p:nvGraphicFramePr>
              <p:xfrm>
                <a:off x="5249366" y="4324126"/>
                <a:ext cx="5281336" cy="1289669"/>
              </p:xfrm>
              <a:graphic>
                <a:graphicData uri="http://schemas.openxmlformats.org/drawingml/2006/chart">
                  <c:chart xmlns:c="http://schemas.openxmlformats.org/drawingml/2006/chart" xmlns:r="http://schemas.openxmlformats.org/officeDocument/2006/relationships" r:id="rId3"/>
                </a:graphicData>
              </a:graphic>
            </p:graphicFrame>
            <p:sp>
              <p:nvSpPr>
                <p:cNvPr id="26" name="Rounded Rectangle 127"/>
                <p:cNvSpPr/>
                <p:nvPr/>
              </p:nvSpPr>
              <p:spPr>
                <a:xfrm>
                  <a:off x="7007306" y="3917091"/>
                  <a:ext cx="2447844" cy="7817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b"/>
                <a:lstStyle/>
                <a:p>
                  <a:pPr>
                    <a:defRPr/>
                  </a:pPr>
                  <a:r>
                    <a:rPr lang="en-US" sz="2800" b="1" kern="0" dirty="0">
                      <a:solidFill>
                        <a:schemeClr val="tx1">
                          <a:lumMod val="60000"/>
                          <a:lumOff val="40000"/>
                        </a:schemeClr>
                      </a:solidFill>
                    </a:rPr>
                    <a:t>About the same</a:t>
                  </a:r>
                  <a:endParaRPr lang="en-US" sz="2800" i="1" kern="0" dirty="0">
                    <a:solidFill>
                      <a:schemeClr val="tx1">
                        <a:lumMod val="60000"/>
                        <a:lumOff val="40000"/>
                      </a:schemeClr>
                    </a:solidFill>
                  </a:endParaRPr>
                </a:p>
              </p:txBody>
            </p:sp>
          </p:grpSp>
          <p:sp>
            <p:nvSpPr>
              <p:cNvPr id="24" name="Rounded Rectangle 128"/>
              <p:cNvSpPr/>
              <p:nvPr/>
            </p:nvSpPr>
            <p:spPr>
              <a:xfrm>
                <a:off x="6430515" y="4964991"/>
                <a:ext cx="2030596" cy="7817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b"/>
              <a:lstStyle/>
              <a:p>
                <a:pPr>
                  <a:defRPr/>
                </a:pPr>
                <a:r>
                  <a:rPr lang="en-US" sz="2800" b="1" kern="0" dirty="0">
                    <a:solidFill>
                      <a:srgbClr val="A10028"/>
                    </a:solidFill>
                  </a:rPr>
                  <a:t>More</a:t>
                </a:r>
                <a:endParaRPr lang="en-US" sz="2800" i="1" kern="0" dirty="0">
                  <a:solidFill>
                    <a:srgbClr val="A10028"/>
                  </a:solidFill>
                </a:endParaRPr>
              </a:p>
            </p:txBody>
          </p:sp>
        </p:grpSp>
        <p:sp>
          <p:nvSpPr>
            <p:cNvPr id="20" name="Rectangle 19"/>
            <p:cNvSpPr/>
            <p:nvPr/>
          </p:nvSpPr>
          <p:spPr>
            <a:xfrm>
              <a:off x="4393872" y="3016961"/>
              <a:ext cx="7924800" cy="369332"/>
            </a:xfrm>
            <a:prstGeom prst="rect">
              <a:avLst/>
            </a:prstGeom>
          </p:spPr>
          <p:txBody>
            <a:bodyPr wrap="square">
              <a:spAutoFit/>
            </a:bodyPr>
            <a:lstStyle/>
            <a:p>
              <a:pPr algn="ctr"/>
              <a:r>
                <a:rPr lang="en-US" b="1" dirty="0">
                  <a:solidFill>
                    <a:srgbClr val="707276"/>
                  </a:solidFill>
                </a:rPr>
                <a:t>Crime in the U.S. (compared to last year)</a:t>
              </a:r>
            </a:p>
          </p:txBody>
        </p:sp>
        <p:sp>
          <p:nvSpPr>
            <p:cNvPr id="21" name="Rounded Rectangle 127"/>
            <p:cNvSpPr/>
            <p:nvPr/>
          </p:nvSpPr>
          <p:spPr>
            <a:xfrm>
              <a:off x="9061275" y="2936511"/>
              <a:ext cx="2482863" cy="101610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b"/>
            <a:lstStyle/>
            <a:p>
              <a:pPr algn="r">
                <a:defRPr/>
              </a:pPr>
              <a:r>
                <a:rPr lang="en-US" sz="2800" b="1" kern="0" dirty="0">
                  <a:solidFill>
                    <a:srgbClr val="009DD9"/>
                  </a:solidFill>
                </a:rPr>
                <a:t>Less</a:t>
              </a:r>
              <a:endParaRPr lang="en-US" sz="2800" i="1" kern="0" dirty="0">
                <a:solidFill>
                  <a:srgbClr val="009DD9"/>
                </a:solidFill>
              </a:endParaRPr>
            </a:p>
          </p:txBody>
        </p:sp>
      </p:grpSp>
    </p:spTree>
    <p:extLst>
      <p:ext uri="{BB962C8B-B14F-4D97-AF65-F5344CB8AC3E}">
        <p14:creationId xmlns:p14="http://schemas.microsoft.com/office/powerpoint/2010/main" val="1649616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53309" y="2965191"/>
            <a:ext cx="1629580" cy="1600409"/>
            <a:chOff x="1243844" y="3886200"/>
            <a:chExt cx="1629580" cy="1600409"/>
          </a:xfrm>
        </p:grpSpPr>
        <p:sp>
          <p:nvSpPr>
            <p:cNvPr id="16" name="Oval 15"/>
            <p:cNvSpPr/>
            <p:nvPr/>
          </p:nvSpPr>
          <p:spPr>
            <a:xfrm>
              <a:off x="1243844" y="3886200"/>
              <a:ext cx="1629580" cy="1600409"/>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US" b="1" i="0" u="none" strike="noStrike" kern="0" cap="none" spc="0" normalizeH="0" baseline="0" noProof="0" dirty="0">
                <a:ln>
                  <a:noFill/>
                </a:ln>
                <a:solidFill>
                  <a:srgbClr val="707276"/>
                </a:solidFill>
                <a:effectLst/>
                <a:uLnTx/>
                <a:uFillTx/>
              </a:endParaRPr>
            </a:p>
          </p:txBody>
        </p:sp>
        <p:sp>
          <p:nvSpPr>
            <p:cNvPr id="17" name="TextBox 16"/>
            <p:cNvSpPr txBox="1"/>
            <p:nvPr/>
          </p:nvSpPr>
          <p:spPr>
            <a:xfrm>
              <a:off x="1269446" y="4221829"/>
              <a:ext cx="1487835" cy="954107"/>
            </a:xfrm>
            <a:prstGeom prst="rect">
              <a:avLst/>
            </a:prstGeom>
            <a:noFill/>
          </p:spPr>
          <p:txBody>
            <a:bodyPr wrap="square" rtlCol="0">
              <a:spAutoFit/>
            </a:bodyPr>
            <a:lstStyle/>
            <a:p>
              <a:pPr lvl="0" algn="ctr">
                <a:defRPr/>
              </a:pPr>
              <a:r>
                <a:rPr lang="en-US" sz="3600" b="1" kern="0" dirty="0">
                  <a:solidFill>
                    <a:srgbClr val="707276"/>
                  </a:solidFill>
                </a:rPr>
                <a:t>41% </a:t>
              </a:r>
            </a:p>
            <a:p>
              <a:pPr lvl="0" algn="ctr">
                <a:defRPr/>
              </a:pPr>
              <a:r>
                <a:rPr lang="en-US" sz="2000" b="1" kern="0" dirty="0">
                  <a:solidFill>
                    <a:srgbClr val="707276"/>
                  </a:solidFill>
                </a:rPr>
                <a:t>yes</a:t>
              </a:r>
              <a:endParaRPr lang="en-US" sz="2400" dirty="0"/>
            </a:p>
          </p:txBody>
        </p:sp>
      </p:grpSp>
      <p:sp>
        <p:nvSpPr>
          <p:cNvPr id="20" name="Oval 19"/>
          <p:cNvSpPr/>
          <p:nvPr/>
        </p:nvSpPr>
        <p:spPr>
          <a:xfrm>
            <a:off x="6466094" y="2873853"/>
            <a:ext cx="1518380" cy="1452601"/>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US" b="1" i="0" u="none" strike="noStrike" kern="0" cap="none" spc="0" normalizeH="0" baseline="0" noProof="0" dirty="0">
              <a:ln>
                <a:noFill/>
              </a:ln>
              <a:solidFill>
                <a:srgbClr val="707276"/>
              </a:solidFill>
              <a:effectLst/>
              <a:uLnTx/>
              <a:uFillTx/>
            </a:endParaRPr>
          </a:p>
        </p:txBody>
      </p:sp>
      <p:sp>
        <p:nvSpPr>
          <p:cNvPr id="2" name="Title 1"/>
          <p:cNvSpPr>
            <a:spLocks noGrp="1"/>
          </p:cNvSpPr>
          <p:nvPr>
            <p:ph type="title"/>
          </p:nvPr>
        </p:nvSpPr>
        <p:spPr>
          <a:xfrm>
            <a:off x="792480" y="676656"/>
            <a:ext cx="10408920" cy="571500"/>
          </a:xfrm>
        </p:spPr>
        <p:txBody>
          <a:bodyPr/>
          <a:lstStyle/>
          <a:p>
            <a:r>
              <a:rPr lang="en-US" dirty="0"/>
              <a:t>A majority of voters feel safe and secure in their </a:t>
            </a:r>
            <a:br>
              <a:rPr lang="en-US" dirty="0"/>
            </a:br>
            <a:r>
              <a:rPr lang="en-US" dirty="0"/>
              <a:t>homes at night</a:t>
            </a:r>
          </a:p>
        </p:txBody>
      </p:sp>
      <p:sp>
        <p:nvSpPr>
          <p:cNvPr id="3" name="Text Placeholder 2"/>
          <p:cNvSpPr>
            <a:spLocks noGrp="1"/>
          </p:cNvSpPr>
          <p:nvPr>
            <p:ph type="body" idx="13"/>
          </p:nvPr>
        </p:nvSpPr>
        <p:spPr/>
        <p:txBody>
          <a:bodyPr/>
          <a:lstStyle/>
          <a:p>
            <a:r>
              <a:rPr lang="en-US" dirty="0"/>
              <a:t>However, 4 in 10 say there are unsafe places to walk within a mile of where they live.</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 </a:t>
            </a:r>
          </a:p>
          <a:p>
            <a:r>
              <a:rPr lang="en-US" dirty="0">
                <a:solidFill>
                  <a:srgbClr val="262626"/>
                </a:solidFill>
                <a:ea typeface="MS Mincho" panose="02020609040205080304" pitchFamily="49" charset="-128"/>
              </a:rPr>
              <a:t>CV4 Is there anywhere near where you live - that is, within a mile - where you would be afraid to walk alone at night?</a:t>
            </a:r>
          </a:p>
          <a:p>
            <a:r>
              <a:rPr lang="en-US" dirty="0"/>
              <a:t>CV5 What about at home at night - do you feel safe and secure, or not?</a:t>
            </a:r>
          </a:p>
        </p:txBody>
      </p:sp>
      <p:graphicFrame>
        <p:nvGraphicFramePr>
          <p:cNvPr id="5" name="Chart 4"/>
          <p:cNvGraphicFramePr/>
          <p:nvPr>
            <p:extLst>
              <p:ext uri="{D42A27DB-BD31-4B8C-83A1-F6EECF244321}">
                <p14:modId xmlns:p14="http://schemas.microsoft.com/office/powerpoint/2010/main" val="2912272583"/>
              </p:ext>
            </p:extLst>
          </p:nvPr>
        </p:nvGraphicFramePr>
        <p:xfrm>
          <a:off x="6705600" y="3053590"/>
          <a:ext cx="4133958" cy="27871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2874721850"/>
              </p:ext>
            </p:extLst>
          </p:nvPr>
        </p:nvGraphicFramePr>
        <p:xfrm>
          <a:off x="1773692" y="3053590"/>
          <a:ext cx="4133958" cy="278711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6498178" y="2427559"/>
            <a:ext cx="4062124" cy="338554"/>
          </a:xfrm>
          <a:prstGeom prst="rect">
            <a:avLst/>
          </a:prstGeom>
        </p:spPr>
        <p:txBody>
          <a:bodyPr wrap="square">
            <a:spAutoFit/>
          </a:bodyPr>
          <a:lstStyle/>
          <a:p>
            <a:pPr algn="ctr"/>
            <a:r>
              <a:rPr lang="en-US" sz="1600" b="1" dirty="0">
                <a:solidFill>
                  <a:srgbClr val="707276"/>
                </a:solidFill>
              </a:rPr>
              <a:t>Feel Safe and Secure at Home at Night</a:t>
            </a:r>
          </a:p>
        </p:txBody>
      </p:sp>
      <p:sp>
        <p:nvSpPr>
          <p:cNvPr id="9" name="Rectangle 8"/>
          <p:cNvSpPr/>
          <p:nvPr/>
        </p:nvSpPr>
        <p:spPr>
          <a:xfrm>
            <a:off x="1825306" y="2365363"/>
            <a:ext cx="3813494" cy="338554"/>
          </a:xfrm>
          <a:prstGeom prst="rect">
            <a:avLst/>
          </a:prstGeom>
        </p:spPr>
        <p:txBody>
          <a:bodyPr wrap="square">
            <a:spAutoFit/>
          </a:bodyPr>
          <a:lstStyle/>
          <a:p>
            <a:pPr algn="ctr"/>
            <a:r>
              <a:rPr lang="en-US" sz="1600" b="1" dirty="0">
                <a:solidFill>
                  <a:srgbClr val="707276"/>
                </a:solidFill>
              </a:rPr>
              <a:t>Afraid to Walk Alone at Night in Local Area</a:t>
            </a:r>
          </a:p>
        </p:txBody>
      </p:sp>
      <p:sp>
        <p:nvSpPr>
          <p:cNvPr id="15" name="TextBox 14"/>
          <p:cNvSpPr txBox="1"/>
          <p:nvPr/>
        </p:nvSpPr>
        <p:spPr>
          <a:xfrm>
            <a:off x="3102642" y="3821863"/>
            <a:ext cx="1476057" cy="1200329"/>
          </a:xfrm>
          <a:prstGeom prst="rect">
            <a:avLst/>
          </a:prstGeom>
          <a:noFill/>
        </p:spPr>
        <p:txBody>
          <a:bodyPr wrap="square" rtlCol="0">
            <a:spAutoFit/>
          </a:bodyPr>
          <a:lstStyle/>
          <a:p>
            <a:pPr algn="ctr"/>
            <a:r>
              <a:rPr lang="en-US" sz="4400" b="1" dirty="0">
                <a:solidFill>
                  <a:srgbClr val="C00000"/>
                </a:solidFill>
              </a:rPr>
              <a:t>59%</a:t>
            </a:r>
            <a:r>
              <a:rPr lang="en-US" sz="3600" b="1" dirty="0">
                <a:solidFill>
                  <a:srgbClr val="C00000"/>
                </a:solidFill>
              </a:rPr>
              <a:t> </a:t>
            </a:r>
            <a:br>
              <a:rPr lang="en-US" sz="3600" b="1" dirty="0">
                <a:solidFill>
                  <a:srgbClr val="C00000"/>
                </a:solidFill>
              </a:rPr>
            </a:br>
            <a:r>
              <a:rPr lang="en-US" sz="2800" b="1" dirty="0">
                <a:solidFill>
                  <a:srgbClr val="C00000"/>
                </a:solidFill>
              </a:rPr>
              <a:t>No</a:t>
            </a:r>
          </a:p>
        </p:txBody>
      </p:sp>
      <p:sp>
        <p:nvSpPr>
          <p:cNvPr id="18" name="TextBox 17"/>
          <p:cNvSpPr txBox="1"/>
          <p:nvPr/>
        </p:nvSpPr>
        <p:spPr>
          <a:xfrm>
            <a:off x="8021749" y="3828871"/>
            <a:ext cx="1521349" cy="1200329"/>
          </a:xfrm>
          <a:prstGeom prst="rect">
            <a:avLst/>
          </a:prstGeom>
          <a:noFill/>
        </p:spPr>
        <p:txBody>
          <a:bodyPr wrap="square" rtlCol="0">
            <a:spAutoFit/>
          </a:bodyPr>
          <a:lstStyle/>
          <a:p>
            <a:pPr algn="ctr"/>
            <a:r>
              <a:rPr lang="en-US" sz="4400" b="1" dirty="0">
                <a:solidFill>
                  <a:schemeClr val="accent1"/>
                </a:solidFill>
              </a:rPr>
              <a:t>89%</a:t>
            </a:r>
            <a:br>
              <a:rPr lang="en-US" sz="4400" b="1" dirty="0">
                <a:solidFill>
                  <a:schemeClr val="accent1"/>
                </a:solidFill>
              </a:rPr>
            </a:br>
            <a:r>
              <a:rPr lang="en-US" sz="2800" b="1" dirty="0">
                <a:solidFill>
                  <a:schemeClr val="accent1"/>
                </a:solidFill>
              </a:rPr>
              <a:t>yes</a:t>
            </a:r>
          </a:p>
        </p:txBody>
      </p:sp>
      <p:sp>
        <p:nvSpPr>
          <p:cNvPr id="19" name="TextBox 18"/>
          <p:cNvSpPr txBox="1"/>
          <p:nvPr/>
        </p:nvSpPr>
        <p:spPr>
          <a:xfrm>
            <a:off x="6466094" y="3048000"/>
            <a:ext cx="1487835" cy="1508105"/>
          </a:xfrm>
          <a:prstGeom prst="rect">
            <a:avLst/>
          </a:prstGeom>
          <a:noFill/>
        </p:spPr>
        <p:txBody>
          <a:bodyPr wrap="square" rtlCol="0">
            <a:spAutoFit/>
          </a:bodyPr>
          <a:lstStyle/>
          <a:p>
            <a:pPr lvl="0" algn="ctr">
              <a:defRPr/>
            </a:pPr>
            <a:r>
              <a:rPr lang="en-US" sz="4000" b="1" kern="0" dirty="0">
                <a:solidFill>
                  <a:srgbClr val="707276"/>
                </a:solidFill>
              </a:rPr>
              <a:t>11% </a:t>
            </a:r>
          </a:p>
          <a:p>
            <a:pPr lvl="0" algn="ctr">
              <a:defRPr/>
            </a:pPr>
            <a:r>
              <a:rPr lang="en-US" sz="2400" b="1" kern="0" dirty="0">
                <a:solidFill>
                  <a:srgbClr val="707276"/>
                </a:solidFill>
              </a:rPr>
              <a:t>no</a:t>
            </a:r>
          </a:p>
          <a:p>
            <a:endParaRPr lang="en-US" sz="2800" dirty="0"/>
          </a:p>
        </p:txBody>
      </p:sp>
    </p:spTree>
    <p:extLst>
      <p:ext uri="{BB962C8B-B14F-4D97-AF65-F5344CB8AC3E}">
        <p14:creationId xmlns:p14="http://schemas.microsoft.com/office/powerpoint/2010/main" val="1654052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Voters are evenly split on whether the criminal justice </a:t>
            </a:r>
            <a:br>
              <a:rPr lang="en-US" dirty="0"/>
            </a:br>
            <a:r>
              <a:rPr lang="en-US" dirty="0"/>
              <a:t>system is biased against minorities</a:t>
            </a:r>
          </a:p>
        </p:txBody>
      </p:sp>
      <p:sp>
        <p:nvSpPr>
          <p:cNvPr id="3" name="Text Placeholder 2"/>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a:t>
            </a:r>
            <a:endParaRPr lang="en-US" dirty="0"/>
          </a:p>
          <a:p>
            <a:r>
              <a:rPr lang="en-US" dirty="0"/>
              <a:t>CV11 Do you think the criminal justice system is biased against African Americans and other minorities  or does it basically treat people of all races and ethnicities about the same?</a:t>
            </a:r>
          </a:p>
        </p:txBody>
      </p:sp>
      <p:grpSp>
        <p:nvGrpSpPr>
          <p:cNvPr id="7" name="Group 6"/>
          <p:cNvGrpSpPr/>
          <p:nvPr/>
        </p:nvGrpSpPr>
        <p:grpSpPr>
          <a:xfrm>
            <a:off x="3776662" y="2362200"/>
            <a:ext cx="5059680" cy="3530009"/>
            <a:chOff x="4800600" y="2566837"/>
            <a:chExt cx="5359400" cy="3547533"/>
          </a:xfrm>
        </p:grpSpPr>
        <p:graphicFrame>
          <p:nvGraphicFramePr>
            <p:cNvPr id="8" name="Chart 7"/>
            <p:cNvGraphicFramePr/>
            <p:nvPr>
              <p:extLst>
                <p:ext uri="{D42A27DB-BD31-4B8C-83A1-F6EECF244321}">
                  <p14:modId xmlns:p14="http://schemas.microsoft.com/office/powerpoint/2010/main" val="2743295861"/>
                </p:ext>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p:cNvSpPr/>
            <p:nvPr/>
          </p:nvSpPr>
          <p:spPr>
            <a:xfrm>
              <a:off x="5848694" y="2708996"/>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US" sz="2400" i="0" u="none" strike="noStrike" kern="0" cap="none" spc="0" normalizeH="0" baseline="0" noProof="0" dirty="0">
                <a:ln>
                  <a:noFill/>
                </a:ln>
                <a:solidFill>
                  <a:schemeClr val="accent4">
                    <a:lumMod val="75000"/>
                  </a:schemeClr>
                </a:solidFill>
                <a:effectLst/>
                <a:uLnTx/>
                <a:uFillTx/>
              </a:endParaRPr>
            </a:p>
          </p:txBody>
        </p:sp>
      </p:grpSp>
      <p:sp>
        <p:nvSpPr>
          <p:cNvPr id="10" name="Rectangle 9"/>
          <p:cNvSpPr/>
          <p:nvPr/>
        </p:nvSpPr>
        <p:spPr>
          <a:xfrm>
            <a:off x="2774967" y="1870910"/>
            <a:ext cx="6922315" cy="369332"/>
          </a:xfrm>
          <a:prstGeom prst="rect">
            <a:avLst/>
          </a:prstGeom>
        </p:spPr>
        <p:txBody>
          <a:bodyPr wrap="square">
            <a:spAutoFit/>
          </a:bodyPr>
          <a:lstStyle/>
          <a:p>
            <a:pPr algn="ctr"/>
            <a:r>
              <a:rPr lang="en-US" b="1" dirty="0">
                <a:solidFill>
                  <a:srgbClr val="707276"/>
                </a:solidFill>
              </a:rPr>
              <a:t>Criminal justice system…</a:t>
            </a:r>
          </a:p>
        </p:txBody>
      </p:sp>
      <p:sp>
        <p:nvSpPr>
          <p:cNvPr id="4" name="Rectangle 3"/>
          <p:cNvSpPr/>
          <p:nvPr/>
        </p:nvSpPr>
        <p:spPr>
          <a:xfrm>
            <a:off x="6122320" y="3733800"/>
            <a:ext cx="1600200" cy="769441"/>
          </a:xfrm>
          <a:prstGeom prst="rect">
            <a:avLst/>
          </a:prstGeom>
        </p:spPr>
        <p:txBody>
          <a:bodyPr wrap="square">
            <a:spAutoFit/>
          </a:bodyPr>
          <a:lstStyle/>
          <a:p>
            <a:pPr lvl="0" algn="ctr">
              <a:defRPr/>
            </a:pPr>
            <a:r>
              <a:rPr lang="en-US" sz="4400" b="1" kern="0" dirty="0">
                <a:solidFill>
                  <a:schemeClr val="accent4">
                    <a:lumMod val="75000"/>
                  </a:schemeClr>
                </a:solidFill>
              </a:rPr>
              <a:t>50%</a:t>
            </a:r>
            <a:endParaRPr lang="en-US" kern="0" dirty="0">
              <a:solidFill>
                <a:schemeClr val="accent4">
                  <a:lumMod val="75000"/>
                </a:schemeClr>
              </a:solidFill>
            </a:endParaRPr>
          </a:p>
        </p:txBody>
      </p:sp>
      <p:sp>
        <p:nvSpPr>
          <p:cNvPr id="12" name="Rectangle 11"/>
          <p:cNvSpPr/>
          <p:nvPr/>
        </p:nvSpPr>
        <p:spPr>
          <a:xfrm>
            <a:off x="4927845" y="3733800"/>
            <a:ext cx="1600200" cy="769441"/>
          </a:xfrm>
          <a:prstGeom prst="rect">
            <a:avLst/>
          </a:prstGeom>
        </p:spPr>
        <p:txBody>
          <a:bodyPr wrap="square">
            <a:spAutoFit/>
          </a:bodyPr>
          <a:lstStyle/>
          <a:p>
            <a:pPr lvl="0" algn="ctr">
              <a:defRPr/>
            </a:pPr>
            <a:r>
              <a:rPr lang="en-US" sz="4400" b="1" kern="0" dirty="0">
                <a:solidFill>
                  <a:schemeClr val="accent1"/>
                </a:solidFill>
              </a:rPr>
              <a:t>50%</a:t>
            </a:r>
            <a:endParaRPr lang="en-US" kern="0" dirty="0">
              <a:solidFill>
                <a:schemeClr val="accent1"/>
              </a:solidFill>
            </a:endParaRPr>
          </a:p>
        </p:txBody>
      </p:sp>
      <p:sp>
        <p:nvSpPr>
          <p:cNvPr id="13" name="Rectangle 12"/>
          <p:cNvSpPr/>
          <p:nvPr/>
        </p:nvSpPr>
        <p:spPr>
          <a:xfrm>
            <a:off x="7895551" y="3733799"/>
            <a:ext cx="3784218" cy="1384995"/>
          </a:xfrm>
          <a:prstGeom prst="rect">
            <a:avLst/>
          </a:prstGeom>
        </p:spPr>
        <p:txBody>
          <a:bodyPr wrap="square">
            <a:spAutoFit/>
          </a:bodyPr>
          <a:lstStyle/>
          <a:p>
            <a:pPr lvl="0">
              <a:defRPr/>
            </a:pPr>
            <a:r>
              <a:rPr lang="en-US" sz="2800" dirty="0">
                <a:solidFill>
                  <a:srgbClr val="A10028"/>
                </a:solidFill>
              </a:rPr>
              <a:t>Is biased against African Americans and other minorities </a:t>
            </a:r>
            <a:endParaRPr lang="en-US" sz="1100" kern="0" dirty="0">
              <a:solidFill>
                <a:srgbClr val="A10028"/>
              </a:solidFill>
            </a:endParaRPr>
          </a:p>
        </p:txBody>
      </p:sp>
      <p:sp>
        <p:nvSpPr>
          <p:cNvPr id="14" name="Rectangle 13"/>
          <p:cNvSpPr/>
          <p:nvPr/>
        </p:nvSpPr>
        <p:spPr>
          <a:xfrm>
            <a:off x="685800" y="3733799"/>
            <a:ext cx="3983532" cy="1384995"/>
          </a:xfrm>
          <a:prstGeom prst="rect">
            <a:avLst/>
          </a:prstGeom>
        </p:spPr>
        <p:txBody>
          <a:bodyPr wrap="square">
            <a:spAutoFit/>
          </a:bodyPr>
          <a:lstStyle/>
          <a:p>
            <a:pPr lvl="0" algn="r">
              <a:defRPr/>
            </a:pPr>
            <a:r>
              <a:rPr lang="en-US" sz="2800" kern="0" dirty="0">
                <a:solidFill>
                  <a:schemeClr val="accent1"/>
                </a:solidFill>
              </a:rPr>
              <a:t>Basically treats people of all races and ethnicities about the same</a:t>
            </a:r>
            <a:endParaRPr lang="en-US" sz="1100" kern="0" dirty="0">
              <a:solidFill>
                <a:schemeClr val="accent1"/>
              </a:solidFill>
            </a:endParaRPr>
          </a:p>
        </p:txBody>
      </p:sp>
    </p:spTree>
    <p:extLst>
      <p:ext uri="{BB962C8B-B14F-4D97-AF65-F5344CB8AC3E}">
        <p14:creationId xmlns:p14="http://schemas.microsoft.com/office/powerpoint/2010/main" val="863934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84907" y="2941111"/>
            <a:ext cx="2124454" cy="2086424"/>
            <a:chOff x="1243844" y="3886200"/>
            <a:chExt cx="1629580" cy="1600409"/>
          </a:xfrm>
        </p:grpSpPr>
        <p:sp>
          <p:nvSpPr>
            <p:cNvPr id="16" name="Oval 15"/>
            <p:cNvSpPr/>
            <p:nvPr/>
          </p:nvSpPr>
          <p:spPr>
            <a:xfrm>
              <a:off x="1243844" y="3886200"/>
              <a:ext cx="1629580" cy="1600409"/>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US" b="1" i="0" u="none" strike="noStrike" kern="0" cap="none" spc="0" normalizeH="0" baseline="0" noProof="0" dirty="0">
                <a:ln>
                  <a:noFill/>
                </a:ln>
                <a:solidFill>
                  <a:srgbClr val="707276"/>
                </a:solidFill>
                <a:effectLst/>
                <a:uLnTx/>
                <a:uFillTx/>
              </a:endParaRPr>
            </a:p>
          </p:txBody>
        </p:sp>
        <p:sp>
          <p:nvSpPr>
            <p:cNvPr id="17" name="TextBox 16"/>
            <p:cNvSpPr txBox="1"/>
            <p:nvPr/>
          </p:nvSpPr>
          <p:spPr>
            <a:xfrm>
              <a:off x="1340137" y="4221829"/>
              <a:ext cx="1487835" cy="826289"/>
            </a:xfrm>
            <a:prstGeom prst="rect">
              <a:avLst/>
            </a:prstGeom>
            <a:noFill/>
          </p:spPr>
          <p:txBody>
            <a:bodyPr wrap="square" rtlCol="0">
              <a:spAutoFit/>
            </a:bodyPr>
            <a:lstStyle/>
            <a:p>
              <a:pPr lvl="0" algn="ctr">
                <a:defRPr/>
              </a:pPr>
              <a:r>
                <a:rPr lang="en-US" sz="4000" b="1" kern="0" dirty="0">
                  <a:solidFill>
                    <a:srgbClr val="707276"/>
                  </a:solidFill>
                </a:rPr>
                <a:t>43% </a:t>
              </a:r>
            </a:p>
            <a:p>
              <a:pPr lvl="0" algn="ctr">
                <a:defRPr/>
              </a:pPr>
              <a:r>
                <a:rPr lang="en-US" sz="2400" b="1" kern="0" dirty="0">
                  <a:solidFill>
                    <a:srgbClr val="707276"/>
                  </a:solidFill>
                </a:rPr>
                <a:t>favorable</a:t>
              </a:r>
              <a:endParaRPr lang="en-US" sz="2400" dirty="0"/>
            </a:p>
          </p:txBody>
        </p:sp>
      </p:grpSp>
      <p:sp>
        <p:nvSpPr>
          <p:cNvPr id="20" name="Oval 19"/>
          <p:cNvSpPr/>
          <p:nvPr/>
        </p:nvSpPr>
        <p:spPr>
          <a:xfrm>
            <a:off x="5618509" y="2873853"/>
            <a:ext cx="2365965" cy="2263467"/>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US" b="1" i="0" u="none" strike="noStrike" kern="0" cap="none" spc="0" normalizeH="0" baseline="0" noProof="0" dirty="0">
              <a:ln>
                <a:noFill/>
              </a:ln>
              <a:solidFill>
                <a:srgbClr val="707276"/>
              </a:solidFill>
              <a:effectLst/>
              <a:uLnTx/>
              <a:uFillTx/>
            </a:endParaRPr>
          </a:p>
        </p:txBody>
      </p:sp>
      <p:sp>
        <p:nvSpPr>
          <p:cNvPr id="2" name="Title 1"/>
          <p:cNvSpPr>
            <a:spLocks noGrp="1"/>
          </p:cNvSpPr>
          <p:nvPr>
            <p:ph type="title"/>
          </p:nvPr>
        </p:nvSpPr>
        <p:spPr>
          <a:xfrm>
            <a:off x="792480" y="676656"/>
            <a:ext cx="10408920" cy="571500"/>
          </a:xfrm>
        </p:spPr>
        <p:txBody>
          <a:bodyPr/>
          <a:lstStyle/>
          <a:p>
            <a:r>
              <a:rPr lang="en-US" dirty="0"/>
              <a:t>Majority feels unfavorable towards black lives matter protests</a:t>
            </a:r>
          </a:p>
        </p:txBody>
      </p:sp>
      <p:sp>
        <p:nvSpPr>
          <p:cNvPr id="3" name="Text Placeholder 2"/>
          <p:cNvSpPr>
            <a:spLocks noGrp="1"/>
          </p:cNvSpPr>
          <p:nvPr>
            <p:ph type="body" idx="13"/>
          </p:nvPr>
        </p:nvSpPr>
        <p:spPr/>
        <p:txBody>
          <a:bodyPr/>
          <a:lstStyle/>
          <a:p>
            <a:r>
              <a:rPr lang="en-US" dirty="0"/>
              <a:t>70% say the bigger problem today is black on black crime, not police violence against African Americans.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a:t>
            </a:r>
          </a:p>
          <a:p>
            <a:r>
              <a:rPr lang="en-US" dirty="0">
                <a:solidFill>
                  <a:srgbClr val="262626"/>
                </a:solidFill>
                <a:ea typeface="MS Mincho" panose="02020609040205080304" pitchFamily="49" charset="-128"/>
              </a:rPr>
              <a:t>CL2 Do you have a favorable or unfavorable opinion of Black Lives Matter protests and protesters?</a:t>
            </a:r>
          </a:p>
          <a:p>
            <a:r>
              <a:rPr lang="en-US" dirty="0"/>
              <a:t>CL3 Which would you say is a bigger problem today - black on black crime in African American communities or police violence towards African Americans?</a:t>
            </a:r>
          </a:p>
        </p:txBody>
      </p:sp>
      <p:sp>
        <p:nvSpPr>
          <p:cNvPr id="8" name="Rectangle 7"/>
          <p:cNvSpPr/>
          <p:nvPr/>
        </p:nvSpPr>
        <p:spPr>
          <a:xfrm>
            <a:off x="6498178" y="2427559"/>
            <a:ext cx="4062124" cy="338554"/>
          </a:xfrm>
          <a:prstGeom prst="rect">
            <a:avLst/>
          </a:prstGeom>
        </p:spPr>
        <p:txBody>
          <a:bodyPr wrap="square">
            <a:spAutoFit/>
          </a:bodyPr>
          <a:lstStyle/>
          <a:p>
            <a:pPr algn="ctr"/>
            <a:r>
              <a:rPr lang="en-US" sz="1600" b="1" dirty="0">
                <a:solidFill>
                  <a:srgbClr val="707276"/>
                </a:solidFill>
              </a:rPr>
              <a:t>Voters feel the bigger problem today is…</a:t>
            </a:r>
          </a:p>
        </p:txBody>
      </p:sp>
      <p:sp>
        <p:nvSpPr>
          <p:cNvPr id="9" name="Rectangle 8"/>
          <p:cNvSpPr/>
          <p:nvPr/>
        </p:nvSpPr>
        <p:spPr>
          <a:xfrm>
            <a:off x="1825306" y="2365363"/>
            <a:ext cx="3571407" cy="584775"/>
          </a:xfrm>
          <a:prstGeom prst="rect">
            <a:avLst/>
          </a:prstGeom>
        </p:spPr>
        <p:txBody>
          <a:bodyPr wrap="square">
            <a:spAutoFit/>
          </a:bodyPr>
          <a:lstStyle/>
          <a:p>
            <a:pPr algn="ctr"/>
            <a:r>
              <a:rPr lang="en-US" sz="1600" b="1" dirty="0">
                <a:solidFill>
                  <a:srgbClr val="707276"/>
                </a:solidFill>
              </a:rPr>
              <a:t>On the Black Lives Matter protests and protesters, voters’ opinions are…</a:t>
            </a:r>
          </a:p>
        </p:txBody>
      </p:sp>
      <p:grpSp>
        <p:nvGrpSpPr>
          <p:cNvPr id="10" name="Group 9"/>
          <p:cNvGrpSpPr/>
          <p:nvPr/>
        </p:nvGrpSpPr>
        <p:grpSpPr>
          <a:xfrm>
            <a:off x="1600200" y="3032611"/>
            <a:ext cx="4624582" cy="3319778"/>
            <a:chOff x="1796779" y="3032611"/>
            <a:chExt cx="4624582" cy="3319778"/>
          </a:xfrm>
        </p:grpSpPr>
        <p:graphicFrame>
          <p:nvGraphicFramePr>
            <p:cNvPr id="6" name="Chart 5"/>
            <p:cNvGraphicFramePr/>
            <p:nvPr>
              <p:extLst>
                <p:ext uri="{D42A27DB-BD31-4B8C-83A1-F6EECF244321}">
                  <p14:modId xmlns:p14="http://schemas.microsoft.com/office/powerpoint/2010/main" val="514727900"/>
                </p:ext>
              </p:extLst>
            </p:nvPr>
          </p:nvGraphicFramePr>
          <p:xfrm>
            <a:off x="1796779" y="3032611"/>
            <a:ext cx="4624582" cy="3319778"/>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3065888" y="3998547"/>
              <a:ext cx="2066992" cy="1138773"/>
            </a:xfrm>
            <a:prstGeom prst="rect">
              <a:avLst/>
            </a:prstGeom>
            <a:noFill/>
          </p:spPr>
          <p:txBody>
            <a:bodyPr wrap="square" rtlCol="0">
              <a:spAutoFit/>
            </a:bodyPr>
            <a:lstStyle/>
            <a:p>
              <a:pPr algn="ctr"/>
              <a:r>
                <a:rPr lang="en-US" sz="4400" b="1" dirty="0">
                  <a:solidFill>
                    <a:srgbClr val="C00000"/>
                  </a:solidFill>
                </a:rPr>
                <a:t>57%</a:t>
              </a:r>
              <a:r>
                <a:rPr lang="en-US" sz="3600" b="1" dirty="0">
                  <a:solidFill>
                    <a:srgbClr val="C00000"/>
                  </a:solidFill>
                </a:rPr>
                <a:t> </a:t>
              </a:r>
              <a:br>
                <a:rPr lang="en-US" sz="3600" b="1" dirty="0">
                  <a:solidFill>
                    <a:srgbClr val="C00000"/>
                  </a:solidFill>
                </a:rPr>
              </a:br>
              <a:r>
                <a:rPr lang="en-US" sz="2400" b="1" dirty="0">
                  <a:solidFill>
                    <a:srgbClr val="C00000"/>
                  </a:solidFill>
                </a:rPr>
                <a:t>unfavorable</a:t>
              </a:r>
              <a:endParaRPr lang="en-US" sz="2800" b="1" dirty="0">
                <a:solidFill>
                  <a:srgbClr val="C00000"/>
                </a:solidFill>
              </a:endParaRPr>
            </a:p>
          </p:txBody>
        </p:sp>
      </p:grpSp>
      <p:grpSp>
        <p:nvGrpSpPr>
          <p:cNvPr id="11" name="Group 10"/>
          <p:cNvGrpSpPr/>
          <p:nvPr/>
        </p:nvGrpSpPr>
        <p:grpSpPr>
          <a:xfrm>
            <a:off x="6957818" y="3081022"/>
            <a:ext cx="4624582" cy="3319778"/>
            <a:chOff x="6705600" y="3053590"/>
            <a:chExt cx="4624582" cy="3319778"/>
          </a:xfrm>
        </p:grpSpPr>
        <p:graphicFrame>
          <p:nvGraphicFramePr>
            <p:cNvPr id="5" name="Chart 4"/>
            <p:cNvGraphicFramePr/>
            <p:nvPr>
              <p:extLst>
                <p:ext uri="{D42A27DB-BD31-4B8C-83A1-F6EECF244321}">
                  <p14:modId xmlns:p14="http://schemas.microsoft.com/office/powerpoint/2010/main" val="2038050926"/>
                </p:ext>
              </p:extLst>
            </p:nvPr>
          </p:nvGraphicFramePr>
          <p:xfrm>
            <a:off x="6705600" y="3053590"/>
            <a:ext cx="4624582" cy="3319778"/>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7772400" y="3828871"/>
              <a:ext cx="2538553" cy="1631216"/>
            </a:xfrm>
            <a:prstGeom prst="rect">
              <a:avLst/>
            </a:prstGeom>
            <a:noFill/>
          </p:spPr>
          <p:txBody>
            <a:bodyPr wrap="square" rtlCol="0">
              <a:spAutoFit/>
            </a:bodyPr>
            <a:lstStyle/>
            <a:p>
              <a:pPr algn="ctr"/>
              <a:r>
                <a:rPr lang="en-US" sz="4000" b="1" dirty="0">
                  <a:solidFill>
                    <a:schemeClr val="accent1"/>
                  </a:solidFill>
                </a:rPr>
                <a:t>70%</a:t>
              </a:r>
              <a:br>
                <a:rPr lang="en-US" sz="4000" b="1" dirty="0">
                  <a:solidFill>
                    <a:schemeClr val="accent1"/>
                  </a:solidFill>
                </a:rPr>
              </a:br>
              <a:r>
                <a:rPr lang="en-US" sz="2000" b="1" dirty="0">
                  <a:solidFill>
                    <a:schemeClr val="accent1"/>
                  </a:solidFill>
                </a:rPr>
                <a:t>Black on black crime in African American communities</a:t>
              </a:r>
            </a:p>
          </p:txBody>
        </p:sp>
      </p:grpSp>
      <p:sp>
        <p:nvSpPr>
          <p:cNvPr id="19" name="TextBox 18"/>
          <p:cNvSpPr txBox="1"/>
          <p:nvPr/>
        </p:nvSpPr>
        <p:spPr>
          <a:xfrm>
            <a:off x="5618510" y="3048000"/>
            <a:ext cx="2335420" cy="2246769"/>
          </a:xfrm>
          <a:prstGeom prst="rect">
            <a:avLst/>
          </a:prstGeom>
          <a:noFill/>
        </p:spPr>
        <p:txBody>
          <a:bodyPr wrap="square" rtlCol="0">
            <a:spAutoFit/>
          </a:bodyPr>
          <a:lstStyle/>
          <a:p>
            <a:pPr lvl="0" algn="ctr">
              <a:defRPr/>
            </a:pPr>
            <a:r>
              <a:rPr lang="en-US" sz="4000" b="1" kern="0" dirty="0">
                <a:solidFill>
                  <a:srgbClr val="707276"/>
                </a:solidFill>
              </a:rPr>
              <a:t>30% </a:t>
            </a:r>
          </a:p>
          <a:p>
            <a:pPr lvl="0" algn="ctr">
              <a:defRPr/>
            </a:pPr>
            <a:r>
              <a:rPr lang="en-US" sz="2400" b="1" kern="0" dirty="0">
                <a:solidFill>
                  <a:srgbClr val="707276"/>
                </a:solidFill>
              </a:rPr>
              <a:t>Police violence towards African Americans</a:t>
            </a:r>
          </a:p>
          <a:p>
            <a:endParaRPr lang="en-US" sz="2800" dirty="0"/>
          </a:p>
        </p:txBody>
      </p:sp>
    </p:spTree>
    <p:extLst>
      <p:ext uri="{BB962C8B-B14F-4D97-AF65-F5344CB8AC3E}">
        <p14:creationId xmlns:p14="http://schemas.microsoft.com/office/powerpoint/2010/main" val="3286859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3"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Voters feel race does affect police use of force</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PB6 In general, do you think the police are too quick to use force, or do they typically only use force when necessary?</a:t>
            </a:r>
          </a:p>
          <a:p>
            <a:r>
              <a:rPr lang="en-US" dirty="0">
                <a:solidFill>
                  <a:srgbClr val="262626"/>
                </a:solidFill>
                <a:ea typeface="MS Mincho" panose="02020609040205080304" pitchFamily="49" charset="-128"/>
              </a:rPr>
              <a:t>PB7 Do you think that race affects police use of force, or do you not think that it affects it?</a:t>
            </a:r>
          </a:p>
          <a:p>
            <a:r>
              <a:rPr lang="en-US" dirty="0">
                <a:solidFill>
                  <a:srgbClr val="262626"/>
                </a:solidFill>
                <a:ea typeface="MS Mincho" panose="02020609040205080304" pitchFamily="49" charset="-128"/>
              </a:rPr>
              <a:t>PB8 Do you think that police are too quick to shoot African American suspects or do they engage with people of all races about the same?</a:t>
            </a:r>
          </a:p>
        </p:txBody>
      </p:sp>
      <p:cxnSp>
        <p:nvCxnSpPr>
          <p:cNvPr id="26" name="Straight Connector 25"/>
          <p:cNvCxnSpPr/>
          <p:nvPr/>
        </p:nvCxnSpPr>
        <p:spPr>
          <a:xfrm flipV="1">
            <a:off x="3930608" y="1885864"/>
            <a:ext cx="0" cy="4114800"/>
          </a:xfrm>
          <a:prstGeom prst="line">
            <a:avLst/>
          </a:prstGeom>
          <a:ln>
            <a:solidFill>
              <a:srgbClr val="D6D6D6"/>
            </a:solidFill>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4153867" y="1600200"/>
            <a:ext cx="4445263" cy="4292111"/>
            <a:chOff x="1466354" y="1884089"/>
            <a:chExt cx="4445263" cy="4292111"/>
          </a:xfrm>
        </p:grpSpPr>
        <p:grpSp>
          <p:nvGrpSpPr>
            <p:cNvPr id="28" name="Group 27"/>
            <p:cNvGrpSpPr/>
            <p:nvPr/>
          </p:nvGrpSpPr>
          <p:grpSpPr>
            <a:xfrm>
              <a:off x="1466354" y="1884089"/>
              <a:ext cx="4445263" cy="4292111"/>
              <a:chOff x="6120259" y="1968032"/>
              <a:chExt cx="4445263" cy="4292111"/>
            </a:xfrm>
          </p:grpSpPr>
          <p:graphicFrame>
            <p:nvGraphicFramePr>
              <p:cNvPr id="31" name="Chart 30"/>
              <p:cNvGraphicFramePr/>
              <p:nvPr>
                <p:extLst>
                  <p:ext uri="{D42A27DB-BD31-4B8C-83A1-F6EECF244321}">
                    <p14:modId xmlns:p14="http://schemas.microsoft.com/office/powerpoint/2010/main" val="2068255877"/>
                  </p:ext>
                </p:extLst>
              </p:nvPr>
            </p:nvGraphicFramePr>
            <p:xfrm>
              <a:off x="6120259" y="2459787"/>
              <a:ext cx="4419600" cy="3800356"/>
            </p:xfrm>
            <a:graphic>
              <a:graphicData uri="http://schemas.openxmlformats.org/drawingml/2006/chart">
                <c:chart xmlns:c="http://schemas.openxmlformats.org/drawingml/2006/chart" xmlns:r="http://schemas.openxmlformats.org/officeDocument/2006/relationships" r:id="rId6"/>
              </a:graphicData>
            </a:graphic>
          </p:graphicFrame>
          <p:sp>
            <p:nvSpPr>
              <p:cNvPr id="32" name="Rectangle 31"/>
              <p:cNvSpPr/>
              <p:nvPr/>
            </p:nvSpPr>
            <p:spPr>
              <a:xfrm>
                <a:off x="6120259" y="1968032"/>
                <a:ext cx="4445263" cy="369332"/>
              </a:xfrm>
              <a:prstGeom prst="rect">
                <a:avLst/>
              </a:prstGeom>
            </p:spPr>
            <p:txBody>
              <a:bodyPr wrap="square">
                <a:spAutoFit/>
              </a:bodyPr>
              <a:lstStyle/>
              <a:p>
                <a:pPr algn="ctr">
                  <a:defRPr/>
                </a:pPr>
                <a:endParaRPr lang="en-US" b="1" kern="0" dirty="0">
                  <a:solidFill>
                    <a:srgbClr val="707276"/>
                  </a:solidFill>
                </a:endParaRPr>
              </a:p>
            </p:txBody>
          </p:sp>
        </p:grpSp>
        <p:sp>
          <p:nvSpPr>
            <p:cNvPr id="29" name="Rounded Rectangle 28"/>
            <p:cNvSpPr/>
            <p:nvPr/>
          </p:nvSpPr>
          <p:spPr>
            <a:xfrm>
              <a:off x="1880476" y="3624964"/>
              <a:ext cx="2275534" cy="100376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defTabSz="914400" eaLnBrk="1" fontAlgn="auto" latinLnBrk="0" hangingPunct="1">
                <a:lnSpc>
                  <a:spcPts val="2000"/>
                </a:lnSpc>
                <a:spcBef>
                  <a:spcPts val="0"/>
                </a:spcBef>
                <a:spcAft>
                  <a:spcPts val="0"/>
                </a:spcAft>
                <a:buClrTx/>
                <a:buSzTx/>
                <a:buFontTx/>
                <a:buNone/>
                <a:tabLst/>
                <a:defRPr/>
              </a:pPr>
              <a:r>
                <a:rPr kumimoji="0" lang="en-US" sz="2300" i="0" u="none" strike="noStrike" kern="0" cap="none" spc="0" normalizeH="0" baseline="0" noProof="0" dirty="0">
                  <a:ln>
                    <a:noFill/>
                  </a:ln>
                  <a:solidFill>
                    <a:schemeClr val="bg1"/>
                  </a:solidFill>
                  <a:effectLst/>
                  <a:uLnTx/>
                  <a:uFillTx/>
                </a:rPr>
                <a:t>Say race does not affect the use of force</a:t>
              </a:r>
            </a:p>
          </p:txBody>
        </p:sp>
        <p:sp>
          <p:nvSpPr>
            <p:cNvPr id="30" name="Rounded Rectangle 29"/>
            <p:cNvSpPr/>
            <p:nvPr/>
          </p:nvSpPr>
          <p:spPr>
            <a:xfrm>
              <a:off x="3223749" y="4948438"/>
              <a:ext cx="1774804" cy="43294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r" defTabSz="914400" eaLnBrk="1" fontAlgn="auto" latinLnBrk="0" hangingPunct="1">
                <a:lnSpc>
                  <a:spcPts val="2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solidFill>
                  <a:effectLst/>
                  <a:uLnTx/>
                  <a:uFillTx/>
                </a:rPr>
                <a:t>Say race affects the use of force</a:t>
              </a:r>
              <a:endParaRPr kumimoji="0" lang="en-US" sz="1600" i="0" u="none" strike="noStrike" kern="0" cap="none" spc="0" normalizeH="0" baseline="0" noProof="0" dirty="0">
                <a:ln>
                  <a:noFill/>
                </a:ln>
                <a:solidFill>
                  <a:schemeClr val="bg1"/>
                </a:solidFill>
                <a:effectLst/>
                <a:uLnTx/>
                <a:uFillTx/>
              </a:endParaRPr>
            </a:p>
          </p:txBody>
        </p:sp>
      </p:grpSp>
      <p:grpSp>
        <p:nvGrpSpPr>
          <p:cNvPr id="15" name="Group 14"/>
          <p:cNvGrpSpPr/>
          <p:nvPr/>
        </p:nvGrpSpPr>
        <p:grpSpPr>
          <a:xfrm>
            <a:off x="432245" y="2270618"/>
            <a:ext cx="3474625" cy="3107826"/>
            <a:chOff x="8728020" y="1041139"/>
            <a:chExt cx="3474625" cy="3107826"/>
          </a:xfrm>
        </p:grpSpPr>
        <p:sp>
          <p:nvSpPr>
            <p:cNvPr id="16" name="TextBox 18"/>
            <p:cNvSpPr txBox="1"/>
            <p:nvPr/>
          </p:nvSpPr>
          <p:spPr>
            <a:xfrm>
              <a:off x="9016999" y="1041139"/>
              <a:ext cx="23622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7200" b="1" kern="0" dirty="0">
                  <a:solidFill>
                    <a:schemeClr val="accent1"/>
                  </a:solidFill>
                </a:rPr>
                <a:t>56</a:t>
              </a:r>
              <a:r>
                <a:rPr kumimoji="0" lang="en-US" sz="7200" b="1" i="0" u="none" strike="noStrike" kern="0" cap="none" spc="0" normalizeH="0" baseline="0" noProof="0" dirty="0">
                  <a:ln>
                    <a:noFill/>
                  </a:ln>
                  <a:solidFill>
                    <a:schemeClr val="accent1"/>
                  </a:solidFill>
                  <a:effectLst/>
                  <a:uLnTx/>
                  <a:uFillTx/>
                </a:rPr>
                <a:t>%</a:t>
              </a:r>
              <a:endParaRPr kumimoji="0" lang="en-US" sz="2800" b="1" i="0" u="none" strike="noStrike" kern="0" cap="none" spc="0" normalizeH="0" baseline="0" noProof="0" dirty="0">
                <a:ln>
                  <a:noFill/>
                </a:ln>
                <a:solidFill>
                  <a:schemeClr val="accent1"/>
                </a:solidFill>
                <a:effectLst/>
                <a:uLnTx/>
                <a:uFillTx/>
              </a:endParaRPr>
            </a:p>
          </p:txBody>
        </p:sp>
        <p:sp>
          <p:nvSpPr>
            <p:cNvPr id="17" name="Rectangle 16"/>
            <p:cNvSpPr/>
            <p:nvPr/>
          </p:nvSpPr>
          <p:spPr>
            <a:xfrm>
              <a:off x="9016998" y="1963751"/>
              <a:ext cx="3185647" cy="21852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accent1"/>
                  </a:solidFill>
                  <a:effectLst/>
                  <a:uLnTx/>
                  <a:uFillTx/>
                </a:rPr>
                <a:t>Of voters say police</a:t>
              </a:r>
              <a:r>
                <a:rPr kumimoji="0" lang="en-US" sz="2000" b="0" i="0" u="none" strike="noStrike" kern="0" cap="none" spc="0" normalizeH="0" noProof="0" dirty="0">
                  <a:ln>
                    <a:noFill/>
                  </a:ln>
                  <a:solidFill>
                    <a:schemeClr val="accent1"/>
                  </a:solidFill>
                  <a:effectLst/>
                  <a:uLnTx/>
                  <a:uFillTx/>
                </a:rPr>
                <a:t> are too quick to use force</a:t>
              </a:r>
              <a:endParaRPr lang="en-US" sz="2000" b="1" kern="0" dirty="0">
                <a:solidFill>
                  <a:srgbClr val="A10028"/>
                </a:solidFill>
              </a:endParaRPr>
            </a:p>
            <a:p>
              <a:pPr>
                <a:defRPr/>
              </a:pPr>
              <a:r>
                <a:rPr lang="en-US" sz="3600" b="1" kern="0" dirty="0">
                  <a:solidFill>
                    <a:srgbClr val="A10028"/>
                  </a:solidFill>
                </a:rPr>
                <a:t>44% </a:t>
              </a:r>
              <a:br>
                <a:rPr lang="en-US" sz="3600" b="1" kern="0" dirty="0">
                  <a:solidFill>
                    <a:srgbClr val="A10028"/>
                  </a:solidFill>
                </a:rPr>
              </a:br>
              <a:r>
                <a:rPr lang="en-US" sz="2000" kern="0" dirty="0">
                  <a:solidFill>
                    <a:srgbClr val="A10028"/>
                  </a:solidFill>
                </a:rPr>
                <a:t>say they typically only use force when necessary</a:t>
              </a:r>
              <a:endParaRPr lang="en-US" sz="2000" kern="0" dirty="0">
                <a:solidFill>
                  <a:schemeClr val="bg2"/>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chemeClr val="accent1"/>
                </a:solidFill>
                <a:effectLst/>
                <a:uLnTx/>
                <a:uFillTx/>
              </a:endParaRPr>
            </a:p>
          </p:txBody>
        </p:sp>
        <p:sp>
          <p:nvSpPr>
            <p:cNvPr id="18" name="Rectangle 17"/>
            <p:cNvSpPr/>
            <p:nvPr/>
          </p:nvSpPr>
          <p:spPr>
            <a:xfrm>
              <a:off x="8728020" y="1393061"/>
              <a:ext cx="2838794" cy="2007069"/>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accent1"/>
                </a:solidFill>
                <a:effectLst/>
                <a:uLnTx/>
                <a:uFillTx/>
              </a:endParaRPr>
            </a:p>
          </p:txBody>
        </p:sp>
      </p:grpSp>
      <p:cxnSp>
        <p:nvCxnSpPr>
          <p:cNvPr id="35" name="Straight Connector 34"/>
          <p:cNvCxnSpPr/>
          <p:nvPr/>
        </p:nvCxnSpPr>
        <p:spPr>
          <a:xfrm flipV="1">
            <a:off x="8763000" y="2029444"/>
            <a:ext cx="0" cy="4114800"/>
          </a:xfrm>
          <a:prstGeom prst="line">
            <a:avLst/>
          </a:prstGeom>
          <a:ln>
            <a:solidFill>
              <a:srgbClr val="D6D6D6"/>
            </a:solidFill>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9175226" y="2209800"/>
            <a:ext cx="2916769" cy="3995387"/>
            <a:chOff x="9175226" y="2901919"/>
            <a:chExt cx="2916769" cy="3995387"/>
          </a:xfrm>
        </p:grpSpPr>
        <p:grpSp>
          <p:nvGrpSpPr>
            <p:cNvPr id="8" name="Group 7"/>
            <p:cNvGrpSpPr/>
            <p:nvPr/>
          </p:nvGrpSpPr>
          <p:grpSpPr>
            <a:xfrm>
              <a:off x="9175226" y="2901919"/>
              <a:ext cx="2362201" cy="2553828"/>
              <a:chOff x="8986260" y="2269808"/>
              <a:chExt cx="2362201" cy="2553828"/>
            </a:xfrm>
          </p:grpSpPr>
          <p:sp>
            <p:nvSpPr>
              <p:cNvPr id="33" name="TextBox 18"/>
              <p:cNvSpPr txBox="1"/>
              <p:nvPr/>
            </p:nvSpPr>
            <p:spPr>
              <a:xfrm>
                <a:off x="8986261" y="2269808"/>
                <a:ext cx="23622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7200" b="1" kern="0" dirty="0">
                    <a:solidFill>
                      <a:srgbClr val="A10028"/>
                    </a:solidFill>
                  </a:rPr>
                  <a:t>54</a:t>
                </a:r>
                <a:r>
                  <a:rPr kumimoji="0" lang="en-US" sz="7200" b="1" i="0" u="none" strike="noStrike" kern="0" cap="none" spc="0" normalizeH="0" baseline="0" noProof="0" dirty="0">
                    <a:ln>
                      <a:noFill/>
                    </a:ln>
                    <a:solidFill>
                      <a:srgbClr val="A10028"/>
                    </a:solidFill>
                    <a:effectLst/>
                    <a:uLnTx/>
                    <a:uFillTx/>
                  </a:rPr>
                  <a:t>%</a:t>
                </a:r>
                <a:endParaRPr kumimoji="0" lang="en-US" sz="2800" b="1" i="0" u="none" strike="noStrike" kern="0" cap="none" spc="0" normalizeH="0" baseline="0" noProof="0" dirty="0">
                  <a:ln>
                    <a:noFill/>
                  </a:ln>
                  <a:solidFill>
                    <a:srgbClr val="A10028"/>
                  </a:solidFill>
                  <a:effectLst/>
                  <a:uLnTx/>
                  <a:uFillTx/>
                </a:endParaRPr>
              </a:p>
            </p:txBody>
          </p:sp>
          <p:sp>
            <p:nvSpPr>
              <p:cNvPr id="34" name="Rectangle 33"/>
              <p:cNvSpPr/>
              <p:nvPr/>
            </p:nvSpPr>
            <p:spPr>
              <a:xfrm>
                <a:off x="8986260" y="3192420"/>
                <a:ext cx="2362201" cy="16312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A10028"/>
                    </a:solidFill>
                    <a:effectLst/>
                    <a:uLnTx/>
                    <a:uFillTx/>
                  </a:rPr>
                  <a:t>Of voters say police are too quick to shoot African American suspects</a:t>
                </a:r>
                <a:endParaRPr lang="en-US" sz="2000" b="1" kern="0" dirty="0">
                  <a:solidFill>
                    <a:srgbClr val="A10028"/>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A10028"/>
                  </a:solidFill>
                  <a:effectLst/>
                  <a:uLnTx/>
                  <a:uFillTx/>
                </a:endParaRPr>
              </a:p>
            </p:txBody>
          </p:sp>
        </p:grpSp>
        <p:sp>
          <p:nvSpPr>
            <p:cNvPr id="23" name="Rectangle 22"/>
            <p:cNvSpPr/>
            <p:nvPr/>
          </p:nvSpPr>
          <p:spPr>
            <a:xfrm>
              <a:off x="9175227" y="5019869"/>
              <a:ext cx="2916768" cy="187743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600" b="1" kern="0" dirty="0">
                  <a:solidFill>
                    <a:schemeClr val="accent1"/>
                  </a:solidFill>
                </a:rPr>
                <a:t>46% </a:t>
              </a:r>
              <a:br>
                <a:rPr lang="en-US" sz="3600" b="1" kern="0" dirty="0">
                  <a:solidFill>
                    <a:schemeClr val="accent1"/>
                  </a:solidFill>
                </a:rPr>
              </a:br>
              <a:r>
                <a:rPr lang="en-US" sz="2000" kern="0" dirty="0">
                  <a:solidFill>
                    <a:schemeClr val="accent1"/>
                  </a:solidFill>
                </a:rPr>
                <a:t>say police engage with people of all races about the same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chemeClr val="accent1"/>
                </a:solidFill>
                <a:effectLst/>
                <a:uLnTx/>
                <a:uFillTx/>
              </a:endParaRPr>
            </a:p>
          </p:txBody>
        </p:sp>
      </p:grpSp>
    </p:spTree>
    <p:extLst>
      <p:ext uri="{BB962C8B-B14F-4D97-AF65-F5344CB8AC3E}">
        <p14:creationId xmlns:p14="http://schemas.microsoft.com/office/powerpoint/2010/main" val="3700988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Majority says the criminal justice system is too lenient </a:t>
            </a:r>
            <a:br>
              <a:rPr lang="en-US" dirty="0"/>
            </a:br>
            <a:r>
              <a:rPr lang="en-US" dirty="0"/>
              <a:t>on crime</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a:t>
            </a:r>
            <a:endParaRPr lang="en-US" dirty="0"/>
          </a:p>
          <a:p>
            <a:r>
              <a:rPr lang="en-US" dirty="0"/>
              <a:t>C78 In general, do you think the criminal justice system in this country is too lenient, too tough, or about right in its handling of crime?</a:t>
            </a:r>
          </a:p>
        </p:txBody>
      </p:sp>
      <p:grpSp>
        <p:nvGrpSpPr>
          <p:cNvPr id="8" name="Group 7"/>
          <p:cNvGrpSpPr/>
          <p:nvPr/>
        </p:nvGrpSpPr>
        <p:grpSpPr>
          <a:xfrm>
            <a:off x="3712625" y="2543044"/>
            <a:ext cx="2762673" cy="172351"/>
            <a:chOff x="2433918" y="3393138"/>
            <a:chExt cx="2478725" cy="154637"/>
          </a:xfrm>
          <a:solidFill>
            <a:srgbClr val="A10028"/>
          </a:solidFill>
        </p:grpSpPr>
        <p:sp>
          <p:nvSpPr>
            <p:cNvPr id="9" name="Oval 8"/>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 name="Oval 9"/>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 name="Oval 10"/>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 name="Oval 11"/>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3" name="Oval 12"/>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4" name="Oval 13"/>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5" name="Oval 14"/>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6" name="Oval 15"/>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7" name="Oval 16"/>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8" name="Oval 17"/>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9" name="Group 18"/>
          <p:cNvGrpSpPr/>
          <p:nvPr/>
        </p:nvGrpSpPr>
        <p:grpSpPr>
          <a:xfrm>
            <a:off x="3712625" y="2843839"/>
            <a:ext cx="2762673" cy="172351"/>
            <a:chOff x="2433918" y="3393138"/>
            <a:chExt cx="2478725" cy="154637"/>
          </a:xfrm>
          <a:solidFill>
            <a:srgbClr val="A10028"/>
          </a:solidFill>
        </p:grpSpPr>
        <p:sp>
          <p:nvSpPr>
            <p:cNvPr id="20" name="Oval 19"/>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1" name="Oval 20"/>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2" name="Oval 21"/>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3" name="Oval 22"/>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4" name="Oval 23"/>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5" name="Oval 24"/>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6" name="Oval 25"/>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7" name="Oval 26"/>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8" name="Oval 27"/>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9" name="Oval 28"/>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30" name="Group 29"/>
          <p:cNvGrpSpPr/>
          <p:nvPr/>
        </p:nvGrpSpPr>
        <p:grpSpPr>
          <a:xfrm>
            <a:off x="3712625" y="3144634"/>
            <a:ext cx="2762673" cy="172351"/>
            <a:chOff x="2433918" y="3393138"/>
            <a:chExt cx="2478725" cy="154637"/>
          </a:xfrm>
          <a:solidFill>
            <a:srgbClr val="A10028"/>
          </a:solidFill>
        </p:grpSpPr>
        <p:sp>
          <p:nvSpPr>
            <p:cNvPr id="31" name="Oval 30"/>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2" name="Oval 31"/>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3" name="Oval 32"/>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4" name="Oval 33"/>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5" name="Oval 34"/>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6" name="Oval 35"/>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7" name="Oval 36"/>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8" name="Oval 37"/>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9" name="Oval 38"/>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0" name="Oval 39"/>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41" name="Group 40"/>
          <p:cNvGrpSpPr/>
          <p:nvPr/>
        </p:nvGrpSpPr>
        <p:grpSpPr>
          <a:xfrm>
            <a:off x="3712625" y="3445428"/>
            <a:ext cx="2762673" cy="172351"/>
            <a:chOff x="2433918" y="3393138"/>
            <a:chExt cx="2478725" cy="154637"/>
          </a:xfrm>
          <a:solidFill>
            <a:srgbClr val="A10028"/>
          </a:solidFill>
        </p:grpSpPr>
        <p:sp>
          <p:nvSpPr>
            <p:cNvPr id="42" name="Oval 41"/>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3" name="Oval 42"/>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4" name="Oval 43"/>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5" name="Oval 44"/>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6" name="Oval 45"/>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7" name="Oval 46"/>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8" name="Oval 47"/>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9" name="Oval 48"/>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0" name="Oval 49"/>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1" name="Oval 50"/>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52" name="Group 51"/>
          <p:cNvGrpSpPr/>
          <p:nvPr/>
        </p:nvGrpSpPr>
        <p:grpSpPr>
          <a:xfrm>
            <a:off x="3712625" y="3746223"/>
            <a:ext cx="2762673" cy="172351"/>
            <a:chOff x="2433918" y="3393138"/>
            <a:chExt cx="2478725" cy="154637"/>
          </a:xfrm>
          <a:solidFill>
            <a:srgbClr val="A10028"/>
          </a:solidFill>
        </p:grpSpPr>
        <p:sp>
          <p:nvSpPr>
            <p:cNvPr id="53" name="Oval 52"/>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4" name="Oval 53"/>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5" name="Oval 54"/>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6" name="Oval 55"/>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7" name="Oval 56"/>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8" name="Oval 57"/>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9" name="Oval 58"/>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0" name="Oval 59"/>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1" name="Oval 60"/>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2" name="Oval 61"/>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63" name="Group 62"/>
          <p:cNvGrpSpPr/>
          <p:nvPr/>
        </p:nvGrpSpPr>
        <p:grpSpPr>
          <a:xfrm>
            <a:off x="3712625" y="4047018"/>
            <a:ext cx="2762673" cy="172351"/>
            <a:chOff x="2433918" y="3393138"/>
            <a:chExt cx="2478725" cy="154637"/>
          </a:xfrm>
          <a:solidFill>
            <a:schemeClr val="accent5"/>
          </a:solidFill>
        </p:grpSpPr>
        <p:sp>
          <p:nvSpPr>
            <p:cNvPr id="64" name="Oval 63"/>
            <p:cNvSpPr/>
            <p:nvPr/>
          </p:nvSpPr>
          <p:spPr>
            <a:xfrm>
              <a:off x="2433918" y="3393142"/>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5" name="Oval 64"/>
            <p:cNvSpPr/>
            <p:nvPr/>
          </p:nvSpPr>
          <p:spPr>
            <a:xfrm>
              <a:off x="2692897" y="3393141"/>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6" name="Oval 65"/>
            <p:cNvSpPr/>
            <p:nvPr/>
          </p:nvSpPr>
          <p:spPr>
            <a:xfrm>
              <a:off x="2951876" y="3393140"/>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7" name="Oval 66"/>
            <p:cNvSpPr/>
            <p:nvPr/>
          </p:nvSpPr>
          <p:spPr>
            <a:xfrm>
              <a:off x="3210855" y="3393140"/>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8" name="Oval 67"/>
            <p:cNvSpPr/>
            <p:nvPr/>
          </p:nvSpPr>
          <p:spPr>
            <a:xfrm>
              <a:off x="3469834" y="3393140"/>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9" name="Oval 68"/>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0" name="Oval 69"/>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1" name="Oval 70"/>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2" name="Oval 71"/>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3" name="Oval 72"/>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74" name="Group 73"/>
          <p:cNvGrpSpPr/>
          <p:nvPr/>
        </p:nvGrpSpPr>
        <p:grpSpPr>
          <a:xfrm>
            <a:off x="3712625" y="4347813"/>
            <a:ext cx="2762673" cy="172351"/>
            <a:chOff x="2433918" y="3393138"/>
            <a:chExt cx="2478725" cy="154637"/>
          </a:xfrm>
          <a:solidFill>
            <a:schemeClr val="accent5"/>
          </a:solidFill>
        </p:grpSpPr>
        <p:sp>
          <p:nvSpPr>
            <p:cNvPr id="75" name="Oval 74"/>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6" name="Oval 75"/>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7" name="Oval 76"/>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8" name="Oval 77"/>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9" name="Oval 78"/>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0" name="Oval 79"/>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1" name="Oval 80"/>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2" name="Oval 81"/>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3" name="Oval 82"/>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4" name="Oval 83"/>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85" name="Group 84"/>
          <p:cNvGrpSpPr/>
          <p:nvPr/>
        </p:nvGrpSpPr>
        <p:grpSpPr>
          <a:xfrm>
            <a:off x="3712625" y="4648607"/>
            <a:ext cx="2762673" cy="172351"/>
            <a:chOff x="2433918" y="3393138"/>
            <a:chExt cx="2478725" cy="154637"/>
          </a:xfrm>
          <a:solidFill>
            <a:srgbClr val="009DD9"/>
          </a:solidFill>
        </p:grpSpPr>
        <p:sp>
          <p:nvSpPr>
            <p:cNvPr id="86" name="Oval 85"/>
            <p:cNvSpPr/>
            <p:nvPr/>
          </p:nvSpPr>
          <p:spPr>
            <a:xfrm>
              <a:off x="2433918" y="3393142"/>
              <a:ext cx="147917" cy="1479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7" name="Oval 86"/>
            <p:cNvSpPr/>
            <p:nvPr/>
          </p:nvSpPr>
          <p:spPr>
            <a:xfrm>
              <a:off x="2692897" y="3393141"/>
              <a:ext cx="147917" cy="1479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8" name="Oval 87"/>
            <p:cNvSpPr/>
            <p:nvPr/>
          </p:nvSpPr>
          <p:spPr>
            <a:xfrm>
              <a:off x="2951876" y="3393140"/>
              <a:ext cx="147917" cy="1479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9" name="Oval 88"/>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0" name="Oval 89"/>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1" name="Oval 90"/>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2" name="Oval 91"/>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3" name="Oval 92"/>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4" name="Oval 93"/>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5" name="Oval 94"/>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96" name="Group 95"/>
          <p:cNvGrpSpPr/>
          <p:nvPr/>
        </p:nvGrpSpPr>
        <p:grpSpPr>
          <a:xfrm>
            <a:off x="3712625" y="4949402"/>
            <a:ext cx="2762673" cy="172351"/>
            <a:chOff x="2433918" y="3393138"/>
            <a:chExt cx="2478725" cy="154637"/>
          </a:xfrm>
          <a:solidFill>
            <a:schemeClr val="accent1"/>
          </a:solidFill>
        </p:grpSpPr>
        <p:sp>
          <p:nvSpPr>
            <p:cNvPr id="97" name="Oval 96"/>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8" name="Oval 97"/>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9" name="Oval 98"/>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0" name="Oval 99"/>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1" name="Oval 100"/>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2" name="Oval 101"/>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3" name="Oval 102"/>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4" name="Oval 103"/>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5" name="Oval 104"/>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6" name="Oval 105"/>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07" name="Group 106"/>
          <p:cNvGrpSpPr/>
          <p:nvPr/>
        </p:nvGrpSpPr>
        <p:grpSpPr>
          <a:xfrm>
            <a:off x="3712625" y="5250194"/>
            <a:ext cx="2762673" cy="172351"/>
            <a:chOff x="2433918" y="3393138"/>
            <a:chExt cx="2478725" cy="154637"/>
          </a:xfrm>
          <a:solidFill>
            <a:schemeClr val="accent1"/>
          </a:solidFill>
        </p:grpSpPr>
        <p:sp>
          <p:nvSpPr>
            <p:cNvPr id="108" name="Oval 107"/>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9" name="Oval 108"/>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0" name="Oval 109"/>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1" name="Oval 110"/>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2" name="Oval 111"/>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3" name="Oval 112"/>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4" name="Oval 113"/>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5" name="Oval 114"/>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6" name="Oval 115"/>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7" name="Oval 116"/>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18" name="Group 117"/>
          <p:cNvGrpSpPr/>
          <p:nvPr/>
        </p:nvGrpSpPr>
        <p:grpSpPr>
          <a:xfrm>
            <a:off x="6553200" y="2246046"/>
            <a:ext cx="2806446" cy="3278944"/>
            <a:chOff x="3481772" y="3125984"/>
            <a:chExt cx="2806446" cy="3278944"/>
          </a:xfrm>
        </p:grpSpPr>
        <p:sp>
          <p:nvSpPr>
            <p:cNvPr id="119" name="TextBox 118"/>
            <p:cNvSpPr txBox="1"/>
            <p:nvPr/>
          </p:nvSpPr>
          <p:spPr>
            <a:xfrm>
              <a:off x="3481772" y="3125984"/>
              <a:ext cx="1759065" cy="1384995"/>
            </a:xfrm>
            <a:prstGeom prst="rect">
              <a:avLst/>
            </a:prstGeom>
            <a:noFill/>
          </p:spPr>
          <p:txBody>
            <a:bodyPr wrap="square" rtlCol="0">
              <a:spAutoFit/>
            </a:bodyPr>
            <a:lstStyle/>
            <a:p>
              <a:pPr>
                <a:defRPr/>
              </a:pPr>
              <a:r>
                <a:rPr lang="en-US" sz="6600" b="1" kern="0" dirty="0">
                  <a:solidFill>
                    <a:srgbClr val="A10028"/>
                  </a:solidFill>
                </a:rPr>
                <a:t>55%</a:t>
              </a:r>
              <a:endParaRPr lang="en-US" sz="3200" b="1" kern="0" dirty="0">
                <a:solidFill>
                  <a:srgbClr val="A10028"/>
                </a:solidFill>
              </a:endParaRPr>
            </a:p>
            <a:p>
              <a:pPr>
                <a:defRPr/>
              </a:pPr>
              <a:endParaRPr lang="en-US" b="1" kern="0" dirty="0">
                <a:solidFill>
                  <a:srgbClr val="A10028"/>
                </a:solidFill>
              </a:endParaRPr>
            </a:p>
          </p:txBody>
        </p:sp>
        <p:sp>
          <p:nvSpPr>
            <p:cNvPr id="120" name="Rectangle 119"/>
            <p:cNvSpPr/>
            <p:nvPr/>
          </p:nvSpPr>
          <p:spPr>
            <a:xfrm>
              <a:off x="3499436" y="3941183"/>
              <a:ext cx="2366040" cy="425758"/>
            </a:xfrm>
            <a:prstGeom prst="rect">
              <a:avLst/>
            </a:prstGeom>
          </p:spPr>
          <p:txBody>
            <a:bodyPr wrap="square">
              <a:spAutoFit/>
            </a:bodyPr>
            <a:lstStyle/>
            <a:p>
              <a:pPr>
                <a:lnSpc>
                  <a:spcPts val="2600"/>
                </a:lnSpc>
                <a:defRPr/>
              </a:pPr>
              <a:r>
                <a:rPr lang="en-US" sz="2000" b="1" kern="0" dirty="0">
                  <a:solidFill>
                    <a:srgbClr val="A10028"/>
                  </a:solidFill>
                </a:rPr>
                <a:t>Too lenient</a:t>
              </a:r>
            </a:p>
          </p:txBody>
        </p:sp>
        <p:sp>
          <p:nvSpPr>
            <p:cNvPr id="121" name="TextBox 120"/>
            <p:cNvSpPr txBox="1"/>
            <p:nvPr/>
          </p:nvSpPr>
          <p:spPr>
            <a:xfrm>
              <a:off x="3483275" y="5219243"/>
              <a:ext cx="1759065" cy="1107996"/>
            </a:xfrm>
            <a:prstGeom prst="rect">
              <a:avLst/>
            </a:prstGeom>
            <a:noFill/>
          </p:spPr>
          <p:txBody>
            <a:bodyPr wrap="square" rtlCol="0">
              <a:spAutoFit/>
            </a:bodyPr>
            <a:lstStyle/>
            <a:p>
              <a:pPr>
                <a:defRPr/>
              </a:pPr>
              <a:r>
                <a:rPr lang="en-US" sz="6600" b="1" kern="0" dirty="0">
                  <a:solidFill>
                    <a:srgbClr val="009DD9"/>
                  </a:solidFill>
                </a:rPr>
                <a:t>27%</a:t>
              </a:r>
              <a:endParaRPr lang="en-US" sz="3200" b="1" kern="0" dirty="0">
                <a:solidFill>
                  <a:srgbClr val="009DD9"/>
                </a:solidFill>
              </a:endParaRPr>
            </a:p>
          </p:txBody>
        </p:sp>
        <p:sp>
          <p:nvSpPr>
            <p:cNvPr id="122" name="Rectangle 121"/>
            <p:cNvSpPr/>
            <p:nvPr/>
          </p:nvSpPr>
          <p:spPr>
            <a:xfrm>
              <a:off x="3500940" y="6004818"/>
              <a:ext cx="2787278" cy="400110"/>
            </a:xfrm>
            <a:prstGeom prst="rect">
              <a:avLst/>
            </a:prstGeom>
          </p:spPr>
          <p:txBody>
            <a:bodyPr wrap="square">
              <a:spAutoFit/>
            </a:bodyPr>
            <a:lstStyle/>
            <a:p>
              <a:pPr>
                <a:defRPr/>
              </a:pPr>
              <a:r>
                <a:rPr lang="en-US" sz="2000" b="1" kern="0" dirty="0">
                  <a:solidFill>
                    <a:srgbClr val="009DD9"/>
                  </a:solidFill>
                </a:rPr>
                <a:t>About right</a:t>
              </a:r>
              <a:endParaRPr lang="en-US" sz="2000" kern="0" dirty="0">
                <a:solidFill>
                  <a:srgbClr val="009DD9"/>
                </a:solidFill>
              </a:endParaRPr>
            </a:p>
          </p:txBody>
        </p:sp>
      </p:grpSp>
      <p:sp>
        <p:nvSpPr>
          <p:cNvPr id="123" name="Rectangle 122"/>
          <p:cNvSpPr/>
          <p:nvPr/>
        </p:nvSpPr>
        <p:spPr>
          <a:xfrm>
            <a:off x="2690885" y="1828800"/>
            <a:ext cx="6414247" cy="369332"/>
          </a:xfrm>
          <a:prstGeom prst="rect">
            <a:avLst/>
          </a:prstGeom>
        </p:spPr>
        <p:txBody>
          <a:bodyPr wrap="square">
            <a:spAutoFit/>
          </a:bodyPr>
          <a:lstStyle/>
          <a:p>
            <a:pPr algn="ctr"/>
            <a:r>
              <a:rPr lang="en-US" b="1" dirty="0">
                <a:solidFill>
                  <a:srgbClr val="707276"/>
                </a:solidFill>
              </a:rPr>
              <a:t>On crime, voters feel the criminal justice system is…</a:t>
            </a:r>
          </a:p>
        </p:txBody>
      </p:sp>
      <p:sp>
        <p:nvSpPr>
          <p:cNvPr id="130" name="TextBox 129"/>
          <p:cNvSpPr txBox="1"/>
          <p:nvPr/>
        </p:nvSpPr>
        <p:spPr>
          <a:xfrm>
            <a:off x="6535744" y="3292086"/>
            <a:ext cx="1759065" cy="1107996"/>
          </a:xfrm>
          <a:prstGeom prst="rect">
            <a:avLst/>
          </a:prstGeom>
          <a:noFill/>
        </p:spPr>
        <p:txBody>
          <a:bodyPr wrap="square" rtlCol="0">
            <a:spAutoFit/>
          </a:bodyPr>
          <a:lstStyle/>
          <a:p>
            <a:pPr>
              <a:defRPr/>
            </a:pPr>
            <a:r>
              <a:rPr lang="en-US" sz="6600" b="1" kern="0" dirty="0">
                <a:solidFill>
                  <a:schemeClr val="accent5"/>
                </a:solidFill>
              </a:rPr>
              <a:t>18%</a:t>
            </a:r>
            <a:endParaRPr lang="en-US" sz="3200" b="1" kern="0" dirty="0">
              <a:solidFill>
                <a:schemeClr val="accent5"/>
              </a:solidFill>
            </a:endParaRPr>
          </a:p>
        </p:txBody>
      </p:sp>
      <p:sp>
        <p:nvSpPr>
          <p:cNvPr id="131" name="Rectangle 130"/>
          <p:cNvSpPr/>
          <p:nvPr/>
        </p:nvSpPr>
        <p:spPr>
          <a:xfrm>
            <a:off x="6553409" y="4077661"/>
            <a:ext cx="2787278" cy="400110"/>
          </a:xfrm>
          <a:prstGeom prst="rect">
            <a:avLst/>
          </a:prstGeom>
        </p:spPr>
        <p:txBody>
          <a:bodyPr wrap="square">
            <a:spAutoFit/>
          </a:bodyPr>
          <a:lstStyle/>
          <a:p>
            <a:pPr>
              <a:defRPr/>
            </a:pPr>
            <a:r>
              <a:rPr lang="en-US" sz="2000" b="1" kern="0" dirty="0">
                <a:solidFill>
                  <a:schemeClr val="accent5"/>
                </a:solidFill>
              </a:rPr>
              <a:t>Too tough</a:t>
            </a:r>
            <a:endParaRPr lang="en-US" sz="2000" kern="0" dirty="0">
              <a:solidFill>
                <a:schemeClr val="accent5"/>
              </a:solidFill>
            </a:endParaRPr>
          </a:p>
        </p:txBody>
      </p:sp>
    </p:spTree>
    <p:extLst>
      <p:ext uri="{BB962C8B-B14F-4D97-AF65-F5344CB8AC3E}">
        <p14:creationId xmlns:p14="http://schemas.microsoft.com/office/powerpoint/2010/main" val="4242435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p:cNvGraphicFramePr/>
          <p:nvPr>
            <p:extLst>
              <p:ext uri="{D42A27DB-BD31-4B8C-83A1-F6EECF244321}">
                <p14:modId xmlns:p14="http://schemas.microsoft.com/office/powerpoint/2010/main" val="3530625771"/>
              </p:ext>
            </p:extLst>
          </p:nvPr>
        </p:nvGraphicFramePr>
        <p:xfrm>
          <a:off x="990600" y="152400"/>
          <a:ext cx="9606243" cy="4212923"/>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oup 20"/>
          <p:cNvGrpSpPr/>
          <p:nvPr/>
        </p:nvGrpSpPr>
        <p:grpSpPr>
          <a:xfrm>
            <a:off x="413837" y="1657290"/>
            <a:ext cx="10818041" cy="6572311"/>
            <a:chOff x="262999" y="1571342"/>
            <a:chExt cx="10237662" cy="6572311"/>
          </a:xfrm>
        </p:grpSpPr>
        <p:graphicFrame>
          <p:nvGraphicFramePr>
            <p:cNvPr id="33" name="Chart 32"/>
            <p:cNvGraphicFramePr/>
            <p:nvPr>
              <p:extLst>
                <p:ext uri="{D42A27DB-BD31-4B8C-83A1-F6EECF244321}">
                  <p14:modId xmlns:p14="http://schemas.microsoft.com/office/powerpoint/2010/main" val="3522945658"/>
                </p:ext>
              </p:extLst>
            </p:nvPr>
          </p:nvGraphicFramePr>
          <p:xfrm>
            <a:off x="808819" y="4000277"/>
            <a:ext cx="9088334" cy="4143376"/>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p:cNvCxnSpPr/>
            <p:nvPr/>
          </p:nvCxnSpPr>
          <p:spPr>
            <a:xfrm>
              <a:off x="462680" y="4140911"/>
              <a:ext cx="10037981" cy="0"/>
            </a:xfrm>
            <a:prstGeom prst="line">
              <a:avLst/>
            </a:prstGeom>
            <a:ln>
              <a:solidFill>
                <a:srgbClr val="707276"/>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671518" y="1571342"/>
              <a:ext cx="167125"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707276"/>
                </a:solidFill>
                <a:effectLst/>
                <a:uLnTx/>
                <a:uFillTx/>
              </a:endParaRPr>
            </a:p>
          </p:txBody>
        </p:sp>
        <p:sp>
          <p:nvSpPr>
            <p:cNvPr id="13" name="Rectangle 12"/>
            <p:cNvSpPr/>
            <p:nvPr/>
          </p:nvSpPr>
          <p:spPr>
            <a:xfrm>
              <a:off x="7198529" y="1571342"/>
              <a:ext cx="167125"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707276"/>
                </a:solidFill>
                <a:effectLst/>
                <a:uLnTx/>
                <a:uFillTx/>
              </a:endParaRPr>
            </a:p>
          </p:txBody>
        </p:sp>
        <p:sp>
          <p:nvSpPr>
            <p:cNvPr id="31" name="Rectangle 30"/>
            <p:cNvSpPr/>
            <p:nvPr/>
          </p:nvSpPr>
          <p:spPr>
            <a:xfrm>
              <a:off x="262999" y="3001921"/>
              <a:ext cx="773975" cy="707886"/>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7276"/>
                  </a:solidFill>
                  <a:effectLst/>
                  <a:uLnTx/>
                  <a:uFillTx/>
                </a:rPr>
                <a:t>Right</a:t>
              </a:r>
              <a:br>
                <a:rPr kumimoji="0" lang="en-US" sz="2000" b="1" i="0" u="none" strike="noStrike" kern="0" cap="none" spc="0" normalizeH="0" baseline="0" noProof="0" dirty="0">
                  <a:ln>
                    <a:noFill/>
                  </a:ln>
                  <a:solidFill>
                    <a:srgbClr val="707276"/>
                  </a:solidFill>
                  <a:effectLst/>
                  <a:uLnTx/>
                  <a:uFillTx/>
                </a:rPr>
              </a:br>
              <a:r>
                <a:rPr kumimoji="0" lang="en-US" sz="2000" b="1" i="0" u="none" strike="noStrike" kern="0" cap="none" spc="0" normalizeH="0" baseline="0" noProof="0" dirty="0">
                  <a:ln>
                    <a:noFill/>
                  </a:ln>
                  <a:solidFill>
                    <a:srgbClr val="707276"/>
                  </a:solidFill>
                  <a:effectLst/>
                  <a:uLnTx/>
                  <a:uFillTx/>
                </a:rPr>
                <a:t> Track</a:t>
              </a:r>
            </a:p>
          </p:txBody>
        </p:sp>
        <p:sp>
          <p:nvSpPr>
            <p:cNvPr id="34" name="Rectangle 33"/>
            <p:cNvSpPr/>
            <p:nvPr/>
          </p:nvSpPr>
          <p:spPr>
            <a:xfrm>
              <a:off x="262999" y="4743287"/>
              <a:ext cx="857410" cy="707886"/>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7276"/>
                  </a:solidFill>
                  <a:effectLst/>
                  <a:uLnTx/>
                  <a:uFillTx/>
                </a:rPr>
                <a:t>Wrong</a:t>
              </a:r>
              <a:br>
                <a:rPr kumimoji="0" lang="en-US" sz="2000" b="1" i="0" u="none" strike="noStrike" kern="0" cap="none" spc="0" normalizeH="0" baseline="0" noProof="0" dirty="0">
                  <a:ln>
                    <a:noFill/>
                  </a:ln>
                  <a:solidFill>
                    <a:srgbClr val="707276"/>
                  </a:solidFill>
                  <a:effectLst/>
                  <a:uLnTx/>
                  <a:uFillTx/>
                </a:rPr>
              </a:br>
              <a:r>
                <a:rPr kumimoji="0" lang="en-US" sz="2000" b="1" i="0" u="none" strike="noStrike" kern="0" cap="none" spc="0" normalizeH="0" baseline="0" noProof="0" dirty="0">
                  <a:ln>
                    <a:noFill/>
                  </a:ln>
                  <a:solidFill>
                    <a:srgbClr val="707276"/>
                  </a:solidFill>
                  <a:effectLst/>
                  <a:uLnTx/>
                  <a:uFillTx/>
                </a:rPr>
                <a:t> Track</a:t>
              </a:r>
            </a:p>
          </p:txBody>
        </p:sp>
      </p:grpSp>
      <p:sp>
        <p:nvSpPr>
          <p:cNvPr id="2" name="Title 1"/>
          <p:cNvSpPr>
            <a:spLocks noGrp="1"/>
          </p:cNvSpPr>
          <p:nvPr>
            <p:ph type="title"/>
          </p:nvPr>
        </p:nvSpPr>
        <p:spPr/>
        <p:txBody>
          <a:bodyPr/>
          <a:lstStyle/>
          <a:p>
            <a:r>
              <a:rPr lang="en-US" sz="3200" dirty="0"/>
              <a:t>Voters CONSISTENTLY feel THE economy is on the </a:t>
            </a:r>
            <a:br>
              <a:rPr lang="en-US" sz="3200" dirty="0"/>
            </a:br>
            <a:r>
              <a:rPr lang="en-US" sz="3200" dirty="0"/>
              <a:t>right track more so than the country</a:t>
            </a:r>
          </a:p>
        </p:txBody>
      </p:sp>
      <p:sp>
        <p:nvSpPr>
          <p:cNvPr id="3" name="Text Placeholder 2"/>
          <p:cNvSpPr>
            <a:spLocks noGrp="1"/>
          </p:cNvSpPr>
          <p:nvPr>
            <p:ph type="body" idx="13"/>
          </p:nvPr>
        </p:nvSpPr>
        <p:spPr/>
        <p:txBody>
          <a:bodyPr/>
          <a:lstStyle/>
          <a:p>
            <a:r>
              <a:rPr lang="en-US" dirty="0"/>
              <a:t>Only about 1 in 3 feel the country is on the right track.</a:t>
            </a:r>
          </a:p>
        </p:txBody>
      </p:sp>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Registered Voters (February n=2148; March n= 2092; April n=2027; May n=2006, June n=2258, July n=2032)</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M1.In general, do you think the country is on the right track or is it off on the wrong track?</a:t>
            </a:r>
          </a:p>
          <a:p>
            <a:r>
              <a:rPr lang="en-US" dirty="0">
                <a:solidFill>
                  <a:srgbClr val="262626"/>
                </a:solidFill>
                <a:ea typeface="MS Mincho" panose="02020609040205080304" pitchFamily="49" charset="-128"/>
              </a:rPr>
              <a:t>M2 In general, do you think the American economy is on right track or is it off on the wrong track?</a:t>
            </a:r>
          </a:p>
        </p:txBody>
      </p:sp>
      <p:sp>
        <p:nvSpPr>
          <p:cNvPr id="20" name="Rounded Rectangular Callout 19"/>
          <p:cNvSpPr/>
          <p:nvPr/>
        </p:nvSpPr>
        <p:spPr>
          <a:xfrm>
            <a:off x="10488549" y="4523503"/>
            <a:ext cx="1645729" cy="861283"/>
          </a:xfrm>
          <a:prstGeom prst="wedgeRoundRectCallout">
            <a:avLst>
              <a:gd name="adj1" fmla="val -64604"/>
              <a:gd name="adj2" fmla="val -12411"/>
              <a:gd name="adj3" fmla="val 16667"/>
            </a:avLst>
          </a:prstGeom>
          <a:noFill/>
          <a:ln>
            <a:solidFill>
              <a:srgbClr val="70727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en-US" sz="1200" kern="0" dirty="0">
                <a:solidFill>
                  <a:srgbClr val="707276"/>
                </a:solidFill>
              </a:rPr>
              <a:t>Highest among:</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707276"/>
                </a:solidFill>
                <a:effectLst/>
                <a:uLnTx/>
                <a:uFillTx/>
              </a:rPr>
              <a:t>Women (</a:t>
            </a:r>
            <a:r>
              <a:rPr lang="en-US" sz="1200" kern="0" dirty="0">
                <a:solidFill>
                  <a:srgbClr val="707276"/>
                </a:solidFill>
              </a:rPr>
              <a:t>48</a:t>
            </a:r>
            <a:r>
              <a:rPr kumimoji="0" lang="en-US" sz="1200" b="0" i="0" u="none" strike="noStrike" kern="0" cap="none" spc="0" normalizeH="0" baseline="0" noProof="0" dirty="0">
                <a:ln>
                  <a:noFill/>
                </a:ln>
                <a:solidFill>
                  <a:srgbClr val="707276"/>
                </a:solidFill>
                <a:effectLst/>
                <a:uLnTx/>
                <a:uFillTx/>
              </a:rPr>
              <a:t>%)</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707276"/>
                </a:solidFill>
                <a:effectLst/>
                <a:uLnTx/>
                <a:uFillTx/>
              </a:rPr>
              <a:t>Clinton voters (</a:t>
            </a:r>
            <a:r>
              <a:rPr lang="en-US" sz="1200" kern="0" noProof="0" dirty="0">
                <a:solidFill>
                  <a:srgbClr val="707276"/>
                </a:solidFill>
              </a:rPr>
              <a:t>58</a:t>
            </a:r>
            <a:r>
              <a:rPr kumimoji="0" lang="en-US" sz="1200" b="0" i="0" u="none" strike="noStrike" kern="0" cap="none" spc="0" normalizeH="0" baseline="0" noProof="0" dirty="0">
                <a:ln>
                  <a:noFill/>
                </a:ln>
                <a:solidFill>
                  <a:srgbClr val="707276"/>
                </a:solidFill>
                <a:effectLst/>
                <a:uLnTx/>
                <a:uFillTx/>
              </a:rPr>
              <a:t>%)</a:t>
            </a:r>
          </a:p>
          <a:p>
            <a:pPr marL="114300" lvl="0" indent="-114300">
              <a:buFont typeface="Arial" panose="020B0604020202020204" pitchFamily="34" charset="0"/>
              <a:buChar char="•"/>
              <a:defRPr/>
            </a:pPr>
            <a:r>
              <a:rPr lang="en-US" sz="1200" kern="0" dirty="0">
                <a:solidFill>
                  <a:srgbClr val="707276"/>
                </a:solidFill>
              </a:rPr>
              <a:t>Blacks (59%)</a:t>
            </a:r>
            <a:endParaRPr kumimoji="0" lang="en-US" sz="1200" b="0" i="0" u="none" strike="noStrike" kern="0" cap="none" spc="0" normalizeH="0" baseline="0" noProof="0" dirty="0">
              <a:ln>
                <a:noFill/>
              </a:ln>
              <a:solidFill>
                <a:srgbClr val="707276"/>
              </a:solidFill>
              <a:effectLst/>
              <a:uLnTx/>
              <a:uFillTx/>
            </a:endParaRPr>
          </a:p>
        </p:txBody>
      </p:sp>
      <p:sp>
        <p:nvSpPr>
          <p:cNvPr id="23" name="Rounded Rectangular Callout 22"/>
          <p:cNvSpPr/>
          <p:nvPr/>
        </p:nvSpPr>
        <p:spPr>
          <a:xfrm>
            <a:off x="10390249" y="2611506"/>
            <a:ext cx="1744029" cy="1030024"/>
          </a:xfrm>
          <a:prstGeom prst="wedgeRoundRectCallout">
            <a:avLst>
              <a:gd name="adj1" fmla="val -56812"/>
              <a:gd name="adj2" fmla="val 4349"/>
              <a:gd name="adj3" fmla="val 16667"/>
            </a:avLst>
          </a:prstGeom>
          <a:noFill/>
          <a:ln>
            <a:solidFill>
              <a:srgbClr val="70727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en-US" sz="1200" kern="0" dirty="0">
                <a:solidFill>
                  <a:srgbClr val="707276"/>
                </a:solidFill>
              </a:rPr>
              <a:t>Highest among:</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707276"/>
                </a:solidFill>
                <a:effectLst/>
                <a:uLnTx/>
                <a:uFillTx/>
              </a:rPr>
              <a:t>Whites (</a:t>
            </a:r>
            <a:r>
              <a:rPr lang="en-US" sz="1200" kern="0" noProof="0" dirty="0">
                <a:solidFill>
                  <a:srgbClr val="707276"/>
                </a:solidFill>
              </a:rPr>
              <a:t>50</a:t>
            </a:r>
            <a:r>
              <a:rPr kumimoji="0" lang="en-US" sz="1200" b="0" i="0" u="none" strike="noStrike" kern="0" cap="none" spc="0" normalizeH="0" baseline="0" noProof="0" dirty="0">
                <a:ln>
                  <a:noFill/>
                </a:ln>
                <a:solidFill>
                  <a:srgbClr val="707276"/>
                </a:solidFill>
                <a:effectLst/>
                <a:uLnTx/>
                <a:uFillTx/>
              </a:rPr>
              <a:t>%)</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707276"/>
                </a:solidFill>
                <a:effectLst/>
                <a:uLnTx/>
                <a:uFillTx/>
              </a:rPr>
              <a:t>Republicans (</a:t>
            </a:r>
            <a:r>
              <a:rPr lang="en-US" sz="1200" kern="0" noProof="0" dirty="0">
                <a:solidFill>
                  <a:srgbClr val="707276"/>
                </a:solidFill>
              </a:rPr>
              <a:t>67</a:t>
            </a:r>
            <a:r>
              <a:rPr kumimoji="0" lang="en-US" sz="1200" b="0" i="0" u="none" strike="noStrike" kern="0" cap="none" spc="0" normalizeH="0" baseline="0" noProof="0" dirty="0">
                <a:ln>
                  <a:noFill/>
                </a:ln>
                <a:solidFill>
                  <a:srgbClr val="707276"/>
                </a:solidFill>
                <a:effectLst/>
                <a:uLnTx/>
                <a:uFillTx/>
              </a:rPr>
              <a:t>%)</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707276"/>
                </a:solidFill>
                <a:effectLst/>
                <a:uLnTx/>
                <a:uFillTx/>
              </a:rPr>
              <a:t>Trump voters (</a:t>
            </a:r>
            <a:r>
              <a:rPr lang="en-US" sz="1200" kern="0" dirty="0">
                <a:solidFill>
                  <a:srgbClr val="707276"/>
                </a:solidFill>
              </a:rPr>
              <a:t>73</a:t>
            </a:r>
            <a:r>
              <a:rPr kumimoji="0" lang="en-US" sz="1200" b="0" i="0" u="none" strike="noStrike" kern="0" cap="none" spc="0" normalizeH="0" baseline="0" noProof="0" dirty="0">
                <a:ln>
                  <a:noFill/>
                </a:ln>
                <a:solidFill>
                  <a:srgbClr val="707276"/>
                </a:solidFill>
                <a:effectLst/>
                <a:uLnTx/>
                <a:uFillTx/>
              </a:rPr>
              <a:t>%)</a:t>
            </a:r>
          </a:p>
        </p:txBody>
      </p:sp>
      <p:graphicFrame>
        <p:nvGraphicFramePr>
          <p:cNvPr id="6" name="Table 5"/>
          <p:cNvGraphicFramePr>
            <a:graphicFrameLocks noGrp="1"/>
          </p:cNvGraphicFramePr>
          <p:nvPr>
            <p:extLst/>
          </p:nvPr>
        </p:nvGraphicFramePr>
        <p:xfrm>
          <a:off x="833096" y="1676208"/>
          <a:ext cx="4729506" cy="768340"/>
        </p:xfrm>
        <a:graphic>
          <a:graphicData uri="http://schemas.openxmlformats.org/drawingml/2006/table">
            <a:tbl>
              <a:tblPr firstRow="1" bandRow="1">
                <a:tableStyleId>{5C22544A-7EE6-4342-B048-85BDC9FD1C3A}</a:tableStyleId>
              </a:tblPr>
              <a:tblGrid>
                <a:gridCol w="948867">
                  <a:extLst>
                    <a:ext uri="{9D8B030D-6E8A-4147-A177-3AD203B41FA5}">
                      <a16:colId xmlns:a16="http://schemas.microsoft.com/office/drawing/2014/main" val="20000"/>
                    </a:ext>
                  </a:extLst>
                </a:gridCol>
                <a:gridCol w="864111">
                  <a:extLst>
                    <a:ext uri="{9D8B030D-6E8A-4147-A177-3AD203B41FA5}">
                      <a16:colId xmlns:a16="http://schemas.microsoft.com/office/drawing/2014/main" val="20001"/>
                    </a:ext>
                  </a:extLst>
                </a:gridCol>
                <a:gridCol w="709426">
                  <a:extLst>
                    <a:ext uri="{9D8B030D-6E8A-4147-A177-3AD203B41FA5}">
                      <a16:colId xmlns:a16="http://schemas.microsoft.com/office/drawing/2014/main" val="20002"/>
                    </a:ext>
                  </a:extLst>
                </a:gridCol>
                <a:gridCol w="630600">
                  <a:extLst>
                    <a:ext uri="{9D8B030D-6E8A-4147-A177-3AD203B41FA5}">
                      <a16:colId xmlns:a16="http://schemas.microsoft.com/office/drawing/2014/main" val="20003"/>
                    </a:ext>
                  </a:extLst>
                </a:gridCol>
                <a:gridCol w="788251">
                  <a:extLst>
                    <a:ext uri="{9D8B030D-6E8A-4147-A177-3AD203B41FA5}">
                      <a16:colId xmlns:a16="http://schemas.microsoft.com/office/drawing/2014/main" val="20004"/>
                    </a:ext>
                  </a:extLst>
                </a:gridCol>
                <a:gridCol w="788251">
                  <a:extLst>
                    <a:ext uri="{9D8B030D-6E8A-4147-A177-3AD203B41FA5}">
                      <a16:colId xmlns:a16="http://schemas.microsoft.com/office/drawing/2014/main" val="20005"/>
                    </a:ext>
                  </a:extLst>
                </a:gridCol>
              </a:tblGrid>
              <a:tr h="384170">
                <a:tc gridSpan="6">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The Country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4170">
                <a:tc>
                  <a:txBody>
                    <a:bodyPr/>
                    <a:lstStyle/>
                    <a:p>
                      <a:pPr algn="ctr"/>
                      <a:r>
                        <a:rPr lang="en-US" sz="1600" dirty="0"/>
                        <a:t>February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dirty="0"/>
                        <a:t>March</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a:t>April</a:t>
                      </a:r>
                      <a:endParaRPr lang="en-US" sz="1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a:t>May</a:t>
                      </a:r>
                      <a:endParaRPr lang="en-US" sz="1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dirty="0"/>
                        <a:t>June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dirty="0"/>
                        <a:t>July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6" name="Table 25"/>
          <p:cNvGraphicFramePr>
            <a:graphicFrameLocks noGrp="1"/>
          </p:cNvGraphicFramePr>
          <p:nvPr>
            <p:extLst/>
          </p:nvPr>
        </p:nvGraphicFramePr>
        <p:xfrm>
          <a:off x="5879841" y="1676208"/>
          <a:ext cx="4608708" cy="76834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806014">
                  <a:extLst>
                    <a:ext uri="{9D8B030D-6E8A-4147-A177-3AD203B41FA5}">
                      <a16:colId xmlns:a16="http://schemas.microsoft.com/office/drawing/2014/main" val="20001"/>
                    </a:ext>
                  </a:extLst>
                </a:gridCol>
                <a:gridCol w="703023">
                  <a:extLst>
                    <a:ext uri="{9D8B030D-6E8A-4147-A177-3AD203B41FA5}">
                      <a16:colId xmlns:a16="http://schemas.microsoft.com/office/drawing/2014/main" val="20002"/>
                    </a:ext>
                  </a:extLst>
                </a:gridCol>
                <a:gridCol w="667253">
                  <a:extLst>
                    <a:ext uri="{9D8B030D-6E8A-4147-A177-3AD203B41FA5}">
                      <a16:colId xmlns:a16="http://schemas.microsoft.com/office/drawing/2014/main" val="20003"/>
                    </a:ext>
                  </a:extLst>
                </a:gridCol>
                <a:gridCol w="673700">
                  <a:extLst>
                    <a:ext uri="{9D8B030D-6E8A-4147-A177-3AD203B41FA5}">
                      <a16:colId xmlns:a16="http://schemas.microsoft.com/office/drawing/2014/main" val="20004"/>
                    </a:ext>
                  </a:extLst>
                </a:gridCol>
                <a:gridCol w="768118">
                  <a:extLst>
                    <a:ext uri="{9D8B030D-6E8A-4147-A177-3AD203B41FA5}">
                      <a16:colId xmlns:a16="http://schemas.microsoft.com/office/drawing/2014/main" val="20005"/>
                    </a:ext>
                  </a:extLst>
                </a:gridCol>
              </a:tblGrid>
              <a:tr h="384170">
                <a:tc gridSpan="6">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The Economy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4170">
                <a:tc>
                  <a:txBody>
                    <a:bodyPr/>
                    <a:lstStyle/>
                    <a:p>
                      <a:pPr algn="ctr"/>
                      <a:r>
                        <a:rPr lang="en-US" sz="1600" dirty="0"/>
                        <a:t>February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dirty="0"/>
                        <a:t>March</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dirty="0"/>
                        <a:t>April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dirty="0"/>
                        <a:t>May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dirty="0"/>
                        <a:t>June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dirty="0"/>
                        <a:t>July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7" name="Group 6"/>
          <p:cNvGrpSpPr/>
          <p:nvPr/>
        </p:nvGrpSpPr>
        <p:grpSpPr>
          <a:xfrm>
            <a:off x="5330005" y="2711719"/>
            <a:ext cx="1070792" cy="1658269"/>
            <a:chOff x="5255897" y="2602728"/>
            <a:chExt cx="1197712" cy="1658269"/>
          </a:xfrm>
        </p:grpSpPr>
        <p:sp>
          <p:nvSpPr>
            <p:cNvPr id="18" name="Rounded Rectangular Callout 17"/>
            <p:cNvSpPr/>
            <p:nvPr/>
          </p:nvSpPr>
          <p:spPr>
            <a:xfrm>
              <a:off x="5255897" y="2602728"/>
              <a:ext cx="1110143" cy="1512072"/>
            </a:xfrm>
            <a:prstGeom prst="wedgeRoundRectCallout">
              <a:avLst>
                <a:gd name="adj1" fmla="val -57138"/>
                <a:gd name="adj2" fmla="val 20042"/>
                <a:gd name="adj3" fmla="val 16667"/>
              </a:avLst>
            </a:prstGeom>
            <a:noFill/>
            <a:ln>
              <a:solidFill>
                <a:srgbClr val="70727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707276"/>
                </a:solidFill>
                <a:effectLst/>
                <a:uLnTx/>
                <a:uFillTx/>
              </a:endParaRPr>
            </a:p>
          </p:txBody>
        </p:sp>
        <p:sp>
          <p:nvSpPr>
            <p:cNvPr id="5" name="TextBox 4"/>
            <p:cNvSpPr txBox="1"/>
            <p:nvPr/>
          </p:nvSpPr>
          <p:spPr>
            <a:xfrm>
              <a:off x="5327918" y="2645170"/>
              <a:ext cx="1125691" cy="1615827"/>
            </a:xfrm>
            <a:prstGeom prst="rect">
              <a:avLst/>
            </a:prstGeom>
            <a:noFill/>
          </p:spPr>
          <p:txBody>
            <a:bodyPr wrap="square" rtlCol="0">
              <a:spAutoFit/>
            </a:bodyPr>
            <a:lstStyle/>
            <a:p>
              <a:pPr lvl="0">
                <a:defRPr/>
              </a:pPr>
              <a:r>
                <a:rPr lang="en-US" sz="1100" kern="0" dirty="0">
                  <a:solidFill>
                    <a:srgbClr val="707276"/>
                  </a:solidFill>
                </a:rPr>
                <a:t>Highest among:</a:t>
              </a:r>
            </a:p>
            <a:p>
              <a:pPr marL="114300" lvl="0" indent="-114300">
                <a:buFont typeface="Arial" panose="020B0604020202020204" pitchFamily="34" charset="0"/>
                <a:buChar char="•"/>
                <a:defRPr/>
              </a:pPr>
              <a:r>
                <a:rPr lang="en-US" sz="1100" kern="0" dirty="0">
                  <a:solidFill>
                    <a:srgbClr val="707276"/>
                  </a:solidFill>
                </a:rPr>
                <a:t>Men (41%)</a:t>
              </a:r>
            </a:p>
            <a:p>
              <a:pPr marL="114300" lvl="0" indent="-114300">
                <a:buFont typeface="Arial" panose="020B0604020202020204" pitchFamily="34" charset="0"/>
                <a:buChar char="•"/>
                <a:defRPr/>
              </a:pPr>
              <a:r>
                <a:rPr lang="en-US" sz="1100" kern="0" dirty="0">
                  <a:solidFill>
                    <a:srgbClr val="707276"/>
                  </a:solidFill>
                </a:rPr>
                <a:t>Republicans (57%)</a:t>
              </a:r>
            </a:p>
            <a:p>
              <a:pPr marL="114300" lvl="0" indent="-114300">
                <a:buFont typeface="Arial" panose="020B0604020202020204" pitchFamily="34" charset="0"/>
                <a:buChar char="•"/>
                <a:defRPr/>
              </a:pPr>
              <a:r>
                <a:rPr lang="en-US" sz="1100" kern="0" dirty="0">
                  <a:solidFill>
                    <a:srgbClr val="707276"/>
                  </a:solidFill>
                </a:rPr>
                <a:t>Trump voters (62%)</a:t>
              </a:r>
            </a:p>
            <a:p>
              <a:endParaRPr lang="en-US" sz="1100" dirty="0"/>
            </a:p>
          </p:txBody>
        </p:sp>
      </p:grpSp>
      <p:grpSp>
        <p:nvGrpSpPr>
          <p:cNvPr id="9" name="Group 8"/>
          <p:cNvGrpSpPr/>
          <p:nvPr/>
        </p:nvGrpSpPr>
        <p:grpSpPr>
          <a:xfrm>
            <a:off x="5290658" y="4841331"/>
            <a:ext cx="1110139" cy="1024138"/>
            <a:chOff x="5290657" y="4835380"/>
            <a:chExt cx="1112391" cy="1407597"/>
          </a:xfrm>
        </p:grpSpPr>
        <p:sp>
          <p:nvSpPr>
            <p:cNvPr id="19" name="Rounded Rectangular Callout 18"/>
            <p:cNvSpPr/>
            <p:nvPr/>
          </p:nvSpPr>
          <p:spPr>
            <a:xfrm>
              <a:off x="5290657" y="4835380"/>
              <a:ext cx="1033944" cy="1407597"/>
            </a:xfrm>
            <a:prstGeom prst="wedgeRoundRectCallout">
              <a:avLst>
                <a:gd name="adj1" fmla="val -56481"/>
                <a:gd name="adj2" fmla="val 11873"/>
                <a:gd name="adj3" fmla="val 16667"/>
              </a:avLst>
            </a:prstGeom>
            <a:noFill/>
            <a:ln>
              <a:solidFill>
                <a:srgbClr val="70727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lvl="0">
                <a:defRPr/>
              </a:pPr>
              <a:endParaRPr kumimoji="0" lang="en-US" sz="1400" b="0" i="0" u="none" strike="noStrike" kern="0" cap="none" spc="0" normalizeH="0" baseline="0" noProof="0" dirty="0">
                <a:ln>
                  <a:noFill/>
                </a:ln>
                <a:solidFill>
                  <a:srgbClr val="707276"/>
                </a:solidFill>
                <a:effectLst/>
                <a:uLnTx/>
                <a:uFillTx/>
              </a:endParaRPr>
            </a:p>
          </p:txBody>
        </p:sp>
        <p:sp>
          <p:nvSpPr>
            <p:cNvPr id="8" name="TextBox 7"/>
            <p:cNvSpPr txBox="1"/>
            <p:nvPr/>
          </p:nvSpPr>
          <p:spPr>
            <a:xfrm>
              <a:off x="5327918" y="4944640"/>
              <a:ext cx="1075130" cy="1117446"/>
            </a:xfrm>
            <a:prstGeom prst="rect">
              <a:avLst/>
            </a:prstGeom>
            <a:noFill/>
          </p:spPr>
          <p:txBody>
            <a:bodyPr wrap="square" rtlCol="0">
              <a:spAutoFit/>
            </a:bodyPr>
            <a:lstStyle/>
            <a:p>
              <a:pPr lvl="0">
                <a:defRPr/>
              </a:pPr>
              <a:r>
                <a:rPr lang="en-US" sz="1100" kern="0" dirty="0">
                  <a:solidFill>
                    <a:srgbClr val="707276"/>
                  </a:solidFill>
                </a:rPr>
                <a:t>Highest among:</a:t>
              </a:r>
            </a:p>
            <a:p>
              <a:pPr marL="114300" lvl="0" indent="-114300">
                <a:buFont typeface="Arial" panose="020B0604020202020204" pitchFamily="34" charset="0"/>
                <a:buChar char="•"/>
                <a:defRPr/>
              </a:pPr>
              <a:r>
                <a:rPr lang="en-US" sz="1100" kern="0" dirty="0">
                  <a:solidFill>
                    <a:srgbClr val="707276"/>
                  </a:solidFill>
                </a:rPr>
                <a:t>Democrats (75%)</a:t>
              </a:r>
            </a:p>
            <a:p>
              <a:pPr marL="114300" lvl="0" indent="-114300">
                <a:buFont typeface="Arial" panose="020B0604020202020204" pitchFamily="34" charset="0"/>
                <a:buChar char="•"/>
                <a:defRPr/>
              </a:pPr>
              <a:r>
                <a:rPr lang="en-US" sz="1100" kern="0" dirty="0">
                  <a:solidFill>
                    <a:srgbClr val="707276"/>
                  </a:solidFill>
                </a:rPr>
                <a:t>Clinton voters (83%)</a:t>
              </a:r>
            </a:p>
            <a:p>
              <a:endParaRPr lang="en-US" sz="1100" dirty="0"/>
            </a:p>
          </p:txBody>
        </p:sp>
      </p:grpSp>
    </p:spTree>
    <p:extLst>
      <p:ext uri="{BB962C8B-B14F-4D97-AF65-F5344CB8AC3E}">
        <p14:creationId xmlns:p14="http://schemas.microsoft.com/office/powerpoint/2010/main" val="2133927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Majorities favor policies on gun ownership; </a:t>
            </a:r>
            <a:br>
              <a:rPr lang="en-US" dirty="0"/>
            </a:br>
            <a:r>
              <a:rPr lang="en-US" dirty="0"/>
              <a:t>say a gun in the house makes a home safer</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a:t>
            </a:r>
          </a:p>
          <a:p>
            <a:r>
              <a:rPr lang="en-US" dirty="0"/>
              <a:t>G1 Do you support or oppose each of the following policies related to gun ownership?</a:t>
            </a:r>
          </a:p>
          <a:p>
            <a:r>
              <a:rPr lang="en-US" dirty="0"/>
              <a:t>G4 In general, do you feel that the laws covering the sale of firearms should be made more strict, less strict, or kept as they are now?</a:t>
            </a:r>
          </a:p>
          <a:p>
            <a:r>
              <a:rPr lang="en-US" dirty="0"/>
              <a:t>G8 Do you think having a gun in the house makes it a safer place or a more dangerous place?</a:t>
            </a:r>
          </a:p>
        </p:txBody>
      </p:sp>
      <p:grpSp>
        <p:nvGrpSpPr>
          <p:cNvPr id="7" name="Group 6"/>
          <p:cNvGrpSpPr/>
          <p:nvPr/>
        </p:nvGrpSpPr>
        <p:grpSpPr>
          <a:xfrm>
            <a:off x="2910037" y="2440489"/>
            <a:ext cx="5205798" cy="4036511"/>
            <a:chOff x="5500837" y="2440489"/>
            <a:chExt cx="5205798" cy="4036511"/>
          </a:xfrm>
        </p:grpSpPr>
        <p:graphicFrame>
          <p:nvGraphicFramePr>
            <p:cNvPr id="9" name="Chart 8"/>
            <p:cNvGraphicFramePr/>
            <p:nvPr>
              <p:extLst>
                <p:ext uri="{D42A27DB-BD31-4B8C-83A1-F6EECF244321}">
                  <p14:modId xmlns:p14="http://schemas.microsoft.com/office/powerpoint/2010/main" val="1032066005"/>
                </p:ext>
              </p:extLst>
            </p:nvPr>
          </p:nvGraphicFramePr>
          <p:xfrm>
            <a:off x="5500837" y="2541746"/>
            <a:ext cx="5205798" cy="3935254"/>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7329639" y="2442190"/>
              <a:ext cx="957014" cy="369332"/>
            </a:xfrm>
            <a:prstGeom prst="rect">
              <a:avLst/>
            </a:prstGeom>
            <a:noFill/>
          </p:spPr>
          <p:txBody>
            <a:bodyPr wrap="square" rtlCol="0">
              <a:spAutoFit/>
            </a:bodyPr>
            <a:lstStyle/>
            <a:p>
              <a:r>
                <a:rPr lang="en-US" b="1" dirty="0">
                  <a:solidFill>
                    <a:srgbClr val="5F5F5F"/>
                  </a:solidFill>
                </a:rPr>
                <a:t>Oppose</a:t>
              </a:r>
            </a:p>
          </p:txBody>
        </p:sp>
        <p:sp>
          <p:nvSpPr>
            <p:cNvPr id="15" name="TextBox 14"/>
            <p:cNvSpPr txBox="1"/>
            <p:nvPr/>
          </p:nvSpPr>
          <p:spPr>
            <a:xfrm>
              <a:off x="8991600" y="2440489"/>
              <a:ext cx="1010504" cy="369332"/>
            </a:xfrm>
            <a:prstGeom prst="rect">
              <a:avLst/>
            </a:prstGeom>
            <a:noFill/>
          </p:spPr>
          <p:txBody>
            <a:bodyPr wrap="square" rtlCol="0">
              <a:spAutoFit/>
            </a:bodyPr>
            <a:lstStyle/>
            <a:p>
              <a:r>
                <a:rPr lang="en-US" b="1" dirty="0">
                  <a:solidFill>
                    <a:srgbClr val="5F5F5F"/>
                  </a:solidFill>
                </a:rPr>
                <a:t>Favor</a:t>
              </a:r>
            </a:p>
          </p:txBody>
        </p:sp>
      </p:grpSp>
      <p:sp>
        <p:nvSpPr>
          <p:cNvPr id="16" name="Rectangle 15"/>
          <p:cNvSpPr/>
          <p:nvPr/>
        </p:nvSpPr>
        <p:spPr>
          <a:xfrm>
            <a:off x="1066800" y="1980386"/>
            <a:ext cx="6019800"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rgbClr val="707276"/>
                </a:solidFill>
              </a:rPr>
              <a:t>Policies on Gun Ownership</a:t>
            </a:r>
            <a:endParaRPr kumimoji="0" lang="en-US" sz="1800" b="1" i="0" u="none" strike="noStrike" kern="0" cap="none" spc="0" normalizeH="0" baseline="0" noProof="0" dirty="0">
              <a:ln>
                <a:noFill/>
              </a:ln>
              <a:solidFill>
                <a:srgbClr val="707276"/>
              </a:solidFill>
              <a:effectLst/>
              <a:uLnTx/>
              <a:uFillTx/>
            </a:endParaRPr>
          </a:p>
        </p:txBody>
      </p:sp>
      <p:graphicFrame>
        <p:nvGraphicFramePr>
          <p:cNvPr id="10" name="Table 9"/>
          <p:cNvGraphicFramePr>
            <a:graphicFrameLocks noGrp="1"/>
          </p:cNvGraphicFramePr>
          <p:nvPr>
            <p:extLst>
              <p:ext uri="{D42A27DB-BD31-4B8C-83A1-F6EECF244321}">
                <p14:modId xmlns:p14="http://schemas.microsoft.com/office/powerpoint/2010/main" val="3804982073"/>
              </p:ext>
            </p:extLst>
          </p:nvPr>
        </p:nvGraphicFramePr>
        <p:xfrm>
          <a:off x="457200" y="2723289"/>
          <a:ext cx="3124200" cy="3525111"/>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tblGrid>
              <a:tr h="843981">
                <a:tc>
                  <a:txBody>
                    <a:bodyPr/>
                    <a:lstStyle/>
                    <a:p>
                      <a:pPr algn="r" fontAlgn="b"/>
                      <a:r>
                        <a:rPr lang="en-US" sz="1600" b="0" i="0" u="none" strike="noStrike" dirty="0">
                          <a:solidFill>
                            <a:schemeClr val="accent5"/>
                          </a:solidFill>
                          <a:effectLst/>
                          <a:latin typeface="Calibri" panose="020F0502020204030204" pitchFamily="34" charset="0"/>
                        </a:rPr>
                        <a:t>Laws to prevent people with mental illnesses from purchasing guns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43981">
                <a:tc>
                  <a:txBody>
                    <a:bodyPr/>
                    <a:lstStyle/>
                    <a:p>
                      <a:pPr algn="r" fontAlgn="b"/>
                      <a:r>
                        <a:rPr lang="en-US" sz="1600" b="0" i="0" u="none" strike="noStrike" dirty="0">
                          <a:solidFill>
                            <a:schemeClr val="accent5"/>
                          </a:solidFill>
                          <a:effectLst/>
                          <a:latin typeface="Calibri" panose="020F0502020204030204" pitchFamily="34" charset="0"/>
                        </a:rPr>
                        <a:t>Making private gun sales and sales at gun shows subject to background checks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93168">
                <a:tc>
                  <a:txBody>
                    <a:bodyPr/>
                    <a:lstStyle/>
                    <a:p>
                      <a:pPr algn="r" fontAlgn="b"/>
                      <a:r>
                        <a:rPr lang="en-US" sz="1600" b="0" i="0" u="none" strike="noStrike" dirty="0">
                          <a:solidFill>
                            <a:schemeClr val="accent5"/>
                          </a:solidFill>
                          <a:effectLst/>
                          <a:latin typeface="Calibri" panose="020F0502020204030204" pitchFamily="34" charset="0"/>
                        </a:rPr>
                        <a:t>Creating a federal government database to track all gun sales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43981">
                <a:tc>
                  <a:txBody>
                    <a:bodyPr/>
                    <a:lstStyle/>
                    <a:p>
                      <a:pPr algn="r" fontAlgn="b"/>
                      <a:r>
                        <a:rPr lang="en-US" sz="1600" b="0" i="0" u="none" strike="noStrike" dirty="0">
                          <a:solidFill>
                            <a:schemeClr val="accent5"/>
                          </a:solidFill>
                          <a:effectLst/>
                          <a:latin typeface="Calibri" panose="020F0502020204030204" pitchFamily="34" charset="0"/>
                        </a:rPr>
                        <a:t>A ban on assault-style weapons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cxnSp>
        <p:nvCxnSpPr>
          <p:cNvPr id="25" name="Straight Connector 24"/>
          <p:cNvCxnSpPr/>
          <p:nvPr/>
        </p:nvCxnSpPr>
        <p:spPr>
          <a:xfrm flipV="1">
            <a:off x="8115835" y="2258568"/>
            <a:ext cx="0" cy="4114800"/>
          </a:xfrm>
          <a:prstGeom prst="line">
            <a:avLst/>
          </a:prstGeom>
          <a:ln>
            <a:solidFill>
              <a:srgbClr val="D6D6D6"/>
            </a:solidFill>
          </a:ln>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8179308" y="2005196"/>
            <a:ext cx="3679876" cy="4892930"/>
            <a:chOff x="8728020" y="1041139"/>
            <a:chExt cx="3679876" cy="4892930"/>
          </a:xfrm>
        </p:grpSpPr>
        <p:sp>
          <p:nvSpPr>
            <p:cNvPr id="27" name="TextBox 18"/>
            <p:cNvSpPr txBox="1"/>
            <p:nvPr/>
          </p:nvSpPr>
          <p:spPr>
            <a:xfrm>
              <a:off x="9016999" y="1041139"/>
              <a:ext cx="23622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7200" b="1" kern="0" dirty="0">
                  <a:solidFill>
                    <a:schemeClr val="accent1"/>
                  </a:solidFill>
                </a:rPr>
                <a:t>62</a:t>
              </a:r>
              <a:r>
                <a:rPr kumimoji="0" lang="en-US" sz="7200" b="1" i="0" u="none" strike="noStrike" kern="0" cap="none" spc="0" normalizeH="0" baseline="0" noProof="0" dirty="0">
                  <a:ln>
                    <a:noFill/>
                  </a:ln>
                  <a:solidFill>
                    <a:schemeClr val="accent1"/>
                  </a:solidFill>
                  <a:effectLst/>
                  <a:uLnTx/>
                  <a:uFillTx/>
                </a:rPr>
                <a:t>%</a:t>
              </a:r>
              <a:endParaRPr kumimoji="0" lang="en-US" sz="2800" b="1" i="0" u="none" strike="noStrike" kern="0" cap="none" spc="0" normalizeH="0" baseline="0" noProof="0" dirty="0">
                <a:ln>
                  <a:noFill/>
                </a:ln>
                <a:solidFill>
                  <a:schemeClr val="accent1"/>
                </a:solidFill>
                <a:effectLst/>
                <a:uLnTx/>
                <a:uFillTx/>
              </a:endParaRPr>
            </a:p>
          </p:txBody>
        </p:sp>
        <p:sp>
          <p:nvSpPr>
            <p:cNvPr id="28" name="Rectangle 27"/>
            <p:cNvSpPr/>
            <p:nvPr/>
          </p:nvSpPr>
          <p:spPr>
            <a:xfrm>
              <a:off x="9016998" y="1963751"/>
              <a:ext cx="3390898" cy="397031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a:solidFill>
                    <a:schemeClr val="accent1"/>
                  </a:solidFill>
                </a:rPr>
                <a:t>o</a:t>
              </a:r>
              <a:r>
                <a:rPr kumimoji="0" lang="en-US" sz="2000" b="0" i="0" u="none" strike="noStrike" kern="0" cap="none" spc="0" normalizeH="0" baseline="0" noProof="0" dirty="0">
                  <a:ln>
                    <a:noFill/>
                  </a:ln>
                  <a:solidFill>
                    <a:schemeClr val="accent1"/>
                  </a:solidFill>
                  <a:effectLst/>
                  <a:uLnTx/>
                  <a:uFillTx/>
                </a:rPr>
                <a:t>f voters say laws on sale of firearms should be more strict</a:t>
              </a: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chemeClr val="accent1"/>
                  </a:solidFill>
                </a:rPr>
                <a:t>11% </a:t>
              </a:r>
              <a:r>
                <a:rPr lang="en-US" sz="2000" kern="0" dirty="0">
                  <a:solidFill>
                    <a:schemeClr val="accent1"/>
                  </a:solidFill>
                </a:rPr>
                <a:t>say less strict</a:t>
              </a: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chemeClr val="accent1"/>
                  </a:solidFill>
                </a:rPr>
                <a:t>27% </a:t>
              </a:r>
              <a:r>
                <a:rPr lang="en-US" sz="2000" kern="0" dirty="0">
                  <a:solidFill>
                    <a:schemeClr val="accent1"/>
                  </a:solidFill>
                </a:rPr>
                <a:t>say kept as they are now</a:t>
              </a:r>
              <a:br>
                <a:rPr lang="en-US" sz="2000" kern="0" dirty="0">
                  <a:solidFill>
                    <a:schemeClr val="accent1"/>
                  </a:solidFill>
                </a:rPr>
              </a:br>
              <a:endParaRPr lang="en-US" sz="2000" b="1" kern="0" dirty="0">
                <a:solidFill>
                  <a:srgbClr val="A10028"/>
                </a:solidFill>
              </a:endParaRPr>
            </a:p>
            <a:p>
              <a:pPr>
                <a:defRPr/>
              </a:pPr>
              <a:r>
                <a:rPr lang="en-US" sz="7200" b="1" kern="0" dirty="0">
                  <a:solidFill>
                    <a:srgbClr val="A10028"/>
                  </a:solidFill>
                </a:rPr>
                <a:t>59% </a:t>
              </a:r>
              <a:br>
                <a:rPr lang="en-US" sz="3600" b="1" kern="0" dirty="0">
                  <a:solidFill>
                    <a:srgbClr val="A10028"/>
                  </a:solidFill>
                </a:rPr>
              </a:br>
              <a:r>
                <a:rPr lang="en-US" sz="2000" kern="0" dirty="0">
                  <a:solidFill>
                    <a:srgbClr val="A10028"/>
                  </a:solidFill>
                </a:rPr>
                <a:t>say guns in the house make it a safer place</a:t>
              </a:r>
            </a:p>
            <a:p>
              <a:pPr>
                <a:defRPr/>
              </a:pPr>
              <a:r>
                <a:rPr lang="en-US" sz="2000" b="1" kern="0" dirty="0">
                  <a:solidFill>
                    <a:srgbClr val="A10028"/>
                  </a:solidFill>
                </a:rPr>
                <a:t>41% </a:t>
              </a:r>
              <a:r>
                <a:rPr lang="en-US" sz="2000" kern="0" dirty="0">
                  <a:solidFill>
                    <a:srgbClr val="A10028"/>
                  </a:solidFill>
                </a:rPr>
                <a:t>say more dangerous</a:t>
              </a:r>
              <a:endParaRPr lang="en-US" sz="2000" kern="0" dirty="0">
                <a:solidFill>
                  <a:schemeClr val="bg2"/>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chemeClr val="accent1"/>
                </a:solidFill>
                <a:effectLst/>
                <a:uLnTx/>
                <a:uFillTx/>
              </a:endParaRPr>
            </a:p>
          </p:txBody>
        </p:sp>
        <p:sp>
          <p:nvSpPr>
            <p:cNvPr id="29" name="Rectangle 28"/>
            <p:cNvSpPr/>
            <p:nvPr/>
          </p:nvSpPr>
          <p:spPr>
            <a:xfrm>
              <a:off x="8728020" y="1393061"/>
              <a:ext cx="2838794" cy="2007069"/>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accent1"/>
                </a:solidFill>
                <a:effectLst/>
                <a:uLnTx/>
                <a:uFillTx/>
              </a:endParaRPr>
            </a:p>
          </p:txBody>
        </p:sp>
      </p:grpSp>
      <p:cxnSp>
        <p:nvCxnSpPr>
          <p:cNvPr id="30" name="Straight Connector 29"/>
          <p:cNvCxnSpPr/>
          <p:nvPr/>
        </p:nvCxnSpPr>
        <p:spPr>
          <a:xfrm flipV="1">
            <a:off x="8488680" y="4419600"/>
            <a:ext cx="3474720" cy="4652"/>
          </a:xfrm>
          <a:prstGeom prst="line">
            <a:avLst/>
          </a:prstGeom>
          <a:ln>
            <a:solidFill>
              <a:srgbClr val="D6D6D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0154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84907" y="2941111"/>
            <a:ext cx="2124454" cy="2086424"/>
            <a:chOff x="1243844" y="3886200"/>
            <a:chExt cx="1629580" cy="1600409"/>
          </a:xfrm>
        </p:grpSpPr>
        <p:sp>
          <p:nvSpPr>
            <p:cNvPr id="16" name="Oval 15"/>
            <p:cNvSpPr/>
            <p:nvPr/>
          </p:nvSpPr>
          <p:spPr>
            <a:xfrm>
              <a:off x="1243844" y="3886200"/>
              <a:ext cx="1629580" cy="1600409"/>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US" b="1" i="0" u="none" strike="noStrike" kern="0" cap="none" spc="0" normalizeH="0" baseline="0" noProof="0" dirty="0">
                <a:ln>
                  <a:noFill/>
                </a:ln>
                <a:solidFill>
                  <a:srgbClr val="707276"/>
                </a:solidFill>
                <a:effectLst/>
                <a:uLnTx/>
                <a:uFillTx/>
              </a:endParaRPr>
            </a:p>
          </p:txBody>
        </p:sp>
        <p:sp>
          <p:nvSpPr>
            <p:cNvPr id="17" name="TextBox 16"/>
            <p:cNvSpPr txBox="1"/>
            <p:nvPr/>
          </p:nvSpPr>
          <p:spPr>
            <a:xfrm>
              <a:off x="1340137" y="4221829"/>
              <a:ext cx="1487835" cy="826289"/>
            </a:xfrm>
            <a:prstGeom prst="rect">
              <a:avLst/>
            </a:prstGeom>
            <a:noFill/>
          </p:spPr>
          <p:txBody>
            <a:bodyPr wrap="square" rtlCol="0">
              <a:spAutoFit/>
            </a:bodyPr>
            <a:lstStyle/>
            <a:p>
              <a:pPr lvl="0" algn="ctr">
                <a:defRPr/>
              </a:pPr>
              <a:r>
                <a:rPr lang="en-US" sz="4000" b="1" kern="0" dirty="0">
                  <a:solidFill>
                    <a:srgbClr val="707276"/>
                  </a:solidFill>
                </a:rPr>
                <a:t>42% </a:t>
              </a:r>
            </a:p>
            <a:p>
              <a:pPr lvl="0" algn="ctr">
                <a:defRPr/>
              </a:pPr>
              <a:r>
                <a:rPr lang="en-US" sz="2400" b="1" kern="0" dirty="0">
                  <a:solidFill>
                    <a:srgbClr val="707276"/>
                  </a:solidFill>
                </a:rPr>
                <a:t>oppose</a:t>
              </a:r>
              <a:endParaRPr lang="en-US" sz="2400" dirty="0"/>
            </a:p>
          </p:txBody>
        </p:sp>
      </p:grpSp>
      <p:sp>
        <p:nvSpPr>
          <p:cNvPr id="20" name="Oval 19"/>
          <p:cNvSpPr/>
          <p:nvPr/>
        </p:nvSpPr>
        <p:spPr>
          <a:xfrm>
            <a:off x="5618509" y="2873853"/>
            <a:ext cx="2365965" cy="2263467"/>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US" b="1" i="0" u="none" strike="noStrike" kern="0" cap="none" spc="0" normalizeH="0" baseline="0" noProof="0" dirty="0">
              <a:ln>
                <a:noFill/>
              </a:ln>
              <a:solidFill>
                <a:srgbClr val="707276"/>
              </a:solidFill>
              <a:effectLst/>
              <a:uLnTx/>
              <a:uFillTx/>
            </a:endParaRPr>
          </a:p>
        </p:txBody>
      </p:sp>
      <p:sp>
        <p:nvSpPr>
          <p:cNvPr id="2" name="Title 1"/>
          <p:cNvSpPr>
            <a:spLocks noGrp="1"/>
          </p:cNvSpPr>
          <p:nvPr>
            <p:ph type="title"/>
          </p:nvPr>
        </p:nvSpPr>
        <p:spPr>
          <a:xfrm>
            <a:off x="792480" y="676656"/>
            <a:ext cx="10408920" cy="571500"/>
          </a:xfrm>
        </p:spPr>
        <p:txBody>
          <a:bodyPr/>
          <a:lstStyle/>
          <a:p>
            <a:r>
              <a:rPr lang="en-US" dirty="0"/>
              <a:t>Majority support minimum sentencing for drug </a:t>
            </a:r>
            <a:br>
              <a:rPr lang="en-US" dirty="0"/>
            </a:br>
            <a:r>
              <a:rPr lang="en-US" dirty="0"/>
              <a:t>deals and feel prosecutors should enforce them</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a:t>
            </a:r>
          </a:p>
          <a:p>
            <a:r>
              <a:rPr lang="en-US" dirty="0">
                <a:solidFill>
                  <a:srgbClr val="262626"/>
                </a:solidFill>
                <a:ea typeface="MS Mincho" panose="02020609040205080304" pitchFamily="49" charset="-128"/>
              </a:rPr>
              <a:t>DR1 Do you support or oppose minimum sentencing requirements for people caught dealing drugs?</a:t>
            </a:r>
          </a:p>
          <a:p>
            <a:r>
              <a:rPr lang="en-US" dirty="0"/>
              <a:t>DR4 Do you think federal prosecutors should enforce minimum sentencing requirements for drug dealers or should they reduce their enforcement of those rules?</a:t>
            </a:r>
          </a:p>
        </p:txBody>
      </p:sp>
      <p:sp>
        <p:nvSpPr>
          <p:cNvPr id="8" name="Rectangle 7"/>
          <p:cNvSpPr/>
          <p:nvPr/>
        </p:nvSpPr>
        <p:spPr>
          <a:xfrm>
            <a:off x="6498178" y="2427559"/>
            <a:ext cx="4062124" cy="584775"/>
          </a:xfrm>
          <a:prstGeom prst="rect">
            <a:avLst/>
          </a:prstGeom>
        </p:spPr>
        <p:txBody>
          <a:bodyPr wrap="square">
            <a:spAutoFit/>
          </a:bodyPr>
          <a:lstStyle/>
          <a:p>
            <a:pPr algn="ctr"/>
            <a:r>
              <a:rPr lang="en-US" sz="1600" b="1" dirty="0">
                <a:solidFill>
                  <a:srgbClr val="707276"/>
                </a:solidFill>
              </a:rPr>
              <a:t>For drug dealers, voters feel federal prosecutors should…</a:t>
            </a:r>
          </a:p>
        </p:txBody>
      </p:sp>
      <p:sp>
        <p:nvSpPr>
          <p:cNvPr id="9" name="Rectangle 8"/>
          <p:cNvSpPr/>
          <p:nvPr/>
        </p:nvSpPr>
        <p:spPr>
          <a:xfrm>
            <a:off x="1825306" y="2365363"/>
            <a:ext cx="3571407" cy="584775"/>
          </a:xfrm>
          <a:prstGeom prst="rect">
            <a:avLst/>
          </a:prstGeom>
        </p:spPr>
        <p:txBody>
          <a:bodyPr wrap="square">
            <a:spAutoFit/>
          </a:bodyPr>
          <a:lstStyle/>
          <a:p>
            <a:pPr algn="ctr"/>
            <a:r>
              <a:rPr lang="en-US" sz="1600" b="1" dirty="0">
                <a:solidFill>
                  <a:srgbClr val="707276"/>
                </a:solidFill>
              </a:rPr>
              <a:t>On minimum sentencing requirements for drug dealers, voters…</a:t>
            </a:r>
          </a:p>
        </p:txBody>
      </p:sp>
      <p:grpSp>
        <p:nvGrpSpPr>
          <p:cNvPr id="10" name="Group 9"/>
          <p:cNvGrpSpPr/>
          <p:nvPr/>
        </p:nvGrpSpPr>
        <p:grpSpPr>
          <a:xfrm>
            <a:off x="1600200" y="3032611"/>
            <a:ext cx="4624582" cy="3319778"/>
            <a:chOff x="1796779" y="3032611"/>
            <a:chExt cx="4624582" cy="3319778"/>
          </a:xfrm>
        </p:grpSpPr>
        <p:graphicFrame>
          <p:nvGraphicFramePr>
            <p:cNvPr id="6" name="Chart 5"/>
            <p:cNvGraphicFramePr/>
            <p:nvPr>
              <p:extLst>
                <p:ext uri="{D42A27DB-BD31-4B8C-83A1-F6EECF244321}">
                  <p14:modId xmlns:p14="http://schemas.microsoft.com/office/powerpoint/2010/main" val="223311230"/>
                </p:ext>
              </p:extLst>
            </p:nvPr>
          </p:nvGraphicFramePr>
          <p:xfrm>
            <a:off x="1796779" y="3032611"/>
            <a:ext cx="4624582" cy="3319778"/>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3065888" y="3998547"/>
              <a:ext cx="2066992" cy="1138773"/>
            </a:xfrm>
            <a:prstGeom prst="rect">
              <a:avLst/>
            </a:prstGeom>
            <a:noFill/>
          </p:spPr>
          <p:txBody>
            <a:bodyPr wrap="square" rtlCol="0">
              <a:spAutoFit/>
            </a:bodyPr>
            <a:lstStyle/>
            <a:p>
              <a:pPr algn="ctr"/>
              <a:r>
                <a:rPr lang="en-US" sz="4400" b="1" dirty="0">
                  <a:solidFill>
                    <a:srgbClr val="C00000"/>
                  </a:solidFill>
                </a:rPr>
                <a:t>58%</a:t>
              </a:r>
              <a:r>
                <a:rPr lang="en-US" sz="3600" b="1" dirty="0">
                  <a:solidFill>
                    <a:srgbClr val="C00000"/>
                  </a:solidFill>
                </a:rPr>
                <a:t> </a:t>
              </a:r>
              <a:br>
                <a:rPr lang="en-US" sz="3600" b="1" dirty="0">
                  <a:solidFill>
                    <a:srgbClr val="C00000"/>
                  </a:solidFill>
                </a:rPr>
              </a:br>
              <a:r>
                <a:rPr lang="en-US" sz="2400" b="1" dirty="0">
                  <a:solidFill>
                    <a:srgbClr val="C00000"/>
                  </a:solidFill>
                </a:rPr>
                <a:t>support</a:t>
              </a:r>
              <a:endParaRPr lang="en-US" sz="2800" b="1" dirty="0">
                <a:solidFill>
                  <a:srgbClr val="C00000"/>
                </a:solidFill>
              </a:endParaRPr>
            </a:p>
          </p:txBody>
        </p:sp>
      </p:grpSp>
      <p:grpSp>
        <p:nvGrpSpPr>
          <p:cNvPr id="11" name="Group 10"/>
          <p:cNvGrpSpPr/>
          <p:nvPr/>
        </p:nvGrpSpPr>
        <p:grpSpPr>
          <a:xfrm>
            <a:off x="6957818" y="3081022"/>
            <a:ext cx="4624582" cy="3319778"/>
            <a:chOff x="6705600" y="3053590"/>
            <a:chExt cx="4624582" cy="3319778"/>
          </a:xfrm>
        </p:grpSpPr>
        <p:graphicFrame>
          <p:nvGraphicFramePr>
            <p:cNvPr id="5" name="Chart 4"/>
            <p:cNvGraphicFramePr/>
            <p:nvPr>
              <p:extLst/>
            </p:nvPr>
          </p:nvGraphicFramePr>
          <p:xfrm>
            <a:off x="6705600" y="3053590"/>
            <a:ext cx="4624582" cy="3319778"/>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7772400" y="3828871"/>
              <a:ext cx="2538553" cy="1631216"/>
            </a:xfrm>
            <a:prstGeom prst="rect">
              <a:avLst/>
            </a:prstGeom>
            <a:noFill/>
          </p:spPr>
          <p:txBody>
            <a:bodyPr wrap="square" rtlCol="0">
              <a:spAutoFit/>
            </a:bodyPr>
            <a:lstStyle/>
            <a:p>
              <a:pPr algn="ctr"/>
              <a:r>
                <a:rPr lang="en-US" sz="4000" b="1" dirty="0">
                  <a:solidFill>
                    <a:schemeClr val="accent1"/>
                  </a:solidFill>
                </a:rPr>
                <a:t>70%</a:t>
              </a:r>
              <a:br>
                <a:rPr lang="en-US" sz="4000" b="1" dirty="0">
                  <a:solidFill>
                    <a:schemeClr val="accent1"/>
                  </a:solidFill>
                </a:rPr>
              </a:br>
              <a:r>
                <a:rPr lang="en-US" sz="2000" b="1" dirty="0">
                  <a:solidFill>
                    <a:schemeClr val="accent1"/>
                  </a:solidFill>
                </a:rPr>
                <a:t>enforce minimum sentencing requirements</a:t>
              </a:r>
            </a:p>
          </p:txBody>
        </p:sp>
      </p:grpSp>
      <p:sp>
        <p:nvSpPr>
          <p:cNvPr id="19" name="TextBox 18"/>
          <p:cNvSpPr txBox="1"/>
          <p:nvPr/>
        </p:nvSpPr>
        <p:spPr>
          <a:xfrm>
            <a:off x="5618510" y="3048000"/>
            <a:ext cx="2335420" cy="2062103"/>
          </a:xfrm>
          <a:prstGeom prst="rect">
            <a:avLst/>
          </a:prstGeom>
          <a:noFill/>
        </p:spPr>
        <p:txBody>
          <a:bodyPr wrap="square" rtlCol="0">
            <a:spAutoFit/>
          </a:bodyPr>
          <a:lstStyle/>
          <a:p>
            <a:pPr lvl="0" algn="ctr">
              <a:defRPr/>
            </a:pPr>
            <a:r>
              <a:rPr lang="en-US" sz="4000" b="1" kern="0" dirty="0">
                <a:solidFill>
                  <a:srgbClr val="707276"/>
                </a:solidFill>
              </a:rPr>
              <a:t>30% </a:t>
            </a:r>
          </a:p>
          <a:p>
            <a:pPr lvl="0" algn="ctr">
              <a:defRPr/>
            </a:pPr>
            <a:r>
              <a:rPr lang="en-US" sz="2000" b="1" kern="0" dirty="0">
                <a:solidFill>
                  <a:srgbClr val="707276"/>
                </a:solidFill>
              </a:rPr>
              <a:t>reduce enforcement </a:t>
            </a:r>
            <a:br>
              <a:rPr lang="en-US" sz="2000" b="1" kern="0" dirty="0">
                <a:solidFill>
                  <a:srgbClr val="707276"/>
                </a:solidFill>
              </a:rPr>
            </a:br>
            <a:r>
              <a:rPr lang="en-US" sz="2000" b="1" kern="0" dirty="0">
                <a:solidFill>
                  <a:srgbClr val="707276"/>
                </a:solidFill>
              </a:rPr>
              <a:t>of minimum </a:t>
            </a:r>
            <a:br>
              <a:rPr lang="en-US" sz="2000" b="1" kern="0" dirty="0">
                <a:solidFill>
                  <a:srgbClr val="707276"/>
                </a:solidFill>
              </a:rPr>
            </a:br>
            <a:r>
              <a:rPr lang="en-US" sz="2000" b="1" kern="0" dirty="0">
                <a:solidFill>
                  <a:srgbClr val="707276"/>
                </a:solidFill>
              </a:rPr>
              <a:t>sentences</a:t>
            </a:r>
          </a:p>
          <a:p>
            <a:endParaRPr lang="en-US" sz="2800" dirty="0"/>
          </a:p>
        </p:txBody>
      </p:sp>
    </p:spTree>
    <p:extLst>
      <p:ext uri="{BB962C8B-B14F-4D97-AF65-F5344CB8AC3E}">
        <p14:creationId xmlns:p14="http://schemas.microsoft.com/office/powerpoint/2010/main" val="4155510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Around 7 in 10 voters support the death penalty, both </a:t>
            </a:r>
            <a:br>
              <a:rPr lang="en-US" dirty="0"/>
            </a:br>
            <a:r>
              <a:rPr lang="en-US" dirty="0"/>
              <a:t>in general and for those who kill cops </a:t>
            </a:r>
          </a:p>
        </p:txBody>
      </p:sp>
      <p:sp>
        <p:nvSpPr>
          <p:cNvPr id="4" name="Text Placeholder 3"/>
          <p:cNvSpPr>
            <a:spLocks noGrp="1"/>
          </p:cNvSpPr>
          <p:nvPr>
            <p:ph type="body" idx="15"/>
          </p:nvPr>
        </p:nvSpPr>
        <p:spPr/>
        <p:txBody>
          <a:bodyPr/>
          <a:lstStyle/>
          <a:p>
            <a:r>
              <a:rPr lang="en-US" u="sng" dirty="0">
                <a:solidFill>
                  <a:schemeClr val="tx2"/>
                </a:solidFill>
                <a:ea typeface="MS Mincho" panose="02020609040205080304" pitchFamily="49" charset="-128"/>
              </a:rPr>
              <a:t>BASE: Registered Voters (n=2032)</a:t>
            </a:r>
            <a:endParaRPr lang="en-US" b="1" dirty="0">
              <a:solidFill>
                <a:schemeClr val="tx2"/>
              </a:solidFill>
              <a:ea typeface="MS Mincho" panose="02020609040205080304" pitchFamily="49" charset="-128"/>
            </a:endParaRPr>
          </a:p>
          <a:p>
            <a:r>
              <a:rPr lang="en-US" dirty="0">
                <a:solidFill>
                  <a:schemeClr val="tx2"/>
                </a:solidFill>
              </a:rPr>
              <a:t>DR2 Do you support or oppose the death penalty?</a:t>
            </a:r>
          </a:p>
          <a:p>
            <a:r>
              <a:rPr lang="en-US" dirty="0">
                <a:solidFill>
                  <a:schemeClr val="tx2"/>
                </a:solidFill>
              </a:rPr>
              <a:t>DR3 Do you support or oppose the death penalty for people who kill cops?</a:t>
            </a:r>
          </a:p>
        </p:txBody>
      </p:sp>
      <p:grpSp>
        <p:nvGrpSpPr>
          <p:cNvPr id="116" name="Group 115"/>
          <p:cNvGrpSpPr/>
          <p:nvPr/>
        </p:nvGrpSpPr>
        <p:grpSpPr>
          <a:xfrm>
            <a:off x="1052444" y="2711639"/>
            <a:ext cx="5647021" cy="3106604"/>
            <a:chOff x="6316379" y="2684596"/>
            <a:chExt cx="5647021" cy="3106604"/>
          </a:xfrm>
        </p:grpSpPr>
        <p:grpSp>
          <p:nvGrpSpPr>
            <p:cNvPr id="6" name="Group 5"/>
            <p:cNvGrpSpPr/>
            <p:nvPr/>
          </p:nvGrpSpPr>
          <p:grpSpPr>
            <a:xfrm>
              <a:off x="6316379" y="2842619"/>
              <a:ext cx="2762673" cy="172351"/>
              <a:chOff x="2433918" y="3393138"/>
              <a:chExt cx="2478725" cy="154637"/>
            </a:xfrm>
            <a:solidFill>
              <a:srgbClr val="A10028"/>
            </a:solidFill>
          </p:grpSpPr>
          <p:sp>
            <p:nvSpPr>
              <p:cNvPr id="7" name="Oval 6"/>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 name="Oval 7"/>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 name="Oval 8"/>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 name="Oval 9"/>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 name="Oval 10"/>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 name="Oval 11"/>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3" name="Oval 12"/>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4" name="Oval 13"/>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5" name="Oval 14"/>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6" name="Oval 15"/>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7" name="Group 16"/>
            <p:cNvGrpSpPr/>
            <p:nvPr/>
          </p:nvGrpSpPr>
          <p:grpSpPr>
            <a:xfrm>
              <a:off x="6316379" y="3143414"/>
              <a:ext cx="2762673" cy="172351"/>
              <a:chOff x="2433918" y="3393138"/>
              <a:chExt cx="2478725" cy="154637"/>
            </a:xfrm>
            <a:solidFill>
              <a:srgbClr val="A10028"/>
            </a:solidFill>
          </p:grpSpPr>
          <p:sp>
            <p:nvSpPr>
              <p:cNvPr id="18" name="Oval 17"/>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9" name="Oval 18"/>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0" name="Oval 19"/>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1" name="Oval 20"/>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2" name="Oval 21"/>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3" name="Oval 22"/>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4" name="Oval 23"/>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5" name="Oval 24"/>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6" name="Oval 25"/>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7" name="Oval 26"/>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28" name="Group 27"/>
            <p:cNvGrpSpPr/>
            <p:nvPr/>
          </p:nvGrpSpPr>
          <p:grpSpPr>
            <a:xfrm>
              <a:off x="6316379" y="3444209"/>
              <a:ext cx="2762673" cy="172351"/>
              <a:chOff x="2433918" y="3393138"/>
              <a:chExt cx="2478725" cy="154637"/>
            </a:xfrm>
            <a:solidFill>
              <a:srgbClr val="A10028"/>
            </a:solidFill>
          </p:grpSpPr>
          <p:sp>
            <p:nvSpPr>
              <p:cNvPr id="29" name="Oval 28"/>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0" name="Oval 29"/>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1" name="Oval 30"/>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2" name="Oval 31"/>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3" name="Oval 32"/>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4" name="Oval 33"/>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5" name="Oval 34"/>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6" name="Oval 35"/>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7" name="Oval 36"/>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8" name="Oval 37"/>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39" name="Group 38"/>
            <p:cNvGrpSpPr/>
            <p:nvPr/>
          </p:nvGrpSpPr>
          <p:grpSpPr>
            <a:xfrm>
              <a:off x="6316379" y="3745003"/>
              <a:ext cx="2762673" cy="172351"/>
              <a:chOff x="2433918" y="3393138"/>
              <a:chExt cx="2478725" cy="154637"/>
            </a:xfrm>
            <a:solidFill>
              <a:srgbClr val="A10028"/>
            </a:solidFill>
          </p:grpSpPr>
          <p:sp>
            <p:nvSpPr>
              <p:cNvPr id="40" name="Oval 39"/>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1" name="Oval 40"/>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2" name="Oval 41"/>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3" name="Oval 42"/>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4" name="Oval 43"/>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5" name="Oval 44"/>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6" name="Oval 45"/>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7" name="Oval 46"/>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8" name="Oval 47"/>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9" name="Oval 48"/>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50" name="Group 49"/>
            <p:cNvGrpSpPr/>
            <p:nvPr/>
          </p:nvGrpSpPr>
          <p:grpSpPr>
            <a:xfrm>
              <a:off x="6316379" y="4045798"/>
              <a:ext cx="2762673" cy="172351"/>
              <a:chOff x="2433918" y="3393138"/>
              <a:chExt cx="2478725" cy="154637"/>
            </a:xfrm>
            <a:solidFill>
              <a:srgbClr val="A10028"/>
            </a:solidFill>
          </p:grpSpPr>
          <p:sp>
            <p:nvSpPr>
              <p:cNvPr id="51" name="Oval 50"/>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2" name="Oval 51"/>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3" name="Oval 52"/>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4" name="Oval 53"/>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5" name="Oval 54"/>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6" name="Oval 55"/>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7" name="Oval 56"/>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8" name="Oval 57"/>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9" name="Oval 58"/>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0" name="Oval 59"/>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61" name="Group 60"/>
            <p:cNvGrpSpPr/>
            <p:nvPr/>
          </p:nvGrpSpPr>
          <p:grpSpPr>
            <a:xfrm>
              <a:off x="6316379" y="4346593"/>
              <a:ext cx="2762673" cy="172351"/>
              <a:chOff x="2433918" y="3393138"/>
              <a:chExt cx="2478725" cy="154637"/>
            </a:xfrm>
            <a:solidFill>
              <a:srgbClr val="A10028"/>
            </a:solidFill>
          </p:grpSpPr>
          <p:sp>
            <p:nvSpPr>
              <p:cNvPr id="62" name="Oval 61"/>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3" name="Oval 62"/>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4" name="Oval 63"/>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5" name="Oval 64"/>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6" name="Oval 65"/>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7" name="Oval 66"/>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8" name="Oval 67"/>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9" name="Oval 68"/>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0" name="Oval 69"/>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1" name="Oval 70"/>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72" name="Group 71"/>
            <p:cNvGrpSpPr/>
            <p:nvPr/>
          </p:nvGrpSpPr>
          <p:grpSpPr>
            <a:xfrm>
              <a:off x="6316379" y="4647388"/>
              <a:ext cx="2762673" cy="172351"/>
              <a:chOff x="2433918" y="3393138"/>
              <a:chExt cx="2478725" cy="154637"/>
            </a:xfrm>
            <a:solidFill>
              <a:srgbClr val="A10028"/>
            </a:solidFill>
          </p:grpSpPr>
          <p:sp>
            <p:nvSpPr>
              <p:cNvPr id="73" name="Oval 72"/>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4" name="Oval 73"/>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5" name="Oval 74"/>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6" name="Oval 75"/>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7" name="Oval 76"/>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8" name="Oval 77"/>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9" name="Oval 78"/>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0" name="Oval 79"/>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1" name="Oval 80"/>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2" name="Oval 81"/>
              <p:cNvSpPr/>
              <p:nvPr/>
            </p:nvSpPr>
            <p:spPr>
              <a:xfrm>
                <a:off x="4764726" y="3393138"/>
                <a:ext cx="147917" cy="1479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83" name="Group 82"/>
            <p:cNvGrpSpPr/>
            <p:nvPr/>
          </p:nvGrpSpPr>
          <p:grpSpPr>
            <a:xfrm>
              <a:off x="6316379" y="4948182"/>
              <a:ext cx="2762673" cy="172351"/>
              <a:chOff x="2433918" y="3393138"/>
              <a:chExt cx="2478725" cy="154637"/>
            </a:xfrm>
            <a:solidFill>
              <a:srgbClr val="009DD9"/>
            </a:solidFill>
          </p:grpSpPr>
          <p:sp>
            <p:nvSpPr>
              <p:cNvPr id="84" name="Oval 83"/>
              <p:cNvSpPr/>
              <p:nvPr/>
            </p:nvSpPr>
            <p:spPr>
              <a:xfrm>
                <a:off x="2433918" y="3393142"/>
                <a:ext cx="147917" cy="1479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5" name="Oval 84"/>
              <p:cNvSpPr/>
              <p:nvPr/>
            </p:nvSpPr>
            <p:spPr>
              <a:xfrm>
                <a:off x="2692897" y="3393141"/>
                <a:ext cx="147917" cy="1479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6" name="Oval 85"/>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7" name="Oval 86"/>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8" name="Oval 87"/>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9" name="Oval 88"/>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0" name="Oval 89"/>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1" name="Oval 90"/>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2" name="Oval 91"/>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3" name="Oval 92"/>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94" name="Group 93"/>
            <p:cNvGrpSpPr/>
            <p:nvPr/>
          </p:nvGrpSpPr>
          <p:grpSpPr>
            <a:xfrm>
              <a:off x="6316379" y="5248977"/>
              <a:ext cx="2762673" cy="172351"/>
              <a:chOff x="2433918" y="3393138"/>
              <a:chExt cx="2478725" cy="154637"/>
            </a:xfrm>
            <a:solidFill>
              <a:schemeClr val="accent1"/>
            </a:solidFill>
          </p:grpSpPr>
          <p:sp>
            <p:nvSpPr>
              <p:cNvPr id="95" name="Oval 94"/>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6" name="Oval 95"/>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7" name="Oval 96"/>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8" name="Oval 97"/>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9" name="Oval 98"/>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0" name="Oval 99"/>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1" name="Oval 100"/>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2" name="Oval 101"/>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3" name="Oval 102"/>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4" name="Oval 103"/>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05" name="Group 104"/>
            <p:cNvGrpSpPr/>
            <p:nvPr/>
          </p:nvGrpSpPr>
          <p:grpSpPr>
            <a:xfrm>
              <a:off x="6316379" y="5549769"/>
              <a:ext cx="2762673" cy="172351"/>
              <a:chOff x="2433918" y="3393138"/>
              <a:chExt cx="2478725" cy="154637"/>
            </a:xfrm>
            <a:solidFill>
              <a:schemeClr val="accent1"/>
            </a:solidFill>
          </p:grpSpPr>
          <p:sp>
            <p:nvSpPr>
              <p:cNvPr id="106" name="Oval 105"/>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7" name="Oval 106"/>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8" name="Oval 107"/>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9" name="Oval 108"/>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0" name="Oval 109"/>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1" name="Oval 110"/>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2" name="Oval 111"/>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3" name="Oval 112"/>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4" name="Oval 113"/>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5" name="Oval 114"/>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18" name="Group 117"/>
            <p:cNvGrpSpPr/>
            <p:nvPr/>
          </p:nvGrpSpPr>
          <p:grpSpPr>
            <a:xfrm>
              <a:off x="9156954" y="2684596"/>
              <a:ext cx="2806446" cy="3106604"/>
              <a:chOff x="3481772" y="3264959"/>
              <a:chExt cx="2806446" cy="3106604"/>
            </a:xfrm>
          </p:grpSpPr>
          <p:sp>
            <p:nvSpPr>
              <p:cNvPr id="119" name="TextBox 118"/>
              <p:cNvSpPr txBox="1"/>
              <p:nvPr/>
            </p:nvSpPr>
            <p:spPr>
              <a:xfrm>
                <a:off x="3481772" y="3264959"/>
                <a:ext cx="1759065" cy="1384995"/>
              </a:xfrm>
              <a:prstGeom prst="rect">
                <a:avLst/>
              </a:prstGeom>
              <a:noFill/>
            </p:spPr>
            <p:txBody>
              <a:bodyPr wrap="square" rtlCol="0">
                <a:spAutoFit/>
              </a:bodyPr>
              <a:lstStyle/>
              <a:p>
                <a:pPr>
                  <a:defRPr/>
                </a:pPr>
                <a:r>
                  <a:rPr lang="en-US" sz="6600" b="1" kern="0" dirty="0">
                    <a:solidFill>
                      <a:srgbClr val="A10028"/>
                    </a:solidFill>
                  </a:rPr>
                  <a:t>69%</a:t>
                </a:r>
                <a:endParaRPr lang="en-US" sz="3200" b="1" kern="0" dirty="0">
                  <a:solidFill>
                    <a:srgbClr val="A10028"/>
                  </a:solidFill>
                </a:endParaRPr>
              </a:p>
              <a:p>
                <a:pPr>
                  <a:defRPr/>
                </a:pPr>
                <a:endParaRPr lang="en-US" b="1" kern="0" dirty="0">
                  <a:solidFill>
                    <a:srgbClr val="A10028"/>
                  </a:solidFill>
                </a:endParaRPr>
              </a:p>
            </p:txBody>
          </p:sp>
          <p:sp>
            <p:nvSpPr>
              <p:cNvPr id="120" name="Rectangle 119"/>
              <p:cNvSpPr/>
              <p:nvPr/>
            </p:nvSpPr>
            <p:spPr>
              <a:xfrm>
                <a:off x="3499436" y="4080158"/>
                <a:ext cx="2366040" cy="759182"/>
              </a:xfrm>
              <a:prstGeom prst="rect">
                <a:avLst/>
              </a:prstGeom>
            </p:spPr>
            <p:txBody>
              <a:bodyPr wrap="square">
                <a:spAutoFit/>
              </a:bodyPr>
              <a:lstStyle/>
              <a:p>
                <a:pPr>
                  <a:lnSpc>
                    <a:spcPts val="2600"/>
                  </a:lnSpc>
                  <a:defRPr/>
                </a:pPr>
                <a:r>
                  <a:rPr lang="en-US" sz="2000" b="1" kern="0" dirty="0">
                    <a:solidFill>
                      <a:srgbClr val="A10028"/>
                    </a:solidFill>
                  </a:rPr>
                  <a:t>Support the </a:t>
                </a:r>
                <a:br>
                  <a:rPr lang="en-US" sz="2000" b="1" kern="0" dirty="0">
                    <a:solidFill>
                      <a:srgbClr val="A10028"/>
                    </a:solidFill>
                  </a:rPr>
                </a:br>
                <a:r>
                  <a:rPr lang="en-US" sz="2000" b="1" kern="0" dirty="0">
                    <a:solidFill>
                      <a:srgbClr val="A10028"/>
                    </a:solidFill>
                  </a:rPr>
                  <a:t>death penalty</a:t>
                </a:r>
              </a:p>
            </p:txBody>
          </p:sp>
          <p:sp>
            <p:nvSpPr>
              <p:cNvPr id="121" name="TextBox 120"/>
              <p:cNvSpPr txBox="1"/>
              <p:nvPr/>
            </p:nvSpPr>
            <p:spPr>
              <a:xfrm>
                <a:off x="3483275" y="4878102"/>
                <a:ext cx="1759065" cy="1107996"/>
              </a:xfrm>
              <a:prstGeom prst="rect">
                <a:avLst/>
              </a:prstGeom>
              <a:noFill/>
            </p:spPr>
            <p:txBody>
              <a:bodyPr wrap="square" rtlCol="0">
                <a:spAutoFit/>
              </a:bodyPr>
              <a:lstStyle/>
              <a:p>
                <a:pPr>
                  <a:defRPr/>
                </a:pPr>
                <a:r>
                  <a:rPr lang="en-US" sz="6600" b="1" kern="0" dirty="0">
                    <a:solidFill>
                      <a:srgbClr val="009DD9"/>
                    </a:solidFill>
                  </a:rPr>
                  <a:t>31%</a:t>
                </a:r>
                <a:endParaRPr lang="en-US" sz="3200" b="1" kern="0" dirty="0">
                  <a:solidFill>
                    <a:srgbClr val="009DD9"/>
                  </a:solidFill>
                </a:endParaRPr>
              </a:p>
            </p:txBody>
          </p:sp>
          <p:sp>
            <p:nvSpPr>
              <p:cNvPr id="122" name="Rectangle 121"/>
              <p:cNvSpPr/>
              <p:nvPr/>
            </p:nvSpPr>
            <p:spPr>
              <a:xfrm>
                <a:off x="3500940" y="5663677"/>
                <a:ext cx="2787278" cy="707886"/>
              </a:xfrm>
              <a:prstGeom prst="rect">
                <a:avLst/>
              </a:prstGeom>
            </p:spPr>
            <p:txBody>
              <a:bodyPr wrap="square">
                <a:spAutoFit/>
              </a:bodyPr>
              <a:lstStyle/>
              <a:p>
                <a:pPr>
                  <a:defRPr/>
                </a:pPr>
                <a:r>
                  <a:rPr lang="en-US" sz="2000" b="1" kern="0" dirty="0">
                    <a:solidFill>
                      <a:srgbClr val="009DD9"/>
                    </a:solidFill>
                  </a:rPr>
                  <a:t>Oppose the </a:t>
                </a:r>
                <a:br>
                  <a:rPr lang="en-US" sz="2000" b="1" kern="0" dirty="0">
                    <a:solidFill>
                      <a:srgbClr val="009DD9"/>
                    </a:solidFill>
                  </a:rPr>
                </a:br>
                <a:r>
                  <a:rPr lang="en-US" sz="2000" b="1" kern="0" dirty="0">
                    <a:solidFill>
                      <a:srgbClr val="009DD9"/>
                    </a:solidFill>
                  </a:rPr>
                  <a:t>death penalty</a:t>
                </a:r>
                <a:endParaRPr lang="en-US" sz="2000" kern="0" dirty="0">
                  <a:solidFill>
                    <a:srgbClr val="009DD9"/>
                  </a:solidFill>
                </a:endParaRPr>
              </a:p>
            </p:txBody>
          </p:sp>
        </p:grpSp>
      </p:grpSp>
      <p:grpSp>
        <p:nvGrpSpPr>
          <p:cNvPr id="117" name="Group 116"/>
          <p:cNvGrpSpPr/>
          <p:nvPr/>
        </p:nvGrpSpPr>
        <p:grpSpPr>
          <a:xfrm>
            <a:off x="6770872" y="2249776"/>
            <a:ext cx="4445263" cy="4123592"/>
            <a:chOff x="1440691" y="2052608"/>
            <a:chExt cx="4445263" cy="4123592"/>
          </a:xfrm>
        </p:grpSpPr>
        <p:grpSp>
          <p:nvGrpSpPr>
            <p:cNvPr id="5" name="Group 4"/>
            <p:cNvGrpSpPr/>
            <p:nvPr/>
          </p:nvGrpSpPr>
          <p:grpSpPr>
            <a:xfrm>
              <a:off x="1440691" y="2052608"/>
              <a:ext cx="4445263" cy="4123592"/>
              <a:chOff x="6094596" y="2136551"/>
              <a:chExt cx="4445263" cy="4123592"/>
            </a:xfrm>
          </p:grpSpPr>
          <p:graphicFrame>
            <p:nvGraphicFramePr>
              <p:cNvPr id="127" name="Chart 126"/>
              <p:cNvGraphicFramePr/>
              <p:nvPr>
                <p:extLst>
                  <p:ext uri="{D42A27DB-BD31-4B8C-83A1-F6EECF244321}">
                    <p14:modId xmlns:p14="http://schemas.microsoft.com/office/powerpoint/2010/main" val="2658698039"/>
                  </p:ext>
                </p:extLst>
              </p:nvPr>
            </p:nvGraphicFramePr>
            <p:xfrm>
              <a:off x="6120259" y="2459787"/>
              <a:ext cx="4419600" cy="3800356"/>
            </p:xfrm>
            <a:graphic>
              <a:graphicData uri="http://schemas.openxmlformats.org/drawingml/2006/chart">
                <c:chart xmlns:c="http://schemas.openxmlformats.org/drawingml/2006/chart" xmlns:r="http://schemas.openxmlformats.org/officeDocument/2006/relationships" r:id="rId2"/>
              </a:graphicData>
            </a:graphic>
          </p:graphicFrame>
          <p:sp>
            <p:nvSpPr>
              <p:cNvPr id="128" name="Rectangle 127"/>
              <p:cNvSpPr/>
              <p:nvPr/>
            </p:nvSpPr>
            <p:spPr>
              <a:xfrm>
                <a:off x="6094596" y="2136551"/>
                <a:ext cx="4445263" cy="461665"/>
              </a:xfrm>
              <a:prstGeom prst="rect">
                <a:avLst/>
              </a:prstGeom>
            </p:spPr>
            <p:txBody>
              <a:bodyPr wrap="square">
                <a:spAutoFit/>
              </a:bodyPr>
              <a:lstStyle/>
              <a:p>
                <a:pPr algn="ctr">
                  <a:defRPr/>
                </a:pPr>
                <a:r>
                  <a:rPr lang="en-US" sz="2400" b="1" kern="0" dirty="0">
                    <a:solidFill>
                      <a:srgbClr val="707276"/>
                    </a:solidFill>
                  </a:rPr>
                  <a:t>For people who kill cops, voters…</a:t>
                </a:r>
              </a:p>
            </p:txBody>
          </p:sp>
        </p:grpSp>
        <p:sp>
          <p:nvSpPr>
            <p:cNvPr id="130" name="Rounded Rectangle 129"/>
            <p:cNvSpPr/>
            <p:nvPr/>
          </p:nvSpPr>
          <p:spPr>
            <a:xfrm>
              <a:off x="2008622" y="3794597"/>
              <a:ext cx="1614432" cy="33301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lnSpc>
                  <a:spcPts val="2000"/>
                </a:lnSpc>
                <a:defRPr/>
              </a:pPr>
              <a:r>
                <a:rPr lang="en-US" sz="2400" kern="0" dirty="0">
                  <a:solidFill>
                    <a:schemeClr val="bg1"/>
                  </a:solidFill>
                </a:rPr>
                <a:t>Oppose the death penalty</a:t>
              </a:r>
              <a:endParaRPr kumimoji="0" lang="en-US" sz="1600" i="0" u="none" strike="noStrike" kern="0" cap="none" spc="0" normalizeH="0" baseline="0" noProof="0" dirty="0">
                <a:ln>
                  <a:noFill/>
                </a:ln>
                <a:solidFill>
                  <a:schemeClr val="bg1"/>
                </a:solidFill>
                <a:effectLst/>
                <a:uLnTx/>
                <a:uFillTx/>
              </a:endParaRPr>
            </a:p>
          </p:txBody>
        </p:sp>
        <p:sp>
          <p:nvSpPr>
            <p:cNvPr id="131" name="Rounded Rectangle 130"/>
            <p:cNvSpPr/>
            <p:nvPr/>
          </p:nvSpPr>
          <p:spPr>
            <a:xfrm>
              <a:off x="3536402" y="4681612"/>
              <a:ext cx="1774804" cy="43294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lnSpc>
                  <a:spcPts val="2000"/>
                </a:lnSpc>
                <a:defRPr/>
              </a:pPr>
              <a:r>
                <a:rPr lang="en-US" sz="2400" kern="0" dirty="0">
                  <a:solidFill>
                    <a:schemeClr val="bg1"/>
                  </a:solidFill>
                </a:rPr>
                <a:t>Support the death penalty</a:t>
              </a:r>
              <a:endParaRPr kumimoji="0" lang="en-US" sz="1600" i="0" u="none" strike="noStrike" kern="0" cap="none" spc="0" normalizeH="0" baseline="0" noProof="0" dirty="0">
                <a:ln>
                  <a:noFill/>
                </a:ln>
                <a:solidFill>
                  <a:schemeClr val="bg1"/>
                </a:solidFill>
                <a:effectLst/>
                <a:uLnTx/>
                <a:uFillTx/>
              </a:endParaRPr>
            </a:p>
          </p:txBody>
        </p:sp>
      </p:grpSp>
    </p:spTree>
    <p:extLst>
      <p:ext uri="{BB962C8B-B14F-4D97-AF65-F5344CB8AC3E}">
        <p14:creationId xmlns:p14="http://schemas.microsoft.com/office/powerpoint/2010/main" val="2486750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10104120" cy="571500"/>
          </a:xfrm>
        </p:spPr>
        <p:txBody>
          <a:bodyPr/>
          <a:lstStyle/>
          <a:p>
            <a:r>
              <a:rPr lang="en-US" dirty="0"/>
              <a:t>Majority says legalizing marijuana makes society better; about half say it should be fully legal</a:t>
            </a:r>
          </a:p>
        </p:txBody>
      </p:sp>
      <p:sp>
        <p:nvSpPr>
          <p:cNvPr id="3" name="Text Placeholder 2"/>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a:t>
            </a:r>
            <a:endParaRPr lang="en-US" dirty="0"/>
          </a:p>
          <a:p>
            <a:r>
              <a:rPr lang="en-US" dirty="0"/>
              <a:t>DR7 Do you think legalizing marijuana makes societies better or worse?</a:t>
            </a:r>
          </a:p>
          <a:p>
            <a:r>
              <a:rPr lang="en-US" dirty="0"/>
              <a:t>DR8 Which comes closer to your view about the use of marijuana by adults?</a:t>
            </a:r>
          </a:p>
        </p:txBody>
      </p:sp>
      <p:sp>
        <p:nvSpPr>
          <p:cNvPr id="6" name="Rounded Rectangle 5"/>
          <p:cNvSpPr/>
          <p:nvPr/>
        </p:nvSpPr>
        <p:spPr>
          <a:xfrm>
            <a:off x="3352800" y="3560692"/>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kern="0" dirty="0">
                <a:solidFill>
                  <a:srgbClr val="FFFFFF"/>
                </a:solidFill>
              </a:rPr>
              <a:t>TOO WEAK</a:t>
            </a:r>
            <a:endParaRPr lang="en-US" sz="1600" b="1" kern="0" dirty="0">
              <a:solidFill>
                <a:srgbClr val="FFFFFF"/>
              </a:solidFill>
            </a:endParaRPr>
          </a:p>
        </p:txBody>
      </p:sp>
      <p:sp>
        <p:nvSpPr>
          <p:cNvPr id="7" name="Rounded Rectangle 6"/>
          <p:cNvSpPr/>
          <p:nvPr/>
        </p:nvSpPr>
        <p:spPr>
          <a:xfrm>
            <a:off x="7543800" y="3721471"/>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kern="0" dirty="0">
                <a:solidFill>
                  <a:srgbClr val="FFFFFF"/>
                </a:solidFill>
              </a:rPr>
              <a:t>STRONG ENOUGH</a:t>
            </a:r>
            <a:endParaRPr lang="en-US" sz="1600" b="1" kern="0" dirty="0">
              <a:solidFill>
                <a:srgbClr val="FFFFFF"/>
              </a:solidFill>
            </a:endParaRPr>
          </a:p>
        </p:txBody>
      </p:sp>
      <p:grpSp>
        <p:nvGrpSpPr>
          <p:cNvPr id="5" name="Group 4"/>
          <p:cNvGrpSpPr/>
          <p:nvPr/>
        </p:nvGrpSpPr>
        <p:grpSpPr>
          <a:xfrm>
            <a:off x="1438074" y="2613892"/>
            <a:ext cx="3709368" cy="2449721"/>
            <a:chOff x="7764445" y="2622176"/>
            <a:chExt cx="3709368" cy="2449721"/>
          </a:xfrm>
        </p:grpSpPr>
        <p:sp>
          <p:nvSpPr>
            <p:cNvPr id="9" name="Rectangle 8"/>
            <p:cNvSpPr/>
            <p:nvPr/>
          </p:nvSpPr>
          <p:spPr>
            <a:xfrm>
              <a:off x="7764445" y="3686902"/>
              <a:ext cx="3709368" cy="138499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707276"/>
                  </a:solidFill>
                  <a:effectLst/>
                  <a:uLnTx/>
                  <a:uFillTx/>
                </a:rPr>
                <a:t>of voters </a:t>
              </a:r>
              <a:br>
                <a:rPr kumimoji="0" lang="en-US" sz="2800" b="1" i="0" u="none" strike="noStrike" kern="0" cap="none" spc="0" normalizeH="0" baseline="0" noProof="0" dirty="0">
                  <a:ln>
                    <a:noFill/>
                  </a:ln>
                  <a:solidFill>
                    <a:schemeClr val="accent4">
                      <a:lumMod val="75000"/>
                    </a:schemeClr>
                  </a:solidFill>
                  <a:effectLst/>
                  <a:uLnTx/>
                  <a:uFillTx/>
                </a:rPr>
              </a:br>
              <a:r>
                <a:rPr kumimoji="0" lang="en-US" sz="2800" b="1" i="0" u="none" strike="noStrike" kern="0" cap="none" spc="0" normalizeH="0" baseline="0" noProof="0" dirty="0">
                  <a:ln>
                    <a:noFill/>
                  </a:ln>
                  <a:solidFill>
                    <a:schemeClr val="accent4">
                      <a:lumMod val="75000"/>
                    </a:schemeClr>
                  </a:solidFill>
                  <a:effectLst/>
                  <a:uLnTx/>
                  <a:uFillTx/>
                </a:rPr>
                <a:t>say legalizing marijuana makes societies better</a:t>
              </a:r>
              <a:endParaRPr kumimoji="0" lang="en-US" sz="2800" b="1" i="0" u="none" strike="noStrike" kern="0" cap="none" spc="0" normalizeH="0" baseline="0" noProof="0" dirty="0">
                <a:ln>
                  <a:noFill/>
                </a:ln>
                <a:solidFill>
                  <a:schemeClr val="bg1">
                    <a:lumMod val="75000"/>
                  </a:schemeClr>
                </a:solidFill>
                <a:effectLst/>
                <a:uLnTx/>
                <a:uFillTx/>
              </a:endParaRPr>
            </a:p>
          </p:txBody>
        </p:sp>
        <p:sp>
          <p:nvSpPr>
            <p:cNvPr id="10" name="TextBox 9"/>
            <p:cNvSpPr txBox="1"/>
            <p:nvPr/>
          </p:nvSpPr>
          <p:spPr>
            <a:xfrm>
              <a:off x="7764445" y="2622176"/>
              <a:ext cx="2317796"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a:noFill/>
                  </a:ln>
                  <a:solidFill>
                    <a:schemeClr val="accent4">
                      <a:lumMod val="75000"/>
                    </a:schemeClr>
                  </a:solidFill>
                  <a:effectLst/>
                  <a:uLnTx/>
                  <a:uFillTx/>
                </a:rPr>
                <a:t>57%</a:t>
              </a:r>
              <a:endParaRPr kumimoji="0" lang="en-US" sz="3600" b="1" i="0" u="none" strike="noStrike" kern="0" cap="none" spc="0" normalizeH="0" baseline="0" noProof="0" dirty="0">
                <a:ln>
                  <a:noFill/>
                </a:ln>
                <a:solidFill>
                  <a:schemeClr val="accent4">
                    <a:lumMod val="75000"/>
                  </a:schemeClr>
                </a:solidFill>
                <a:effectLst/>
                <a:uLnTx/>
                <a:uFillTx/>
              </a:endParaRPr>
            </a:p>
          </p:txBody>
        </p:sp>
        <p:grpSp>
          <p:nvGrpSpPr>
            <p:cNvPr id="11" name="Group 10"/>
            <p:cNvGrpSpPr/>
            <p:nvPr/>
          </p:nvGrpSpPr>
          <p:grpSpPr>
            <a:xfrm>
              <a:off x="9601200" y="2723041"/>
              <a:ext cx="1481190" cy="1418096"/>
              <a:chOff x="8777593" y="3198646"/>
              <a:chExt cx="2545730" cy="2437291"/>
            </a:xfrm>
          </p:grpSpPr>
          <p:grpSp>
            <p:nvGrpSpPr>
              <p:cNvPr id="12" name="Group 11"/>
              <p:cNvGrpSpPr/>
              <p:nvPr/>
            </p:nvGrpSpPr>
            <p:grpSpPr>
              <a:xfrm>
                <a:off x="8777593" y="3198646"/>
                <a:ext cx="2532956" cy="1164976"/>
                <a:chOff x="1330325" y="2137505"/>
                <a:chExt cx="1931532" cy="888365"/>
              </a:xfrm>
            </p:grpSpPr>
            <p:grpSp>
              <p:nvGrpSpPr>
                <p:cNvPr id="34" name="Group 33"/>
                <p:cNvGrpSpPr>
                  <a:grpSpLocks noChangeAspect="1"/>
                </p:cNvGrpSpPr>
                <p:nvPr/>
              </p:nvGrpSpPr>
              <p:grpSpPr bwMode="auto">
                <a:xfrm>
                  <a:off x="1330325" y="2152745"/>
                  <a:ext cx="346075" cy="873125"/>
                  <a:chOff x="803" y="925"/>
                  <a:chExt cx="218" cy="550"/>
                </a:xfrm>
              </p:grpSpPr>
              <p:sp>
                <p:nvSpPr>
                  <p:cNvPr id="51"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 name="Oval 5"/>
                  <p:cNvSpPr>
                    <a:spLocks noChangeArrowheads="1"/>
                  </p:cNvSpPr>
                  <p:nvPr/>
                </p:nvSpPr>
                <p:spPr bwMode="auto">
                  <a:xfrm>
                    <a:off x="867" y="925"/>
                    <a:ext cx="92" cy="91"/>
                  </a:xfrm>
                  <a:prstGeom prst="ellipse">
                    <a:avLst/>
                  </a:pr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 name="Freeform 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35" name="Group 34"/>
                <p:cNvGrpSpPr>
                  <a:grpSpLocks noChangeAspect="1"/>
                </p:cNvGrpSpPr>
                <p:nvPr/>
              </p:nvGrpSpPr>
              <p:grpSpPr bwMode="auto">
                <a:xfrm>
                  <a:off x="1733859" y="2152745"/>
                  <a:ext cx="346075" cy="873125"/>
                  <a:chOff x="803" y="925"/>
                  <a:chExt cx="218" cy="550"/>
                </a:xfrm>
              </p:grpSpPr>
              <p:sp>
                <p:nvSpPr>
                  <p:cNvPr id="48"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 name="Oval 5"/>
                  <p:cNvSpPr>
                    <a:spLocks noChangeArrowheads="1"/>
                  </p:cNvSpPr>
                  <p:nvPr/>
                </p:nvSpPr>
                <p:spPr bwMode="auto">
                  <a:xfrm>
                    <a:off x="867" y="925"/>
                    <a:ext cx="92" cy="91"/>
                  </a:xfrm>
                  <a:prstGeom prst="ellipse">
                    <a:avLst/>
                  </a:pr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Freeform 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36" name="Group 35"/>
                <p:cNvGrpSpPr>
                  <a:grpSpLocks noChangeAspect="1"/>
                </p:cNvGrpSpPr>
                <p:nvPr/>
              </p:nvGrpSpPr>
              <p:grpSpPr bwMode="auto">
                <a:xfrm>
                  <a:off x="2132795" y="2137505"/>
                  <a:ext cx="346075" cy="873125"/>
                  <a:chOff x="803" y="925"/>
                  <a:chExt cx="218" cy="550"/>
                </a:xfrm>
              </p:grpSpPr>
              <p:sp>
                <p:nvSpPr>
                  <p:cNvPr id="45"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6" name="Oval 5"/>
                  <p:cNvSpPr>
                    <a:spLocks noChangeArrowheads="1"/>
                  </p:cNvSpPr>
                  <p:nvPr/>
                </p:nvSpPr>
                <p:spPr bwMode="auto">
                  <a:xfrm>
                    <a:off x="867" y="925"/>
                    <a:ext cx="92" cy="91"/>
                  </a:xfrm>
                  <a:prstGeom prst="ellipse">
                    <a:avLst/>
                  </a:pr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 name="Freeform 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37" name="Group 36"/>
                <p:cNvGrpSpPr>
                  <a:grpSpLocks noChangeAspect="1"/>
                </p:cNvGrpSpPr>
                <p:nvPr/>
              </p:nvGrpSpPr>
              <p:grpSpPr bwMode="auto">
                <a:xfrm>
                  <a:off x="2528378" y="2137505"/>
                  <a:ext cx="346075" cy="873125"/>
                  <a:chOff x="803" y="925"/>
                  <a:chExt cx="218" cy="550"/>
                </a:xfrm>
              </p:grpSpPr>
              <p:sp>
                <p:nvSpPr>
                  <p:cNvPr id="42"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 name="Oval 5"/>
                  <p:cNvSpPr>
                    <a:spLocks noChangeArrowheads="1"/>
                  </p:cNvSpPr>
                  <p:nvPr/>
                </p:nvSpPr>
                <p:spPr bwMode="auto">
                  <a:xfrm>
                    <a:off x="867" y="925"/>
                    <a:ext cx="92" cy="91"/>
                  </a:xfrm>
                  <a:prstGeom prst="ellipse">
                    <a:avLst/>
                  </a:pr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 name="Freeform 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38" name="Group 37"/>
                <p:cNvGrpSpPr>
                  <a:grpSpLocks noChangeAspect="1"/>
                </p:cNvGrpSpPr>
                <p:nvPr/>
              </p:nvGrpSpPr>
              <p:grpSpPr bwMode="auto">
                <a:xfrm>
                  <a:off x="2915782" y="2137505"/>
                  <a:ext cx="346075" cy="873125"/>
                  <a:chOff x="803" y="925"/>
                  <a:chExt cx="218" cy="550"/>
                </a:xfrm>
              </p:grpSpPr>
              <p:sp>
                <p:nvSpPr>
                  <p:cNvPr id="39"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 name="Oval 5"/>
                  <p:cNvSpPr>
                    <a:spLocks noChangeArrowheads="1"/>
                  </p:cNvSpPr>
                  <p:nvPr/>
                </p:nvSpPr>
                <p:spPr bwMode="auto">
                  <a:xfrm>
                    <a:off x="867" y="925"/>
                    <a:ext cx="92" cy="91"/>
                  </a:xfrm>
                  <a:prstGeom prst="ellipse">
                    <a:avLst/>
                  </a:pr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Freeform 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grpSp>
            <p:nvGrpSpPr>
              <p:cNvPr id="13" name="Group 12"/>
              <p:cNvGrpSpPr/>
              <p:nvPr/>
            </p:nvGrpSpPr>
            <p:grpSpPr>
              <a:xfrm>
                <a:off x="8790367" y="4470961"/>
                <a:ext cx="2532956" cy="1164976"/>
                <a:chOff x="1330325" y="2137505"/>
                <a:chExt cx="1931532" cy="888365"/>
              </a:xfrm>
            </p:grpSpPr>
            <p:grpSp>
              <p:nvGrpSpPr>
                <p:cNvPr id="14" name="Group 13"/>
                <p:cNvGrpSpPr>
                  <a:grpSpLocks noChangeAspect="1"/>
                </p:cNvGrpSpPr>
                <p:nvPr/>
              </p:nvGrpSpPr>
              <p:grpSpPr bwMode="auto">
                <a:xfrm>
                  <a:off x="1330325" y="2152745"/>
                  <a:ext cx="346075" cy="873125"/>
                  <a:chOff x="803" y="925"/>
                  <a:chExt cx="218" cy="550"/>
                </a:xfrm>
              </p:grpSpPr>
              <p:sp>
                <p:nvSpPr>
                  <p:cNvPr id="31"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Oval 5"/>
                  <p:cNvSpPr>
                    <a:spLocks noChangeArrowheads="1"/>
                  </p:cNvSpPr>
                  <p:nvPr/>
                </p:nvSpPr>
                <p:spPr bwMode="auto">
                  <a:xfrm>
                    <a:off x="867" y="925"/>
                    <a:ext cx="92" cy="91"/>
                  </a:xfrm>
                  <a:prstGeom prst="ellipse">
                    <a:avLst/>
                  </a:pr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Freeform 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5" name="Group 14"/>
                <p:cNvGrpSpPr>
                  <a:grpSpLocks noChangeAspect="1"/>
                </p:cNvGrpSpPr>
                <p:nvPr/>
              </p:nvGrpSpPr>
              <p:grpSpPr bwMode="auto">
                <a:xfrm>
                  <a:off x="1733859" y="2152745"/>
                  <a:ext cx="346075" cy="873125"/>
                  <a:chOff x="803" y="925"/>
                  <a:chExt cx="218" cy="550"/>
                </a:xfrm>
              </p:grpSpPr>
              <p:sp>
                <p:nvSpPr>
                  <p:cNvPr id="28"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Oval 5"/>
                  <p:cNvSpPr>
                    <a:spLocks noChangeArrowheads="1"/>
                  </p:cNvSpPr>
                  <p:nvPr/>
                </p:nvSpPr>
                <p:spPr bwMode="auto">
                  <a:xfrm>
                    <a:off x="867" y="925"/>
                    <a:ext cx="92" cy="91"/>
                  </a:xfrm>
                  <a:prstGeom prst="ellipse">
                    <a:avLst/>
                  </a:pr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Freeform 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6" name="Group 15"/>
                <p:cNvGrpSpPr>
                  <a:grpSpLocks noChangeAspect="1"/>
                </p:cNvGrpSpPr>
                <p:nvPr/>
              </p:nvGrpSpPr>
              <p:grpSpPr bwMode="auto">
                <a:xfrm>
                  <a:off x="2132795" y="2137505"/>
                  <a:ext cx="346075" cy="873125"/>
                  <a:chOff x="803" y="925"/>
                  <a:chExt cx="218" cy="550"/>
                </a:xfrm>
              </p:grpSpPr>
              <p:sp>
                <p:nvSpPr>
                  <p:cNvPr id="25"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Oval 5"/>
                  <p:cNvSpPr>
                    <a:spLocks noChangeArrowheads="1"/>
                  </p:cNvSpPr>
                  <p:nvPr/>
                </p:nvSpPr>
                <p:spPr bwMode="auto">
                  <a:xfrm>
                    <a:off x="867" y="925"/>
                    <a:ext cx="92" cy="91"/>
                  </a:xfrm>
                  <a:prstGeom prst="ellipse">
                    <a:avLst/>
                  </a:pr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7" name="Group 16"/>
                <p:cNvGrpSpPr>
                  <a:grpSpLocks noChangeAspect="1"/>
                </p:cNvGrpSpPr>
                <p:nvPr/>
              </p:nvGrpSpPr>
              <p:grpSpPr bwMode="auto">
                <a:xfrm>
                  <a:off x="2528378" y="2137505"/>
                  <a:ext cx="346075" cy="873125"/>
                  <a:chOff x="803" y="925"/>
                  <a:chExt cx="218" cy="550"/>
                </a:xfrm>
              </p:grpSpPr>
              <p:sp>
                <p:nvSpPr>
                  <p:cNvPr id="22"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 name="Oval 5"/>
                  <p:cNvSpPr>
                    <a:spLocks noChangeArrowheads="1"/>
                  </p:cNvSpPr>
                  <p:nvPr/>
                </p:nvSpPr>
                <p:spPr bwMode="auto">
                  <a:xfrm>
                    <a:off x="867" y="925"/>
                    <a:ext cx="92" cy="91"/>
                  </a:xfrm>
                  <a:prstGeom prst="ellipse">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Freeform 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8" name="Group 17"/>
                <p:cNvGrpSpPr>
                  <a:grpSpLocks noChangeAspect="1"/>
                </p:cNvGrpSpPr>
                <p:nvPr/>
              </p:nvGrpSpPr>
              <p:grpSpPr bwMode="auto">
                <a:xfrm>
                  <a:off x="2915782" y="2137505"/>
                  <a:ext cx="346075" cy="873125"/>
                  <a:chOff x="803" y="925"/>
                  <a:chExt cx="218" cy="550"/>
                </a:xfrm>
              </p:grpSpPr>
              <p:sp>
                <p:nvSpPr>
                  <p:cNvPr id="19"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Oval 5"/>
                  <p:cNvSpPr>
                    <a:spLocks noChangeArrowheads="1"/>
                  </p:cNvSpPr>
                  <p:nvPr/>
                </p:nvSpPr>
                <p:spPr bwMode="auto">
                  <a:xfrm>
                    <a:off x="867" y="925"/>
                    <a:ext cx="92" cy="91"/>
                  </a:xfrm>
                  <a:prstGeom prst="ellipse">
                    <a:avLst/>
                  </a:prstGeom>
                  <a:solidFill>
                    <a:schemeClr val="accent5">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Freeform 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5">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grpSp>
      </p:grpSp>
      <p:grpSp>
        <p:nvGrpSpPr>
          <p:cNvPr id="55" name="Group 54"/>
          <p:cNvGrpSpPr/>
          <p:nvPr/>
        </p:nvGrpSpPr>
        <p:grpSpPr>
          <a:xfrm>
            <a:off x="5835689" y="2172932"/>
            <a:ext cx="6250219" cy="3501077"/>
            <a:chOff x="-1022933" y="1906249"/>
            <a:chExt cx="6250219" cy="3501077"/>
          </a:xfrm>
        </p:grpSpPr>
        <p:graphicFrame>
          <p:nvGraphicFramePr>
            <p:cNvPr id="56" name="Chart 55"/>
            <p:cNvGraphicFramePr/>
            <p:nvPr>
              <p:extLst>
                <p:ext uri="{D42A27DB-BD31-4B8C-83A1-F6EECF244321}">
                  <p14:modId xmlns:p14="http://schemas.microsoft.com/office/powerpoint/2010/main" val="2743737538"/>
                </p:ext>
              </p:extLst>
            </p:nvPr>
          </p:nvGraphicFramePr>
          <p:xfrm>
            <a:off x="543783" y="2216570"/>
            <a:ext cx="2962571" cy="3190756"/>
          </p:xfrm>
          <a:graphic>
            <a:graphicData uri="http://schemas.openxmlformats.org/drawingml/2006/chart">
              <c:chart xmlns:c="http://schemas.openxmlformats.org/drawingml/2006/chart" xmlns:r="http://schemas.openxmlformats.org/officeDocument/2006/relationships" r:id="rId2"/>
            </a:graphicData>
          </a:graphic>
        </p:graphicFrame>
        <p:grpSp>
          <p:nvGrpSpPr>
            <p:cNvPr id="57" name="Group 56"/>
            <p:cNvGrpSpPr/>
            <p:nvPr/>
          </p:nvGrpSpPr>
          <p:grpSpPr>
            <a:xfrm>
              <a:off x="-1022933" y="1906249"/>
              <a:ext cx="6250219" cy="3084868"/>
              <a:chOff x="-1022933" y="1871160"/>
              <a:chExt cx="6250219" cy="3084868"/>
            </a:xfrm>
          </p:grpSpPr>
          <p:sp>
            <p:nvSpPr>
              <p:cNvPr id="58" name="Rectangle 57"/>
              <p:cNvSpPr/>
              <p:nvPr/>
            </p:nvSpPr>
            <p:spPr>
              <a:xfrm>
                <a:off x="-1022933" y="1871160"/>
                <a:ext cx="6096001" cy="369332"/>
              </a:xfrm>
              <a:prstGeom prst="rect">
                <a:avLst/>
              </a:prstGeom>
            </p:spPr>
            <p:txBody>
              <a:bodyPr wrap="square">
                <a:spAutoFit/>
              </a:bodyPr>
              <a:lstStyle/>
              <a:p>
                <a:pPr algn="ctr">
                  <a:defRPr/>
                </a:pPr>
                <a:r>
                  <a:rPr lang="en-US" b="1" kern="0" dirty="0">
                    <a:solidFill>
                      <a:srgbClr val="707276"/>
                    </a:solidFill>
                  </a:rPr>
                  <a:t>Voters feel marijuana should be…</a:t>
                </a:r>
              </a:p>
            </p:txBody>
          </p:sp>
          <p:sp>
            <p:nvSpPr>
              <p:cNvPr id="60" name="Rounded Rectangle 59"/>
              <p:cNvSpPr/>
              <p:nvPr/>
            </p:nvSpPr>
            <p:spPr>
              <a:xfrm>
                <a:off x="3315277" y="4013695"/>
                <a:ext cx="1912009" cy="94233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2400" b="1" kern="0" dirty="0">
                    <a:solidFill>
                      <a:srgbClr val="C00000"/>
                    </a:solidFill>
                  </a:rPr>
                  <a:t>Legal for medical and personal use</a:t>
                </a:r>
                <a:endParaRPr lang="en-US" sz="1600" b="1" kern="0" dirty="0">
                  <a:solidFill>
                    <a:srgbClr val="C00000"/>
                  </a:solidFill>
                </a:endParaRPr>
              </a:p>
            </p:txBody>
          </p:sp>
          <p:sp>
            <p:nvSpPr>
              <p:cNvPr id="61" name="Rounded Rectangle 60"/>
              <p:cNvSpPr/>
              <p:nvPr/>
            </p:nvSpPr>
            <p:spPr>
              <a:xfrm>
                <a:off x="-981176" y="3478675"/>
                <a:ext cx="1680179" cy="1196506"/>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sz="2400" b="1" kern="0" dirty="0">
                    <a:solidFill>
                      <a:srgbClr val="009DD9"/>
                    </a:solidFill>
                  </a:rPr>
                  <a:t>Legal for medical use only</a:t>
                </a:r>
                <a:endParaRPr lang="en-US" sz="1600" b="1" kern="0" dirty="0">
                  <a:solidFill>
                    <a:srgbClr val="009DD9"/>
                  </a:solidFill>
                </a:endParaRPr>
              </a:p>
            </p:txBody>
          </p:sp>
        </p:grpSp>
      </p:grpSp>
      <p:sp>
        <p:nvSpPr>
          <p:cNvPr id="59" name="Rounded Rectangle 58"/>
          <p:cNvSpPr/>
          <p:nvPr/>
        </p:nvSpPr>
        <p:spPr>
          <a:xfrm>
            <a:off x="5884056" y="2362200"/>
            <a:ext cx="2266725" cy="1196506"/>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sz="2400" b="1" kern="0" dirty="0">
                <a:solidFill>
                  <a:schemeClr val="accent2"/>
                </a:solidFill>
              </a:rPr>
              <a:t>Not be legal</a:t>
            </a:r>
            <a:endParaRPr lang="en-US" sz="1600" b="1" kern="0" dirty="0">
              <a:solidFill>
                <a:schemeClr val="accent2"/>
              </a:solidFill>
            </a:endParaRPr>
          </a:p>
        </p:txBody>
      </p:sp>
      <p:cxnSp>
        <p:nvCxnSpPr>
          <p:cNvPr id="62" name="Straight Connector 61"/>
          <p:cNvCxnSpPr/>
          <p:nvPr/>
        </p:nvCxnSpPr>
        <p:spPr>
          <a:xfrm flipV="1">
            <a:off x="5688731" y="2003074"/>
            <a:ext cx="0" cy="4114800"/>
          </a:xfrm>
          <a:prstGeom prst="line">
            <a:avLst/>
          </a:prstGeom>
          <a:ln>
            <a:solidFill>
              <a:srgbClr val="D6D6D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2141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9DD9"/>
        </a:solidFill>
        <a:effectLst/>
      </p:bgPr>
    </p:bg>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697"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3008885"/>
            <a:ext cx="5334000" cy="840230"/>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DEMOGRAPHICS</a:t>
            </a:r>
          </a:p>
        </p:txBody>
      </p:sp>
    </p:spTree>
    <p:extLst>
      <p:ext uri="{BB962C8B-B14F-4D97-AF65-F5344CB8AC3E}">
        <p14:creationId xmlns:p14="http://schemas.microsoft.com/office/powerpoint/2010/main" val="2090193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DEMOGRAPHICS</a:t>
            </a:r>
          </a:p>
        </p:txBody>
      </p:sp>
      <p:graphicFrame>
        <p:nvGraphicFramePr>
          <p:cNvPr id="6" name="Table 5"/>
          <p:cNvGraphicFramePr>
            <a:graphicFrameLocks noGrp="1"/>
          </p:cNvGraphicFramePr>
          <p:nvPr>
            <p:extLst/>
          </p:nvPr>
        </p:nvGraphicFramePr>
        <p:xfrm>
          <a:off x="792480" y="1524000"/>
          <a:ext cx="2937195" cy="2662936"/>
        </p:xfrm>
        <a:graphic>
          <a:graphicData uri="http://schemas.openxmlformats.org/drawingml/2006/table">
            <a:tbl>
              <a:tblPr firstRow="1" firstCol="1" bandRow="1"/>
              <a:tblGrid>
                <a:gridCol w="2338992">
                  <a:extLst>
                    <a:ext uri="{9D8B030D-6E8A-4147-A177-3AD203B41FA5}">
                      <a16:colId xmlns:a16="http://schemas.microsoft.com/office/drawing/2014/main" val="20000"/>
                    </a:ext>
                  </a:extLst>
                </a:gridCol>
                <a:gridCol w="598203">
                  <a:extLst>
                    <a:ext uri="{9D8B030D-6E8A-4147-A177-3AD203B41FA5}">
                      <a16:colId xmlns:a16="http://schemas.microsoft.com/office/drawing/2014/main" val="20001"/>
                    </a:ext>
                  </a:extLst>
                </a:gridCol>
              </a:tblGrid>
              <a:tr h="131898">
                <a:tc>
                  <a:txBody>
                    <a:bodyPr/>
                    <a:lstStyle/>
                    <a:p>
                      <a:pPr marL="0" marR="0" algn="r">
                        <a:spcBef>
                          <a:spcPts val="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rPr>
                        <a:t>Base</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rPr>
                        <a:t>n=2032</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1898">
                <a:tc>
                  <a:txBody>
                    <a:bodyPr/>
                    <a:lstStyle/>
                    <a:p>
                      <a:pPr marL="0" marR="0">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rPr>
                        <a:t>AGE*</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18-34</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26%</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35-49</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26%</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50-64</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27%</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65+</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21%</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1898">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rPr>
                        <a:t>GENDER*</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930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Male</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48%</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Female</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52%</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1898">
                <a:tc>
                  <a:txBody>
                    <a:bodyPr/>
                    <a:lstStyle/>
                    <a:p>
                      <a:pPr marL="0" marR="0">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rPr>
                        <a:t>EDUCATION*</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Less than high school degree</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8%</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3244">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High school degree to less than 4 year college degree</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57%</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4 year college degree or more</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35%</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75762384"/>
              </p:ext>
            </p:extLst>
          </p:nvPr>
        </p:nvGraphicFramePr>
        <p:xfrm>
          <a:off x="8001000" y="1524000"/>
          <a:ext cx="2937195" cy="2649601"/>
        </p:xfrm>
        <a:graphic>
          <a:graphicData uri="http://schemas.openxmlformats.org/drawingml/2006/table">
            <a:tbl>
              <a:tblPr firstRow="1" firstCol="1" bandRow="1"/>
              <a:tblGrid>
                <a:gridCol w="2338992">
                  <a:extLst>
                    <a:ext uri="{9D8B030D-6E8A-4147-A177-3AD203B41FA5}">
                      <a16:colId xmlns:a16="http://schemas.microsoft.com/office/drawing/2014/main" val="20000"/>
                    </a:ext>
                  </a:extLst>
                </a:gridCol>
                <a:gridCol w="598203">
                  <a:extLst>
                    <a:ext uri="{9D8B030D-6E8A-4147-A177-3AD203B41FA5}">
                      <a16:colId xmlns:a16="http://schemas.microsoft.com/office/drawing/2014/main" val="20001"/>
                    </a:ext>
                  </a:extLst>
                </a:gridCol>
              </a:tblGrid>
              <a:tr h="131898">
                <a:tc>
                  <a:txBody>
                    <a:bodyPr/>
                    <a:lstStyle/>
                    <a:p>
                      <a:pPr marL="0" marR="0" algn="r">
                        <a:spcBef>
                          <a:spcPts val="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rPr>
                        <a:t>Base</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rPr>
                        <a:t>n=2032</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1898">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rPr>
                        <a:t>POLITICAL PARTY*</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Democrat</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37%</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Republican</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31%</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Independent</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27%</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Other</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4%</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1898">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rPr>
                        <a:t>LOCALE</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Urban</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29%</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1898">
                <a:tc>
                  <a:txBody>
                    <a:bodyPr/>
                    <a:lstStyle/>
                    <a:p>
                      <a:pPr marL="0" marR="0">
                        <a:spcBef>
                          <a:spcPts val="0"/>
                        </a:spcBef>
                        <a:spcAft>
                          <a:spcPts val="0"/>
                        </a:spcAft>
                      </a:pPr>
                      <a:r>
                        <a:rPr lang="en-US" sz="1200" dirty="0">
                          <a:solidFill>
                            <a:schemeClr val="tx2"/>
                          </a:solidFill>
                          <a:effectLst/>
                          <a:latin typeface="+mj-lt"/>
                          <a:ea typeface="Times New Roman" panose="02020603050405020304" pitchFamily="18" charset="0"/>
                        </a:rPr>
                        <a:t>Suburban</a:t>
                      </a: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chemeClr val="tx2"/>
                          </a:solidFill>
                          <a:effectLst/>
                          <a:latin typeface="+mj-lt"/>
                          <a:ea typeface="Times New Roman" panose="02020603050405020304" pitchFamily="18" charset="0"/>
                        </a:rPr>
                        <a:t>48%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1898">
                <a:tc>
                  <a:txBody>
                    <a:bodyPr/>
                    <a:lstStyle/>
                    <a:p>
                      <a:pPr marL="0" marR="0">
                        <a:spcBef>
                          <a:spcPts val="0"/>
                        </a:spcBef>
                        <a:spcAft>
                          <a:spcPts val="0"/>
                        </a:spcAft>
                      </a:pPr>
                      <a:r>
                        <a:rPr lang="en-US" sz="1200" dirty="0">
                          <a:solidFill>
                            <a:schemeClr val="tx2"/>
                          </a:solidFill>
                          <a:effectLst/>
                          <a:latin typeface="+mj-lt"/>
                          <a:ea typeface="Times New Roman" panose="02020603050405020304" pitchFamily="18" charset="0"/>
                        </a:rPr>
                        <a:t>Rural</a:t>
                      </a: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chemeClr val="tx2"/>
                          </a:solidFill>
                          <a:effectLst/>
                          <a:latin typeface="+mj-lt"/>
                          <a:ea typeface="Times New Roman" panose="02020603050405020304" pitchFamily="18" charset="0"/>
                        </a:rPr>
                        <a:t>23%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18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2"/>
                          </a:solidFill>
                          <a:effectLst/>
                          <a:latin typeface="+mj-lt"/>
                          <a:ea typeface="Times New Roman" panose="02020603050405020304" pitchFamily="18" charset="0"/>
                        </a:rPr>
                        <a:t>POLITICAL IDEOLOGY*</a:t>
                      </a:r>
                      <a:endParaRPr lang="en-US" sz="1200" dirty="0">
                        <a:solidFill>
                          <a:schemeClr val="tx2"/>
                        </a:solidFill>
                        <a:effectLst/>
                        <a:latin typeface="+mj-lt"/>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solidFill>
                          <a:schemeClr val="tx2"/>
                        </a:solidFill>
                        <a:effectLst/>
                        <a:latin typeface="+mj-lt"/>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318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2"/>
                          </a:solidFill>
                          <a:effectLst/>
                          <a:latin typeface="+mj-lt"/>
                          <a:ea typeface="Times New Roman" panose="02020603050405020304" pitchFamily="18" charset="0"/>
                        </a:rPr>
                        <a:t>Liberal</a:t>
                      </a: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chemeClr val="tx2"/>
                          </a:solidFill>
                          <a:effectLst/>
                          <a:latin typeface="+mj-lt"/>
                          <a:ea typeface="Times New Roman" panose="02020603050405020304" pitchFamily="18" charset="0"/>
                        </a:rPr>
                        <a:t>26%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18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2"/>
                          </a:solidFill>
                          <a:effectLst/>
                          <a:latin typeface="+mj-lt"/>
                          <a:ea typeface="Times New Roman" panose="02020603050405020304" pitchFamily="18" charset="0"/>
                        </a:rPr>
                        <a:t>Moderate</a:t>
                      </a: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chemeClr val="tx2"/>
                          </a:solidFill>
                          <a:effectLst/>
                          <a:latin typeface="+mj-lt"/>
                          <a:ea typeface="Times New Roman" panose="02020603050405020304" pitchFamily="18" charset="0"/>
                        </a:rPr>
                        <a:t>43%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318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err="1">
                          <a:solidFill>
                            <a:schemeClr val="tx2"/>
                          </a:solidFill>
                          <a:effectLst/>
                          <a:latin typeface="+mj-lt"/>
                          <a:ea typeface="Times New Roman" panose="02020603050405020304" pitchFamily="18" charset="0"/>
                        </a:rPr>
                        <a:t>Conervative</a:t>
                      </a:r>
                      <a:endParaRPr lang="en-US" sz="1200" dirty="0">
                        <a:solidFill>
                          <a:schemeClr val="tx2"/>
                        </a:solidFill>
                        <a:effectLst/>
                        <a:latin typeface="+mj-lt"/>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chemeClr val="tx2"/>
                          </a:solidFill>
                          <a:effectLst/>
                          <a:latin typeface="+mj-lt"/>
                          <a:ea typeface="Times New Roman" panose="02020603050405020304" pitchFamily="18" charset="0"/>
                        </a:rPr>
                        <a:t>30%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58466051"/>
              </p:ext>
            </p:extLst>
          </p:nvPr>
        </p:nvGraphicFramePr>
        <p:xfrm>
          <a:off x="4401222" y="1524000"/>
          <a:ext cx="2937195" cy="1735709"/>
        </p:xfrm>
        <a:graphic>
          <a:graphicData uri="http://schemas.openxmlformats.org/drawingml/2006/table">
            <a:tbl>
              <a:tblPr firstRow="1" firstCol="1" bandRow="1"/>
              <a:tblGrid>
                <a:gridCol w="2338992">
                  <a:extLst>
                    <a:ext uri="{9D8B030D-6E8A-4147-A177-3AD203B41FA5}">
                      <a16:colId xmlns:a16="http://schemas.microsoft.com/office/drawing/2014/main" val="20000"/>
                    </a:ext>
                  </a:extLst>
                </a:gridCol>
                <a:gridCol w="598203">
                  <a:extLst>
                    <a:ext uri="{9D8B030D-6E8A-4147-A177-3AD203B41FA5}">
                      <a16:colId xmlns:a16="http://schemas.microsoft.com/office/drawing/2014/main" val="20001"/>
                    </a:ext>
                  </a:extLst>
                </a:gridCol>
              </a:tblGrid>
              <a:tr h="131898">
                <a:tc>
                  <a:txBody>
                    <a:bodyPr/>
                    <a:lstStyle/>
                    <a:p>
                      <a:pPr marL="0" marR="0" algn="r">
                        <a:spcBef>
                          <a:spcPts val="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rPr>
                        <a:t>Base</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rPr>
                        <a:t>n=2032</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1898">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rPr>
                        <a:t>RACE/ETHNICITY*</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White</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65%</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Black/African American</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12%</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Hispanic</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14%</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Asian or Pacific Islander</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5%</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Mixed race</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2%</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Other</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Decline to Answer</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9" name="Rectangle 8"/>
          <p:cNvSpPr/>
          <p:nvPr/>
        </p:nvSpPr>
        <p:spPr>
          <a:xfrm>
            <a:off x="9469597" y="6477000"/>
            <a:ext cx="1958934" cy="280270"/>
          </a:xfrm>
          <a:prstGeom prst="rect">
            <a:avLst/>
          </a:prstGeom>
        </p:spPr>
        <p:txBody>
          <a:bodyPr wrap="none">
            <a:spAutoFit/>
          </a:bodyPr>
          <a:lstStyle/>
          <a:p>
            <a:pPr>
              <a:lnSpc>
                <a:spcPct val="107000"/>
              </a:lnSpc>
              <a:spcAft>
                <a:spcPts val="800"/>
              </a:spcAft>
            </a:pPr>
            <a:r>
              <a:rPr lang="en-US" sz="1200" dirty="0">
                <a:solidFill>
                  <a:srgbClr val="5F5F5F"/>
                </a:solidFill>
                <a:ea typeface="Calibri" panose="020F0502020204030204" pitchFamily="34" charset="0"/>
              </a:rPr>
              <a:t>*Denotes weighting variable</a:t>
            </a:r>
            <a:endParaRPr lang="en-US" sz="1200" dirty="0">
              <a:solidFill>
                <a:srgbClr val="5F5F5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12472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19457"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25589" y="1589"/>
                        <a:ext cx="1587" cy="1587"/>
                      </a:xfrm>
                      <a:prstGeom prst="rect">
                        <a:avLst/>
                      </a:prstGeom>
                    </p:spPr>
                  </p:pic>
                </p:oleObj>
              </mc:Fallback>
            </mc:AlternateContent>
          </a:graphicData>
        </a:graphic>
      </p:graphicFrame>
      <p:sp>
        <p:nvSpPr>
          <p:cNvPr id="6" name="Title 5"/>
          <p:cNvSpPr>
            <a:spLocks noGrp="1"/>
          </p:cNvSpPr>
          <p:nvPr>
            <p:ph type="title"/>
          </p:nvPr>
        </p:nvSpPr>
        <p:spPr/>
        <p:txBody>
          <a:bodyPr/>
          <a:lstStyle/>
          <a:p>
            <a:r>
              <a:rPr lang="en-US" sz="3200" dirty="0"/>
              <a:t>Trump approval takes a hit; RepUBLicans stick with President</a:t>
            </a:r>
            <a:endParaRPr lang="en-US" sz="3200" dirty="0">
              <a:solidFill>
                <a:srgbClr val="44546A"/>
              </a:solidFill>
            </a:endParaRPr>
          </a:p>
        </p:txBody>
      </p:sp>
      <p:sp>
        <p:nvSpPr>
          <p:cNvPr id="243" name="Text Placeholder 6"/>
          <p:cNvSpPr>
            <a:spLocks noGrp="1"/>
          </p:cNvSpPr>
          <p:nvPr>
            <p:ph type="body" idx="13"/>
          </p:nvPr>
        </p:nvSpPr>
        <p:spPr>
          <a:xfrm>
            <a:off x="792481" y="1280160"/>
            <a:ext cx="10256520" cy="315118"/>
          </a:xfrm>
        </p:spPr>
        <p:txBody>
          <a:bodyPr/>
          <a:lstStyle/>
          <a:p>
            <a:r>
              <a:rPr lang="en-US" dirty="0"/>
              <a:t>Roughly 2 in 5 registered voters say they have a favorable view of the President, while 44% approve of the job he is doing.</a:t>
            </a:r>
          </a:p>
        </p:txBody>
      </p:sp>
      <p:sp>
        <p:nvSpPr>
          <p:cNvPr id="8" name="Text Placeholder 7"/>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(February n=2148; March n= 2092; April n=2027, May n=2006, June n=2258, July n=2032)</a:t>
            </a:r>
          </a:p>
          <a:p>
            <a:r>
              <a:rPr lang="en-US" dirty="0">
                <a:solidFill>
                  <a:srgbClr val="262626"/>
                </a:solidFill>
                <a:ea typeface="MS Mincho" panose="02020609040205080304" pitchFamily="49" charset="-128"/>
              </a:rPr>
              <a:t>M3. Do you approve or disapprove of the job Donald Trump is doing as President of the United States?</a:t>
            </a:r>
          </a:p>
          <a:p>
            <a:r>
              <a:rPr lang="en-US" dirty="0">
                <a:solidFill>
                  <a:srgbClr val="262626"/>
                </a:solidFill>
                <a:ea typeface="MS Mincho" panose="02020609040205080304" pitchFamily="49" charset="-128"/>
              </a:rPr>
              <a:t>F1. Now we will show you some names. Please indicate if you have a favorable or unfavorable view of that person - or if you've never heard of them.</a:t>
            </a:r>
          </a:p>
        </p:txBody>
      </p:sp>
      <p:sp>
        <p:nvSpPr>
          <p:cNvPr id="251" name="Rectangle 250"/>
          <p:cNvSpPr/>
          <p:nvPr/>
        </p:nvSpPr>
        <p:spPr>
          <a:xfrm>
            <a:off x="9832576" y="3056208"/>
            <a:ext cx="2266363" cy="1056431"/>
          </a:xfrm>
          <a:prstGeom prst="rect">
            <a:avLst/>
          </a:prstGeom>
          <a:ln>
            <a:solidFill>
              <a:srgbClr val="44546A"/>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1400" kern="0" dirty="0">
                <a:solidFill>
                  <a:srgbClr val="707276"/>
                </a:solidFill>
              </a:rPr>
              <a:t>Those approving of President Trump are most often Republicans (83%) and Trump voters (92%).</a:t>
            </a:r>
          </a:p>
        </p:txBody>
      </p:sp>
      <p:sp>
        <p:nvSpPr>
          <p:cNvPr id="364" name="Rectangle 363"/>
          <p:cNvSpPr/>
          <p:nvPr/>
        </p:nvSpPr>
        <p:spPr>
          <a:xfrm>
            <a:off x="9848127" y="2595893"/>
            <a:ext cx="1067921" cy="400110"/>
          </a:xfrm>
          <a:prstGeom prst="rect">
            <a:avLst/>
          </a:prstGeom>
        </p:spPr>
        <p:txBody>
          <a:bodyPr wrap="none">
            <a:spAutoFit/>
          </a:bodyPr>
          <a:lstStyle/>
          <a:p>
            <a:pPr>
              <a:defRPr/>
            </a:pPr>
            <a:r>
              <a:rPr lang="en-US" sz="2000" b="1" kern="0" dirty="0">
                <a:solidFill>
                  <a:srgbClr val="009DD9"/>
                </a:solidFill>
              </a:rPr>
              <a:t>approve</a:t>
            </a:r>
            <a:endParaRPr lang="en-US" sz="2000" kern="0" dirty="0">
              <a:solidFill>
                <a:srgbClr val="009DD9"/>
              </a:solidFill>
            </a:endParaRPr>
          </a:p>
        </p:txBody>
      </p:sp>
      <p:sp>
        <p:nvSpPr>
          <p:cNvPr id="366" name="Rectangle 365"/>
          <p:cNvSpPr/>
          <p:nvPr/>
        </p:nvSpPr>
        <p:spPr>
          <a:xfrm>
            <a:off x="9832576" y="4381446"/>
            <a:ext cx="1370888" cy="400110"/>
          </a:xfrm>
          <a:prstGeom prst="rect">
            <a:avLst/>
          </a:prstGeom>
        </p:spPr>
        <p:txBody>
          <a:bodyPr wrap="none">
            <a:spAutoFit/>
          </a:bodyPr>
          <a:lstStyle/>
          <a:p>
            <a:pPr>
              <a:defRPr/>
            </a:pPr>
            <a:r>
              <a:rPr lang="en-US" sz="2000" b="1" kern="0" dirty="0">
                <a:solidFill>
                  <a:srgbClr val="C00000"/>
                </a:solidFill>
              </a:rPr>
              <a:t>disapprove</a:t>
            </a:r>
            <a:endParaRPr lang="en-US" sz="2000" kern="0" dirty="0">
              <a:solidFill>
                <a:srgbClr val="C00000"/>
              </a:solidFill>
            </a:endParaRPr>
          </a:p>
        </p:txBody>
      </p:sp>
      <p:sp>
        <p:nvSpPr>
          <p:cNvPr id="483" name="Rectangle 482"/>
          <p:cNvSpPr/>
          <p:nvPr/>
        </p:nvSpPr>
        <p:spPr>
          <a:xfrm>
            <a:off x="4183431" y="2923333"/>
            <a:ext cx="1095172" cy="369332"/>
          </a:xfrm>
          <a:prstGeom prst="rect">
            <a:avLst/>
          </a:prstGeom>
        </p:spPr>
        <p:txBody>
          <a:bodyPr wrap="none">
            <a:spAutoFit/>
          </a:bodyPr>
          <a:lstStyle/>
          <a:p>
            <a:pPr>
              <a:defRPr/>
            </a:pPr>
            <a:r>
              <a:rPr lang="en-US" b="1" kern="0" dirty="0">
                <a:solidFill>
                  <a:srgbClr val="009DD9"/>
                </a:solidFill>
              </a:rPr>
              <a:t>favorable</a:t>
            </a:r>
          </a:p>
        </p:txBody>
      </p:sp>
      <p:sp>
        <p:nvSpPr>
          <p:cNvPr id="485" name="Rectangle 484"/>
          <p:cNvSpPr/>
          <p:nvPr/>
        </p:nvSpPr>
        <p:spPr>
          <a:xfrm>
            <a:off x="4183431" y="4310005"/>
            <a:ext cx="1342034" cy="369332"/>
          </a:xfrm>
          <a:prstGeom prst="rect">
            <a:avLst/>
          </a:prstGeom>
        </p:spPr>
        <p:txBody>
          <a:bodyPr wrap="none">
            <a:spAutoFit/>
          </a:bodyPr>
          <a:lstStyle/>
          <a:p>
            <a:pPr>
              <a:defRPr/>
            </a:pPr>
            <a:r>
              <a:rPr lang="en-US" b="1" kern="0" dirty="0">
                <a:solidFill>
                  <a:srgbClr val="C00000"/>
                </a:solidFill>
              </a:rPr>
              <a:t>unfavorable</a:t>
            </a:r>
            <a:endParaRPr lang="en-US" kern="0" dirty="0">
              <a:solidFill>
                <a:srgbClr val="C00000"/>
              </a:solidFill>
            </a:endParaRPr>
          </a:p>
        </p:txBody>
      </p:sp>
      <p:sp>
        <p:nvSpPr>
          <p:cNvPr id="486" name="Rectangle 485"/>
          <p:cNvSpPr/>
          <p:nvPr/>
        </p:nvSpPr>
        <p:spPr>
          <a:xfrm>
            <a:off x="4198982" y="4824082"/>
            <a:ext cx="2659018" cy="584775"/>
          </a:xfrm>
          <a:prstGeom prst="rect">
            <a:avLst/>
          </a:prstGeom>
          <a:noFill/>
        </p:spPr>
        <p:txBody>
          <a:bodyPr wrap="square" lIns="91440" tIns="45720" rIns="91440" bIns="45720">
            <a:spAutoFit/>
          </a:bodyPr>
          <a:lstStyle/>
          <a:p>
            <a:pPr>
              <a:defRPr/>
            </a:pPr>
            <a:r>
              <a:rPr lang="en-US" sz="1600" b="1" kern="0" dirty="0">
                <a:ln w="10160">
                  <a:noFill/>
                  <a:prstDash val="solid"/>
                </a:ln>
                <a:solidFill>
                  <a:srgbClr val="000000"/>
                </a:solidFill>
              </a:rPr>
              <a:t>no opinion/</a:t>
            </a:r>
            <a:br>
              <a:rPr lang="en-US" sz="1600" b="1" kern="0" dirty="0">
                <a:ln w="10160">
                  <a:noFill/>
                  <a:prstDash val="solid"/>
                </a:ln>
                <a:solidFill>
                  <a:srgbClr val="000000"/>
                </a:solidFill>
              </a:rPr>
            </a:br>
            <a:r>
              <a:rPr lang="en-US" sz="1600" b="1" kern="0" dirty="0">
                <a:ln w="10160">
                  <a:noFill/>
                  <a:prstDash val="solid"/>
                </a:ln>
                <a:solidFill>
                  <a:srgbClr val="000000"/>
                </a:solidFill>
              </a:rPr>
              <a:t>never heard of</a:t>
            </a:r>
          </a:p>
        </p:txBody>
      </p:sp>
      <p:graphicFrame>
        <p:nvGraphicFramePr>
          <p:cNvPr id="245" name="Chart 244"/>
          <p:cNvGraphicFramePr/>
          <p:nvPr>
            <p:extLst/>
          </p:nvPr>
        </p:nvGraphicFramePr>
        <p:xfrm>
          <a:off x="294016" y="2324798"/>
          <a:ext cx="4059307" cy="36247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0" name="Chart 249"/>
          <p:cNvGraphicFramePr/>
          <p:nvPr>
            <p:extLst/>
          </p:nvPr>
        </p:nvGraphicFramePr>
        <p:xfrm>
          <a:off x="5954415" y="2392192"/>
          <a:ext cx="4059307" cy="3624726"/>
        </p:xfrm>
        <a:graphic>
          <a:graphicData uri="http://schemas.openxmlformats.org/drawingml/2006/chart">
            <c:chart xmlns:c="http://schemas.openxmlformats.org/drawingml/2006/chart" xmlns:r="http://schemas.openxmlformats.org/officeDocument/2006/relationships" r:id="rId7"/>
          </a:graphicData>
        </a:graphic>
      </p:graphicFrame>
      <p:sp>
        <p:nvSpPr>
          <p:cNvPr id="3" name="Rectangle 2"/>
          <p:cNvSpPr/>
          <p:nvPr/>
        </p:nvSpPr>
        <p:spPr>
          <a:xfrm>
            <a:off x="990600" y="1992868"/>
            <a:ext cx="3632726" cy="369332"/>
          </a:xfrm>
          <a:prstGeom prst="rect">
            <a:avLst/>
          </a:prstGeom>
        </p:spPr>
        <p:txBody>
          <a:bodyPr wrap="none">
            <a:spAutoFit/>
          </a:bodyPr>
          <a:lstStyle/>
          <a:p>
            <a:pPr algn="ctr" defTabSz="457200">
              <a:defRPr/>
            </a:pPr>
            <a:r>
              <a:rPr lang="en-US" b="1" kern="0" dirty="0">
                <a:solidFill>
                  <a:srgbClr val="707276"/>
                </a:solidFill>
              </a:rPr>
              <a:t>Voters’ view of President Trump is…</a:t>
            </a:r>
          </a:p>
        </p:txBody>
      </p:sp>
      <p:sp>
        <p:nvSpPr>
          <p:cNvPr id="21" name="Rectangle 20"/>
          <p:cNvSpPr/>
          <p:nvPr/>
        </p:nvSpPr>
        <p:spPr>
          <a:xfrm>
            <a:off x="5596339" y="1992868"/>
            <a:ext cx="5237332" cy="369332"/>
          </a:xfrm>
          <a:prstGeom prst="rect">
            <a:avLst/>
          </a:prstGeom>
        </p:spPr>
        <p:txBody>
          <a:bodyPr wrap="none">
            <a:spAutoFit/>
          </a:bodyPr>
          <a:lstStyle/>
          <a:p>
            <a:pPr algn="ctr" defTabSz="457200">
              <a:defRPr/>
            </a:pPr>
            <a:r>
              <a:rPr lang="en-US" b="1" kern="0" dirty="0">
                <a:solidFill>
                  <a:srgbClr val="707276"/>
                </a:solidFill>
              </a:rPr>
              <a:t>Looking at the job President Trump is doing, voters…</a:t>
            </a:r>
          </a:p>
        </p:txBody>
      </p:sp>
      <p:sp>
        <p:nvSpPr>
          <p:cNvPr id="22" name="Rectangle 21"/>
          <p:cNvSpPr/>
          <p:nvPr/>
        </p:nvSpPr>
        <p:spPr>
          <a:xfrm>
            <a:off x="9848127" y="4857930"/>
            <a:ext cx="2266363" cy="1072724"/>
          </a:xfrm>
          <a:prstGeom prst="rect">
            <a:avLst/>
          </a:prstGeom>
          <a:ln>
            <a:solidFill>
              <a:srgbClr val="44546A"/>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1400" kern="0" dirty="0">
                <a:solidFill>
                  <a:srgbClr val="707276"/>
                </a:solidFill>
              </a:rPr>
              <a:t>Those most commonly disapproving are Democrats (86%) and Clinton voters (95%).</a:t>
            </a:r>
          </a:p>
        </p:txBody>
      </p:sp>
    </p:spTree>
    <p:extLst>
      <p:ext uri="{BB962C8B-B14F-4D97-AF65-F5344CB8AC3E}">
        <p14:creationId xmlns:p14="http://schemas.microsoft.com/office/powerpoint/2010/main" val="700076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68332"/>
            <a:ext cx="10332720" cy="571500"/>
          </a:xfrm>
        </p:spPr>
        <p:txBody>
          <a:bodyPr/>
          <a:lstStyle/>
          <a:p>
            <a:br>
              <a:rPr lang="en-US" dirty="0"/>
            </a:br>
            <a:br>
              <a:rPr lang="en-US" dirty="0"/>
            </a:br>
            <a:r>
              <a:rPr lang="en-US" dirty="0"/>
              <a:t>over half approve of the job president trump is doing on fighting terrorism and stimulating jobs</a:t>
            </a:r>
          </a:p>
        </p:txBody>
      </p:sp>
      <p:sp>
        <p:nvSpPr>
          <p:cNvPr id="3" name="Text Placeholder 2"/>
          <p:cNvSpPr>
            <a:spLocks noGrp="1"/>
          </p:cNvSpPr>
          <p:nvPr>
            <p:ph type="body" idx="13"/>
          </p:nvPr>
        </p:nvSpPr>
        <p:spPr/>
        <p:txBody>
          <a:bodyPr/>
          <a:lstStyle/>
          <a:p>
            <a:r>
              <a:rPr lang="en-US" dirty="0"/>
              <a:t>However, more than half disapprove of the job </a:t>
            </a:r>
            <a:r>
              <a:rPr lang="en-US" dirty="0">
                <a:solidFill>
                  <a:srgbClr val="44546A"/>
                </a:solidFill>
              </a:rPr>
              <a:t>President </a:t>
            </a:r>
            <a:r>
              <a:rPr lang="en-US" dirty="0"/>
              <a:t>Trump is doing on foreign affairs, administering the government, and immigration.</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 </a:t>
            </a:r>
          </a:p>
          <a:p>
            <a:r>
              <a:rPr lang="en-US" dirty="0">
                <a:solidFill>
                  <a:srgbClr val="262626"/>
                </a:solidFill>
                <a:ea typeface="MS Mincho" panose="02020609040205080304" pitchFamily="49" charset="-128"/>
              </a:rPr>
              <a:t>M3A. Do you approve or disapprove of the job President Trump is doing on …?</a:t>
            </a:r>
          </a:p>
        </p:txBody>
      </p:sp>
      <p:graphicFrame>
        <p:nvGraphicFramePr>
          <p:cNvPr id="6" name="Chart 5"/>
          <p:cNvGraphicFramePr/>
          <p:nvPr>
            <p:extLst/>
          </p:nvPr>
        </p:nvGraphicFramePr>
        <p:xfrm>
          <a:off x="2286000" y="1828800"/>
          <a:ext cx="826847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9" name="Left Bracket 8"/>
          <p:cNvSpPr/>
          <p:nvPr/>
        </p:nvSpPr>
        <p:spPr>
          <a:xfrm rot="5400000">
            <a:off x="4271584" y="127260"/>
            <a:ext cx="45719" cy="3999967"/>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10" name="Left Bracket 9"/>
          <p:cNvSpPr/>
          <p:nvPr/>
        </p:nvSpPr>
        <p:spPr>
          <a:xfrm rot="5400000">
            <a:off x="8249072" y="182843"/>
            <a:ext cx="45719" cy="3894665"/>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12" name="Rectangle 11"/>
          <p:cNvSpPr/>
          <p:nvPr/>
        </p:nvSpPr>
        <p:spPr>
          <a:xfrm>
            <a:off x="929760" y="2130234"/>
            <a:ext cx="1326069" cy="338554"/>
          </a:xfrm>
          <a:prstGeom prst="rect">
            <a:avLst/>
          </a:prstGeom>
        </p:spPr>
        <p:txBody>
          <a:bodyPr wrap="none">
            <a:spAutoFit/>
          </a:bodyPr>
          <a:lstStyle/>
          <a:p>
            <a:pPr algn="r"/>
            <a:r>
              <a:rPr lang="en-US" sz="1600" b="1" dirty="0">
                <a:solidFill>
                  <a:srgbClr val="707276"/>
                </a:solidFill>
              </a:rPr>
              <a:t>The economy</a:t>
            </a:r>
            <a:endParaRPr lang="en-US" sz="1600" dirty="0">
              <a:solidFill>
                <a:srgbClr val="5F5F5F"/>
              </a:solidFill>
            </a:endParaRPr>
          </a:p>
        </p:txBody>
      </p:sp>
      <p:sp>
        <p:nvSpPr>
          <p:cNvPr id="13" name="Rectangle 12"/>
          <p:cNvSpPr/>
          <p:nvPr/>
        </p:nvSpPr>
        <p:spPr>
          <a:xfrm>
            <a:off x="858202" y="2808912"/>
            <a:ext cx="1397627" cy="338554"/>
          </a:xfrm>
          <a:prstGeom prst="rect">
            <a:avLst/>
          </a:prstGeom>
        </p:spPr>
        <p:txBody>
          <a:bodyPr wrap="none">
            <a:spAutoFit/>
          </a:bodyPr>
          <a:lstStyle/>
          <a:p>
            <a:pPr algn="r"/>
            <a:r>
              <a:rPr lang="en-US" sz="1600" b="1" dirty="0">
                <a:solidFill>
                  <a:srgbClr val="707276"/>
                </a:solidFill>
              </a:rPr>
              <a:t>Foreign affairs</a:t>
            </a:r>
            <a:endParaRPr lang="en-US" sz="1600" dirty="0">
              <a:solidFill>
                <a:srgbClr val="5F5F5F"/>
              </a:solidFill>
            </a:endParaRPr>
          </a:p>
        </p:txBody>
      </p:sp>
      <p:sp>
        <p:nvSpPr>
          <p:cNvPr id="14" name="Rectangle 13"/>
          <p:cNvSpPr/>
          <p:nvPr/>
        </p:nvSpPr>
        <p:spPr>
          <a:xfrm>
            <a:off x="547220" y="3473942"/>
            <a:ext cx="1708609" cy="338554"/>
          </a:xfrm>
          <a:prstGeom prst="rect">
            <a:avLst/>
          </a:prstGeom>
        </p:spPr>
        <p:txBody>
          <a:bodyPr wrap="none">
            <a:spAutoFit/>
          </a:bodyPr>
          <a:lstStyle/>
          <a:p>
            <a:pPr algn="r"/>
            <a:r>
              <a:rPr lang="en-US" sz="1600" b="1" dirty="0">
                <a:solidFill>
                  <a:srgbClr val="707276"/>
                </a:solidFill>
              </a:rPr>
              <a:t>Fighting terrorism</a:t>
            </a:r>
            <a:endParaRPr lang="en-US" sz="1600" dirty="0">
              <a:solidFill>
                <a:srgbClr val="5F5F5F"/>
              </a:solidFill>
            </a:endParaRPr>
          </a:p>
        </p:txBody>
      </p:sp>
      <p:sp>
        <p:nvSpPr>
          <p:cNvPr id="15" name="Rectangle 14"/>
          <p:cNvSpPr/>
          <p:nvPr/>
        </p:nvSpPr>
        <p:spPr>
          <a:xfrm>
            <a:off x="304800" y="4055925"/>
            <a:ext cx="1951029" cy="584775"/>
          </a:xfrm>
          <a:prstGeom prst="rect">
            <a:avLst/>
          </a:prstGeom>
        </p:spPr>
        <p:txBody>
          <a:bodyPr wrap="square">
            <a:spAutoFit/>
          </a:bodyPr>
          <a:lstStyle/>
          <a:p>
            <a:pPr algn="r"/>
            <a:r>
              <a:rPr lang="en-US" sz="1600" b="1" dirty="0">
                <a:solidFill>
                  <a:srgbClr val="707276"/>
                </a:solidFill>
              </a:rPr>
              <a:t>Administering the government</a:t>
            </a:r>
            <a:endParaRPr lang="en-US" sz="1600" dirty="0">
              <a:solidFill>
                <a:srgbClr val="5F5F5F"/>
              </a:solidFill>
            </a:endParaRPr>
          </a:p>
        </p:txBody>
      </p:sp>
      <p:sp>
        <p:nvSpPr>
          <p:cNvPr id="16" name="Rectangle 15"/>
          <p:cNvSpPr/>
          <p:nvPr/>
        </p:nvSpPr>
        <p:spPr>
          <a:xfrm>
            <a:off x="697133" y="4861886"/>
            <a:ext cx="1558696" cy="338554"/>
          </a:xfrm>
          <a:prstGeom prst="rect">
            <a:avLst/>
          </a:prstGeom>
        </p:spPr>
        <p:txBody>
          <a:bodyPr wrap="none">
            <a:spAutoFit/>
          </a:bodyPr>
          <a:lstStyle/>
          <a:p>
            <a:pPr algn="r"/>
            <a:r>
              <a:rPr lang="en-US" sz="1600" b="1" dirty="0">
                <a:solidFill>
                  <a:srgbClr val="707276"/>
                </a:solidFill>
              </a:rPr>
              <a:t>Stimulating jobs</a:t>
            </a:r>
            <a:endParaRPr lang="en-US" sz="1600" dirty="0">
              <a:solidFill>
                <a:srgbClr val="5F5F5F"/>
              </a:solidFill>
            </a:endParaRPr>
          </a:p>
        </p:txBody>
      </p:sp>
      <p:sp>
        <p:nvSpPr>
          <p:cNvPr id="17" name="Rectangle 16"/>
          <p:cNvSpPr/>
          <p:nvPr/>
        </p:nvSpPr>
        <p:spPr>
          <a:xfrm>
            <a:off x="1026005" y="5468822"/>
            <a:ext cx="1229824" cy="338554"/>
          </a:xfrm>
          <a:prstGeom prst="rect">
            <a:avLst/>
          </a:prstGeom>
        </p:spPr>
        <p:txBody>
          <a:bodyPr wrap="none">
            <a:spAutoFit/>
          </a:bodyPr>
          <a:lstStyle/>
          <a:p>
            <a:pPr algn="r"/>
            <a:r>
              <a:rPr lang="en-US" sz="1600" b="1" dirty="0">
                <a:solidFill>
                  <a:srgbClr val="707276"/>
                </a:solidFill>
              </a:rPr>
              <a:t>Immigration</a:t>
            </a:r>
            <a:endParaRPr lang="en-US" sz="1600" dirty="0">
              <a:solidFill>
                <a:srgbClr val="5F5F5F"/>
              </a:solidFill>
            </a:endParaRPr>
          </a:p>
        </p:txBody>
      </p:sp>
      <p:sp>
        <p:nvSpPr>
          <p:cNvPr id="18" name="Left Bracket 17"/>
          <p:cNvSpPr/>
          <p:nvPr/>
        </p:nvSpPr>
        <p:spPr>
          <a:xfrm rot="5400000">
            <a:off x="4566072" y="521760"/>
            <a:ext cx="45719" cy="4538135"/>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19" name="Left Bracket 18"/>
          <p:cNvSpPr/>
          <p:nvPr/>
        </p:nvSpPr>
        <p:spPr>
          <a:xfrm rot="5400000">
            <a:off x="8565019" y="1134044"/>
            <a:ext cx="48826" cy="3310464"/>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0" name="Left Bracket 19"/>
          <p:cNvSpPr/>
          <p:nvPr/>
        </p:nvSpPr>
        <p:spPr>
          <a:xfrm rot="5400000">
            <a:off x="4112893" y="1619308"/>
            <a:ext cx="49835" cy="3703628"/>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1" name="Left Bracket 20"/>
          <p:cNvSpPr/>
          <p:nvPr/>
        </p:nvSpPr>
        <p:spPr>
          <a:xfrm rot="5400000">
            <a:off x="8090379" y="1375622"/>
            <a:ext cx="49835" cy="4190998"/>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2" name="Left Bracket 21"/>
          <p:cNvSpPr/>
          <p:nvPr/>
        </p:nvSpPr>
        <p:spPr>
          <a:xfrm rot="5400000">
            <a:off x="4650527" y="1765778"/>
            <a:ext cx="49834" cy="4761967"/>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3" name="Left Bracket 22"/>
          <p:cNvSpPr/>
          <p:nvPr/>
        </p:nvSpPr>
        <p:spPr>
          <a:xfrm rot="5400000">
            <a:off x="8630069" y="2582492"/>
            <a:ext cx="45719" cy="3132661"/>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4" name="Left Bracket 23"/>
          <p:cNvSpPr/>
          <p:nvPr/>
        </p:nvSpPr>
        <p:spPr>
          <a:xfrm rot="5400000">
            <a:off x="4134269" y="2964386"/>
            <a:ext cx="45721" cy="3725339"/>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5" name="Left Bracket 24"/>
          <p:cNvSpPr/>
          <p:nvPr/>
        </p:nvSpPr>
        <p:spPr>
          <a:xfrm rot="5400000">
            <a:off x="8168965" y="2807432"/>
            <a:ext cx="53530" cy="4047061"/>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6" name="Left Bracket 25"/>
          <p:cNvSpPr/>
          <p:nvPr/>
        </p:nvSpPr>
        <p:spPr>
          <a:xfrm rot="5400000">
            <a:off x="4398585" y="3411522"/>
            <a:ext cx="45719" cy="4203163"/>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7" name="Left Bracket 26"/>
          <p:cNvSpPr/>
          <p:nvPr/>
        </p:nvSpPr>
        <p:spPr>
          <a:xfrm rot="5400000">
            <a:off x="8376070" y="3667373"/>
            <a:ext cx="45722" cy="3691466"/>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8" name="Rectangle 27"/>
          <p:cNvSpPr/>
          <p:nvPr/>
        </p:nvSpPr>
        <p:spPr>
          <a:xfrm>
            <a:off x="3581399" y="1863896"/>
            <a:ext cx="1200971" cy="276999"/>
          </a:xfrm>
          <a:prstGeom prst="rect">
            <a:avLst/>
          </a:prstGeom>
        </p:spPr>
        <p:txBody>
          <a:bodyPr wrap="none">
            <a:spAutoFit/>
          </a:bodyPr>
          <a:lstStyle/>
          <a:p>
            <a:pPr algn="ctr">
              <a:defRPr/>
            </a:pPr>
            <a:r>
              <a:rPr lang="en-US" sz="1200" b="1" kern="0" dirty="0">
                <a:solidFill>
                  <a:srgbClr val="A10028"/>
                </a:solidFill>
              </a:rPr>
              <a:t>50% disapprove</a:t>
            </a:r>
          </a:p>
        </p:txBody>
      </p:sp>
      <p:sp>
        <p:nvSpPr>
          <p:cNvPr id="29" name="Rectangle 28"/>
          <p:cNvSpPr/>
          <p:nvPr/>
        </p:nvSpPr>
        <p:spPr>
          <a:xfrm>
            <a:off x="3683645" y="2508715"/>
            <a:ext cx="1200971" cy="276999"/>
          </a:xfrm>
          <a:prstGeom prst="rect">
            <a:avLst/>
          </a:prstGeom>
        </p:spPr>
        <p:txBody>
          <a:bodyPr wrap="none">
            <a:spAutoFit/>
          </a:bodyPr>
          <a:lstStyle/>
          <a:p>
            <a:pPr algn="ctr">
              <a:defRPr/>
            </a:pPr>
            <a:r>
              <a:rPr lang="en-US" sz="1200" b="1" kern="0" dirty="0">
                <a:solidFill>
                  <a:srgbClr val="A10028"/>
                </a:solidFill>
              </a:rPr>
              <a:t>58% disapprove</a:t>
            </a:r>
          </a:p>
        </p:txBody>
      </p:sp>
      <p:sp>
        <p:nvSpPr>
          <p:cNvPr id="30" name="Rectangle 29"/>
          <p:cNvSpPr/>
          <p:nvPr/>
        </p:nvSpPr>
        <p:spPr>
          <a:xfrm>
            <a:off x="3683645" y="3191669"/>
            <a:ext cx="1200971" cy="276999"/>
          </a:xfrm>
          <a:prstGeom prst="rect">
            <a:avLst/>
          </a:prstGeom>
        </p:spPr>
        <p:txBody>
          <a:bodyPr wrap="none">
            <a:spAutoFit/>
          </a:bodyPr>
          <a:lstStyle/>
          <a:p>
            <a:pPr algn="ctr">
              <a:defRPr/>
            </a:pPr>
            <a:r>
              <a:rPr lang="en-US" sz="1200" b="1" kern="0" dirty="0">
                <a:solidFill>
                  <a:srgbClr val="A10028"/>
                </a:solidFill>
              </a:rPr>
              <a:t>46% disapprove</a:t>
            </a:r>
          </a:p>
        </p:txBody>
      </p:sp>
      <p:sp>
        <p:nvSpPr>
          <p:cNvPr id="31" name="Rectangle 30"/>
          <p:cNvSpPr/>
          <p:nvPr/>
        </p:nvSpPr>
        <p:spPr>
          <a:xfrm>
            <a:off x="3683645" y="3859368"/>
            <a:ext cx="1200971" cy="276999"/>
          </a:xfrm>
          <a:prstGeom prst="rect">
            <a:avLst/>
          </a:prstGeom>
        </p:spPr>
        <p:txBody>
          <a:bodyPr wrap="none">
            <a:spAutoFit/>
          </a:bodyPr>
          <a:lstStyle/>
          <a:p>
            <a:pPr algn="ctr">
              <a:defRPr/>
            </a:pPr>
            <a:r>
              <a:rPr lang="en-US" sz="1200" b="1" kern="0" dirty="0">
                <a:solidFill>
                  <a:srgbClr val="A10028"/>
                </a:solidFill>
              </a:rPr>
              <a:t>60% disapprove</a:t>
            </a:r>
          </a:p>
        </p:txBody>
      </p:sp>
      <p:sp>
        <p:nvSpPr>
          <p:cNvPr id="32" name="Rectangle 31"/>
          <p:cNvSpPr/>
          <p:nvPr/>
        </p:nvSpPr>
        <p:spPr>
          <a:xfrm>
            <a:off x="3690815" y="4553962"/>
            <a:ext cx="1200971" cy="276999"/>
          </a:xfrm>
          <a:prstGeom prst="rect">
            <a:avLst/>
          </a:prstGeom>
        </p:spPr>
        <p:txBody>
          <a:bodyPr wrap="none">
            <a:spAutoFit/>
          </a:bodyPr>
          <a:lstStyle/>
          <a:p>
            <a:pPr algn="ctr">
              <a:defRPr/>
            </a:pPr>
            <a:r>
              <a:rPr lang="en-US" sz="1200" b="1" kern="0" dirty="0">
                <a:solidFill>
                  <a:srgbClr val="A10028"/>
                </a:solidFill>
              </a:rPr>
              <a:t>48% disapprove</a:t>
            </a:r>
          </a:p>
        </p:txBody>
      </p:sp>
      <p:sp>
        <p:nvSpPr>
          <p:cNvPr id="33" name="Rectangle 32"/>
          <p:cNvSpPr/>
          <p:nvPr/>
        </p:nvSpPr>
        <p:spPr>
          <a:xfrm>
            <a:off x="3681868" y="5207369"/>
            <a:ext cx="1200971" cy="276999"/>
          </a:xfrm>
          <a:prstGeom prst="rect">
            <a:avLst/>
          </a:prstGeom>
        </p:spPr>
        <p:txBody>
          <a:bodyPr wrap="none">
            <a:spAutoFit/>
          </a:bodyPr>
          <a:lstStyle/>
          <a:p>
            <a:pPr algn="ctr">
              <a:defRPr/>
            </a:pPr>
            <a:r>
              <a:rPr lang="en-US" sz="1200" b="1" kern="0" dirty="0">
                <a:solidFill>
                  <a:srgbClr val="A10028"/>
                </a:solidFill>
              </a:rPr>
              <a:t>53% disapprove</a:t>
            </a:r>
          </a:p>
        </p:txBody>
      </p:sp>
      <p:sp>
        <p:nvSpPr>
          <p:cNvPr id="34" name="Rectangle 33"/>
          <p:cNvSpPr/>
          <p:nvPr/>
        </p:nvSpPr>
        <p:spPr>
          <a:xfrm>
            <a:off x="7923243" y="1803068"/>
            <a:ext cx="1018227" cy="276999"/>
          </a:xfrm>
          <a:prstGeom prst="rect">
            <a:avLst/>
          </a:prstGeom>
        </p:spPr>
        <p:txBody>
          <a:bodyPr wrap="none">
            <a:spAutoFit/>
          </a:bodyPr>
          <a:lstStyle/>
          <a:p>
            <a:pPr algn="ctr">
              <a:defRPr/>
            </a:pPr>
            <a:r>
              <a:rPr lang="en-US" sz="1200" b="1" kern="0" dirty="0">
                <a:solidFill>
                  <a:srgbClr val="009DD9"/>
                </a:solidFill>
              </a:rPr>
              <a:t>50% approve</a:t>
            </a:r>
          </a:p>
        </p:txBody>
      </p:sp>
      <p:sp>
        <p:nvSpPr>
          <p:cNvPr id="35" name="Rectangle 34"/>
          <p:cNvSpPr/>
          <p:nvPr/>
        </p:nvSpPr>
        <p:spPr>
          <a:xfrm>
            <a:off x="7950845" y="2515538"/>
            <a:ext cx="1018227" cy="276999"/>
          </a:xfrm>
          <a:prstGeom prst="rect">
            <a:avLst/>
          </a:prstGeom>
        </p:spPr>
        <p:txBody>
          <a:bodyPr wrap="none">
            <a:spAutoFit/>
          </a:bodyPr>
          <a:lstStyle/>
          <a:p>
            <a:pPr algn="ctr">
              <a:defRPr/>
            </a:pPr>
            <a:r>
              <a:rPr lang="en-US" sz="1200" b="1" kern="0" dirty="0">
                <a:solidFill>
                  <a:srgbClr val="009DD9"/>
                </a:solidFill>
              </a:rPr>
              <a:t>42% approve</a:t>
            </a:r>
          </a:p>
        </p:txBody>
      </p:sp>
      <p:sp>
        <p:nvSpPr>
          <p:cNvPr id="36" name="Rectangle 35"/>
          <p:cNvSpPr/>
          <p:nvPr/>
        </p:nvSpPr>
        <p:spPr>
          <a:xfrm>
            <a:off x="7991415" y="3191669"/>
            <a:ext cx="1018227" cy="276999"/>
          </a:xfrm>
          <a:prstGeom prst="rect">
            <a:avLst/>
          </a:prstGeom>
        </p:spPr>
        <p:txBody>
          <a:bodyPr wrap="none">
            <a:spAutoFit/>
          </a:bodyPr>
          <a:lstStyle/>
          <a:p>
            <a:pPr algn="ctr">
              <a:defRPr/>
            </a:pPr>
            <a:r>
              <a:rPr lang="en-US" sz="1200" b="1" kern="0" dirty="0">
                <a:solidFill>
                  <a:srgbClr val="009DD9"/>
                </a:solidFill>
              </a:rPr>
              <a:t>54% approve</a:t>
            </a:r>
          </a:p>
        </p:txBody>
      </p:sp>
      <p:sp>
        <p:nvSpPr>
          <p:cNvPr id="37" name="Rectangle 36"/>
          <p:cNvSpPr/>
          <p:nvPr/>
        </p:nvSpPr>
        <p:spPr>
          <a:xfrm>
            <a:off x="8038395" y="3876740"/>
            <a:ext cx="1018227" cy="276999"/>
          </a:xfrm>
          <a:prstGeom prst="rect">
            <a:avLst/>
          </a:prstGeom>
        </p:spPr>
        <p:txBody>
          <a:bodyPr wrap="none">
            <a:spAutoFit/>
          </a:bodyPr>
          <a:lstStyle/>
          <a:p>
            <a:pPr algn="ctr">
              <a:defRPr/>
            </a:pPr>
            <a:r>
              <a:rPr lang="en-US" sz="1200" b="1" kern="0" dirty="0">
                <a:solidFill>
                  <a:srgbClr val="009DD9"/>
                </a:solidFill>
              </a:rPr>
              <a:t>40% approve</a:t>
            </a:r>
          </a:p>
        </p:txBody>
      </p:sp>
      <p:sp>
        <p:nvSpPr>
          <p:cNvPr id="38" name="Rectangle 37"/>
          <p:cNvSpPr/>
          <p:nvPr/>
        </p:nvSpPr>
        <p:spPr>
          <a:xfrm>
            <a:off x="8067842" y="4545155"/>
            <a:ext cx="1018227" cy="276999"/>
          </a:xfrm>
          <a:prstGeom prst="rect">
            <a:avLst/>
          </a:prstGeom>
        </p:spPr>
        <p:txBody>
          <a:bodyPr wrap="none">
            <a:spAutoFit/>
          </a:bodyPr>
          <a:lstStyle/>
          <a:p>
            <a:pPr algn="ctr">
              <a:defRPr/>
            </a:pPr>
            <a:r>
              <a:rPr lang="en-US" sz="1200" b="1" kern="0" dirty="0">
                <a:solidFill>
                  <a:srgbClr val="009DD9"/>
                </a:solidFill>
              </a:rPr>
              <a:t>52% approve</a:t>
            </a:r>
          </a:p>
        </p:txBody>
      </p:sp>
      <p:sp>
        <p:nvSpPr>
          <p:cNvPr id="39" name="Rectangle 38"/>
          <p:cNvSpPr/>
          <p:nvPr/>
        </p:nvSpPr>
        <p:spPr>
          <a:xfrm>
            <a:off x="8067840" y="5214930"/>
            <a:ext cx="1018227" cy="276999"/>
          </a:xfrm>
          <a:prstGeom prst="rect">
            <a:avLst/>
          </a:prstGeom>
        </p:spPr>
        <p:txBody>
          <a:bodyPr wrap="none">
            <a:spAutoFit/>
          </a:bodyPr>
          <a:lstStyle/>
          <a:p>
            <a:pPr algn="ctr">
              <a:defRPr/>
            </a:pPr>
            <a:r>
              <a:rPr lang="en-US" sz="1200" b="1" kern="0" dirty="0">
                <a:solidFill>
                  <a:srgbClr val="009DD9"/>
                </a:solidFill>
              </a:rPr>
              <a:t>47% approve</a:t>
            </a:r>
          </a:p>
        </p:txBody>
      </p:sp>
      <p:sp>
        <p:nvSpPr>
          <p:cNvPr id="40" name="Title 5"/>
          <p:cNvSpPr txBox="1">
            <a:spLocks/>
          </p:cNvSpPr>
          <p:nvPr/>
        </p:nvSpPr>
        <p:spPr>
          <a:xfrm>
            <a:off x="975787" y="534828"/>
            <a:ext cx="10697122" cy="571500"/>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44546A"/>
                </a:solidFill>
                <a:latin typeface="+mj-lt"/>
                <a:ea typeface="+mj-ea"/>
                <a:cs typeface="+mj-cs"/>
              </a:defRPr>
            </a:lvl1pPr>
          </a:lstStyle>
          <a:p>
            <a:endParaRPr lang="en-US" dirty="0"/>
          </a:p>
        </p:txBody>
      </p:sp>
      <p:sp>
        <p:nvSpPr>
          <p:cNvPr id="42" name="Text Placeholder 7"/>
          <p:cNvSpPr txBox="1">
            <a:spLocks/>
          </p:cNvSpPr>
          <p:nvPr/>
        </p:nvSpPr>
        <p:spPr>
          <a:xfrm>
            <a:off x="472778" y="6370022"/>
            <a:ext cx="10887287" cy="365760"/>
          </a:xfrm>
          <a:prstGeom prst="rect">
            <a:avLst/>
          </a:prstGeom>
        </p:spPr>
        <p:txBody>
          <a:bodyPr vert="horz" wrap="square" lIns="91440" tIns="0" rIns="91440" bIns="0" rtlCol="0" anchor="b" anchorCtr="0">
            <a:noAutofit/>
          </a:bodyPr>
          <a:lstStyle>
            <a:lvl1pPr marL="0" indent="0" algn="l" defTabSz="457200" rtl="0" eaLnBrk="1" latinLnBrk="0" hangingPunct="1">
              <a:lnSpc>
                <a:spcPct val="100000"/>
              </a:lnSpc>
              <a:spcBef>
                <a:spcPts val="60"/>
              </a:spcBef>
              <a:buClr>
                <a:srgbClr val="5F5F5F"/>
              </a:buClr>
              <a:buFont typeface="Arial"/>
              <a:buNone/>
              <a:defRPr sz="8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endParaRPr lang="en-US" dirty="0">
              <a:solidFill>
                <a:srgbClr val="262626"/>
              </a:solidFill>
              <a:ea typeface="MS Mincho" panose="02020609040205080304" pitchFamily="49" charset="-128"/>
            </a:endParaRPr>
          </a:p>
        </p:txBody>
      </p:sp>
    </p:spTree>
    <p:extLst>
      <p:ext uri="{BB962C8B-B14F-4D97-AF65-F5344CB8AC3E}">
        <p14:creationId xmlns:p14="http://schemas.microsoft.com/office/powerpoint/2010/main" val="73726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10408920" cy="571500"/>
          </a:xfrm>
        </p:spPr>
        <p:txBody>
          <a:bodyPr/>
          <a:lstStyle/>
          <a:p>
            <a:r>
              <a:rPr lang="en-US" dirty="0"/>
              <a:t>Trump Numbers down TO LOWESt IN PRESIDENCY</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F1 Now we will show you some names. Please indicate if you have a favorable or unfavorable view of that person - or if you've never heard of them.</a:t>
            </a:r>
          </a:p>
        </p:txBody>
      </p:sp>
      <p:graphicFrame>
        <p:nvGraphicFramePr>
          <p:cNvPr id="35" name="Chart 34"/>
          <p:cNvGraphicFramePr/>
          <p:nvPr>
            <p:extLst/>
          </p:nvPr>
        </p:nvGraphicFramePr>
        <p:xfrm>
          <a:off x="3091405" y="2057400"/>
          <a:ext cx="6282578" cy="4499255"/>
        </p:xfrm>
        <a:graphic>
          <a:graphicData uri="http://schemas.openxmlformats.org/drawingml/2006/chart">
            <c:chart xmlns:c="http://schemas.openxmlformats.org/drawingml/2006/chart" xmlns:r="http://schemas.openxmlformats.org/officeDocument/2006/relationships" r:id="rId2"/>
          </a:graphicData>
        </a:graphic>
      </p:graphicFrame>
      <p:sp>
        <p:nvSpPr>
          <p:cNvPr id="46" name="TextBox 45"/>
          <p:cNvSpPr txBox="1"/>
          <p:nvPr/>
        </p:nvSpPr>
        <p:spPr>
          <a:xfrm rot="5400000">
            <a:off x="9914227" y="4031970"/>
            <a:ext cx="1844842" cy="541174"/>
          </a:xfrm>
          <a:prstGeom prst="rect">
            <a:avLst/>
          </a:prstGeom>
          <a:noFill/>
        </p:spPr>
        <p:txBody>
          <a:bodyPr wrap="square" rtlCol="0">
            <a:spAutoFit/>
          </a:bodyPr>
          <a:lstStyle/>
          <a:p>
            <a:pPr algn="ctr">
              <a:lnSpc>
                <a:spcPts val="3500"/>
              </a:lnSpc>
            </a:pPr>
            <a:r>
              <a:rPr lang="en-US" sz="1600" b="1" dirty="0">
                <a:solidFill>
                  <a:srgbClr val="A10028"/>
                </a:solidFill>
              </a:rPr>
              <a:t>Unfavorable</a:t>
            </a:r>
          </a:p>
        </p:txBody>
      </p:sp>
      <p:sp>
        <p:nvSpPr>
          <p:cNvPr id="47" name="TextBox 46"/>
          <p:cNvSpPr txBox="1"/>
          <p:nvPr/>
        </p:nvSpPr>
        <p:spPr>
          <a:xfrm>
            <a:off x="4419600" y="6181562"/>
            <a:ext cx="2668251" cy="541174"/>
          </a:xfrm>
          <a:prstGeom prst="rect">
            <a:avLst/>
          </a:prstGeom>
          <a:noFill/>
        </p:spPr>
        <p:txBody>
          <a:bodyPr wrap="square" rtlCol="0">
            <a:spAutoFit/>
          </a:bodyPr>
          <a:lstStyle/>
          <a:p>
            <a:pPr algn="ctr">
              <a:lnSpc>
                <a:spcPts val="3500"/>
              </a:lnSpc>
            </a:pPr>
            <a:r>
              <a:rPr lang="en-US" sz="1600" b="1" dirty="0">
                <a:solidFill>
                  <a:srgbClr val="FF8300"/>
                </a:solidFill>
              </a:rPr>
              <a:t>Unknown/No Opinion</a:t>
            </a:r>
          </a:p>
        </p:txBody>
      </p:sp>
      <p:sp>
        <p:nvSpPr>
          <p:cNvPr id="48" name="Rectangle 47"/>
          <p:cNvSpPr/>
          <p:nvPr/>
        </p:nvSpPr>
        <p:spPr>
          <a:xfrm>
            <a:off x="3231295" y="1840468"/>
            <a:ext cx="6002352" cy="369332"/>
          </a:xfrm>
          <a:prstGeom prst="rect">
            <a:avLst/>
          </a:prstGeom>
        </p:spPr>
        <p:txBody>
          <a:bodyPr wrap="square">
            <a:spAutoFit/>
          </a:bodyPr>
          <a:lstStyle/>
          <a:p>
            <a:pPr algn="ctr"/>
            <a:r>
              <a:rPr lang="en-US" b="1" dirty="0">
                <a:solidFill>
                  <a:srgbClr val="707276"/>
                </a:solidFill>
              </a:rPr>
              <a:t>Views of Political Figures</a:t>
            </a:r>
          </a:p>
        </p:txBody>
      </p:sp>
      <p:sp>
        <p:nvSpPr>
          <p:cNvPr id="45" name="TextBox 44"/>
          <p:cNvSpPr txBox="1"/>
          <p:nvPr/>
        </p:nvSpPr>
        <p:spPr>
          <a:xfrm rot="16200000">
            <a:off x="871041" y="3727183"/>
            <a:ext cx="1844842" cy="541174"/>
          </a:xfrm>
          <a:prstGeom prst="rect">
            <a:avLst/>
          </a:prstGeom>
          <a:noFill/>
        </p:spPr>
        <p:txBody>
          <a:bodyPr wrap="square" rtlCol="0">
            <a:spAutoFit/>
          </a:bodyPr>
          <a:lstStyle/>
          <a:p>
            <a:pPr algn="ctr">
              <a:lnSpc>
                <a:spcPts val="3500"/>
              </a:lnSpc>
            </a:pPr>
            <a:r>
              <a:rPr lang="en-US" sz="1600" dirty="0">
                <a:solidFill>
                  <a:srgbClr val="009DD9"/>
                </a:solidFill>
              </a:rPr>
              <a:t>Favorable</a:t>
            </a:r>
          </a:p>
        </p:txBody>
      </p:sp>
      <p:graphicFrame>
        <p:nvGraphicFramePr>
          <p:cNvPr id="13" name="Table 12"/>
          <p:cNvGraphicFramePr>
            <a:graphicFrameLocks noGrp="1"/>
          </p:cNvGraphicFramePr>
          <p:nvPr>
            <p:extLst/>
          </p:nvPr>
        </p:nvGraphicFramePr>
        <p:xfrm>
          <a:off x="9290388" y="2184776"/>
          <a:ext cx="736600" cy="4188591"/>
        </p:xfrm>
        <a:graphic>
          <a:graphicData uri="http://schemas.openxmlformats.org/drawingml/2006/table">
            <a:tbl>
              <a:tblPr>
                <a:tableStyleId>{5C22544A-7EE6-4342-B048-85BDC9FD1C3A}</a:tableStyleId>
              </a:tblPr>
              <a:tblGrid>
                <a:gridCol w="736600">
                  <a:extLst>
                    <a:ext uri="{9D8B030D-6E8A-4147-A177-3AD203B41FA5}">
                      <a16:colId xmlns:a16="http://schemas.microsoft.com/office/drawing/2014/main" val="20000"/>
                    </a:ext>
                  </a:extLst>
                </a:gridCol>
              </a:tblGrid>
              <a:tr h="554791">
                <a:tc>
                  <a:txBody>
                    <a:bodyPr/>
                    <a:lstStyle/>
                    <a:p>
                      <a:pPr algn="l" fontAlgn="b"/>
                      <a:r>
                        <a:rPr lang="en-US" sz="1100" b="1" i="0" u="none" strike="noStrike" dirty="0">
                          <a:solidFill>
                            <a:srgbClr val="A10028"/>
                          </a:solidFill>
                          <a:effectLst/>
                          <a:latin typeface="Calibri" panose="020F0502020204030204" pitchFamily="34" charset="0"/>
                        </a:rPr>
                        <a:t>Sanders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8521">
                <a:tc>
                  <a:txBody>
                    <a:bodyPr/>
                    <a:lstStyle/>
                    <a:p>
                      <a:pPr algn="l" fontAlgn="b"/>
                      <a:r>
                        <a:rPr lang="en-US" sz="1100" b="1" i="0" u="none" strike="noStrike" dirty="0">
                          <a:solidFill>
                            <a:srgbClr val="A10028"/>
                          </a:solidFill>
                          <a:effectLst/>
                          <a:latin typeface="Calibri" panose="020F0502020204030204" pitchFamily="34" charset="0"/>
                        </a:rPr>
                        <a:t>Pence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4225">
                <a:tc>
                  <a:txBody>
                    <a:bodyPr/>
                    <a:lstStyle/>
                    <a:p>
                      <a:pPr algn="l" fontAlgn="b"/>
                      <a:r>
                        <a:rPr lang="en-US" sz="1100" b="1" i="0" u="none" strike="noStrike" dirty="0">
                          <a:solidFill>
                            <a:srgbClr val="A10028"/>
                          </a:solidFill>
                          <a:effectLst/>
                          <a:latin typeface="Calibri" panose="020F0502020204030204" pitchFamily="34" charset="0"/>
                        </a:rPr>
                        <a:t>H. Clinton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4225">
                <a:tc>
                  <a:txBody>
                    <a:bodyPr/>
                    <a:lstStyle/>
                    <a:p>
                      <a:pPr algn="l" fontAlgn="b"/>
                      <a:r>
                        <a:rPr lang="en-US" sz="1100" b="1" i="0" u="none" strike="noStrike" dirty="0">
                          <a:solidFill>
                            <a:srgbClr val="A10028"/>
                          </a:solidFill>
                          <a:effectLst/>
                          <a:latin typeface="Calibri" panose="020F0502020204030204" pitchFamily="34" charset="0"/>
                        </a:rPr>
                        <a:t>Trump</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4225">
                <a:tc>
                  <a:txBody>
                    <a:bodyPr/>
                    <a:lstStyle/>
                    <a:p>
                      <a:pPr algn="l" fontAlgn="b"/>
                      <a:r>
                        <a:rPr lang="en-US" sz="1100" b="1" i="0" u="none" strike="noStrike" baseline="0" dirty="0">
                          <a:solidFill>
                            <a:srgbClr val="A10028"/>
                          </a:solidFill>
                          <a:effectLst/>
                          <a:latin typeface="Calibri" panose="020F0502020204030204" pitchFamily="34" charset="0"/>
                        </a:rPr>
                        <a:t>Warren</a:t>
                      </a:r>
                      <a:endParaRPr lang="en-US" sz="1100" b="1" i="0" u="none" strike="noStrike" dirty="0">
                        <a:solidFill>
                          <a:srgbClr val="A10028"/>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4225">
                <a:tc>
                  <a:txBody>
                    <a:bodyPr/>
                    <a:lstStyle/>
                    <a:p>
                      <a:pPr algn="l" fontAlgn="b"/>
                      <a:r>
                        <a:rPr lang="en-US" sz="1100" b="1" i="0" u="none" strike="noStrike" dirty="0">
                          <a:solidFill>
                            <a:srgbClr val="A10028"/>
                          </a:solidFill>
                          <a:effectLst/>
                          <a:latin typeface="Calibri" panose="020F0502020204030204" pitchFamily="34" charset="0"/>
                        </a:rPr>
                        <a:t>Ryan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4225">
                <a:tc>
                  <a:txBody>
                    <a:bodyPr/>
                    <a:lstStyle/>
                    <a:p>
                      <a:pPr algn="l" fontAlgn="b"/>
                      <a:r>
                        <a:rPr lang="en-US" sz="1100" b="1" i="0" u="none" strike="noStrike" dirty="0">
                          <a:solidFill>
                            <a:srgbClr val="A10028"/>
                          </a:solidFill>
                          <a:effectLst/>
                          <a:latin typeface="Calibri" panose="020F0502020204030204" pitchFamily="34" charset="0"/>
                        </a:rPr>
                        <a:t>Pelosi</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29929">
                <a:tc>
                  <a:txBody>
                    <a:bodyPr/>
                    <a:lstStyle/>
                    <a:p>
                      <a:pPr algn="l" fontAlgn="b"/>
                      <a:r>
                        <a:rPr lang="en-US" sz="1100" b="1" i="0" u="none" strike="noStrike" dirty="0">
                          <a:solidFill>
                            <a:srgbClr val="A10028"/>
                          </a:solidFill>
                          <a:effectLst/>
                          <a:latin typeface="Calibri" panose="020F0502020204030204" pitchFamily="34" charset="0"/>
                        </a:rPr>
                        <a:t>Schumer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4225">
                <a:tc>
                  <a:txBody>
                    <a:bodyPr/>
                    <a:lstStyle/>
                    <a:p>
                      <a:pPr algn="l" fontAlgn="b"/>
                      <a:r>
                        <a:rPr lang="en-US" sz="1100" b="1" i="0" u="none" strike="noStrike" dirty="0">
                          <a:solidFill>
                            <a:srgbClr val="A10028"/>
                          </a:solidFill>
                          <a:effectLst/>
                          <a:latin typeface="Calibri" panose="020F0502020204030204" pitchFamily="34" charset="0"/>
                        </a:rPr>
                        <a:t>McConnell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nvPr>
        </p:nvGraphicFramePr>
        <p:xfrm>
          <a:off x="2374575" y="2184775"/>
          <a:ext cx="736600" cy="4188591"/>
        </p:xfrm>
        <a:graphic>
          <a:graphicData uri="http://schemas.openxmlformats.org/drawingml/2006/table">
            <a:tbl>
              <a:tblPr>
                <a:tableStyleId>{5C22544A-7EE6-4342-B048-85BDC9FD1C3A}</a:tableStyleId>
              </a:tblPr>
              <a:tblGrid>
                <a:gridCol w="736600">
                  <a:extLst>
                    <a:ext uri="{9D8B030D-6E8A-4147-A177-3AD203B41FA5}">
                      <a16:colId xmlns:a16="http://schemas.microsoft.com/office/drawing/2014/main" val="20000"/>
                    </a:ext>
                  </a:extLst>
                </a:gridCol>
              </a:tblGrid>
              <a:tr h="554791">
                <a:tc>
                  <a:txBody>
                    <a:bodyPr/>
                    <a:lstStyle/>
                    <a:p>
                      <a:pPr algn="r" fontAlgn="b"/>
                      <a:r>
                        <a:rPr lang="en-US" sz="1100" b="1" i="0" u="none" strike="noStrike" dirty="0">
                          <a:solidFill>
                            <a:srgbClr val="009DD9"/>
                          </a:solidFill>
                          <a:effectLst/>
                          <a:latin typeface="Calibri" panose="020F0502020204030204" pitchFamily="34" charset="0"/>
                        </a:rPr>
                        <a:t>Sanders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8521">
                <a:tc>
                  <a:txBody>
                    <a:bodyPr/>
                    <a:lstStyle/>
                    <a:p>
                      <a:pPr algn="r" fontAlgn="b"/>
                      <a:r>
                        <a:rPr lang="en-US" sz="1100" b="1" i="0" u="none" strike="noStrike" dirty="0">
                          <a:solidFill>
                            <a:srgbClr val="009DD9"/>
                          </a:solidFill>
                          <a:effectLst/>
                          <a:latin typeface="Calibri" panose="020F0502020204030204" pitchFamily="34" charset="0"/>
                        </a:rPr>
                        <a:t>Pence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4225">
                <a:tc>
                  <a:txBody>
                    <a:bodyPr/>
                    <a:lstStyle/>
                    <a:p>
                      <a:pPr algn="r" fontAlgn="b"/>
                      <a:r>
                        <a:rPr lang="en-US" sz="1100" b="1" i="0" u="none" strike="noStrike" dirty="0">
                          <a:solidFill>
                            <a:srgbClr val="009DD9"/>
                          </a:solidFill>
                          <a:effectLst/>
                          <a:latin typeface="Calibri" panose="020F0502020204030204" pitchFamily="34" charset="0"/>
                        </a:rPr>
                        <a:t>H.</a:t>
                      </a:r>
                      <a:r>
                        <a:rPr lang="en-US" sz="1100" b="1" i="0" u="none" strike="noStrike" baseline="0" dirty="0">
                          <a:solidFill>
                            <a:srgbClr val="009DD9"/>
                          </a:solidFill>
                          <a:effectLst/>
                          <a:latin typeface="Calibri" panose="020F0502020204030204" pitchFamily="34" charset="0"/>
                        </a:rPr>
                        <a:t> Clinton</a:t>
                      </a:r>
                      <a:endParaRPr lang="en-US" sz="1100" b="1" i="0" u="none" strike="noStrike" dirty="0">
                        <a:solidFill>
                          <a:srgbClr val="009DD9"/>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4225">
                <a:tc>
                  <a:txBody>
                    <a:bodyPr/>
                    <a:lstStyle/>
                    <a:p>
                      <a:pPr algn="r" fontAlgn="b"/>
                      <a:r>
                        <a:rPr lang="en-US" sz="1100" b="1" i="0" u="none" strike="noStrike" dirty="0">
                          <a:solidFill>
                            <a:srgbClr val="009DD9"/>
                          </a:solidFill>
                          <a:effectLst/>
                          <a:latin typeface="Calibri" panose="020F0502020204030204" pitchFamily="34" charset="0"/>
                        </a:rPr>
                        <a:t>Trump</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4225">
                <a:tc>
                  <a:txBody>
                    <a:bodyPr/>
                    <a:lstStyle/>
                    <a:p>
                      <a:pPr algn="r" fontAlgn="b"/>
                      <a:r>
                        <a:rPr lang="en-US" sz="1100" b="1" i="0" u="none" strike="noStrike" dirty="0">
                          <a:solidFill>
                            <a:srgbClr val="009DD9"/>
                          </a:solidFill>
                          <a:effectLst/>
                          <a:latin typeface="Calibri" panose="020F0502020204030204" pitchFamily="34" charset="0"/>
                        </a:rPr>
                        <a:t>Warren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4225">
                <a:tc>
                  <a:txBody>
                    <a:bodyPr/>
                    <a:lstStyle/>
                    <a:p>
                      <a:pPr algn="r" fontAlgn="b"/>
                      <a:r>
                        <a:rPr lang="en-US" sz="1100" b="1" i="0" u="none" strike="noStrike" dirty="0">
                          <a:solidFill>
                            <a:srgbClr val="009DD9"/>
                          </a:solidFill>
                          <a:effectLst/>
                          <a:latin typeface="Calibri" panose="020F0502020204030204" pitchFamily="34" charset="0"/>
                        </a:rPr>
                        <a:t>Ryan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4225">
                <a:tc>
                  <a:txBody>
                    <a:bodyPr/>
                    <a:lstStyle/>
                    <a:p>
                      <a:pPr algn="r" fontAlgn="b"/>
                      <a:r>
                        <a:rPr lang="en-US" sz="1100" b="1" i="0" u="none" strike="noStrike" dirty="0">
                          <a:solidFill>
                            <a:srgbClr val="009DD9"/>
                          </a:solidFill>
                          <a:effectLst/>
                          <a:latin typeface="Calibri" panose="020F0502020204030204" pitchFamily="34" charset="0"/>
                        </a:rPr>
                        <a:t>Pelosi</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29929">
                <a:tc>
                  <a:txBody>
                    <a:bodyPr/>
                    <a:lstStyle/>
                    <a:p>
                      <a:pPr algn="r" fontAlgn="b"/>
                      <a:r>
                        <a:rPr lang="en-US" sz="1100" b="1" i="0" u="none" strike="noStrike" dirty="0">
                          <a:solidFill>
                            <a:srgbClr val="009DD9"/>
                          </a:solidFill>
                          <a:effectLst/>
                          <a:latin typeface="Calibri" panose="020F0502020204030204" pitchFamily="34" charset="0"/>
                        </a:rPr>
                        <a:t>Schumer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4225">
                <a:tc>
                  <a:txBody>
                    <a:bodyPr/>
                    <a:lstStyle/>
                    <a:p>
                      <a:pPr algn="r" fontAlgn="b"/>
                      <a:r>
                        <a:rPr lang="en-US" sz="1100" b="1" i="0" u="none" strike="noStrike" dirty="0">
                          <a:solidFill>
                            <a:srgbClr val="009DD9"/>
                          </a:solidFill>
                          <a:effectLst/>
                          <a:latin typeface="Calibri" panose="020F0502020204030204" pitchFamily="34" charset="0"/>
                        </a:rPr>
                        <a:t>McConnell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00829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10408920" cy="571500"/>
          </a:xfrm>
        </p:spPr>
        <p:txBody>
          <a:bodyPr/>
          <a:lstStyle/>
          <a:p>
            <a:r>
              <a:rPr lang="en-US" dirty="0"/>
              <a:t>Both parties have high disapproval ratings; REPUBLICAN RATINGS DECLINE BELOW AND FASTER THAN TRUMP. </a:t>
            </a:r>
          </a:p>
        </p:txBody>
      </p:sp>
      <p:sp>
        <p:nvSpPr>
          <p:cNvPr id="3" name="Text Placeholder 2"/>
          <p:cNvSpPr>
            <a:spLocks noGrp="1"/>
          </p:cNvSpPr>
          <p:nvPr>
            <p:ph type="body" idx="13"/>
          </p:nvPr>
        </p:nvSpPr>
        <p:spPr>
          <a:xfrm>
            <a:off x="792480" y="1248156"/>
            <a:ext cx="10179056" cy="341609"/>
          </a:xfrm>
        </p:spPr>
        <p:txBody>
          <a:bodyPr/>
          <a:lstStyle/>
          <a:p>
            <a:r>
              <a:rPr lang="en-US" dirty="0"/>
              <a:t>July poll sees lower approval rating for Republican party, higher approval rating for Democratic party.</a:t>
            </a:r>
          </a:p>
        </p:txBody>
      </p:sp>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Registered Voters (February n=2148; March n= 2092; April n=2027; May n=2006, June n=2,258, July n=2032) </a:t>
            </a:r>
          </a:p>
          <a:p>
            <a:r>
              <a:rPr lang="en-US" dirty="0">
                <a:solidFill>
                  <a:srgbClr val="262626"/>
                </a:solidFill>
                <a:ea typeface="MS Mincho" panose="02020609040205080304" pitchFamily="49" charset="-128"/>
              </a:rPr>
              <a:t>M4 Do you approve or disapprove of the way the Republican Party is handling its job?</a:t>
            </a:r>
          </a:p>
          <a:p>
            <a:r>
              <a:rPr lang="en-US" dirty="0">
                <a:solidFill>
                  <a:srgbClr val="262626"/>
                </a:solidFill>
                <a:ea typeface="MS Mincho" panose="02020609040205080304" pitchFamily="49" charset="-128"/>
              </a:rPr>
              <a:t>M5 Do you approve or disapprove of the way the Democratic Party is handling its job?</a:t>
            </a:r>
          </a:p>
        </p:txBody>
      </p:sp>
      <p:sp>
        <p:nvSpPr>
          <p:cNvPr id="15" name="Rectangle 14"/>
          <p:cNvSpPr/>
          <p:nvPr/>
        </p:nvSpPr>
        <p:spPr>
          <a:xfrm>
            <a:off x="1073140" y="1927840"/>
            <a:ext cx="3845283" cy="369332"/>
          </a:xfrm>
          <a:prstGeom prst="rect">
            <a:avLst/>
          </a:prstGeom>
        </p:spPr>
        <p:txBody>
          <a:bodyPr wrap="none">
            <a:spAutoFit/>
          </a:bodyPr>
          <a:lstStyle/>
          <a:p>
            <a:pPr>
              <a:defRPr/>
            </a:pPr>
            <a:r>
              <a:rPr lang="en-US" b="1" kern="0" dirty="0">
                <a:solidFill>
                  <a:srgbClr val="707276"/>
                </a:solidFill>
              </a:rPr>
              <a:t>Republican Party Job Approval Ratings</a:t>
            </a:r>
          </a:p>
        </p:txBody>
      </p:sp>
      <p:sp>
        <p:nvSpPr>
          <p:cNvPr id="21" name="Rectangle 20"/>
          <p:cNvSpPr/>
          <p:nvPr/>
        </p:nvSpPr>
        <p:spPr>
          <a:xfrm>
            <a:off x="6858000" y="1993140"/>
            <a:ext cx="3878113" cy="369332"/>
          </a:xfrm>
          <a:prstGeom prst="rect">
            <a:avLst/>
          </a:prstGeom>
        </p:spPr>
        <p:txBody>
          <a:bodyPr wrap="none">
            <a:spAutoFit/>
          </a:bodyPr>
          <a:lstStyle/>
          <a:p>
            <a:pPr>
              <a:defRPr/>
            </a:pPr>
            <a:r>
              <a:rPr lang="en-US" b="1" kern="0" dirty="0">
                <a:solidFill>
                  <a:srgbClr val="707276"/>
                </a:solidFill>
              </a:rPr>
              <a:t>Democratic Party Job Approval Ratings</a:t>
            </a:r>
          </a:p>
        </p:txBody>
      </p:sp>
      <p:grpSp>
        <p:nvGrpSpPr>
          <p:cNvPr id="5" name="Group 4"/>
          <p:cNvGrpSpPr/>
          <p:nvPr/>
        </p:nvGrpSpPr>
        <p:grpSpPr>
          <a:xfrm>
            <a:off x="811442" y="2427913"/>
            <a:ext cx="7189558" cy="3784694"/>
            <a:chOff x="533400" y="2427913"/>
            <a:chExt cx="7019091" cy="3784694"/>
          </a:xfrm>
        </p:grpSpPr>
        <p:graphicFrame>
          <p:nvGraphicFramePr>
            <p:cNvPr id="12" name="Chart 11"/>
            <p:cNvGraphicFramePr/>
            <p:nvPr>
              <p:extLst/>
            </p:nvPr>
          </p:nvGraphicFramePr>
          <p:xfrm>
            <a:off x="533400" y="2427913"/>
            <a:ext cx="7019091" cy="3784694"/>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ular Callout 22"/>
            <p:cNvSpPr/>
            <p:nvPr/>
          </p:nvSpPr>
          <p:spPr>
            <a:xfrm>
              <a:off x="4983008" y="2545081"/>
              <a:ext cx="1190494" cy="1168232"/>
            </a:xfrm>
            <a:prstGeom prst="wedgeRectCallout">
              <a:avLst>
                <a:gd name="adj1" fmla="val -68485"/>
                <a:gd name="adj2" fmla="val -17433"/>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200" kern="0" dirty="0">
                  <a:solidFill>
                    <a:srgbClr val="707276"/>
                  </a:solidFill>
                </a:rPr>
                <a:t>Highest among:</a:t>
              </a:r>
            </a:p>
            <a:p>
              <a:pPr marL="285750" indent="-285750">
                <a:buFont typeface="Arial" panose="020B0604020202020204" pitchFamily="34" charset="0"/>
                <a:buChar char="•"/>
                <a:defRPr/>
              </a:pPr>
              <a:r>
                <a:rPr lang="en-US" sz="1200" kern="0" dirty="0">
                  <a:solidFill>
                    <a:srgbClr val="707276"/>
                  </a:solidFill>
                </a:rPr>
                <a:t>Republicans (63%)</a:t>
              </a:r>
            </a:p>
            <a:p>
              <a:pPr marL="285750" indent="-285750">
                <a:buFont typeface="Arial" panose="020B0604020202020204" pitchFamily="34" charset="0"/>
                <a:buChar char="•"/>
                <a:defRPr/>
              </a:pPr>
              <a:r>
                <a:rPr lang="en-US" sz="1200" kern="0" dirty="0">
                  <a:solidFill>
                    <a:srgbClr val="707276"/>
                  </a:solidFill>
                </a:rPr>
                <a:t>Trump voters (61%)</a:t>
              </a:r>
            </a:p>
          </p:txBody>
        </p:sp>
        <p:sp>
          <p:nvSpPr>
            <p:cNvPr id="24" name="Left Bracket 23"/>
            <p:cNvSpPr/>
            <p:nvPr/>
          </p:nvSpPr>
          <p:spPr>
            <a:xfrm flipH="1">
              <a:off x="3806202" y="2575666"/>
              <a:ext cx="44635" cy="1002512"/>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kern="0" dirty="0">
                <a:solidFill>
                  <a:sysClr val="windowText" lastClr="000000"/>
                </a:solidFill>
              </a:endParaRPr>
            </a:p>
          </p:txBody>
        </p:sp>
        <p:sp>
          <p:nvSpPr>
            <p:cNvPr id="25" name="Rounded Rectangle 24"/>
            <p:cNvSpPr/>
            <p:nvPr/>
          </p:nvSpPr>
          <p:spPr>
            <a:xfrm>
              <a:off x="3930672" y="2707341"/>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3200" b="1" kern="0" dirty="0">
                  <a:solidFill>
                    <a:srgbClr val="A10028"/>
                  </a:solidFill>
                </a:rPr>
                <a:t>33%</a:t>
              </a:r>
              <a:br>
                <a:rPr lang="en-US" sz="3200" b="1" kern="0" dirty="0">
                  <a:solidFill>
                    <a:srgbClr val="A10028"/>
                  </a:solidFill>
                </a:rPr>
              </a:br>
              <a:r>
                <a:rPr lang="en-US" sz="2000" b="1" kern="0" dirty="0">
                  <a:solidFill>
                    <a:srgbClr val="A10028"/>
                  </a:solidFill>
                </a:rPr>
                <a:t>approve</a:t>
              </a:r>
            </a:p>
          </p:txBody>
        </p:sp>
      </p:grpSp>
      <p:sp>
        <p:nvSpPr>
          <p:cNvPr id="18" name="Left Bracket 17"/>
          <p:cNvSpPr/>
          <p:nvPr/>
        </p:nvSpPr>
        <p:spPr>
          <a:xfrm flipH="1">
            <a:off x="4169267" y="3706388"/>
            <a:ext cx="45719" cy="2147039"/>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kern="0" dirty="0">
              <a:solidFill>
                <a:sysClr val="windowText" lastClr="000000"/>
              </a:solidFill>
            </a:endParaRPr>
          </a:p>
        </p:txBody>
      </p:sp>
      <p:sp>
        <p:nvSpPr>
          <p:cNvPr id="19" name="Rounded Rectangle 18"/>
          <p:cNvSpPr/>
          <p:nvPr/>
        </p:nvSpPr>
        <p:spPr>
          <a:xfrm>
            <a:off x="4297172" y="3906997"/>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3200" b="1" kern="0" dirty="0">
                <a:solidFill>
                  <a:srgbClr val="A10028"/>
                </a:solidFill>
              </a:rPr>
              <a:t>67%</a:t>
            </a:r>
            <a:br>
              <a:rPr lang="en-US" sz="3200" b="1" kern="0" dirty="0">
                <a:solidFill>
                  <a:srgbClr val="A10028"/>
                </a:solidFill>
              </a:rPr>
            </a:br>
            <a:r>
              <a:rPr lang="en-US" sz="2000" b="1" kern="0" dirty="0">
                <a:solidFill>
                  <a:srgbClr val="A10028"/>
                </a:solidFill>
              </a:rPr>
              <a:t>disapprove</a:t>
            </a:r>
          </a:p>
        </p:txBody>
      </p:sp>
      <p:grpSp>
        <p:nvGrpSpPr>
          <p:cNvPr id="6" name="Group 5"/>
          <p:cNvGrpSpPr/>
          <p:nvPr/>
        </p:nvGrpSpPr>
        <p:grpSpPr>
          <a:xfrm>
            <a:off x="6588522" y="2419188"/>
            <a:ext cx="5527278" cy="3793419"/>
            <a:chOff x="6095999" y="2419188"/>
            <a:chExt cx="5527278" cy="3793419"/>
          </a:xfrm>
        </p:grpSpPr>
        <p:graphicFrame>
          <p:nvGraphicFramePr>
            <p:cNvPr id="16" name="Chart 15"/>
            <p:cNvGraphicFramePr/>
            <p:nvPr>
              <p:extLst/>
            </p:nvPr>
          </p:nvGraphicFramePr>
          <p:xfrm>
            <a:off x="6095999" y="2419188"/>
            <a:ext cx="5293336" cy="379341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ular Callout 21"/>
            <p:cNvSpPr/>
            <p:nvPr/>
          </p:nvSpPr>
          <p:spPr>
            <a:xfrm>
              <a:off x="10435428" y="2607620"/>
              <a:ext cx="1187849" cy="1098769"/>
            </a:xfrm>
            <a:prstGeom prst="wedgeRectCallout">
              <a:avLst>
                <a:gd name="adj1" fmla="val -64070"/>
                <a:gd name="adj2" fmla="val -27825"/>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200" kern="0" dirty="0">
                  <a:solidFill>
                    <a:srgbClr val="707276"/>
                  </a:solidFill>
                </a:rPr>
                <a:t>Highest among:</a:t>
              </a:r>
            </a:p>
            <a:p>
              <a:pPr marL="285750" indent="-285750">
                <a:buFont typeface="Arial" panose="020B0604020202020204" pitchFamily="34" charset="0"/>
                <a:buChar char="•"/>
                <a:defRPr/>
              </a:pPr>
              <a:r>
                <a:rPr lang="en-US" sz="1200" kern="0" dirty="0">
                  <a:solidFill>
                    <a:srgbClr val="707276"/>
                  </a:solidFill>
                </a:rPr>
                <a:t>Democrats (68%)</a:t>
              </a:r>
            </a:p>
            <a:p>
              <a:pPr marL="285750" indent="-285750">
                <a:buFont typeface="Arial" panose="020B0604020202020204" pitchFamily="34" charset="0"/>
                <a:buChar char="•"/>
                <a:defRPr/>
              </a:pPr>
              <a:r>
                <a:rPr lang="en-US" sz="1200" kern="0" dirty="0">
                  <a:solidFill>
                    <a:srgbClr val="707276"/>
                  </a:solidFill>
                </a:rPr>
                <a:t>Clinton voters (66%)</a:t>
              </a:r>
            </a:p>
          </p:txBody>
        </p:sp>
        <p:sp>
          <p:nvSpPr>
            <p:cNvPr id="26" name="Rounded Rectangle 25"/>
            <p:cNvSpPr/>
            <p:nvPr/>
          </p:nvSpPr>
          <p:spPr>
            <a:xfrm>
              <a:off x="9420362" y="2675088"/>
              <a:ext cx="1321235"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3200" b="1" kern="0" dirty="0">
                  <a:solidFill>
                    <a:srgbClr val="009DD9"/>
                  </a:solidFill>
                </a:rPr>
                <a:t>41%</a:t>
              </a:r>
              <a:br>
                <a:rPr lang="en-US" sz="3200" b="1" kern="0" dirty="0">
                  <a:solidFill>
                    <a:srgbClr val="009DD9"/>
                  </a:solidFill>
                </a:rPr>
              </a:br>
              <a:r>
                <a:rPr lang="en-US" sz="2000" b="1" kern="0" dirty="0">
                  <a:solidFill>
                    <a:srgbClr val="009DD9"/>
                  </a:solidFill>
                </a:rPr>
                <a:t>approve</a:t>
              </a:r>
            </a:p>
          </p:txBody>
        </p:sp>
        <p:sp>
          <p:nvSpPr>
            <p:cNvPr id="27" name="Left Bracket 26"/>
            <p:cNvSpPr/>
            <p:nvPr/>
          </p:nvSpPr>
          <p:spPr>
            <a:xfrm flipH="1">
              <a:off x="9436606" y="2545081"/>
              <a:ext cx="45719" cy="1322364"/>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kern="0" dirty="0">
                <a:solidFill>
                  <a:sysClr val="windowText" lastClr="000000"/>
                </a:solidFill>
              </a:endParaRPr>
            </a:p>
          </p:txBody>
        </p:sp>
        <p:sp>
          <p:nvSpPr>
            <p:cNvPr id="20" name="Rounded Rectangle 19"/>
            <p:cNvSpPr/>
            <p:nvPr/>
          </p:nvSpPr>
          <p:spPr>
            <a:xfrm>
              <a:off x="9482325" y="4060634"/>
              <a:ext cx="1704921"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3200" b="1" kern="0" dirty="0">
                  <a:solidFill>
                    <a:srgbClr val="009DD9"/>
                  </a:solidFill>
                </a:rPr>
                <a:t>59%</a:t>
              </a:r>
              <a:br>
                <a:rPr lang="en-US" sz="3200" b="1" kern="0" dirty="0">
                  <a:solidFill>
                    <a:srgbClr val="009DD9"/>
                  </a:solidFill>
                </a:rPr>
              </a:br>
              <a:r>
                <a:rPr lang="en-US" sz="2000" b="1" kern="0" dirty="0">
                  <a:solidFill>
                    <a:srgbClr val="009DD9"/>
                  </a:solidFill>
                </a:rPr>
                <a:t>disapprove</a:t>
              </a:r>
            </a:p>
          </p:txBody>
        </p:sp>
        <p:sp>
          <p:nvSpPr>
            <p:cNvPr id="28" name="Left Bracket 27"/>
            <p:cNvSpPr/>
            <p:nvPr/>
          </p:nvSpPr>
          <p:spPr>
            <a:xfrm flipH="1">
              <a:off x="9436606" y="3906997"/>
              <a:ext cx="45719" cy="1946430"/>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kern="0" dirty="0">
                <a:solidFill>
                  <a:sysClr val="windowText" lastClr="000000"/>
                </a:solidFill>
              </a:endParaRPr>
            </a:p>
          </p:txBody>
        </p:sp>
      </p:grpSp>
    </p:spTree>
    <p:extLst>
      <p:ext uri="{BB962C8B-B14F-4D97-AF65-F5344CB8AC3E}">
        <p14:creationId xmlns:p14="http://schemas.microsoft.com/office/powerpoint/2010/main" val="3889470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69213"/>
            <a:ext cx="10256520" cy="571500"/>
          </a:xfrm>
        </p:spPr>
        <p:txBody>
          <a:bodyPr/>
          <a:lstStyle/>
          <a:p>
            <a:r>
              <a:rPr lang="en-US" dirty="0"/>
              <a:t>Nearly a third of voters think stimulating American jobs should be the top priority for president trump</a:t>
            </a:r>
          </a:p>
        </p:txBody>
      </p:sp>
      <p:sp>
        <p:nvSpPr>
          <p:cNvPr id="3" name="Text Placeholder 2"/>
          <p:cNvSpPr>
            <a:spLocks noGrp="1"/>
          </p:cNvSpPr>
          <p:nvPr>
            <p:ph type="body" idx="13"/>
          </p:nvPr>
        </p:nvSpPr>
        <p:spPr/>
        <p:txBody>
          <a:bodyPr/>
          <a:lstStyle/>
          <a:p>
            <a:r>
              <a:rPr lang="en-US" dirty="0"/>
              <a:t>Less than 1 in 5 think repealing and replacing the ACA should be the top priority.</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(n=2032) </a:t>
            </a:r>
          </a:p>
          <a:p>
            <a:r>
              <a:rPr lang="en-US" dirty="0">
                <a:solidFill>
                  <a:srgbClr val="262626"/>
                </a:solidFill>
                <a:ea typeface="MS Mincho" panose="02020609040205080304" pitchFamily="49" charset="-128"/>
              </a:rPr>
              <a:t>M9. Which of the following should be the top priority for President Trump and Republicans in Congress?</a:t>
            </a:r>
            <a:endParaRPr lang="en-US" dirty="0"/>
          </a:p>
        </p:txBody>
      </p:sp>
      <p:graphicFrame>
        <p:nvGraphicFramePr>
          <p:cNvPr id="5" name="Chart 4"/>
          <p:cNvGraphicFramePr/>
          <p:nvPr>
            <p:extLst/>
          </p:nvPr>
        </p:nvGraphicFramePr>
        <p:xfrm>
          <a:off x="2003594" y="1907695"/>
          <a:ext cx="8458200" cy="446567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839681" y="1828800"/>
            <a:ext cx="8937063" cy="369332"/>
          </a:xfrm>
          <a:prstGeom prst="rect">
            <a:avLst/>
          </a:prstGeom>
        </p:spPr>
        <p:txBody>
          <a:bodyPr wrap="none">
            <a:spAutoFit/>
          </a:bodyPr>
          <a:lstStyle/>
          <a:p>
            <a:pPr algn="ctr" defTabSz="457200">
              <a:defRPr/>
            </a:pPr>
            <a:r>
              <a:rPr lang="en-US" b="1" kern="0" dirty="0">
                <a:solidFill>
                  <a:srgbClr val="707276"/>
                </a:solidFill>
              </a:rPr>
              <a:t>Voters’ think the top priorities for President Trump and Republicans in Congress should be…</a:t>
            </a:r>
          </a:p>
        </p:txBody>
      </p:sp>
    </p:spTree>
    <p:extLst>
      <p:ext uri="{BB962C8B-B14F-4D97-AF65-F5344CB8AC3E}">
        <p14:creationId xmlns:p14="http://schemas.microsoft.com/office/powerpoint/2010/main" val="40607432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2007-2010 Standard Template">
  <a:themeElements>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2.xml><?xml version="1.0" encoding="utf-8"?>
<a:theme xmlns:a="http://schemas.openxmlformats.org/drawingml/2006/main" name="2_2007_2010_Multicolor_Template_Standard_1_14_13">
  <a:themeElements>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opicTitle1 xmlns="2e8c896f-fd84-491a-bb16-fb60357350f9">Presentations</TopicTitle1>
    <Details xmlns="2e8c896f-fd84-491a-bb16-fb60357350f9" xsi:nil="true"/>
    <PublishingRollupImage xmlns="http://schemas.microsoft.com/sharepoint/v3">&lt;img alt="" border="0" src="https://intranet.nielsen.com/ourcompany/insidenielsen/mktg/MktgImages/PowerPoint%20Lite.jpg" style="BORDER: 0px solid; "&gt;</PublishingRollupImage>
    <Country xmlns="2e8c896f-fd84-491a-bb16-fb60357350f9">*Global</Country>
    <FreshnessDate xmlns="2e8c896f-fd84-491a-bb16-fb60357350f9">2013-01-03T05:00:00+00:00</FreshnessDate>
    <Region xmlns="2e8c896f-fd84-491a-bb16-fb60357350f9">*Global</Region>
    <PrimaryContact xmlns="2e8c896f-fd84-491a-bb16-fb60357350f9">
      <UserInfo>
        <DisplayName>Jantsch, Ellen</DisplayName>
        <AccountId>60253</AccountId>
        <AccountType/>
      </UserInfo>
    </PrimaryContac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38880B7CE533409105C259AF09F19A" ma:contentTypeVersion="11" ma:contentTypeDescription="Create a new document." ma:contentTypeScope="" ma:versionID="b12eb8ba22abd922e53299a078c55a86">
  <xsd:schema xmlns:xsd="http://www.w3.org/2001/XMLSchema" xmlns:xs="http://www.w3.org/2001/XMLSchema" xmlns:p="http://schemas.microsoft.com/office/2006/metadata/properties" xmlns:ns1="http://schemas.microsoft.com/sharepoint/v3" xmlns:ns2="2e8c896f-fd84-491a-bb16-fb60357350f9" targetNamespace="http://schemas.microsoft.com/office/2006/metadata/properties" ma:root="true" ma:fieldsID="8f0f834a4121e8e59af4023925f4e68f" ns1:_="" ns2:_="">
    <xsd:import namespace="http://schemas.microsoft.com/sharepoint/v3"/>
    <xsd:import namespace="2e8c896f-fd84-491a-bb16-fb60357350f9"/>
    <xsd:element name="properties">
      <xsd:complexType>
        <xsd:sequence>
          <xsd:element name="documentManagement">
            <xsd:complexType>
              <xsd:all>
                <xsd:element ref="ns2:Details" minOccurs="0"/>
                <xsd:element ref="ns2:FreshnessDate"/>
                <xsd:element ref="ns2:PrimaryContact"/>
                <xsd:element ref="ns2:Region" minOccurs="0"/>
                <xsd:element ref="ns2:Country" minOccurs="0"/>
                <xsd:element ref="ns1:PublishingRollupImage" minOccurs="0"/>
                <xsd:element ref="ns2:TopicTitle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RollupImage" ma:index="13" nillable="true" ma:displayName="Rollup Image" ma:internalName="PublishingRollup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8c896f-fd84-491a-bb16-fb60357350f9" elementFormDefault="qualified">
    <xsd:import namespace="http://schemas.microsoft.com/office/2006/documentManagement/types"/>
    <xsd:import namespace="http://schemas.microsoft.com/office/infopath/2007/PartnerControls"/>
    <xsd:element name="Details" ma:index="2" nillable="true" ma:displayName="Details" ma:default="" ma:description="Description of the document if needed." ma:internalName="Details">
      <xsd:simpleType>
        <xsd:restriction base="dms:Note">
          <xsd:maxLength value="255"/>
        </xsd:restriction>
      </xsd:simpleType>
    </xsd:element>
    <xsd:element name="FreshnessDate" ma:index="3" ma:displayName="Freshness Date" ma:default="[today]" ma:description="Date originally created or the last date the document was reviewed and considered current." ma:format="DateOnly" ma:internalName="FreshnessDate">
      <xsd:simpleType>
        <xsd:restriction base="dms:DateTime"/>
      </xsd:simpleType>
    </xsd:element>
    <xsd:element name="PrimaryContact" ma:index="4" ma:displayName="Primary Contact" ma:description="Primary contact for this document.  This is not necessarily the author but the person to which users can contact with questions." ma:list="UserInfo" ma:SearchPeopleOnly="false" ma:SharePointGroup="0" ma:internalName="Primary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gion" ma:index="5" nillable="true" ma:displayName="Region" ma:default="*Global" ma:description="Nielsen company region." ma:format="Dropdown" ma:internalName="Region">
      <xsd:simpleType>
        <xsd:restriction base="dms:Choice">
          <xsd:enumeration value="*Global"/>
          <xsd:enumeration value="APIMEA"/>
          <xsd:enumeration value="Europe"/>
          <xsd:enumeration value="GC"/>
          <xsd:enumeration value="Latam"/>
          <xsd:enumeration value="North America"/>
        </xsd:restriction>
      </xsd:simpleType>
    </xsd:element>
    <xsd:element name="Country" ma:index="12" nillable="true" ma:displayName="Country" ma:default="*Global" ma:format="Dropdown" ma:internalName="Country">
      <xsd:simpleType>
        <xsd:restriction base="dms:Choice">
          <xsd:enumeration value="*Global"/>
          <xsd:enumeration value="Albania"/>
          <xsd:enumeration value="Algeria"/>
          <xsd:enumeration value="Argentina"/>
          <xsd:enumeration value="Armenia"/>
          <xsd:enumeration value="Australia"/>
          <xsd:enumeration value="Austria"/>
          <xsd:enumeration value="Azerbaijan"/>
          <xsd:enumeration value="Bahrain"/>
          <xsd:enumeration value="Balkans"/>
          <xsd:enumeration value="Baltic States"/>
          <xsd:enumeration value="Bangladesh"/>
          <xsd:enumeration value="Belarus"/>
          <xsd:enumeration value="Belgium"/>
          <xsd:enumeration value="Bolivia"/>
          <xsd:enumeration value="Bosnia"/>
          <xsd:enumeration value="Brazil"/>
          <xsd:enumeration value="Bulgaria"/>
          <xsd:enumeration value="Cameroon"/>
          <xsd:enumeration value="Canada"/>
          <xsd:enumeration value="Chile"/>
          <xsd:enumeration value="China"/>
          <xsd:enumeration value="Colombia"/>
          <xsd:enumeration value="Costa Rica"/>
          <xsd:enumeration value="Croatia"/>
          <xsd:enumeration value="Cyprus"/>
          <xsd:enumeration value="Czech Republic"/>
          <xsd:enumeration value="Denmark"/>
          <xsd:enumeration value="Dominican Republic"/>
          <xsd:enumeration value="Ecuador"/>
          <xsd:enumeration value="Egypt"/>
          <xsd:enumeration value="El Salvador"/>
          <xsd:enumeration value="Estonia"/>
          <xsd:enumeration value="Ethiopia"/>
          <xsd:enumeration value="Finland"/>
          <xsd:enumeration value="France"/>
          <xsd:enumeration value="Georgia"/>
          <xsd:enumeration value="Germany"/>
          <xsd:enumeration value="Ghana"/>
          <xsd:enumeration value="Greece"/>
          <xsd:enumeration value="Guatemala"/>
          <xsd:enumeration value="Honduras"/>
          <xsd:enumeration value="Hong Kong"/>
          <xsd:enumeration value="Hungary"/>
          <xsd:enumeration value="India"/>
          <xsd:enumeration value="Indonesia"/>
          <xsd:enumeration value="Ireland"/>
          <xsd:enumeration value="Israel"/>
          <xsd:enumeration value="Italy"/>
          <xsd:enumeration value="Ivory Coast"/>
          <xsd:enumeration value="Japan"/>
          <xsd:enumeration value="Jordan"/>
          <xsd:enumeration value="Kazakhstan"/>
          <xsd:enumeration value="Kenya"/>
          <xsd:enumeration value="Kuwait"/>
          <xsd:enumeration value="Kyrgystan"/>
          <xsd:enumeration value="Latvia"/>
          <xsd:enumeration value="Lebanon"/>
          <xsd:enumeration value="Libya"/>
          <xsd:enumeration value="Lithuania"/>
          <xsd:enumeration value="Macedonia"/>
          <xsd:enumeration value="Malaysia"/>
          <xsd:enumeration value="Mexico"/>
          <xsd:enumeration value="Moldova"/>
          <xsd:enumeration value="Mongolia"/>
          <xsd:enumeration value="Montenegro"/>
          <xsd:enumeration value="Morocco"/>
          <xsd:enumeration value="Multiple Countries"/>
          <xsd:enumeration value="N/A"/>
          <xsd:enumeration value="Namibia"/>
          <xsd:enumeration value="Nepal"/>
          <xsd:enumeration value="Netherlands, The"/>
          <xsd:enumeration value="New Zealand"/>
          <xsd:enumeration value="Nicaragua"/>
          <xsd:enumeration value="Nigeria"/>
          <xsd:enumeration value="Norway"/>
          <xsd:enumeration value="Oman"/>
          <xsd:enumeration value="Pakistan"/>
          <xsd:enumeration value="Panama"/>
          <xsd:enumeration value="Paraguay"/>
          <xsd:enumeration value="Peru"/>
          <xsd:enumeration value="Philippines"/>
          <xsd:enumeration value="Poland"/>
          <xsd:enumeration value="Portugal"/>
          <xsd:enumeration value="Puerto Rico"/>
          <xsd:enumeration value="Qatar"/>
          <xsd:enumeration value="Romania"/>
          <xsd:enumeration value="Russia"/>
          <xsd:enumeration value="Saudi Arabia"/>
          <xsd:enumeration value="Serbia"/>
          <xsd:enumeration value="Singapore"/>
          <xsd:enumeration value="Slovakia"/>
          <xsd:enumeration value="Slovenia"/>
          <xsd:enumeration value="South Africa"/>
          <xsd:enumeration value="South Korea"/>
          <xsd:enumeration value="Spain"/>
          <xsd:enumeration value="Sri Lanka"/>
          <xsd:enumeration value="Sweden"/>
          <xsd:enumeration value="Switzerland"/>
          <xsd:enumeration value="Syria"/>
          <xsd:enumeration value="Taiwan"/>
          <xsd:enumeration value="Tajikistan"/>
          <xsd:enumeration value="Tanzania"/>
          <xsd:enumeration value="Thailand"/>
          <xsd:enumeration value="Tunisia"/>
          <xsd:enumeration value="Turkemenistan"/>
          <xsd:enumeration value="Turkey"/>
          <xsd:enumeration value="Uganda"/>
          <xsd:enumeration value="Ukraine"/>
          <xsd:enumeration value="United Arab Emirates"/>
          <xsd:enumeration value="United Kingdom"/>
          <xsd:enumeration value="United States"/>
          <xsd:enumeration value="Uruguay"/>
          <xsd:enumeration value="Uzbekistan"/>
          <xsd:enumeration value="Venezuela"/>
          <xsd:enumeration value="Vietnam"/>
          <xsd:enumeration value="Yemen"/>
        </xsd:restriction>
      </xsd:simpleType>
    </xsd:element>
    <xsd:element name="TopicTitle1" ma:index="14" nillable="true" ma:displayName="Topic" ma:format="RadioButtons" ma:internalName="TopicTitle1">
      <xsd:simpleType>
        <xsd:restriction base="dms:Choice">
          <xsd:enumeration value="Client-Related"/>
          <xsd:enumeration value="External Events"/>
          <xsd:enumeration value="HTML Email Instructions"/>
          <xsd:enumeration value="Internal Meeting Templates"/>
          <xsd:enumeration value="Policies/Guidelines"/>
          <xsd:enumeration value="Presentations"/>
          <xsd:enumeration value="Business Cards"/>
          <xsd:enumeration value="Desktop"/>
          <xsd:enumeration value="Email Signature"/>
          <xsd:enumeration value="Stationery"/>
          <xsd:enumeration value="RFP Toolki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78DD3C-4482-4353-B4D2-0AEBAB8193DB}">
  <ds:schemaRefs>
    <ds:schemaRef ds:uri="http://schemas.microsoft.com/office/2006/metadata/properties"/>
    <ds:schemaRef ds:uri="http://www.w3.org/2000/xmlns/"/>
    <ds:schemaRef ds:uri="2e8c896f-fd84-491a-bb16-fb60357350f9"/>
    <ds:schemaRef ds:uri="http://www.w3.org/2001/XMLSchema-instance"/>
    <ds:schemaRef ds:uri="http://schemas.microsoft.com/sharepoint/v3"/>
  </ds:schemaRefs>
</ds:datastoreItem>
</file>

<file path=customXml/itemProps2.xml><?xml version="1.0" encoding="utf-8"?>
<ds:datastoreItem xmlns:ds="http://schemas.openxmlformats.org/officeDocument/2006/customXml" ds:itemID="{BD8FABEB-E3BD-40FD-B93D-77D0AF3DC02C}">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2e8c896f-fd84-491a-bb16-fb60357350f9"/>
  </ds:schemaRefs>
</ds:datastoreItem>
</file>

<file path=customXml/itemProps3.xml><?xml version="1.0" encoding="utf-8"?>
<ds:datastoreItem xmlns:ds="http://schemas.openxmlformats.org/officeDocument/2006/customXml" ds:itemID="{9220E7CE-EC27-445B-AEB1-CE1B2E0D6E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Nielsen 2007-2010 Standard Template.potx</Template>
  <TotalTime>65411</TotalTime>
  <Words>4507</Words>
  <Application>Microsoft Office PowerPoint</Application>
  <PresentationFormat>Widescreen</PresentationFormat>
  <Paragraphs>642</Paragraphs>
  <Slides>45</Slides>
  <Notes>0</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1_2007-2010 Standard Template</vt:lpstr>
      <vt:lpstr>2_2007_2010_Multicolor_Template_Standard_1_14_13</vt:lpstr>
      <vt:lpstr>PowerPoint Presentation</vt:lpstr>
      <vt:lpstr>Survey method</vt:lpstr>
      <vt:lpstr>PowerPoint Presentation</vt:lpstr>
      <vt:lpstr>Voters CONSISTENTLY feel THE economy is on the  right track more so than the country</vt:lpstr>
      <vt:lpstr>Trump approval takes a hit; RepUBLicans stick with President</vt:lpstr>
      <vt:lpstr>  over half approve of the job president trump is doing on fighting terrorism and stimulating jobs</vt:lpstr>
      <vt:lpstr>Trump Numbers down TO LOWESt IN PRESIDENCY</vt:lpstr>
      <vt:lpstr>Both parties have high disapproval ratings; REPUBLICAN RATINGS DECLINE BELOW AND FASTER THAN TRUMP. </vt:lpstr>
      <vt:lpstr>Nearly a third of voters think stimulating American jobs should be the top priority for president trump</vt:lpstr>
      <vt:lpstr>Majority would not impeach trump over his actions; over Two in five do not think any action should be taken</vt:lpstr>
      <vt:lpstr>Nearly 2 in 3 voters say the investigations into Russia and trump are hurting the country</vt:lpstr>
      <vt:lpstr>PowerPoint Presentation</vt:lpstr>
      <vt:lpstr>Over 2 in 5 voters say health care is among the most important issues facing the country today</vt:lpstr>
      <vt:lpstr>About 2 in 3 voters continue to say the u.s. economy Is strong</vt:lpstr>
      <vt:lpstr>Just over one quarter of voters see their Financial situation as deteriorating</vt:lpstr>
      <vt:lpstr>Nearly 9 in 10 voters have heard about The president’s son  meeting with a Russian Lawyer during the campaign to  secure info about Hillary clinton’s dealings with Russia</vt:lpstr>
      <vt:lpstr>Voters appear to be more lenient with the Clinton campaign’s opposition research</vt:lpstr>
      <vt:lpstr>Majority believe Clinton Foundation Contributions  should be investigated</vt:lpstr>
      <vt:lpstr>Majority of Voters believe Canadian Prime minister giving millions to an admitted terrorist was wrong</vt:lpstr>
      <vt:lpstr>Vast Majority of Voters believe the millions of  dollars the Canadian prime minister awarded the terrorist should go the deceased soldier’s family</vt:lpstr>
      <vt:lpstr>Most feel the trump presidency is on a bad course</vt:lpstr>
      <vt:lpstr>Voters seem to be in consensus on most favorable ways to improve trump’s Presidency – stay out of the media and Focus on Legislation and policies</vt:lpstr>
      <vt:lpstr>Voters are clear – put the phone down and focus  on important issues affecting the country</vt:lpstr>
      <vt:lpstr>PowerPoint Presentation</vt:lpstr>
      <vt:lpstr>Voters are split when it comes to opinions on the affordable care act</vt:lpstr>
      <vt:lpstr>Over half of voters trust democrats in congress  when it comes to the future of healthcare</vt:lpstr>
      <vt:lpstr>If republicans fail to agree on a healthcare plan, half think they should bring democrats on board</vt:lpstr>
      <vt:lpstr>majority of voters say democrats should work  with republicans To work out new bill if ACA IS repealed</vt:lpstr>
      <vt:lpstr>Slightly Over half would prefer a high premium  health insurance plan</vt:lpstr>
      <vt:lpstr>most voters see more importance in making health insurance accessible to all</vt:lpstr>
      <vt:lpstr>Nearly 2 in 3 believe The mandate that requires  people to have health insurance should be repealed</vt:lpstr>
      <vt:lpstr>PowerPoint Presentation</vt:lpstr>
      <vt:lpstr>Drugs are seen as a leading contributor to crime by nearly half of voters</vt:lpstr>
      <vt:lpstr>According to voters, crime in America is on the rise</vt:lpstr>
      <vt:lpstr>A majority of voters feel safe and secure in their  homes at night</vt:lpstr>
      <vt:lpstr>Voters are evenly split on whether the criminal justice  system is biased against minorities</vt:lpstr>
      <vt:lpstr>Majority feels unfavorable towards black lives matter protests</vt:lpstr>
      <vt:lpstr>Voters feel race does affect police use of force</vt:lpstr>
      <vt:lpstr>Majority says the criminal justice system is too lenient  on crime</vt:lpstr>
      <vt:lpstr>Majorities favor policies on gun ownership;  say a gun in the house makes a home safer</vt:lpstr>
      <vt:lpstr>Majority support minimum sentencing for drug  deals and feel prosecutors should enforce them</vt:lpstr>
      <vt:lpstr>Around 7 in 10 voters support the death penalty, both  in general and for those who kill cops </vt:lpstr>
      <vt:lpstr>Majority says legalizing marijuana makes society better; about half say it should be fully legal</vt:lpstr>
      <vt:lpstr>PowerPoint Presentation</vt:lpstr>
      <vt:lpstr>DEMOGRAPHICS</vt:lpstr>
    </vt:vector>
  </TitlesOfParts>
  <Company>Nielsen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2007-2010 Standard Template Lite</dc:title>
  <dc:creator>Ellen Jantsch</dc:creator>
  <cp:lastModifiedBy>Birth, Allyssa</cp:lastModifiedBy>
  <cp:revision>1544</cp:revision>
  <cp:lastPrinted>2017-01-31T20:54:48Z</cp:lastPrinted>
  <dcterms:created xsi:type="dcterms:W3CDTF">2012-12-22T21:35:06Z</dcterms:created>
  <dcterms:modified xsi:type="dcterms:W3CDTF">2017-07-30T14:50:25Z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0x0101000538880B7CE533409105C259AF09F19A</vt:lpwstr>
  </property>
</Properties>
</file>