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xml" ContentType="application/vnd.openxmlformats-officedocument.drawingml.chartshapes+xml"/>
  <Override PartName="/ppt/tags/tag17.xml" ContentType="application/vnd.openxmlformats-officedocument.presentationml.tag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2.xml" ContentType="application/vnd.openxmlformats-officedocument.drawingml.chartshapes+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ags/tag18.xml" ContentType="application/vnd.openxmlformats-officedocument.presentationml.tags+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drawings/drawing3.xml" ContentType="application/vnd.openxmlformats-officedocument.drawingml.chartshapes+xml"/>
  <Override PartName="/ppt/tags/tag19.xml" ContentType="application/vnd.openxmlformats-officedocument.presentationml.tags+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drawings/drawing4.xml" ContentType="application/vnd.openxmlformats-officedocument.drawingml.chartshapes+xml"/>
  <Override PartName="/ppt/tags/tag20.xml" ContentType="application/vnd.openxmlformats-officedocument.presentationml.tags+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ags/tag21.xml" ContentType="application/vnd.openxmlformats-officedocument.presentationml.tags+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ags/tag22.xml" ContentType="application/vnd.openxmlformats-officedocument.presentationml.tags+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tags/tag23.xml" ContentType="application/vnd.openxmlformats-officedocument.presentationml.tags+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ags/tag24.xml" ContentType="application/vnd.openxmlformats-officedocument.presentationml.tags+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ags/tag25.xml" ContentType="application/vnd.openxmlformats-officedocument.presentationml.tags+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tags/tag26.xml" ContentType="application/vnd.openxmlformats-officedocument.presentationml.tags+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4"/>
    <p:sldMasterId id="2147483763" r:id="rId5"/>
  </p:sldMasterIdLst>
  <p:notesMasterIdLst>
    <p:notesMasterId r:id="rId49"/>
  </p:notesMasterIdLst>
  <p:handoutMasterIdLst>
    <p:handoutMasterId r:id="rId50"/>
  </p:handoutMasterIdLst>
  <p:sldIdLst>
    <p:sldId id="730" r:id="rId6"/>
    <p:sldId id="731" r:id="rId7"/>
    <p:sldId id="836" r:id="rId8"/>
    <p:sldId id="879" r:id="rId9"/>
    <p:sldId id="874" r:id="rId10"/>
    <p:sldId id="880" r:id="rId11"/>
    <p:sldId id="732" r:id="rId12"/>
    <p:sldId id="881" r:id="rId13"/>
    <p:sldId id="835" r:id="rId14"/>
    <p:sldId id="838" r:id="rId15"/>
    <p:sldId id="882" r:id="rId16"/>
    <p:sldId id="884" r:id="rId17"/>
    <p:sldId id="883" r:id="rId18"/>
    <p:sldId id="885" r:id="rId19"/>
    <p:sldId id="897" r:id="rId20"/>
    <p:sldId id="898" r:id="rId21"/>
    <p:sldId id="899" r:id="rId22"/>
    <p:sldId id="900" r:id="rId23"/>
    <p:sldId id="901" r:id="rId24"/>
    <p:sldId id="902" r:id="rId25"/>
    <p:sldId id="903" r:id="rId26"/>
    <p:sldId id="904" r:id="rId27"/>
    <p:sldId id="905" r:id="rId28"/>
    <p:sldId id="906" r:id="rId29"/>
    <p:sldId id="907" r:id="rId30"/>
    <p:sldId id="916" r:id="rId31"/>
    <p:sldId id="917" r:id="rId32"/>
    <p:sldId id="918" r:id="rId33"/>
    <p:sldId id="887" r:id="rId34"/>
    <p:sldId id="888" r:id="rId35"/>
    <p:sldId id="889" r:id="rId36"/>
    <p:sldId id="890" r:id="rId37"/>
    <p:sldId id="891" r:id="rId38"/>
    <p:sldId id="892" r:id="rId39"/>
    <p:sldId id="893" r:id="rId40"/>
    <p:sldId id="894" r:id="rId41"/>
    <p:sldId id="895" r:id="rId42"/>
    <p:sldId id="896" r:id="rId43"/>
    <p:sldId id="919" r:id="rId44"/>
    <p:sldId id="908" r:id="rId45"/>
    <p:sldId id="909" r:id="rId46"/>
    <p:sldId id="910" r:id="rId47"/>
    <p:sldId id="911" r:id="rId48"/>
  </p:sldIdLst>
  <p:sldSz cx="12192000" cy="6858000"/>
  <p:notesSz cx="6858000" cy="9236075"/>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28" userDrawn="1">
          <p15:clr>
            <a:srgbClr val="A4A3A4"/>
          </p15:clr>
        </p15:guide>
        <p15:guide id="2" orient="horz" pos="1008" userDrawn="1">
          <p15:clr>
            <a:srgbClr val="A4A3A4"/>
          </p15:clr>
        </p15:guide>
        <p15:guide id="3" orient="horz" pos="1200" userDrawn="1">
          <p15:clr>
            <a:srgbClr val="A4A3A4"/>
          </p15:clr>
        </p15:guide>
        <p15:guide id="4" orient="horz" pos="1248" userDrawn="1">
          <p15:clr>
            <a:srgbClr val="A4A3A4"/>
          </p15:clr>
        </p15:guide>
        <p15:guide id="5" pos="2752" userDrawn="1">
          <p15:clr>
            <a:srgbClr val="A4A3A4"/>
          </p15:clr>
        </p15:guide>
        <p15:guide id="6" pos="6816" userDrawn="1">
          <p15:clr>
            <a:srgbClr val="A4A3A4"/>
          </p15:clr>
        </p15:guide>
        <p15:guide id="7" pos="7679" userDrawn="1">
          <p15:clr>
            <a:srgbClr val="A4A3A4"/>
          </p15:clr>
        </p15:guide>
        <p15:guide id="8" pos="512" userDrawn="1">
          <p15:clr>
            <a:srgbClr val="A4A3A4"/>
          </p15:clr>
        </p15:guide>
        <p15:guide id="9" pos="7437" userDrawn="1">
          <p15:clr>
            <a:srgbClr val="A4A3A4"/>
          </p15:clr>
        </p15:guide>
        <p15:guide id="10" orient="horz" pos="4080" userDrawn="1">
          <p15:clr>
            <a:srgbClr val="A4A3A4"/>
          </p15:clr>
        </p15:guide>
        <p15:guide id="11" orient="horz" pos="2256" userDrawn="1">
          <p15:clr>
            <a:srgbClr val="A4A3A4"/>
          </p15:clr>
        </p15:guide>
        <p15:guide id="12" orient="horz" pos="4224" userDrawn="1">
          <p15:clr>
            <a:srgbClr val="A4A3A4"/>
          </p15:clr>
        </p15:guide>
        <p15:guide id="13" orient="horz" pos="1488" userDrawn="1">
          <p15:clr>
            <a:srgbClr val="A4A3A4"/>
          </p15:clr>
        </p15:guide>
        <p15:guide id="14" orient="horz" pos="3456" userDrawn="1">
          <p15:clr>
            <a:srgbClr val="A4A3A4"/>
          </p15:clr>
        </p15:guide>
        <p15:guide id="15" pos="3520" userDrawn="1">
          <p15:clr>
            <a:srgbClr val="A4A3A4"/>
          </p15:clr>
        </p15:guide>
        <p15:guide id="16" pos="2848" userDrawn="1">
          <p15:clr>
            <a:srgbClr val="A4A3A4"/>
          </p15:clr>
        </p15:guide>
        <p15:guide id="17" pos="7565" userDrawn="1">
          <p15:clr>
            <a:srgbClr val="A4A3A4"/>
          </p15:clr>
        </p15:guide>
        <p15:guide id="18" pos="5248" userDrawn="1">
          <p15:clr>
            <a:srgbClr val="A4A3A4"/>
          </p15:clr>
        </p15:guide>
        <p15:guide id="19" pos="576" userDrawn="1">
          <p15:clr>
            <a:srgbClr val="A4A3A4"/>
          </p15:clr>
        </p15:guide>
        <p15:guide id="20" pos="7456" userDrawn="1">
          <p15:clr>
            <a:srgbClr val="A4A3A4"/>
          </p15:clr>
        </p15:guide>
        <p15:guide id="21" pos="6784" userDrawn="1">
          <p15:clr>
            <a:srgbClr val="A4A3A4"/>
          </p15:clr>
        </p15:guide>
        <p15:guide id="22" pos="4864" userDrawn="1">
          <p15:clr>
            <a:srgbClr val="A4A3A4"/>
          </p15:clr>
        </p15:guide>
        <p15:guide id="23" orient="horz" pos="2784" userDrawn="1">
          <p15:clr>
            <a:srgbClr val="A4A3A4"/>
          </p15:clr>
        </p15:guide>
        <p15:guide id="24" orient="horz" pos="768" userDrawn="1">
          <p15:clr>
            <a:srgbClr val="A4A3A4"/>
          </p15:clr>
        </p15:guide>
        <p15:guide id="25" pos="4288" userDrawn="1">
          <p15:clr>
            <a:srgbClr val="A4A3A4"/>
          </p15:clr>
        </p15:guide>
        <p15:guide id="26" pos="6048" userDrawn="1">
          <p15:clr>
            <a:srgbClr val="A4A3A4"/>
          </p15:clr>
        </p15:guide>
        <p15:guide id="27" pos="2368" userDrawn="1">
          <p15:clr>
            <a:srgbClr val="A4A3A4"/>
          </p15:clr>
        </p15:guide>
        <p15:guide id="28" pos="3840" userDrawn="1">
          <p15:clr>
            <a:srgbClr val="A4A3A4"/>
          </p15:clr>
        </p15:guide>
        <p15:guide id="29" pos="2336" userDrawn="1">
          <p15:clr>
            <a:srgbClr val="A4A3A4"/>
          </p15:clr>
        </p15:guide>
        <p15:guide id="30" pos="7552" userDrawn="1">
          <p15:clr>
            <a:srgbClr val="A4A3A4"/>
          </p15:clr>
        </p15:guide>
        <p15:guide id="31" pos="4096" userDrawn="1">
          <p15:clr>
            <a:srgbClr val="A4A3A4"/>
          </p15:clr>
        </p15:guide>
        <p15:guide id="32" orient="horz" pos="1344" userDrawn="1">
          <p15:clr>
            <a:srgbClr val="A4A3A4"/>
          </p15:clr>
        </p15:guide>
        <p15:guide id="33" pos="7245" userDrawn="1">
          <p15:clr>
            <a:srgbClr val="A4A3A4"/>
          </p15:clr>
        </p15:guide>
        <p15:guide id="34" orient="horz" pos="4319" userDrawn="1">
          <p15:clr>
            <a:srgbClr val="A4A3A4"/>
          </p15:clr>
        </p15:guide>
        <p15:guide id="35" pos="7551" userDrawn="1">
          <p15:clr>
            <a:srgbClr val="A4A3A4"/>
          </p15:clr>
        </p15:guide>
        <p15:guide id="36" pos="4480" userDrawn="1">
          <p15:clr>
            <a:srgbClr val="A4A3A4"/>
          </p15:clr>
        </p15:guide>
        <p15:guide id="37" orient="horz" pos="1104" userDrawn="1">
          <p15:clr>
            <a:srgbClr val="A4A3A4"/>
          </p15:clr>
        </p15:guide>
        <p15:guide id="38" orient="horz" pos="2976" userDrawn="1">
          <p15:clr>
            <a:srgbClr val="A4A3A4"/>
          </p15:clr>
        </p15:guide>
        <p15:guide id="39" orient="horz" pos="576" userDrawn="1">
          <p15:clr>
            <a:srgbClr val="A4A3A4"/>
          </p15:clr>
        </p15:guide>
        <p15:guide id="40" pos="3136" userDrawn="1">
          <p15:clr>
            <a:srgbClr val="A4A3A4"/>
          </p15:clr>
        </p15:guide>
        <p15:guide id="41" pos="1024" userDrawn="1">
          <p15:clr>
            <a:srgbClr val="A4A3A4"/>
          </p15:clr>
        </p15:guide>
        <p15:guide id="42" pos="4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fronk" initials="r" lastIdx="7" clrIdx="0"/>
  <p:cmAuthor id="1" name="Andrew Oberright" initials="" lastIdx="1" clrIdx="1"/>
  <p:cmAuthor id="2" name="Dain Van Schoyck" initials="" lastIdx="0" clrIdx="2"/>
  <p:cmAuthor id="3" name="Fronk, Robert" initials="FR" lastIdx="4" clrIdx="3"/>
  <p:cmAuthor id="4" name="Marocco, Lynn" initials="ML" lastIdx="1" clrIdx="4">
    <p:extLst/>
  </p:cmAuthor>
  <p:cmAuthor id="5" name="Salomon, Wendy" initials="SW" lastIdx="1" clrIdx="5"/>
  <p:cmAuthor id="6" name="Shannon Missal, Lawrence" initials="SML" lastIdx="27" clrIdx="6">
    <p:extLst>
      <p:ext uri="{19B8F6BF-5375-455C-9EA6-DF929625EA0E}">
        <p15:presenceInfo xmlns:p15="http://schemas.microsoft.com/office/powerpoint/2012/main" userId="S-1-5-21-1606980848-115176313-839522115-1098772" providerId="AD"/>
      </p:ext>
    </p:extLst>
  </p:cmAuthor>
  <p:cmAuthor id="7" name="Krohn, Leslie" initials="KL" lastIdx="5" clrIdx="7">
    <p:extLst>
      <p:ext uri="{19B8F6BF-5375-455C-9EA6-DF929625EA0E}">
        <p15:presenceInfo xmlns:p15="http://schemas.microsoft.com/office/powerpoint/2012/main" userId="S-1-5-21-1606980848-115176313-839522115-749675" providerId="AD"/>
      </p:ext>
    </p:extLst>
  </p:cmAuthor>
  <p:cmAuthor id="8" name="Kiniorski, Elizabeth" initials="KE" lastIdx="8" clrIdx="8">
    <p:extLst>
      <p:ext uri="{19B8F6BF-5375-455C-9EA6-DF929625EA0E}">
        <p15:presenceInfo xmlns:p15="http://schemas.microsoft.com/office/powerpoint/2012/main" userId="S-1-5-21-1606980848-115176313-839522115-1096501" providerId="AD"/>
      </p:ext>
    </p:extLst>
  </p:cmAuthor>
  <p:cmAuthor id="9" name="Simmons, Sarah" initials="SS" lastIdx="5" clrIdx="9">
    <p:extLst>
      <p:ext uri="{19B8F6BF-5375-455C-9EA6-DF929625EA0E}">
        <p15:presenceInfo xmlns:p15="http://schemas.microsoft.com/office/powerpoint/2012/main" userId="S-1-5-21-1606980848-115176313-839522115-1098786" providerId="AD"/>
      </p:ext>
    </p:extLst>
  </p:cmAuthor>
  <p:cmAuthor id="10" name="Bell Dickson, Robyn" initials="BDR" lastIdx="44" clrIdx="10">
    <p:extLst>
      <p:ext uri="{19B8F6BF-5375-455C-9EA6-DF929625EA0E}">
        <p15:presenceInfo xmlns:p15="http://schemas.microsoft.com/office/powerpoint/2012/main" userId="S-1-5-21-1606980848-115176313-839522115-1090779" providerId="AD"/>
      </p:ext>
    </p:extLst>
  </p:cmAuthor>
  <p:cmAuthor id="11" name="Birth, Allyssa" initials="BA" lastIdx="2" clrIdx="11">
    <p:extLst>
      <p:ext uri="{19B8F6BF-5375-455C-9EA6-DF929625EA0E}">
        <p15:presenceInfo xmlns:p15="http://schemas.microsoft.com/office/powerpoint/2012/main" userId="S-1-5-21-1606980848-115176313-839522115-3461248" providerId="AD"/>
      </p:ext>
    </p:extLst>
  </p:cmAuthor>
  <p:cmAuthor id="12" name="Hill, Lauren" initials="HL" lastIdx="36" clrIdx="12">
    <p:extLst>
      <p:ext uri="{19B8F6BF-5375-455C-9EA6-DF929625EA0E}">
        <p15:presenceInfo xmlns:p15="http://schemas.microsoft.com/office/powerpoint/2012/main" userId="S-1-5-21-1606980848-115176313-839522115-3699752" providerId="AD"/>
      </p:ext>
    </p:extLst>
  </p:cmAuthor>
  <p:cmAuthor id="13" name="Scardino, Christina" initials="SC" lastIdx="1" clrIdx="13">
    <p:extLst>
      <p:ext uri="{19B8F6BF-5375-455C-9EA6-DF929625EA0E}">
        <p15:presenceInfo xmlns:p15="http://schemas.microsoft.com/office/powerpoint/2012/main" userId="S-1-5-21-1606980848-115176313-839522115-36503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a:srgbClr val="A10028"/>
    <a:srgbClr val="009DD9"/>
    <a:srgbClr val="999999"/>
    <a:srgbClr val="707276"/>
    <a:srgbClr val="000000"/>
    <a:srgbClr val="004E6D"/>
    <a:srgbClr val="262626"/>
    <a:srgbClr val="FF8300"/>
    <a:srgbClr val="DCDB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0" autoAdjust="0"/>
    <p:restoredTop sz="94434" autoAdjust="0"/>
  </p:normalViewPr>
  <p:slideViewPr>
    <p:cSldViewPr showGuides="1">
      <p:cViewPr varScale="1">
        <p:scale>
          <a:sx n="114" d="100"/>
          <a:sy n="114" d="100"/>
        </p:scale>
        <p:origin x="510" y="63"/>
      </p:cViewPr>
      <p:guideLst>
        <p:guide orient="horz" pos="4128"/>
        <p:guide orient="horz" pos="1008"/>
        <p:guide orient="horz" pos="1200"/>
        <p:guide orient="horz" pos="1248"/>
        <p:guide pos="2752"/>
        <p:guide pos="6816"/>
        <p:guide pos="7679"/>
        <p:guide pos="512"/>
        <p:guide pos="7437"/>
        <p:guide orient="horz" pos="4080"/>
        <p:guide orient="horz" pos="2256"/>
        <p:guide orient="horz" pos="4224"/>
        <p:guide orient="horz" pos="1488"/>
        <p:guide orient="horz" pos="3456"/>
        <p:guide pos="3520"/>
        <p:guide pos="2848"/>
        <p:guide pos="7565"/>
        <p:guide pos="5248"/>
        <p:guide pos="576"/>
        <p:guide pos="7456"/>
        <p:guide pos="6784"/>
        <p:guide pos="4864"/>
        <p:guide orient="horz" pos="2784"/>
        <p:guide orient="horz" pos="768"/>
        <p:guide pos="4288"/>
        <p:guide pos="6048"/>
        <p:guide pos="2368"/>
        <p:guide pos="3840"/>
        <p:guide pos="2336"/>
        <p:guide pos="7552"/>
        <p:guide pos="4096"/>
        <p:guide orient="horz" pos="1344"/>
        <p:guide pos="7245"/>
        <p:guide orient="horz" pos="4319"/>
        <p:guide pos="7551"/>
        <p:guide pos="4480"/>
        <p:guide orient="horz" pos="1104"/>
        <p:guide orient="horz" pos="2976"/>
        <p:guide orient="horz" pos="576"/>
        <p:guide pos="3136"/>
        <p:guide pos="1024"/>
        <p:guide pos="416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tags" Target="tags/tag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2.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chartUserShapes" Target="../drawings/drawing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chartUserShapes" Target="../drawings/drawing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4E6D"/>
            </a:solidFill>
            <a:ln>
              <a:noFill/>
            </a:ln>
            <a:effectLst/>
          </c:spPr>
          <c:invertIfNegative val="0"/>
          <c:dPt>
            <c:idx val="0"/>
            <c:invertIfNegative val="0"/>
            <c:bubble3D val="0"/>
            <c:spPr>
              <a:solidFill>
                <a:srgbClr val="004E6D"/>
              </a:solidFill>
              <a:ln>
                <a:noFill/>
              </a:ln>
              <a:effectLst/>
            </c:spPr>
            <c:extLst>
              <c:ext xmlns:c16="http://schemas.microsoft.com/office/drawing/2014/chart" uri="{C3380CC4-5D6E-409C-BE32-E72D297353CC}">
                <c16:uniqueId val="{00000001-6CD8-4AA6-B02B-094D7F9559BA}"/>
              </c:ext>
            </c:extLst>
          </c:dPt>
          <c:dPt>
            <c:idx val="1"/>
            <c:invertIfNegative val="0"/>
            <c:bubble3D val="0"/>
            <c:spPr>
              <a:solidFill>
                <a:srgbClr val="004E6D"/>
              </a:solidFill>
              <a:ln>
                <a:noFill/>
              </a:ln>
              <a:effectLst/>
            </c:spPr>
            <c:extLst>
              <c:ext xmlns:c16="http://schemas.microsoft.com/office/drawing/2014/chart" uri="{C3380CC4-5D6E-409C-BE32-E72D297353CC}">
                <c16:uniqueId val="{00000001-AC13-439B-AAE6-DE601D4A9501}"/>
              </c:ext>
            </c:extLst>
          </c:dPt>
          <c:dPt>
            <c:idx val="3"/>
            <c:invertIfNegative val="0"/>
            <c:bubble3D val="0"/>
            <c:spPr>
              <a:solidFill>
                <a:srgbClr val="004E6D"/>
              </a:solidFill>
              <a:ln>
                <a:noFill/>
              </a:ln>
              <a:effectLst/>
            </c:spPr>
            <c:extLst>
              <c:ext xmlns:c16="http://schemas.microsoft.com/office/drawing/2014/chart" uri="{C3380CC4-5D6E-409C-BE32-E72D297353CC}">
                <c16:uniqueId val="{00000005-6CD8-4AA6-B02B-094D7F9559BA}"/>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country feb</c:v>
                </c:pt>
                <c:pt idx="1">
                  <c:v>country march</c:v>
                </c:pt>
                <c:pt idx="2">
                  <c:v>country april</c:v>
                </c:pt>
                <c:pt idx="3">
                  <c:v>country may</c:v>
                </c:pt>
                <c:pt idx="4">
                  <c:v>Country June</c:v>
                </c:pt>
                <c:pt idx="6">
                  <c:v>econ feb</c:v>
                </c:pt>
                <c:pt idx="7">
                  <c:v>econ march</c:v>
                </c:pt>
                <c:pt idx="8">
                  <c:v>econ april</c:v>
                </c:pt>
                <c:pt idx="9">
                  <c:v>econ may</c:v>
                </c:pt>
                <c:pt idx="10">
                  <c:v>econ june</c:v>
                </c:pt>
              </c:strCache>
            </c:strRef>
          </c:cat>
          <c:val>
            <c:numRef>
              <c:f>Sheet1!$B$2:$B$12</c:f>
              <c:numCache>
                <c:formatCode>0%</c:formatCode>
                <c:ptCount val="11"/>
                <c:pt idx="0">
                  <c:v>0.34</c:v>
                </c:pt>
                <c:pt idx="1">
                  <c:v>0.37</c:v>
                </c:pt>
                <c:pt idx="2">
                  <c:v>0.36</c:v>
                </c:pt>
                <c:pt idx="3">
                  <c:v>0.34</c:v>
                </c:pt>
                <c:pt idx="4">
                  <c:v>0.32</c:v>
                </c:pt>
                <c:pt idx="6">
                  <c:v>0.42</c:v>
                </c:pt>
                <c:pt idx="7">
                  <c:v>0.46</c:v>
                </c:pt>
                <c:pt idx="8">
                  <c:v>0.41</c:v>
                </c:pt>
                <c:pt idx="9">
                  <c:v>0.45</c:v>
                </c:pt>
                <c:pt idx="10">
                  <c:v>0.44</c:v>
                </c:pt>
              </c:numCache>
            </c:numRef>
          </c:val>
          <c:extLst>
            <c:ext xmlns:c16="http://schemas.microsoft.com/office/drawing/2014/chart" uri="{C3380CC4-5D6E-409C-BE32-E72D297353CC}">
              <c16:uniqueId val="{00000002-AC13-439B-AAE6-DE601D4A9501}"/>
            </c:ext>
          </c:extLst>
        </c:ser>
        <c:dLbls>
          <c:showLegendKey val="0"/>
          <c:showVal val="0"/>
          <c:showCatName val="0"/>
          <c:showSerName val="0"/>
          <c:showPercent val="0"/>
          <c:showBubbleSize val="0"/>
        </c:dLbls>
        <c:gapWidth val="125"/>
        <c:overlap val="-27"/>
        <c:axId val="225584424"/>
        <c:axId val="225581680"/>
      </c:barChart>
      <c:catAx>
        <c:axId val="225584424"/>
        <c:scaling>
          <c:orientation val="minMax"/>
        </c:scaling>
        <c:delete val="1"/>
        <c:axPos val="b"/>
        <c:numFmt formatCode="General" sourceLinked="1"/>
        <c:majorTickMark val="none"/>
        <c:minorTickMark val="none"/>
        <c:tickLblPos val="nextTo"/>
        <c:crossAx val="225581680"/>
        <c:crosses val="autoZero"/>
        <c:auto val="1"/>
        <c:lblAlgn val="ctr"/>
        <c:lblOffset val="100"/>
        <c:noMultiLvlLbl val="0"/>
      </c:catAx>
      <c:valAx>
        <c:axId val="225581680"/>
        <c:scaling>
          <c:orientation val="minMax"/>
          <c:max val="1"/>
        </c:scaling>
        <c:delete val="1"/>
        <c:axPos val="l"/>
        <c:numFmt formatCode="0%" sourceLinked="1"/>
        <c:majorTickMark val="none"/>
        <c:minorTickMark val="none"/>
        <c:tickLblPos val="nextTo"/>
        <c:crossAx val="225584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no opinion</c:v>
                </c:pt>
              </c:strCache>
            </c:strRef>
          </c:tx>
          <c:spPr>
            <a:solidFill>
              <a:schemeClr val="accent6"/>
            </a:solidFill>
            <a:ln>
              <a:noFill/>
            </a:ln>
            <a:effectLst/>
          </c:spPr>
          <c:invertIfNegative val="0"/>
          <c:dPt>
            <c:idx val="1"/>
            <c:invertIfNegative val="0"/>
            <c:bubble3D val="0"/>
            <c:spPr>
              <a:solidFill>
                <a:schemeClr val="accent6"/>
              </a:solidFill>
              <a:ln>
                <a:noFill/>
              </a:ln>
              <a:effectLst/>
            </c:spPr>
            <c:extLst>
              <c:ext xmlns:c16="http://schemas.microsoft.com/office/drawing/2014/chart" uri="{C3380CC4-5D6E-409C-BE32-E72D297353CC}">
                <c16:uniqueId val="{00000001-A0DA-48AF-BEA0-62E85677EEDF}"/>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3-A0DA-48AF-BEA0-62E85677EEDF}"/>
              </c:ext>
            </c:extLst>
          </c:dPt>
          <c:dLbls>
            <c:dLbl>
              <c:idx val="0"/>
              <c:layout>
                <c:manualLayout>
                  <c:x val="3.1286128395807177E-3"/>
                  <c:y val="-7.0074262164919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617-4932-8395-EE9F7C1D42E1}"/>
                </c:ext>
              </c:extLst>
            </c:dLbl>
            <c:dLbl>
              <c:idx val="1"/>
              <c:layout>
                <c:manualLayout>
                  <c:x val="-1.1471447892651115E-16"/>
                  <c:y val="-7.0074262164919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0DA-48AF-BEA0-62E85677EED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Februrary</c:v>
                </c:pt>
                <c:pt idx="1">
                  <c:v>March</c:v>
                </c:pt>
                <c:pt idx="2">
                  <c:v>April</c:v>
                </c:pt>
                <c:pt idx="3">
                  <c:v>May</c:v>
                </c:pt>
                <c:pt idx="4">
                  <c:v>June</c:v>
                </c:pt>
              </c:strCache>
            </c:strRef>
          </c:cat>
          <c:val>
            <c:numRef>
              <c:f>Sheet1!$B$2:$B$6</c:f>
              <c:numCache>
                <c:formatCode>0%</c:formatCode>
                <c:ptCount val="5"/>
                <c:pt idx="0">
                  <c:v>0.04</c:v>
                </c:pt>
                <c:pt idx="1">
                  <c:v>0.05</c:v>
                </c:pt>
                <c:pt idx="2">
                  <c:v>0.05</c:v>
                </c:pt>
                <c:pt idx="3">
                  <c:v>0.05</c:v>
                </c:pt>
                <c:pt idx="4">
                  <c:v>0.05</c:v>
                </c:pt>
              </c:numCache>
            </c:numRef>
          </c:val>
          <c:extLst>
            <c:ext xmlns:c16="http://schemas.microsoft.com/office/drawing/2014/chart" uri="{C3380CC4-5D6E-409C-BE32-E72D297353CC}">
              <c16:uniqueId val="{00000004-A0DA-48AF-BEA0-62E85677EEDF}"/>
            </c:ext>
          </c:extLst>
        </c:ser>
        <c:ser>
          <c:idx val="1"/>
          <c:order val="1"/>
          <c:tx>
            <c:strRef>
              <c:f>Sheet1!$C$1</c:f>
              <c:strCache>
                <c:ptCount val="1"/>
                <c:pt idx="0">
                  <c:v>unfavorable</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Februrary</c:v>
                </c:pt>
                <c:pt idx="1">
                  <c:v>March</c:v>
                </c:pt>
                <c:pt idx="2">
                  <c:v>April</c:v>
                </c:pt>
                <c:pt idx="3">
                  <c:v>May</c:v>
                </c:pt>
                <c:pt idx="4">
                  <c:v>June</c:v>
                </c:pt>
              </c:strCache>
            </c:strRef>
          </c:cat>
          <c:val>
            <c:numRef>
              <c:f>Sheet1!$C$2:$C$6</c:f>
              <c:numCache>
                <c:formatCode>0%</c:formatCode>
                <c:ptCount val="5"/>
                <c:pt idx="0">
                  <c:v>0.51</c:v>
                </c:pt>
                <c:pt idx="1">
                  <c:v>0.51</c:v>
                </c:pt>
                <c:pt idx="2">
                  <c:v>0.51</c:v>
                </c:pt>
                <c:pt idx="3">
                  <c:v>0.53</c:v>
                </c:pt>
                <c:pt idx="4">
                  <c:v>0.5</c:v>
                </c:pt>
              </c:numCache>
            </c:numRef>
          </c:val>
          <c:extLst>
            <c:ext xmlns:c16="http://schemas.microsoft.com/office/drawing/2014/chart" uri="{C3380CC4-5D6E-409C-BE32-E72D297353CC}">
              <c16:uniqueId val="{00000005-A0DA-48AF-BEA0-62E85677EEDF}"/>
            </c:ext>
          </c:extLst>
        </c:ser>
        <c:ser>
          <c:idx val="2"/>
          <c:order val="2"/>
          <c:tx>
            <c:strRef>
              <c:f>Sheet1!$D$1</c:f>
              <c:strCache>
                <c:ptCount val="1"/>
                <c:pt idx="0">
                  <c:v>favorable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Februrary</c:v>
                </c:pt>
                <c:pt idx="1">
                  <c:v>March</c:v>
                </c:pt>
                <c:pt idx="2">
                  <c:v>April</c:v>
                </c:pt>
                <c:pt idx="3">
                  <c:v>May</c:v>
                </c:pt>
                <c:pt idx="4">
                  <c:v>June</c:v>
                </c:pt>
              </c:strCache>
            </c:strRef>
          </c:cat>
          <c:val>
            <c:numRef>
              <c:f>Sheet1!$D$2:$D$6</c:f>
              <c:numCache>
                <c:formatCode>0%</c:formatCode>
                <c:ptCount val="5"/>
                <c:pt idx="0">
                  <c:v>0.45</c:v>
                </c:pt>
                <c:pt idx="1">
                  <c:v>0.44</c:v>
                </c:pt>
                <c:pt idx="2">
                  <c:v>0.44</c:v>
                </c:pt>
                <c:pt idx="3">
                  <c:v>0.42</c:v>
                </c:pt>
                <c:pt idx="4">
                  <c:v>0.45</c:v>
                </c:pt>
              </c:numCache>
            </c:numRef>
          </c:val>
          <c:extLst>
            <c:ext xmlns:c16="http://schemas.microsoft.com/office/drawing/2014/chart" uri="{C3380CC4-5D6E-409C-BE32-E72D297353CC}">
              <c16:uniqueId val="{00000006-A0DA-48AF-BEA0-62E85677EEDF}"/>
            </c:ext>
          </c:extLst>
        </c:ser>
        <c:dLbls>
          <c:dLblPos val="ctr"/>
          <c:showLegendKey val="0"/>
          <c:showVal val="1"/>
          <c:showCatName val="0"/>
          <c:showSerName val="0"/>
          <c:showPercent val="0"/>
          <c:showBubbleSize val="0"/>
        </c:dLbls>
        <c:gapWidth val="150"/>
        <c:overlap val="100"/>
        <c:axId val="330993280"/>
        <c:axId val="330998376"/>
      </c:barChart>
      <c:catAx>
        <c:axId val="3309932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crossAx val="330998376"/>
        <c:crosses val="autoZero"/>
        <c:auto val="1"/>
        <c:lblAlgn val="ctr"/>
        <c:lblOffset val="100"/>
        <c:noMultiLvlLbl val="0"/>
      </c:catAx>
      <c:valAx>
        <c:axId val="330998376"/>
        <c:scaling>
          <c:orientation val="minMax"/>
        </c:scaling>
        <c:delete val="1"/>
        <c:axPos val="r"/>
        <c:numFmt formatCode="0%" sourceLinked="1"/>
        <c:majorTickMark val="out"/>
        <c:minorTickMark val="none"/>
        <c:tickLblPos val="nextTo"/>
        <c:crossAx val="330993280"/>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Disapprove</c:v>
                </c:pt>
              </c:strCache>
            </c:strRef>
          </c:tx>
          <c:spPr>
            <a:solidFill>
              <a:schemeClr val="accent4">
                <a:lumMod val="75000"/>
              </a:schemeClr>
            </a:solidFill>
            <a:ln>
              <a:noFill/>
            </a:ln>
            <a:effectLst/>
          </c:spPr>
          <c:invertIfNegative val="0"/>
          <c:dPt>
            <c:idx val="1"/>
            <c:invertIfNegative val="0"/>
            <c:bubble3D val="0"/>
            <c:spPr>
              <a:solidFill>
                <a:schemeClr val="accent4">
                  <a:lumMod val="75000"/>
                </a:schemeClr>
              </a:solidFill>
              <a:ln>
                <a:noFill/>
              </a:ln>
              <a:effectLst/>
            </c:spPr>
            <c:extLst>
              <c:ext xmlns:c16="http://schemas.microsoft.com/office/drawing/2014/chart" uri="{C3380CC4-5D6E-409C-BE32-E72D297353CC}">
                <c16:uniqueId val="{00000001-A0DA-48AF-BEA0-62E85677EEDF}"/>
              </c:ext>
            </c:extLst>
          </c:dPt>
          <c:dPt>
            <c:idx val="2"/>
            <c:invertIfNegative val="0"/>
            <c:bubble3D val="0"/>
            <c:spPr>
              <a:solidFill>
                <a:schemeClr val="accent4">
                  <a:lumMod val="75000"/>
                </a:schemeClr>
              </a:solidFill>
              <a:ln>
                <a:noFill/>
              </a:ln>
              <a:effectLst/>
            </c:spPr>
            <c:extLst>
              <c:ext xmlns:c16="http://schemas.microsoft.com/office/drawing/2014/chart" uri="{C3380CC4-5D6E-409C-BE32-E72D297353CC}">
                <c16:uniqueId val="{00000003-A0DA-48AF-BEA0-62E85677EEDF}"/>
              </c:ext>
            </c:extLst>
          </c:dPt>
          <c:dLbls>
            <c:dLbl>
              <c:idx val="0"/>
              <c:layout>
                <c:manualLayout>
                  <c:x val="3.1286128395807177E-3"/>
                  <c:y val="-7.0074262164919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2B3-42B6-9F0C-F545524B90B9}"/>
                </c:ext>
              </c:extLst>
            </c:dLbl>
            <c:dLbl>
              <c:idx val="1"/>
              <c:layout>
                <c:manualLayout>
                  <c:x val="-1.1471447892651115E-16"/>
                  <c:y val="-7.0074262164919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0DA-48AF-BEA0-62E85677EED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Februrary</c:v>
                </c:pt>
                <c:pt idx="1">
                  <c:v>March</c:v>
                </c:pt>
                <c:pt idx="2">
                  <c:v>April</c:v>
                </c:pt>
                <c:pt idx="3">
                  <c:v>May</c:v>
                </c:pt>
                <c:pt idx="4">
                  <c:v>June</c:v>
                </c:pt>
              </c:strCache>
            </c:strRef>
          </c:cat>
          <c:val>
            <c:numRef>
              <c:f>Sheet1!$B$2:$B$6</c:f>
              <c:numCache>
                <c:formatCode>0%</c:formatCode>
                <c:ptCount val="5"/>
                <c:pt idx="0">
                  <c:v>0.52</c:v>
                </c:pt>
                <c:pt idx="1">
                  <c:v>0.51</c:v>
                </c:pt>
                <c:pt idx="2">
                  <c:v>0.52</c:v>
                </c:pt>
                <c:pt idx="3">
                  <c:v>0.55000000000000004</c:v>
                </c:pt>
                <c:pt idx="4">
                  <c:v>0.52</c:v>
                </c:pt>
              </c:numCache>
            </c:numRef>
          </c:val>
          <c:extLst>
            <c:ext xmlns:c16="http://schemas.microsoft.com/office/drawing/2014/chart" uri="{C3380CC4-5D6E-409C-BE32-E72D297353CC}">
              <c16:uniqueId val="{00000004-A0DA-48AF-BEA0-62E85677EEDF}"/>
            </c:ext>
          </c:extLst>
        </c:ser>
        <c:ser>
          <c:idx val="1"/>
          <c:order val="1"/>
          <c:tx>
            <c:strRef>
              <c:f>Sheet1!$C$1</c:f>
              <c:strCache>
                <c:ptCount val="1"/>
                <c:pt idx="0">
                  <c:v>Approve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Februrary</c:v>
                </c:pt>
                <c:pt idx="1">
                  <c:v>March</c:v>
                </c:pt>
                <c:pt idx="2">
                  <c:v>April</c:v>
                </c:pt>
                <c:pt idx="3">
                  <c:v>May</c:v>
                </c:pt>
                <c:pt idx="4">
                  <c:v>June</c:v>
                </c:pt>
              </c:strCache>
            </c:strRef>
          </c:cat>
          <c:val>
            <c:numRef>
              <c:f>Sheet1!$C$2:$C$6</c:f>
              <c:numCache>
                <c:formatCode>0%</c:formatCode>
                <c:ptCount val="5"/>
                <c:pt idx="0">
                  <c:v>0.48</c:v>
                </c:pt>
                <c:pt idx="1">
                  <c:v>0.49</c:v>
                </c:pt>
                <c:pt idx="2">
                  <c:v>0.48</c:v>
                </c:pt>
                <c:pt idx="3">
                  <c:v>0.45</c:v>
                </c:pt>
                <c:pt idx="4">
                  <c:v>0.48</c:v>
                </c:pt>
              </c:numCache>
            </c:numRef>
          </c:val>
          <c:extLst>
            <c:ext xmlns:c16="http://schemas.microsoft.com/office/drawing/2014/chart" uri="{C3380CC4-5D6E-409C-BE32-E72D297353CC}">
              <c16:uniqueId val="{00000005-A0DA-48AF-BEA0-62E85677EEDF}"/>
            </c:ext>
          </c:extLst>
        </c:ser>
        <c:dLbls>
          <c:dLblPos val="ctr"/>
          <c:showLegendKey val="0"/>
          <c:showVal val="1"/>
          <c:showCatName val="0"/>
          <c:showSerName val="0"/>
          <c:showPercent val="0"/>
          <c:showBubbleSize val="0"/>
        </c:dLbls>
        <c:gapWidth val="150"/>
        <c:overlap val="100"/>
        <c:axId val="330998768"/>
        <c:axId val="330995632"/>
      </c:barChart>
      <c:catAx>
        <c:axId val="3309987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crossAx val="330995632"/>
        <c:crosses val="autoZero"/>
        <c:auto val="1"/>
        <c:lblAlgn val="ctr"/>
        <c:lblOffset val="100"/>
        <c:noMultiLvlLbl val="0"/>
      </c:catAx>
      <c:valAx>
        <c:axId val="330995632"/>
        <c:scaling>
          <c:orientation val="minMax"/>
        </c:scaling>
        <c:delete val="1"/>
        <c:axPos val="r"/>
        <c:numFmt formatCode="0%" sourceLinked="1"/>
        <c:majorTickMark val="out"/>
        <c:minorTickMark val="none"/>
        <c:tickLblPos val="nextTo"/>
        <c:crossAx val="330998768"/>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2163742690058478E-2"/>
          <c:w val="0.96620898424980683"/>
          <c:h val="0.93567251461988299"/>
        </c:manualLayout>
      </c:layout>
      <c:barChart>
        <c:barDir val="bar"/>
        <c:grouping val="percentStacked"/>
        <c:varyColors val="0"/>
        <c:ser>
          <c:idx val="0"/>
          <c:order val="0"/>
          <c:tx>
            <c:strRef>
              <c:f>Sheet1!$B$1</c:f>
              <c:strCache>
                <c:ptCount val="1"/>
                <c:pt idx="0">
                  <c:v>Strongly disapprove</c:v>
                </c:pt>
              </c:strCache>
            </c:strRef>
          </c:tx>
          <c:spPr>
            <a:solidFill>
              <a:srgbClr val="A100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Immigration</c:v>
                </c:pt>
                <c:pt idx="1">
                  <c:v>Stimulating jobs</c:v>
                </c:pt>
                <c:pt idx="2">
                  <c:v>Administering the government</c:v>
                </c:pt>
                <c:pt idx="3">
                  <c:v>Fighting terrorism</c:v>
                </c:pt>
                <c:pt idx="4">
                  <c:v>Foreign affairs</c:v>
                </c:pt>
                <c:pt idx="5">
                  <c:v>The economy</c:v>
                </c:pt>
              </c:strCache>
            </c:strRef>
          </c:cat>
          <c:val>
            <c:numRef>
              <c:f>Sheet1!$B$2:$B$7</c:f>
              <c:numCache>
                <c:formatCode>0%</c:formatCode>
                <c:ptCount val="6"/>
                <c:pt idx="0">
                  <c:v>0.37</c:v>
                </c:pt>
                <c:pt idx="1">
                  <c:v>0.27</c:v>
                </c:pt>
                <c:pt idx="2">
                  <c:v>0.39</c:v>
                </c:pt>
                <c:pt idx="3">
                  <c:v>0.28999999999999998</c:v>
                </c:pt>
                <c:pt idx="4">
                  <c:v>0.38</c:v>
                </c:pt>
                <c:pt idx="5">
                  <c:v>0.28000000000000003</c:v>
                </c:pt>
              </c:numCache>
            </c:numRef>
          </c:val>
          <c:extLst>
            <c:ext xmlns:c16="http://schemas.microsoft.com/office/drawing/2014/chart" uri="{C3380CC4-5D6E-409C-BE32-E72D297353CC}">
              <c16:uniqueId val="{00000000-6087-4AD1-85D7-D3D444718CE1}"/>
            </c:ext>
          </c:extLst>
        </c:ser>
        <c:ser>
          <c:idx val="1"/>
          <c:order val="1"/>
          <c:tx>
            <c:strRef>
              <c:f>Sheet1!$C$1</c:f>
              <c:strCache>
                <c:ptCount val="1"/>
                <c:pt idx="0">
                  <c:v>Somewhat disapprove</c:v>
                </c:pt>
              </c:strCache>
            </c:strRef>
          </c:tx>
          <c:spPr>
            <a:solidFill>
              <a:srgbClr val="A10028">
                <a:alpha val="50000"/>
              </a:srgbClr>
            </a:solidFill>
            <a:ln>
              <a:noFill/>
            </a:ln>
            <a:effectLst/>
          </c:spPr>
          <c:invertIfNegative val="0"/>
          <c:dPt>
            <c:idx val="0"/>
            <c:invertIfNegative val="0"/>
            <c:bubble3D val="0"/>
            <c:spPr>
              <a:solidFill>
                <a:srgbClr val="A10028">
                  <a:alpha val="50000"/>
                </a:srgbClr>
              </a:solidFill>
              <a:ln>
                <a:noFill/>
              </a:ln>
              <a:effectLst/>
            </c:spPr>
            <c:extLst>
              <c:ext xmlns:c16="http://schemas.microsoft.com/office/drawing/2014/chart" uri="{C3380CC4-5D6E-409C-BE32-E72D297353CC}">
                <c16:uniqueId val="{00000002-6087-4AD1-85D7-D3D444718CE1}"/>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Immigration</c:v>
                </c:pt>
                <c:pt idx="1">
                  <c:v>Stimulating jobs</c:v>
                </c:pt>
                <c:pt idx="2">
                  <c:v>Administering the government</c:v>
                </c:pt>
                <c:pt idx="3">
                  <c:v>Fighting terrorism</c:v>
                </c:pt>
                <c:pt idx="4">
                  <c:v>Foreign affairs</c:v>
                </c:pt>
                <c:pt idx="5">
                  <c:v>The economy</c:v>
                </c:pt>
              </c:strCache>
            </c:strRef>
          </c:cat>
          <c:val>
            <c:numRef>
              <c:f>Sheet1!$C$2:$C$7</c:f>
              <c:numCache>
                <c:formatCode>0%</c:formatCode>
                <c:ptCount val="6"/>
                <c:pt idx="0">
                  <c:v>0.13</c:v>
                </c:pt>
                <c:pt idx="1">
                  <c:v>0.18</c:v>
                </c:pt>
                <c:pt idx="2">
                  <c:v>0.17</c:v>
                </c:pt>
                <c:pt idx="3">
                  <c:v>0.16</c:v>
                </c:pt>
                <c:pt idx="4">
                  <c:v>0.16</c:v>
                </c:pt>
                <c:pt idx="5">
                  <c:v>0.17</c:v>
                </c:pt>
              </c:numCache>
            </c:numRef>
          </c:val>
          <c:extLst>
            <c:ext xmlns:c16="http://schemas.microsoft.com/office/drawing/2014/chart" uri="{C3380CC4-5D6E-409C-BE32-E72D297353CC}">
              <c16:uniqueId val="{00000003-6087-4AD1-85D7-D3D444718CE1}"/>
            </c:ext>
          </c:extLst>
        </c:ser>
        <c:ser>
          <c:idx val="2"/>
          <c:order val="2"/>
          <c:tx>
            <c:strRef>
              <c:f>Sheet1!$D$1</c:f>
              <c:strCache>
                <c:ptCount val="1"/>
                <c:pt idx="0">
                  <c:v>Somewhat approve</c:v>
                </c:pt>
              </c:strCache>
            </c:strRef>
          </c:tx>
          <c:spPr>
            <a:solidFill>
              <a:schemeClr val="accent1">
                <a:lumMod val="75000"/>
                <a:alpha val="50196"/>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Immigration</c:v>
                </c:pt>
                <c:pt idx="1">
                  <c:v>Stimulating jobs</c:v>
                </c:pt>
                <c:pt idx="2">
                  <c:v>Administering the government</c:v>
                </c:pt>
                <c:pt idx="3">
                  <c:v>Fighting terrorism</c:v>
                </c:pt>
                <c:pt idx="4">
                  <c:v>Foreign affairs</c:v>
                </c:pt>
                <c:pt idx="5">
                  <c:v>The economy</c:v>
                </c:pt>
              </c:strCache>
            </c:strRef>
          </c:cat>
          <c:val>
            <c:numRef>
              <c:f>Sheet1!$D$2:$D$7</c:f>
              <c:numCache>
                <c:formatCode>0%</c:formatCode>
                <c:ptCount val="6"/>
                <c:pt idx="0">
                  <c:v>0.22</c:v>
                </c:pt>
                <c:pt idx="1">
                  <c:v>0.28000000000000003</c:v>
                </c:pt>
                <c:pt idx="2">
                  <c:v>0.26</c:v>
                </c:pt>
                <c:pt idx="3">
                  <c:v>0.27</c:v>
                </c:pt>
                <c:pt idx="4">
                  <c:v>0.26</c:v>
                </c:pt>
                <c:pt idx="5">
                  <c:v>0.31</c:v>
                </c:pt>
              </c:numCache>
            </c:numRef>
          </c:val>
          <c:extLst>
            <c:ext xmlns:c16="http://schemas.microsoft.com/office/drawing/2014/chart" uri="{C3380CC4-5D6E-409C-BE32-E72D297353CC}">
              <c16:uniqueId val="{00000004-6087-4AD1-85D7-D3D444718CE1}"/>
            </c:ext>
          </c:extLst>
        </c:ser>
        <c:ser>
          <c:idx val="3"/>
          <c:order val="3"/>
          <c:tx>
            <c:strRef>
              <c:f>Sheet1!$E$1</c:f>
              <c:strCache>
                <c:ptCount val="1"/>
                <c:pt idx="0">
                  <c:v>Strongly approve</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Immigration</c:v>
                </c:pt>
                <c:pt idx="1">
                  <c:v>Stimulating jobs</c:v>
                </c:pt>
                <c:pt idx="2">
                  <c:v>Administering the government</c:v>
                </c:pt>
                <c:pt idx="3">
                  <c:v>Fighting terrorism</c:v>
                </c:pt>
                <c:pt idx="4">
                  <c:v>Foreign affairs</c:v>
                </c:pt>
                <c:pt idx="5">
                  <c:v>The economy</c:v>
                </c:pt>
              </c:strCache>
            </c:strRef>
          </c:cat>
          <c:val>
            <c:numRef>
              <c:f>Sheet1!$E$2:$E$7</c:f>
              <c:numCache>
                <c:formatCode>0%</c:formatCode>
                <c:ptCount val="6"/>
                <c:pt idx="0">
                  <c:v>0.28000000000000003</c:v>
                </c:pt>
                <c:pt idx="1">
                  <c:v>0.27</c:v>
                </c:pt>
                <c:pt idx="2">
                  <c:v>0.18</c:v>
                </c:pt>
                <c:pt idx="3">
                  <c:v>0.28999999999999998</c:v>
                </c:pt>
                <c:pt idx="4">
                  <c:v>0.2</c:v>
                </c:pt>
                <c:pt idx="5">
                  <c:v>0.24</c:v>
                </c:pt>
              </c:numCache>
            </c:numRef>
          </c:val>
          <c:extLst>
            <c:ext xmlns:c16="http://schemas.microsoft.com/office/drawing/2014/chart" uri="{C3380CC4-5D6E-409C-BE32-E72D297353CC}">
              <c16:uniqueId val="{00000005-6087-4AD1-85D7-D3D444718CE1}"/>
            </c:ext>
          </c:extLst>
        </c:ser>
        <c:ser>
          <c:idx val="4"/>
          <c:order val="4"/>
          <c:tx>
            <c:strRef>
              <c:f>Sheet1!$F$1</c:f>
              <c:strCache>
                <c:ptCount val="1"/>
                <c:pt idx="0">
                  <c:v>Column1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Immigration</c:v>
                </c:pt>
                <c:pt idx="1">
                  <c:v>Stimulating jobs</c:v>
                </c:pt>
                <c:pt idx="2">
                  <c:v>Administering the government</c:v>
                </c:pt>
                <c:pt idx="3">
                  <c:v>Fighting terrorism</c:v>
                </c:pt>
                <c:pt idx="4">
                  <c:v>Foreign affairs</c:v>
                </c:pt>
                <c:pt idx="5">
                  <c:v>The economy</c:v>
                </c:pt>
              </c:strCache>
            </c:strRef>
          </c:cat>
          <c:val>
            <c:numRef>
              <c:f>Sheet1!$F$2:$F$7</c:f>
              <c:numCache>
                <c:formatCode>General</c:formatCode>
                <c:ptCount val="6"/>
              </c:numCache>
            </c:numRef>
          </c:val>
          <c:extLst>
            <c:ext xmlns:c16="http://schemas.microsoft.com/office/drawing/2014/chart" uri="{C3380CC4-5D6E-409C-BE32-E72D297353CC}">
              <c16:uniqueId val="{00000000-688A-EB41-9E36-0389E37E67C7}"/>
            </c:ext>
          </c:extLst>
        </c:ser>
        <c:dLbls>
          <c:dLblPos val="ctr"/>
          <c:showLegendKey val="0"/>
          <c:showVal val="1"/>
          <c:showCatName val="0"/>
          <c:showSerName val="0"/>
          <c:showPercent val="0"/>
          <c:showBubbleSize val="0"/>
        </c:dLbls>
        <c:gapWidth val="150"/>
        <c:overlap val="100"/>
        <c:axId val="330996024"/>
        <c:axId val="330996416"/>
      </c:barChart>
      <c:catAx>
        <c:axId val="330996024"/>
        <c:scaling>
          <c:orientation val="minMax"/>
        </c:scaling>
        <c:delete val="1"/>
        <c:axPos val="l"/>
        <c:numFmt formatCode="General" sourceLinked="1"/>
        <c:majorTickMark val="out"/>
        <c:minorTickMark val="none"/>
        <c:tickLblPos val="nextTo"/>
        <c:crossAx val="330996416"/>
        <c:crosses val="autoZero"/>
        <c:auto val="1"/>
        <c:lblAlgn val="ctr"/>
        <c:lblOffset val="100"/>
        <c:noMultiLvlLbl val="0"/>
      </c:catAx>
      <c:valAx>
        <c:axId val="330996416"/>
        <c:scaling>
          <c:orientation val="minMax"/>
        </c:scaling>
        <c:delete val="1"/>
        <c:axPos val="b"/>
        <c:numFmt formatCode="0%" sourceLinked="1"/>
        <c:majorTickMark val="none"/>
        <c:minorTickMark val="none"/>
        <c:tickLblPos val="nextTo"/>
        <c:crossAx val="330996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percentStack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rodenstein</c:v>
                </c:pt>
                <c:pt idx="1">
                  <c:v>McConnell</c:v>
                </c:pt>
                <c:pt idx="2">
                  <c:v>kushner</c:v>
                </c:pt>
                <c:pt idx="3">
                  <c:v>Schumer</c:v>
                </c:pt>
                <c:pt idx="4">
                  <c:v>tillerson</c:v>
                </c:pt>
                <c:pt idx="5">
                  <c:v>sessions</c:v>
                </c:pt>
                <c:pt idx="6">
                  <c:v>pelosi</c:v>
                </c:pt>
                <c:pt idx="7">
                  <c:v>mueller</c:v>
                </c:pt>
                <c:pt idx="8">
                  <c:v>comey</c:v>
                </c:pt>
                <c:pt idx="9">
                  <c:v>warren</c:v>
                </c:pt>
                <c:pt idx="10">
                  <c:v>ryan</c:v>
                </c:pt>
                <c:pt idx="11">
                  <c:v>clinton</c:v>
                </c:pt>
                <c:pt idx="12">
                  <c:v>trump</c:v>
                </c:pt>
                <c:pt idx="13">
                  <c:v>pence</c:v>
                </c:pt>
                <c:pt idx="14">
                  <c:v>sanders</c:v>
                </c:pt>
              </c:strCache>
            </c:strRef>
          </c:cat>
          <c:val>
            <c:numRef>
              <c:f>Sheet1!$B$2:$B$16</c:f>
              <c:numCache>
                <c:formatCode>0%</c:formatCode>
                <c:ptCount val="15"/>
                <c:pt idx="0">
                  <c:v>0.18</c:v>
                </c:pt>
                <c:pt idx="1">
                  <c:v>0.23</c:v>
                </c:pt>
                <c:pt idx="2">
                  <c:v>0.24</c:v>
                </c:pt>
                <c:pt idx="3">
                  <c:v>0.27</c:v>
                </c:pt>
                <c:pt idx="4">
                  <c:v>0.28000000000000003</c:v>
                </c:pt>
                <c:pt idx="5">
                  <c:v>0.28000000000000003</c:v>
                </c:pt>
                <c:pt idx="6">
                  <c:v>0.31</c:v>
                </c:pt>
                <c:pt idx="7">
                  <c:v>0.34</c:v>
                </c:pt>
                <c:pt idx="8">
                  <c:v>0.36</c:v>
                </c:pt>
                <c:pt idx="9">
                  <c:v>0.37</c:v>
                </c:pt>
                <c:pt idx="10">
                  <c:v>0.38</c:v>
                </c:pt>
                <c:pt idx="11">
                  <c:v>0.39</c:v>
                </c:pt>
                <c:pt idx="12">
                  <c:v>0.45</c:v>
                </c:pt>
                <c:pt idx="13">
                  <c:v>0.47</c:v>
                </c:pt>
                <c:pt idx="14">
                  <c:v>0.52</c:v>
                </c:pt>
              </c:numCache>
            </c:numRef>
          </c:val>
          <c:extLst>
            <c:ext xmlns:c16="http://schemas.microsoft.com/office/drawing/2014/chart" uri="{C3380CC4-5D6E-409C-BE32-E72D297353CC}">
              <c16:uniqueId val="{00000000-C91B-4E1D-80B4-4E09598F4820}"/>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rodenstein</c:v>
                </c:pt>
                <c:pt idx="1">
                  <c:v>McConnell</c:v>
                </c:pt>
                <c:pt idx="2">
                  <c:v>kushner</c:v>
                </c:pt>
                <c:pt idx="3">
                  <c:v>Schumer</c:v>
                </c:pt>
                <c:pt idx="4">
                  <c:v>tillerson</c:v>
                </c:pt>
                <c:pt idx="5">
                  <c:v>sessions</c:v>
                </c:pt>
                <c:pt idx="6">
                  <c:v>pelosi</c:v>
                </c:pt>
                <c:pt idx="7">
                  <c:v>mueller</c:v>
                </c:pt>
                <c:pt idx="8">
                  <c:v>comey</c:v>
                </c:pt>
                <c:pt idx="9">
                  <c:v>warren</c:v>
                </c:pt>
                <c:pt idx="10">
                  <c:v>ryan</c:v>
                </c:pt>
                <c:pt idx="11">
                  <c:v>clinton</c:v>
                </c:pt>
                <c:pt idx="12">
                  <c:v>trump</c:v>
                </c:pt>
                <c:pt idx="13">
                  <c:v>pence</c:v>
                </c:pt>
                <c:pt idx="14">
                  <c:v>sanders</c:v>
                </c:pt>
              </c:strCache>
            </c:strRef>
          </c:cat>
          <c:val>
            <c:numRef>
              <c:f>Sheet1!$C$2:$C$16</c:f>
              <c:numCache>
                <c:formatCode>0%</c:formatCode>
                <c:ptCount val="15"/>
                <c:pt idx="0">
                  <c:v>0.61</c:v>
                </c:pt>
                <c:pt idx="1">
                  <c:v>0.35</c:v>
                </c:pt>
                <c:pt idx="2">
                  <c:v>0.38</c:v>
                </c:pt>
                <c:pt idx="3">
                  <c:v>0.38</c:v>
                </c:pt>
                <c:pt idx="4">
                  <c:v>0.43</c:v>
                </c:pt>
                <c:pt idx="5">
                  <c:v>0.32</c:v>
                </c:pt>
                <c:pt idx="6">
                  <c:v>0.18</c:v>
                </c:pt>
                <c:pt idx="7">
                  <c:v>0.45</c:v>
                </c:pt>
                <c:pt idx="8">
                  <c:v>0.28000000000000003</c:v>
                </c:pt>
                <c:pt idx="9">
                  <c:v>0.28000000000000003</c:v>
                </c:pt>
                <c:pt idx="10">
                  <c:v>0.17</c:v>
                </c:pt>
                <c:pt idx="11">
                  <c:v>0.06</c:v>
                </c:pt>
                <c:pt idx="12">
                  <c:v>0.05</c:v>
                </c:pt>
                <c:pt idx="13">
                  <c:v>0.13</c:v>
                </c:pt>
                <c:pt idx="14">
                  <c:v>0.1</c:v>
                </c:pt>
              </c:numCache>
            </c:numRef>
          </c:val>
          <c:extLst>
            <c:ext xmlns:c16="http://schemas.microsoft.com/office/drawing/2014/chart" uri="{C3380CC4-5D6E-409C-BE32-E72D297353CC}">
              <c16:uniqueId val="{00000001-C91B-4E1D-80B4-4E09598F4820}"/>
            </c:ext>
          </c:extLst>
        </c:ser>
        <c:ser>
          <c:idx val="2"/>
          <c:order val="2"/>
          <c:spPr>
            <a:solidFill>
              <a:srgbClr val="A100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rodenstein</c:v>
                </c:pt>
                <c:pt idx="1">
                  <c:v>McConnell</c:v>
                </c:pt>
                <c:pt idx="2">
                  <c:v>kushner</c:v>
                </c:pt>
                <c:pt idx="3">
                  <c:v>Schumer</c:v>
                </c:pt>
                <c:pt idx="4">
                  <c:v>tillerson</c:v>
                </c:pt>
                <c:pt idx="5">
                  <c:v>sessions</c:v>
                </c:pt>
                <c:pt idx="6">
                  <c:v>pelosi</c:v>
                </c:pt>
                <c:pt idx="7">
                  <c:v>mueller</c:v>
                </c:pt>
                <c:pt idx="8">
                  <c:v>comey</c:v>
                </c:pt>
                <c:pt idx="9">
                  <c:v>warren</c:v>
                </c:pt>
                <c:pt idx="10">
                  <c:v>ryan</c:v>
                </c:pt>
                <c:pt idx="11">
                  <c:v>clinton</c:v>
                </c:pt>
                <c:pt idx="12">
                  <c:v>trump</c:v>
                </c:pt>
                <c:pt idx="13">
                  <c:v>pence</c:v>
                </c:pt>
                <c:pt idx="14">
                  <c:v>sanders</c:v>
                </c:pt>
              </c:strCache>
            </c:strRef>
          </c:cat>
          <c:val>
            <c:numRef>
              <c:f>Sheet1!$D$2:$D$16</c:f>
              <c:numCache>
                <c:formatCode>0%</c:formatCode>
                <c:ptCount val="15"/>
                <c:pt idx="0">
                  <c:v>0.21</c:v>
                </c:pt>
                <c:pt idx="1">
                  <c:v>0.42</c:v>
                </c:pt>
                <c:pt idx="2">
                  <c:v>0.39</c:v>
                </c:pt>
                <c:pt idx="3">
                  <c:v>0.35</c:v>
                </c:pt>
                <c:pt idx="4">
                  <c:v>0.28999999999999998</c:v>
                </c:pt>
                <c:pt idx="5">
                  <c:v>0.41</c:v>
                </c:pt>
                <c:pt idx="6">
                  <c:v>0.51</c:v>
                </c:pt>
                <c:pt idx="7">
                  <c:v>0.21</c:v>
                </c:pt>
                <c:pt idx="8">
                  <c:v>0.36</c:v>
                </c:pt>
                <c:pt idx="9">
                  <c:v>0.36</c:v>
                </c:pt>
                <c:pt idx="10">
                  <c:v>0.45</c:v>
                </c:pt>
                <c:pt idx="11">
                  <c:v>0.56000000000000005</c:v>
                </c:pt>
                <c:pt idx="12">
                  <c:v>0.5</c:v>
                </c:pt>
                <c:pt idx="13">
                  <c:v>0.4</c:v>
                </c:pt>
                <c:pt idx="14">
                  <c:v>0.38</c:v>
                </c:pt>
              </c:numCache>
            </c:numRef>
          </c:val>
          <c:extLst>
            <c:ext xmlns:c16="http://schemas.microsoft.com/office/drawing/2014/chart" uri="{C3380CC4-5D6E-409C-BE32-E72D297353CC}">
              <c16:uniqueId val="{00000002-C91B-4E1D-80B4-4E09598F4820}"/>
            </c:ext>
          </c:extLst>
        </c:ser>
        <c:dLbls>
          <c:dLblPos val="ctr"/>
          <c:showLegendKey val="0"/>
          <c:showVal val="1"/>
          <c:showCatName val="0"/>
          <c:showSerName val="0"/>
          <c:showPercent val="0"/>
          <c:showBubbleSize val="0"/>
        </c:dLbls>
        <c:gapWidth val="57"/>
        <c:overlap val="100"/>
        <c:axId val="330993672"/>
        <c:axId val="330996808"/>
      </c:barChart>
      <c:catAx>
        <c:axId val="330993672"/>
        <c:scaling>
          <c:orientation val="minMax"/>
        </c:scaling>
        <c:delete val="1"/>
        <c:axPos val="l"/>
        <c:numFmt formatCode="General" sourceLinked="1"/>
        <c:majorTickMark val="out"/>
        <c:minorTickMark val="none"/>
        <c:tickLblPos val="nextTo"/>
        <c:crossAx val="330996808"/>
        <c:crosses val="autoZero"/>
        <c:auto val="1"/>
        <c:lblAlgn val="ctr"/>
        <c:lblOffset val="100"/>
        <c:noMultiLvlLbl val="0"/>
      </c:catAx>
      <c:valAx>
        <c:axId val="330996808"/>
        <c:scaling>
          <c:orientation val="minMax"/>
          <c:max val="1"/>
        </c:scaling>
        <c:delete val="1"/>
        <c:axPos val="b"/>
        <c:numFmt formatCode="0%" sourceLinked="1"/>
        <c:majorTickMark val="out"/>
        <c:minorTickMark val="none"/>
        <c:tickLblPos val="nextTo"/>
        <c:crossAx val="330993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7198725923676132E-2"/>
          <c:y val="3.2948183144728374E-2"/>
          <c:w val="0.4418306280096852"/>
          <c:h val="0.88760200956801261"/>
        </c:manualLayout>
      </c:layout>
      <c:barChart>
        <c:barDir val="col"/>
        <c:grouping val="percentStacked"/>
        <c:varyColors val="0"/>
        <c:ser>
          <c:idx val="0"/>
          <c:order val="0"/>
          <c:tx>
            <c:strRef>
              <c:f>Sheet1!$B$1</c:f>
              <c:strCache>
                <c:ptCount val="1"/>
                <c:pt idx="0">
                  <c:v>Strongly disapprove</c:v>
                </c:pt>
              </c:strCache>
            </c:strRef>
          </c:tx>
          <c:spPr>
            <a:solidFill>
              <a:srgbClr val="A10028">
                <a:alpha val="40000"/>
              </a:srgbClr>
            </a:solidFill>
            <a:ln>
              <a:noFill/>
            </a:ln>
            <a:effectLst/>
          </c:spPr>
          <c:invertIfNegative val="0"/>
          <c:dPt>
            <c:idx val="1"/>
            <c:invertIfNegative val="0"/>
            <c:bubble3D val="0"/>
            <c:spPr>
              <a:solidFill>
                <a:srgbClr val="A10028">
                  <a:alpha val="40000"/>
                </a:srgbClr>
              </a:solidFill>
              <a:ln>
                <a:noFill/>
              </a:ln>
              <a:effectLst/>
            </c:spPr>
            <c:extLst>
              <c:ext xmlns:c16="http://schemas.microsoft.com/office/drawing/2014/chart" uri="{C3380CC4-5D6E-409C-BE32-E72D297353CC}">
                <c16:uniqueId val="{00000001-AC0D-4729-B8B1-71A8A0210102}"/>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February</c:v>
                </c:pt>
                <c:pt idx="1">
                  <c:v>March</c:v>
                </c:pt>
                <c:pt idx="2">
                  <c:v>April</c:v>
                </c:pt>
                <c:pt idx="3">
                  <c:v>May</c:v>
                </c:pt>
                <c:pt idx="4">
                  <c:v>June</c:v>
                </c:pt>
              </c:strCache>
            </c:strRef>
          </c:cat>
          <c:val>
            <c:numRef>
              <c:f>Sheet1!$B$2:$B$6</c:f>
              <c:numCache>
                <c:formatCode>0%</c:formatCode>
                <c:ptCount val="5"/>
                <c:pt idx="0">
                  <c:v>0.35</c:v>
                </c:pt>
                <c:pt idx="1">
                  <c:v>0.35</c:v>
                </c:pt>
                <c:pt idx="2">
                  <c:v>0.36</c:v>
                </c:pt>
                <c:pt idx="3">
                  <c:v>0.39</c:v>
                </c:pt>
                <c:pt idx="4">
                  <c:v>0.35</c:v>
                </c:pt>
              </c:numCache>
            </c:numRef>
          </c:val>
          <c:extLst>
            <c:ext xmlns:c16="http://schemas.microsoft.com/office/drawing/2014/chart" uri="{C3380CC4-5D6E-409C-BE32-E72D297353CC}">
              <c16:uniqueId val="{00000000-CCFA-489D-8FA9-B02ED28A7451}"/>
            </c:ext>
          </c:extLst>
        </c:ser>
        <c:ser>
          <c:idx val="1"/>
          <c:order val="1"/>
          <c:tx>
            <c:strRef>
              <c:f>Sheet1!$C$1</c:f>
              <c:strCache>
                <c:ptCount val="1"/>
                <c:pt idx="0">
                  <c:v>Somewhat disapprove</c:v>
                </c:pt>
              </c:strCache>
            </c:strRef>
          </c:tx>
          <c:spPr>
            <a:solidFill>
              <a:srgbClr val="A10028">
                <a:alpha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February</c:v>
                </c:pt>
                <c:pt idx="1">
                  <c:v>March</c:v>
                </c:pt>
                <c:pt idx="2">
                  <c:v>April</c:v>
                </c:pt>
                <c:pt idx="3">
                  <c:v>May</c:v>
                </c:pt>
                <c:pt idx="4">
                  <c:v>June</c:v>
                </c:pt>
              </c:strCache>
            </c:strRef>
          </c:cat>
          <c:val>
            <c:numRef>
              <c:f>Sheet1!$C$2:$C$6</c:f>
              <c:numCache>
                <c:formatCode>0%</c:formatCode>
                <c:ptCount val="5"/>
                <c:pt idx="0">
                  <c:v>0.22</c:v>
                </c:pt>
                <c:pt idx="1">
                  <c:v>0.24</c:v>
                </c:pt>
                <c:pt idx="2">
                  <c:v>0.25</c:v>
                </c:pt>
                <c:pt idx="3">
                  <c:v>0.27</c:v>
                </c:pt>
                <c:pt idx="4">
                  <c:v>0.28000000000000003</c:v>
                </c:pt>
              </c:numCache>
            </c:numRef>
          </c:val>
          <c:extLst>
            <c:ext xmlns:c16="http://schemas.microsoft.com/office/drawing/2014/chart" uri="{C3380CC4-5D6E-409C-BE32-E72D297353CC}">
              <c16:uniqueId val="{00000001-CCFA-489D-8FA9-B02ED28A7451}"/>
            </c:ext>
          </c:extLst>
        </c:ser>
        <c:ser>
          <c:idx val="2"/>
          <c:order val="2"/>
          <c:tx>
            <c:strRef>
              <c:f>Sheet1!$D$1</c:f>
              <c:strCache>
                <c:ptCount val="1"/>
                <c:pt idx="0">
                  <c:v>Somewhat approve</c:v>
                </c:pt>
              </c:strCache>
            </c:strRef>
          </c:tx>
          <c:spPr>
            <a:solidFill>
              <a:srgbClr val="A10028">
                <a:alpha val="80000"/>
              </a:srgbClr>
            </a:solidFill>
            <a:ln>
              <a:noFill/>
            </a:ln>
            <a:effectLst/>
          </c:spPr>
          <c:invertIfNegative val="0"/>
          <c:dPt>
            <c:idx val="1"/>
            <c:invertIfNegative val="0"/>
            <c:bubble3D val="0"/>
            <c:spPr>
              <a:solidFill>
                <a:srgbClr val="A10028">
                  <a:alpha val="80000"/>
                </a:srgbClr>
              </a:solidFill>
              <a:ln>
                <a:noFill/>
              </a:ln>
              <a:effectLst/>
            </c:spPr>
            <c:extLst>
              <c:ext xmlns:c16="http://schemas.microsoft.com/office/drawing/2014/chart" uri="{C3380CC4-5D6E-409C-BE32-E72D297353CC}">
                <c16:uniqueId val="{00000003-AC0D-4729-B8B1-71A8A0210102}"/>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February</c:v>
                </c:pt>
                <c:pt idx="1">
                  <c:v>March</c:v>
                </c:pt>
                <c:pt idx="2">
                  <c:v>April</c:v>
                </c:pt>
                <c:pt idx="3">
                  <c:v>May</c:v>
                </c:pt>
                <c:pt idx="4">
                  <c:v>June</c:v>
                </c:pt>
              </c:strCache>
            </c:strRef>
          </c:cat>
          <c:val>
            <c:numRef>
              <c:f>Sheet1!$D$2:$D$6</c:f>
              <c:numCache>
                <c:formatCode>0%</c:formatCode>
                <c:ptCount val="5"/>
                <c:pt idx="0">
                  <c:v>0.28999999999999998</c:v>
                </c:pt>
                <c:pt idx="1">
                  <c:v>0.3</c:v>
                </c:pt>
                <c:pt idx="2">
                  <c:v>0.31</c:v>
                </c:pt>
                <c:pt idx="3">
                  <c:v>0.27</c:v>
                </c:pt>
                <c:pt idx="4">
                  <c:v>0.28000000000000003</c:v>
                </c:pt>
              </c:numCache>
            </c:numRef>
          </c:val>
          <c:extLst>
            <c:ext xmlns:c16="http://schemas.microsoft.com/office/drawing/2014/chart" uri="{C3380CC4-5D6E-409C-BE32-E72D297353CC}">
              <c16:uniqueId val="{00000002-CCFA-489D-8FA9-B02ED28A7451}"/>
            </c:ext>
          </c:extLst>
        </c:ser>
        <c:ser>
          <c:idx val="3"/>
          <c:order val="3"/>
          <c:tx>
            <c:strRef>
              <c:f>Sheet1!$E$1</c:f>
              <c:strCache>
                <c:ptCount val="1"/>
                <c:pt idx="0">
                  <c:v>Strongly approve</c:v>
                </c:pt>
              </c:strCache>
            </c:strRef>
          </c:tx>
          <c:spPr>
            <a:solidFill>
              <a:srgbClr val="A10028"/>
            </a:solidFill>
            <a:ln>
              <a:noFill/>
            </a:ln>
            <a:effectLst/>
          </c:spPr>
          <c:invertIfNegative val="0"/>
          <c:dPt>
            <c:idx val="1"/>
            <c:invertIfNegative val="0"/>
            <c:bubble3D val="0"/>
            <c:spPr>
              <a:solidFill>
                <a:srgbClr val="A10028"/>
              </a:solidFill>
              <a:ln>
                <a:noFill/>
              </a:ln>
              <a:effectLst/>
            </c:spPr>
            <c:extLst>
              <c:ext xmlns:c16="http://schemas.microsoft.com/office/drawing/2014/chart" uri="{C3380CC4-5D6E-409C-BE32-E72D297353CC}">
                <c16:uniqueId val="{00000005-AC0D-4729-B8B1-71A8A0210102}"/>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February</c:v>
                </c:pt>
                <c:pt idx="1">
                  <c:v>March</c:v>
                </c:pt>
                <c:pt idx="2">
                  <c:v>April</c:v>
                </c:pt>
                <c:pt idx="3">
                  <c:v>May</c:v>
                </c:pt>
                <c:pt idx="4">
                  <c:v>June</c:v>
                </c:pt>
              </c:strCache>
            </c:strRef>
          </c:cat>
          <c:val>
            <c:numRef>
              <c:f>Sheet1!$E$2:$E$6</c:f>
              <c:numCache>
                <c:formatCode>0%</c:formatCode>
                <c:ptCount val="5"/>
                <c:pt idx="0">
                  <c:v>0.14000000000000001</c:v>
                </c:pt>
                <c:pt idx="1">
                  <c:v>0.11</c:v>
                </c:pt>
                <c:pt idx="2">
                  <c:v>0.08</c:v>
                </c:pt>
                <c:pt idx="3">
                  <c:v>0.08</c:v>
                </c:pt>
                <c:pt idx="4">
                  <c:v>0.1</c:v>
                </c:pt>
              </c:numCache>
            </c:numRef>
          </c:val>
          <c:extLst>
            <c:ext xmlns:c16="http://schemas.microsoft.com/office/drawing/2014/chart" uri="{C3380CC4-5D6E-409C-BE32-E72D297353CC}">
              <c16:uniqueId val="{00000003-CCFA-489D-8FA9-B02ED28A7451}"/>
            </c:ext>
          </c:extLst>
        </c:ser>
        <c:dLbls>
          <c:dLblPos val="ctr"/>
          <c:showLegendKey val="0"/>
          <c:showVal val="1"/>
          <c:showCatName val="0"/>
          <c:showSerName val="0"/>
          <c:showPercent val="0"/>
          <c:showBubbleSize val="0"/>
        </c:dLbls>
        <c:gapWidth val="57"/>
        <c:overlap val="100"/>
        <c:axId val="330992104"/>
        <c:axId val="330992496"/>
      </c:barChart>
      <c:catAx>
        <c:axId val="330992104"/>
        <c:scaling>
          <c:orientation val="minMax"/>
        </c:scaling>
        <c:delete val="0"/>
        <c:axPos val="b"/>
        <c:numFmt formatCode="General" sourceLinked="0"/>
        <c:majorTickMark val="out"/>
        <c:minorTickMark val="none"/>
        <c:tickLblPos val="nextTo"/>
        <c:spPr>
          <a:noFill/>
          <a:ln w="3175" cap="flat" cmpd="sng" algn="ctr">
            <a:solidFill>
              <a:srgbClr val="979797"/>
            </a:solidFill>
            <a:prstDash val="solid"/>
            <a:round/>
          </a:ln>
          <a:effectLst/>
        </c:spPr>
        <c:txPr>
          <a:bodyPr rot="-60000000" spcFirstLastPara="1" vertOverflow="ellipsis" vert="horz" wrap="square" anchor="ctr" anchorCtr="1"/>
          <a:lstStyle/>
          <a:p>
            <a:pPr>
              <a:defRPr sz="1195" b="1" i="0" u="none" strike="noStrike" kern="1200" baseline="0">
                <a:solidFill>
                  <a:schemeClr val="tx2"/>
                </a:solidFill>
                <a:latin typeface="+mn-lt"/>
                <a:ea typeface="+mn-ea"/>
                <a:cs typeface="+mn-cs"/>
              </a:defRPr>
            </a:pPr>
            <a:endParaRPr lang="en-US"/>
          </a:p>
        </c:txPr>
        <c:crossAx val="330992496"/>
        <c:crosses val="autoZero"/>
        <c:auto val="1"/>
        <c:lblAlgn val="ctr"/>
        <c:lblOffset val="100"/>
        <c:noMultiLvlLbl val="0"/>
      </c:catAx>
      <c:valAx>
        <c:axId val="330992496"/>
        <c:scaling>
          <c:orientation val="minMax"/>
          <c:max val="1"/>
        </c:scaling>
        <c:delete val="1"/>
        <c:axPos val="l"/>
        <c:numFmt formatCode="0%" sourceLinked="1"/>
        <c:majorTickMark val="out"/>
        <c:minorTickMark val="none"/>
        <c:tickLblPos val="nextTo"/>
        <c:crossAx val="330992104"/>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41712718627961243"/>
          <c:y val="0.63101059160925554"/>
          <c:w val="0.38858281976231102"/>
          <c:h val="0.3286498658918470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1.0956207345413896E-2"/>
          <c:y val="2.9592616998890795E-2"/>
          <c:w val="0.61770489374312076"/>
          <c:h val="0.89048044571106677"/>
        </c:manualLayout>
      </c:layout>
      <c:barChart>
        <c:barDir val="col"/>
        <c:grouping val="percentStacked"/>
        <c:varyColors val="0"/>
        <c:ser>
          <c:idx val="0"/>
          <c:order val="0"/>
          <c:tx>
            <c:strRef>
              <c:f>Sheet1!$B$1</c:f>
              <c:strCache>
                <c:ptCount val="1"/>
                <c:pt idx="0">
                  <c:v>Strongly disapprove</c:v>
                </c:pt>
              </c:strCache>
            </c:strRef>
          </c:tx>
          <c:spPr>
            <a:solidFill>
              <a:schemeClr val="accent1">
                <a:lumMod val="40000"/>
                <a:lumOff val="60000"/>
                <a:alpha val="25098"/>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February</c:v>
                </c:pt>
                <c:pt idx="1">
                  <c:v>March</c:v>
                </c:pt>
                <c:pt idx="2">
                  <c:v>April</c:v>
                </c:pt>
                <c:pt idx="3">
                  <c:v>May</c:v>
                </c:pt>
                <c:pt idx="4">
                  <c:v>June</c:v>
                </c:pt>
              </c:strCache>
            </c:strRef>
          </c:cat>
          <c:val>
            <c:numRef>
              <c:f>Sheet1!$B$2:$B$6</c:f>
              <c:numCache>
                <c:formatCode>0%</c:formatCode>
                <c:ptCount val="5"/>
                <c:pt idx="0">
                  <c:v>0.31</c:v>
                </c:pt>
                <c:pt idx="1">
                  <c:v>0.3</c:v>
                </c:pt>
                <c:pt idx="2">
                  <c:v>0.3</c:v>
                </c:pt>
                <c:pt idx="3">
                  <c:v>0.34</c:v>
                </c:pt>
                <c:pt idx="4">
                  <c:v>0.34</c:v>
                </c:pt>
              </c:numCache>
            </c:numRef>
          </c:val>
          <c:extLst>
            <c:ext xmlns:c16="http://schemas.microsoft.com/office/drawing/2014/chart" uri="{C3380CC4-5D6E-409C-BE32-E72D297353CC}">
              <c16:uniqueId val="{00000000-C2C3-4CAE-B985-D3E7F7EEB713}"/>
            </c:ext>
          </c:extLst>
        </c:ser>
        <c:ser>
          <c:idx val="1"/>
          <c:order val="1"/>
          <c:tx>
            <c:strRef>
              <c:f>Sheet1!$C$1</c:f>
              <c:strCache>
                <c:ptCount val="1"/>
                <c:pt idx="0">
                  <c:v>Somewhat disapprove</c:v>
                </c:pt>
              </c:strCache>
            </c:strRef>
          </c:tx>
          <c:spPr>
            <a:solidFill>
              <a:schemeClr val="accent1">
                <a:lumMod val="40000"/>
                <a:lumOff val="60000"/>
                <a:alpha val="50196"/>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February</c:v>
                </c:pt>
                <c:pt idx="1">
                  <c:v>March</c:v>
                </c:pt>
                <c:pt idx="2">
                  <c:v>April</c:v>
                </c:pt>
                <c:pt idx="3">
                  <c:v>May</c:v>
                </c:pt>
                <c:pt idx="4">
                  <c:v>June</c:v>
                </c:pt>
              </c:strCache>
            </c:strRef>
          </c:cat>
          <c:val>
            <c:numRef>
              <c:f>Sheet1!$C$2:$C$6</c:f>
              <c:numCache>
                <c:formatCode>0%</c:formatCode>
                <c:ptCount val="5"/>
                <c:pt idx="0">
                  <c:v>0.28000000000000003</c:v>
                </c:pt>
                <c:pt idx="1">
                  <c:v>0.3</c:v>
                </c:pt>
                <c:pt idx="2">
                  <c:v>0.28000000000000003</c:v>
                </c:pt>
                <c:pt idx="3">
                  <c:v>0.28999999999999998</c:v>
                </c:pt>
                <c:pt idx="4">
                  <c:v>0.28000000000000003</c:v>
                </c:pt>
              </c:numCache>
            </c:numRef>
          </c:val>
          <c:extLst>
            <c:ext xmlns:c16="http://schemas.microsoft.com/office/drawing/2014/chart" uri="{C3380CC4-5D6E-409C-BE32-E72D297353CC}">
              <c16:uniqueId val="{00000001-C2C3-4CAE-B985-D3E7F7EEB713}"/>
            </c:ext>
          </c:extLst>
        </c:ser>
        <c:ser>
          <c:idx val="2"/>
          <c:order val="2"/>
          <c:tx>
            <c:strRef>
              <c:f>Sheet1!$D$1</c:f>
              <c:strCache>
                <c:ptCount val="1"/>
                <c:pt idx="0">
                  <c:v>Somewhat approve</c:v>
                </c:pt>
              </c:strCache>
            </c:strRef>
          </c:tx>
          <c:spPr>
            <a:solidFill>
              <a:schemeClr val="accent1">
                <a:lumMod val="60000"/>
                <a:lumOff val="40000"/>
                <a:alpha val="74902"/>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February</c:v>
                </c:pt>
                <c:pt idx="1">
                  <c:v>March</c:v>
                </c:pt>
                <c:pt idx="2">
                  <c:v>April</c:v>
                </c:pt>
                <c:pt idx="3">
                  <c:v>May</c:v>
                </c:pt>
                <c:pt idx="4">
                  <c:v>June</c:v>
                </c:pt>
              </c:strCache>
            </c:strRef>
          </c:cat>
          <c:val>
            <c:numRef>
              <c:f>Sheet1!$D$2:$D$6</c:f>
              <c:numCache>
                <c:formatCode>0%</c:formatCode>
                <c:ptCount val="5"/>
                <c:pt idx="0">
                  <c:v>0.28999999999999998</c:v>
                </c:pt>
                <c:pt idx="1">
                  <c:v>0.28999999999999998</c:v>
                </c:pt>
                <c:pt idx="2">
                  <c:v>0.32</c:v>
                </c:pt>
                <c:pt idx="3">
                  <c:v>0.28000000000000003</c:v>
                </c:pt>
                <c:pt idx="4">
                  <c:v>0.28000000000000003</c:v>
                </c:pt>
              </c:numCache>
            </c:numRef>
          </c:val>
          <c:extLst>
            <c:ext xmlns:c16="http://schemas.microsoft.com/office/drawing/2014/chart" uri="{C3380CC4-5D6E-409C-BE32-E72D297353CC}">
              <c16:uniqueId val="{00000002-C2C3-4CAE-B985-D3E7F7EEB713}"/>
            </c:ext>
          </c:extLst>
        </c:ser>
        <c:ser>
          <c:idx val="3"/>
          <c:order val="3"/>
          <c:tx>
            <c:strRef>
              <c:f>Sheet1!$E$1</c:f>
              <c:strCache>
                <c:ptCount val="1"/>
                <c:pt idx="0">
                  <c:v>Strongly approve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6"/>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February</c:v>
                </c:pt>
                <c:pt idx="1">
                  <c:v>March</c:v>
                </c:pt>
                <c:pt idx="2">
                  <c:v>April</c:v>
                </c:pt>
                <c:pt idx="3">
                  <c:v>May</c:v>
                </c:pt>
                <c:pt idx="4">
                  <c:v>June</c:v>
                </c:pt>
              </c:strCache>
            </c:strRef>
          </c:cat>
          <c:val>
            <c:numRef>
              <c:f>Sheet1!$E$2:$E$6</c:f>
              <c:numCache>
                <c:formatCode>0%</c:formatCode>
                <c:ptCount val="5"/>
                <c:pt idx="0">
                  <c:v>0.13</c:v>
                </c:pt>
                <c:pt idx="1">
                  <c:v>0.1</c:v>
                </c:pt>
                <c:pt idx="2">
                  <c:v>0.1</c:v>
                </c:pt>
                <c:pt idx="3">
                  <c:v>0.09</c:v>
                </c:pt>
                <c:pt idx="4">
                  <c:v>0.1</c:v>
                </c:pt>
              </c:numCache>
            </c:numRef>
          </c:val>
          <c:extLst>
            <c:ext xmlns:c16="http://schemas.microsoft.com/office/drawing/2014/chart" uri="{C3380CC4-5D6E-409C-BE32-E72D297353CC}">
              <c16:uniqueId val="{00000003-C2C3-4CAE-B985-D3E7F7EEB713}"/>
            </c:ext>
          </c:extLst>
        </c:ser>
        <c:dLbls>
          <c:dLblPos val="ctr"/>
          <c:showLegendKey val="0"/>
          <c:showVal val="1"/>
          <c:showCatName val="0"/>
          <c:showSerName val="0"/>
          <c:showPercent val="0"/>
          <c:showBubbleSize val="0"/>
        </c:dLbls>
        <c:gapWidth val="57"/>
        <c:overlap val="100"/>
        <c:axId val="331748784"/>
        <c:axId val="331748392"/>
      </c:barChart>
      <c:catAx>
        <c:axId val="331748784"/>
        <c:scaling>
          <c:orientation val="minMax"/>
        </c:scaling>
        <c:delete val="0"/>
        <c:axPos val="b"/>
        <c:numFmt formatCode="General" sourceLinked="0"/>
        <c:majorTickMark val="out"/>
        <c:minorTickMark val="none"/>
        <c:tickLblPos val="low"/>
        <c:spPr>
          <a:noFill/>
          <a:ln w="3175" cap="flat" cmpd="sng" algn="ctr">
            <a:solidFill>
              <a:srgbClr val="979797"/>
            </a:solidFill>
            <a:prstDash val="solid"/>
            <a:round/>
          </a:ln>
          <a:effectLst/>
        </c:spPr>
        <c:txPr>
          <a:bodyPr rot="-60000000" spcFirstLastPara="1" vertOverflow="ellipsis" vert="horz" wrap="square" anchor="ctr" anchorCtr="1"/>
          <a:lstStyle/>
          <a:p>
            <a:pPr>
              <a:defRPr sz="1195" b="1" i="0" u="none" strike="noStrike" kern="1200" baseline="0">
                <a:solidFill>
                  <a:schemeClr val="accent6"/>
                </a:solidFill>
                <a:latin typeface="+mn-lt"/>
                <a:ea typeface="+mn-ea"/>
                <a:cs typeface="+mn-cs"/>
              </a:defRPr>
            </a:pPr>
            <a:endParaRPr lang="en-US"/>
          </a:p>
        </c:txPr>
        <c:crossAx val="331748392"/>
        <c:crosses val="autoZero"/>
        <c:auto val="1"/>
        <c:lblAlgn val="ctr"/>
        <c:lblOffset val="100"/>
        <c:noMultiLvlLbl val="0"/>
      </c:catAx>
      <c:valAx>
        <c:axId val="331748392"/>
        <c:scaling>
          <c:orientation val="minMax"/>
          <c:max val="1"/>
        </c:scaling>
        <c:delete val="1"/>
        <c:axPos val="l"/>
        <c:numFmt formatCode="0%" sourceLinked="1"/>
        <c:majorTickMark val="out"/>
        <c:minorTickMark val="none"/>
        <c:tickLblPos val="nextTo"/>
        <c:crossAx val="331748784"/>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64784946236559138"/>
          <c:y val="0.66776989307007739"/>
          <c:w val="0.34139784946236557"/>
          <c:h val="0.2737783514027846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103674540682417"/>
          <c:y val="6.7286834481611171E-2"/>
          <c:w val="0.58896325459317589"/>
          <c:h val="0.90144553799617666"/>
        </c:manualLayout>
      </c:layout>
      <c:barChart>
        <c:barDir val="bar"/>
        <c:grouping val="clustered"/>
        <c:varyColors val="0"/>
        <c:ser>
          <c:idx val="0"/>
          <c:order val="0"/>
          <c:spPr>
            <a:solidFill>
              <a:srgbClr val="A10028"/>
            </a:solidFill>
            <a:ln>
              <a:noFill/>
            </a:ln>
            <a:effectLst/>
          </c:spPr>
          <c:invertIfNegative val="0"/>
          <c:dPt>
            <c:idx val="0"/>
            <c:invertIfNegative val="0"/>
            <c:bubble3D val="0"/>
            <c:spPr>
              <a:solidFill>
                <a:srgbClr val="A10028"/>
              </a:solidFill>
              <a:ln>
                <a:noFill/>
              </a:ln>
              <a:effectLst/>
            </c:spPr>
            <c:extLst>
              <c:ext xmlns:c16="http://schemas.microsoft.com/office/drawing/2014/chart" uri="{C3380CC4-5D6E-409C-BE32-E72D297353CC}">
                <c16:uniqueId val="{00000001-6CD8-4AA6-B02B-094D7F9559BA}"/>
              </c:ext>
            </c:extLst>
          </c:dPt>
          <c:dPt>
            <c:idx val="1"/>
            <c:invertIfNegative val="0"/>
            <c:bubble3D val="0"/>
            <c:spPr>
              <a:solidFill>
                <a:srgbClr val="A10028"/>
              </a:solidFill>
              <a:ln>
                <a:noFill/>
              </a:ln>
              <a:effectLst/>
            </c:spPr>
            <c:extLst>
              <c:ext xmlns:c16="http://schemas.microsoft.com/office/drawing/2014/chart" uri="{C3380CC4-5D6E-409C-BE32-E72D297353CC}">
                <c16:uniqueId val="{00000001-AC13-439B-AAE6-DE601D4A9501}"/>
              </c:ext>
            </c:extLst>
          </c:dPt>
          <c:dPt>
            <c:idx val="3"/>
            <c:invertIfNegative val="0"/>
            <c:bubble3D val="0"/>
            <c:spPr>
              <a:solidFill>
                <a:srgbClr val="A10028"/>
              </a:solidFill>
              <a:ln>
                <a:noFill/>
              </a:ln>
              <a:effectLst/>
            </c:spPr>
            <c:extLst>
              <c:ext xmlns:c16="http://schemas.microsoft.com/office/drawing/2014/chart" uri="{C3380CC4-5D6E-409C-BE32-E72D297353CC}">
                <c16:uniqueId val="{00000005-6CD8-4AA6-B02B-094D7F9559BA}"/>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CD8-4AA6-B02B-094D7F9559BA}"/>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13-439B-AAE6-DE601D4A9501}"/>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BF9-4F26-996F-1B6FF50DBC6A}"/>
                </c:ext>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CD8-4AA6-B02B-094D7F9559BA}"/>
                </c:ext>
              </c:extLst>
            </c:dLbl>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BF9-4F26-996F-1B6FF50DBC6A}"/>
                </c:ext>
              </c:extLst>
            </c:dLbl>
            <c:dLbl>
              <c:idx val="5"/>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BF9-4F26-996F-1B6FF50DBC6A}"/>
                </c:ext>
              </c:extLst>
            </c:dLbl>
            <c:dLbl>
              <c:idx val="6"/>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BF9-4F26-996F-1B6FF50DBC6A}"/>
                </c:ext>
              </c:extLst>
            </c:dLbl>
            <c:dLbl>
              <c:idx val="7"/>
              <c:layout>
                <c:manualLayout>
                  <c:x val="-4.8474860286975797E-17"/>
                  <c:y val="-1.1053163974459995E-16"/>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BF9-4F26-996F-1B6FF50DBC6A}"/>
                </c:ext>
              </c:extLst>
            </c:dLbl>
            <c:dLbl>
              <c:idx val="8"/>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BF9-4F26-996F-1B6FF50DBC6A}"/>
                </c:ext>
              </c:extLst>
            </c:dLbl>
            <c:dLbl>
              <c:idx val="9"/>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BF9-4F26-996F-1B6FF50DBC6A}"/>
                </c:ext>
              </c:extLst>
            </c:dLbl>
            <c:dLbl>
              <c:idx val="1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BF9-4F26-996F-1B6FF50DBC6A}"/>
                </c:ext>
              </c:extLst>
            </c:dLbl>
            <c:dLbl>
              <c:idx val="1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BF9-4F26-996F-1B6FF50DBC6A}"/>
                </c:ext>
              </c:extLst>
            </c:dLbl>
            <c:dLbl>
              <c:idx val="1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BF9-4F26-996F-1B6FF50DBC6A}"/>
                </c:ext>
              </c:extLst>
            </c:dLbl>
            <c:dLbl>
              <c:idx val="1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BF9-4F26-996F-1B6FF50DBC6A}"/>
                </c:ext>
              </c:extLst>
            </c:dLbl>
            <c:dLbl>
              <c:idx val="1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BF9-4F26-996F-1B6FF50DBC6A}"/>
                </c:ext>
              </c:extLst>
            </c:dLbl>
            <c:dLbl>
              <c:idx val="15"/>
              <c:layout>
                <c:manualLayout>
                  <c:x val="2.4330900243309003E-3"/>
                  <c:y val="-5.2489288848511751E-4"/>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BF9-4F26-996F-1B6FF50DBC6A}"/>
                </c:ext>
              </c:extLst>
            </c:dLbl>
            <c:dLbl>
              <c:idx val="16"/>
              <c:layout>
                <c:manualLayout>
                  <c:x val="0"/>
                  <c:y val="7.2018880952725694E-3"/>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BF9-4F26-996F-1B6FF50DBC6A}"/>
                </c:ext>
              </c:extLst>
            </c:dLbl>
            <c:dLbl>
              <c:idx val="17"/>
              <c:tx>
                <c:rich>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fld id="{C8A111C6-ABF2-4A8C-B236-E744D22A68D0}" type="VALUE">
                      <a:rPr lang="en-US" sz="1200">
                        <a:solidFill>
                          <a:srgbClr val="707276"/>
                        </a:solidFill>
                      </a:rPr>
                      <a:pPr>
                        <a:defRPr sz="1200" b="1">
                          <a:solidFill>
                            <a:schemeClr val="tx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7BF9-4F26-996F-1B6FF50DBC6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Undoing the Iran deal</c:v>
                </c:pt>
                <c:pt idx="1">
                  <c:v>Building a wall between the United States and Mexico</c:v>
                </c:pt>
                <c:pt idx="2">
                  <c:v>Renegotiating trade deals with other countries</c:v>
                </c:pt>
                <c:pt idx="3">
                  <c:v>Expanding family leave policies</c:v>
                </c:pt>
                <c:pt idx="4">
                  <c:v>Reducing the total amount of immigrants allowed in the United States</c:v>
                </c:pt>
                <c:pt idx="5">
                  <c:v>Passing an infrastructure spending bill</c:v>
                </c:pt>
                <c:pt idx="6">
                  <c:v>Repealing and replacing the Affordable Care Act (also known as ''Obamacare'')</c:v>
                </c:pt>
                <c:pt idx="7">
                  <c:v>Passing a comprehensive tax reform bill</c:v>
                </c:pt>
                <c:pt idx="8">
                  <c:v>Destroying ISIS</c:v>
                </c:pt>
                <c:pt idx="9">
                  <c:v>Stimulating American jobs</c:v>
                </c:pt>
              </c:strCache>
            </c:strRef>
          </c:cat>
          <c:val>
            <c:numRef>
              <c:f>Sheet1!$B$2:$B$11</c:f>
              <c:numCache>
                <c:formatCode>0%</c:formatCode>
                <c:ptCount val="10"/>
                <c:pt idx="0">
                  <c:v>0.01</c:v>
                </c:pt>
                <c:pt idx="1">
                  <c:v>0.02</c:v>
                </c:pt>
                <c:pt idx="2">
                  <c:v>0.04</c:v>
                </c:pt>
                <c:pt idx="3">
                  <c:v>0.04</c:v>
                </c:pt>
                <c:pt idx="4">
                  <c:v>7.0000000000000007E-2</c:v>
                </c:pt>
                <c:pt idx="5">
                  <c:v>0.12</c:v>
                </c:pt>
                <c:pt idx="6">
                  <c:v>0.12</c:v>
                </c:pt>
                <c:pt idx="7">
                  <c:v>0.13</c:v>
                </c:pt>
                <c:pt idx="8">
                  <c:v>0.17</c:v>
                </c:pt>
                <c:pt idx="9">
                  <c:v>0.27</c:v>
                </c:pt>
              </c:numCache>
            </c:numRef>
          </c:val>
          <c:extLst>
            <c:ext xmlns:c16="http://schemas.microsoft.com/office/drawing/2014/chart" uri="{C3380CC4-5D6E-409C-BE32-E72D297353CC}">
              <c16:uniqueId val="{00000002-AC13-439B-AAE6-DE601D4A9501}"/>
            </c:ext>
          </c:extLst>
        </c:ser>
        <c:dLbls>
          <c:showLegendKey val="0"/>
          <c:showVal val="0"/>
          <c:showCatName val="0"/>
          <c:showSerName val="0"/>
          <c:showPercent val="0"/>
          <c:showBubbleSize val="0"/>
        </c:dLbls>
        <c:gapWidth val="125"/>
        <c:axId val="331746824"/>
        <c:axId val="331749176"/>
      </c:barChart>
      <c:catAx>
        <c:axId val="33174682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707276"/>
                </a:solidFill>
                <a:latin typeface="+mn-lt"/>
                <a:ea typeface="+mn-ea"/>
                <a:cs typeface="+mn-cs"/>
              </a:defRPr>
            </a:pPr>
            <a:endParaRPr lang="en-US"/>
          </a:p>
        </c:txPr>
        <c:crossAx val="331749176"/>
        <c:crosses val="autoZero"/>
        <c:auto val="1"/>
        <c:lblAlgn val="ctr"/>
        <c:lblOffset val="100"/>
        <c:noMultiLvlLbl val="0"/>
      </c:catAx>
      <c:valAx>
        <c:axId val="331749176"/>
        <c:scaling>
          <c:orientation val="minMax"/>
        </c:scaling>
        <c:delete val="1"/>
        <c:axPos val="b"/>
        <c:numFmt formatCode="0%" sourceLinked="1"/>
        <c:majorTickMark val="out"/>
        <c:minorTickMark val="none"/>
        <c:tickLblPos val="nextTo"/>
        <c:crossAx val="331746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C2B6-4B53-9EAF-ED6C1C94B3C8}"/>
              </c:ext>
            </c:extLst>
          </c:dPt>
          <c:dPt>
            <c:idx val="2"/>
            <c:bubble3D val="0"/>
            <c:spPr>
              <a:solidFill>
                <a:srgbClr val="009DD9"/>
              </a:solidFill>
              <a:ln w="19050">
                <a:solidFill>
                  <a:schemeClr val="lt1"/>
                </a:solidFill>
              </a:ln>
              <a:effectLst/>
            </c:spPr>
            <c:extLst>
              <c:ext xmlns:c16="http://schemas.microsoft.com/office/drawing/2014/chart" uri="{C3380CC4-5D6E-409C-BE32-E72D297353CC}">
                <c16:uniqueId val="{00000005-41B4-4E60-8DAA-5B211C3799B0}"/>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impeached and removed from office</c:v>
                </c:pt>
                <c:pt idx="1">
                  <c:v>censured by congress</c:v>
                </c:pt>
                <c:pt idx="2">
                  <c:v>no action should be taken </c:v>
                </c:pt>
              </c:strCache>
            </c:strRef>
          </c:cat>
          <c:val>
            <c:numRef>
              <c:f>Sheet1!$B$2:$B$4</c:f>
              <c:numCache>
                <c:formatCode>0%</c:formatCode>
                <c:ptCount val="3"/>
                <c:pt idx="0">
                  <c:v>0.41</c:v>
                </c:pt>
                <c:pt idx="1">
                  <c:v>0.14000000000000001</c:v>
                </c:pt>
                <c:pt idx="2">
                  <c:v>0.45</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Leads to ending of russia inquiry</c:v>
                </c:pt>
                <c:pt idx="1">
                  <c:v>Leads to impeachment</c:v>
                </c:pt>
              </c:strCache>
            </c:strRef>
          </c:cat>
          <c:val>
            <c:numRef>
              <c:f>Sheet1!$B$2:$B$3</c:f>
              <c:numCache>
                <c:formatCode>0%</c:formatCode>
                <c:ptCount val="2"/>
                <c:pt idx="0">
                  <c:v>0.62</c:v>
                </c:pt>
                <c:pt idx="1">
                  <c:v>0.38</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69358034116458"/>
          <c:y val="4.5566880699448031E-2"/>
          <c:w val="0.60661283931767085"/>
          <c:h val="0.89975286246121433"/>
        </c:manualLayout>
      </c:layout>
      <c:doughnutChart>
        <c:varyColors val="1"/>
        <c:ser>
          <c:idx val="0"/>
          <c:order val="0"/>
          <c:tx>
            <c:strRef>
              <c:f>Sheet1!$B$1</c:f>
              <c:strCache>
                <c:ptCount val="1"/>
                <c:pt idx="0">
                  <c:v>Sales</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Hurting the country</c:v>
                </c:pt>
                <c:pt idx="1">
                  <c:v>Helping the country</c:v>
                </c:pt>
              </c:strCache>
            </c:strRef>
          </c:cat>
          <c:val>
            <c:numRef>
              <c:f>Sheet1!$B$2:$B$3</c:f>
              <c:numCache>
                <c:formatCode>0%</c:formatCode>
                <c:ptCount val="2"/>
                <c:pt idx="0">
                  <c:v>0.64</c:v>
                </c:pt>
                <c:pt idx="1">
                  <c:v>0.36</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A10028"/>
            </a:solidFill>
            <a:ln>
              <a:noFill/>
            </a:ln>
            <a:effectLst/>
          </c:spPr>
          <c:invertIfNegative val="0"/>
          <c:dPt>
            <c:idx val="1"/>
            <c:invertIfNegative val="0"/>
            <c:bubble3D val="0"/>
            <c:spPr>
              <a:solidFill>
                <a:srgbClr val="A10028"/>
              </a:solidFill>
              <a:ln>
                <a:noFill/>
              </a:ln>
              <a:effectLst/>
            </c:spPr>
            <c:extLst>
              <c:ext xmlns:c16="http://schemas.microsoft.com/office/drawing/2014/chart" uri="{C3380CC4-5D6E-409C-BE32-E72D297353CC}">
                <c16:uniqueId val="{00000001-0680-49A4-91CA-711BA414BE1F}"/>
              </c:ext>
            </c:extLst>
          </c:dPt>
          <c:dPt>
            <c:idx val="4"/>
            <c:invertIfNegative val="0"/>
            <c:bubble3D val="0"/>
            <c:spPr>
              <a:solidFill>
                <a:srgbClr val="A10028"/>
              </a:solidFill>
              <a:ln>
                <a:noFill/>
              </a:ln>
              <a:effectLst/>
            </c:spPr>
            <c:extLst>
              <c:ext xmlns:c16="http://schemas.microsoft.com/office/drawing/2014/chart" uri="{C3380CC4-5D6E-409C-BE32-E72D297353CC}">
                <c16:uniqueId val="{00000003-0680-49A4-91CA-711BA414BE1F}"/>
              </c:ext>
            </c:extLst>
          </c:dPt>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feb country</c:v>
                </c:pt>
                <c:pt idx="1">
                  <c:v>march country</c:v>
                </c:pt>
                <c:pt idx="2">
                  <c:v>april country</c:v>
                </c:pt>
                <c:pt idx="3">
                  <c:v>may country</c:v>
                </c:pt>
                <c:pt idx="4">
                  <c:v>june country</c:v>
                </c:pt>
                <c:pt idx="6">
                  <c:v>feb econ</c:v>
                </c:pt>
                <c:pt idx="7">
                  <c:v>march econ</c:v>
                </c:pt>
                <c:pt idx="8">
                  <c:v>april econ</c:v>
                </c:pt>
                <c:pt idx="9">
                  <c:v>may econ</c:v>
                </c:pt>
                <c:pt idx="10">
                  <c:v>June econ</c:v>
                </c:pt>
              </c:strCache>
            </c:strRef>
          </c:cat>
          <c:val>
            <c:numRef>
              <c:f>Sheet1!$B$2:$B$12</c:f>
              <c:numCache>
                <c:formatCode>0%</c:formatCode>
                <c:ptCount val="11"/>
                <c:pt idx="0">
                  <c:v>0.52</c:v>
                </c:pt>
                <c:pt idx="1">
                  <c:v>0.48</c:v>
                </c:pt>
                <c:pt idx="2">
                  <c:v>0.5</c:v>
                </c:pt>
                <c:pt idx="3">
                  <c:v>0.53</c:v>
                </c:pt>
                <c:pt idx="4">
                  <c:v>0.55000000000000004</c:v>
                </c:pt>
                <c:pt idx="6">
                  <c:v>0.39</c:v>
                </c:pt>
                <c:pt idx="7">
                  <c:v>0.35</c:v>
                </c:pt>
                <c:pt idx="8">
                  <c:v>0.38</c:v>
                </c:pt>
                <c:pt idx="9">
                  <c:v>0.38</c:v>
                </c:pt>
                <c:pt idx="10">
                  <c:v>0.38</c:v>
                </c:pt>
              </c:numCache>
            </c:numRef>
          </c:val>
          <c:extLst>
            <c:ext xmlns:c16="http://schemas.microsoft.com/office/drawing/2014/chart" uri="{C3380CC4-5D6E-409C-BE32-E72D297353CC}">
              <c16:uniqueId val="{00000000-B215-49D5-A7F7-5188997F7FCD}"/>
            </c:ext>
          </c:extLst>
        </c:ser>
        <c:dLbls>
          <c:showLegendKey val="0"/>
          <c:showVal val="0"/>
          <c:showCatName val="0"/>
          <c:showSerName val="0"/>
          <c:showPercent val="0"/>
          <c:showBubbleSize val="0"/>
        </c:dLbls>
        <c:gapWidth val="125"/>
        <c:overlap val="-27"/>
        <c:axId val="251316728"/>
        <c:axId val="251312024"/>
      </c:barChart>
      <c:catAx>
        <c:axId val="251316728"/>
        <c:scaling>
          <c:orientation val="minMax"/>
        </c:scaling>
        <c:delete val="1"/>
        <c:axPos val="t"/>
        <c:numFmt formatCode="General" sourceLinked="1"/>
        <c:majorTickMark val="none"/>
        <c:minorTickMark val="none"/>
        <c:tickLblPos val="nextTo"/>
        <c:crossAx val="251312024"/>
        <c:crosses val="autoZero"/>
        <c:auto val="1"/>
        <c:lblAlgn val="ctr"/>
        <c:lblOffset val="100"/>
        <c:noMultiLvlLbl val="0"/>
      </c:catAx>
      <c:valAx>
        <c:axId val="251312024"/>
        <c:scaling>
          <c:orientation val="maxMin"/>
          <c:max val="1"/>
        </c:scaling>
        <c:delete val="1"/>
        <c:axPos val="l"/>
        <c:numFmt formatCode="0%" sourceLinked="1"/>
        <c:majorTickMark val="none"/>
        <c:minorTickMark val="none"/>
        <c:tickLblPos val="nextTo"/>
        <c:crossAx val="251316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29E-4958-AC6E-9CFE3B274790}"/>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729E-4958-AC6E-9CFE3B274790}"/>
              </c:ext>
            </c:extLst>
          </c:dPt>
          <c:cat>
            <c:strRef>
              <c:f>Sheet1!$A$2:$A$3</c:f>
              <c:strCache>
                <c:ptCount val="2"/>
                <c:pt idx="0">
                  <c:v>1st Qtr</c:v>
                </c:pt>
                <c:pt idx="1">
                  <c:v>2nd Qtr</c:v>
                </c:pt>
              </c:strCache>
            </c:strRef>
          </c:cat>
          <c:val>
            <c:numRef>
              <c:f>Sheet1!$B$2:$B$3</c:f>
              <c:numCache>
                <c:formatCode>0%</c:formatCode>
                <c:ptCount val="2"/>
                <c:pt idx="0">
                  <c:v>0.56000000000000005</c:v>
                </c:pt>
                <c:pt idx="1">
                  <c:v>0.44</c:v>
                </c:pt>
              </c:numCache>
            </c:numRef>
          </c:val>
          <c:extLst>
            <c:ext xmlns:c16="http://schemas.microsoft.com/office/drawing/2014/chart" uri="{C3380CC4-5D6E-409C-BE32-E72D297353CC}">
              <c16:uniqueId val="{00000004-729E-4958-AC6E-9CFE3B274790}"/>
            </c:ext>
          </c:extLst>
        </c:ser>
        <c:dLbls>
          <c:showLegendKey val="0"/>
          <c:showVal val="0"/>
          <c:showCatName val="0"/>
          <c:showSerName val="0"/>
          <c:showPercent val="0"/>
          <c:showBubbleSize val="0"/>
          <c:showLeaderLines val="1"/>
        </c:dLbls>
        <c:firstSliceAng val="219"/>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Poor</c:v>
                </c:pt>
              </c:strCache>
            </c:strRef>
          </c:tx>
          <c:spPr>
            <a:solidFill>
              <a:srgbClr val="A100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c:v>
                </c:pt>
              </c:numCache>
            </c:numRef>
          </c:val>
          <c:extLst>
            <c:ext xmlns:c16="http://schemas.microsoft.com/office/drawing/2014/chart" uri="{C3380CC4-5D6E-409C-BE32-E72D297353CC}">
              <c16:uniqueId val="{00000000-AE06-46E1-AB36-07B8B6B234C4}"/>
            </c:ext>
          </c:extLst>
        </c:ser>
        <c:ser>
          <c:idx val="1"/>
          <c:order val="1"/>
          <c:tx>
            <c:strRef>
              <c:f>Sheet1!$C$1</c:f>
              <c:strCache>
                <c:ptCount val="1"/>
                <c:pt idx="0">
                  <c:v>Fair</c:v>
                </c:pt>
              </c:strCache>
            </c:strRef>
          </c:tx>
          <c:spPr>
            <a:solidFill>
              <a:srgbClr val="A10028">
                <a:alpha val="50000"/>
              </a:srgbClr>
            </a:solidFill>
            <a:ln>
              <a:noFill/>
            </a:ln>
            <a:effectLst/>
          </c:spPr>
          <c:invertIfNegative val="0"/>
          <c:dPt>
            <c:idx val="0"/>
            <c:invertIfNegative val="0"/>
            <c:bubble3D val="0"/>
            <c:spPr>
              <a:solidFill>
                <a:srgbClr val="A10028">
                  <a:alpha val="50000"/>
                </a:srgbClr>
              </a:solidFill>
              <a:ln>
                <a:noFill/>
              </a:ln>
              <a:effectLst/>
            </c:spPr>
            <c:extLst>
              <c:ext xmlns:c16="http://schemas.microsoft.com/office/drawing/2014/chart" uri="{C3380CC4-5D6E-409C-BE32-E72D297353CC}">
                <c16:uniqueId val="{00000002-AE06-46E1-AB36-07B8B6B234C4}"/>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0.33</c:v>
                </c:pt>
              </c:numCache>
            </c:numRef>
          </c:val>
          <c:extLst>
            <c:ext xmlns:c16="http://schemas.microsoft.com/office/drawing/2014/chart" uri="{C3380CC4-5D6E-409C-BE32-E72D297353CC}">
              <c16:uniqueId val="{00000003-AE06-46E1-AB36-07B8B6B234C4}"/>
            </c:ext>
          </c:extLst>
        </c:ser>
        <c:ser>
          <c:idx val="2"/>
          <c:order val="2"/>
          <c:tx>
            <c:strRef>
              <c:f>Sheet1!$D$1</c:f>
              <c:strCache>
                <c:ptCount val="1"/>
                <c:pt idx="0">
                  <c:v>Good</c:v>
                </c:pt>
              </c:strCache>
            </c:strRef>
          </c:tx>
          <c:spPr>
            <a:solidFill>
              <a:schemeClr val="accent1">
                <a:lumMod val="60000"/>
                <a:lumOff val="40000"/>
                <a:alpha val="50196"/>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0.33</c:v>
                </c:pt>
              </c:numCache>
            </c:numRef>
          </c:val>
          <c:extLst>
            <c:ext xmlns:c16="http://schemas.microsoft.com/office/drawing/2014/chart" uri="{C3380CC4-5D6E-409C-BE32-E72D297353CC}">
              <c16:uniqueId val="{00000004-AE06-46E1-AB36-07B8B6B234C4}"/>
            </c:ext>
          </c:extLst>
        </c:ser>
        <c:ser>
          <c:idx val="3"/>
          <c:order val="3"/>
          <c:tx>
            <c:strRef>
              <c:f>Sheet1!$E$1</c:f>
              <c:strCache>
                <c:ptCount val="1"/>
                <c:pt idx="0">
                  <c:v>Excellent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0.14000000000000001</c:v>
                </c:pt>
              </c:numCache>
            </c:numRef>
          </c:val>
          <c:extLst>
            <c:ext xmlns:c16="http://schemas.microsoft.com/office/drawing/2014/chart" uri="{C3380CC4-5D6E-409C-BE32-E72D297353CC}">
              <c16:uniqueId val="{00000005-AE06-46E1-AB36-07B8B6B234C4}"/>
            </c:ext>
          </c:extLst>
        </c:ser>
        <c:dLbls>
          <c:dLblPos val="ctr"/>
          <c:showLegendKey val="0"/>
          <c:showVal val="1"/>
          <c:showCatName val="0"/>
          <c:showSerName val="0"/>
          <c:showPercent val="0"/>
          <c:showBubbleSize val="0"/>
        </c:dLbls>
        <c:gapWidth val="150"/>
        <c:overlap val="100"/>
        <c:axId val="331749960"/>
        <c:axId val="331743688"/>
      </c:barChart>
      <c:catAx>
        <c:axId val="331749960"/>
        <c:scaling>
          <c:orientation val="minMax"/>
        </c:scaling>
        <c:delete val="1"/>
        <c:axPos val="l"/>
        <c:numFmt formatCode="General" sourceLinked="1"/>
        <c:majorTickMark val="out"/>
        <c:minorTickMark val="none"/>
        <c:tickLblPos val="nextTo"/>
        <c:crossAx val="331743688"/>
        <c:crosses val="autoZero"/>
        <c:auto val="1"/>
        <c:lblAlgn val="ctr"/>
        <c:lblOffset val="100"/>
        <c:noMultiLvlLbl val="0"/>
      </c:catAx>
      <c:valAx>
        <c:axId val="331743688"/>
        <c:scaling>
          <c:orientation val="minMax"/>
        </c:scaling>
        <c:delete val="1"/>
        <c:axPos val="b"/>
        <c:numFmt formatCode="0%" sourceLinked="1"/>
        <c:majorTickMark val="none"/>
        <c:minorTickMark val="none"/>
        <c:tickLblPos val="nextTo"/>
        <c:crossAx val="33174996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3.6658464566929144E-2"/>
          <c:y val="0.64290294371383983"/>
          <c:w val="0.92827054625984251"/>
          <c:h val="7.654840031303633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2424393116786786E-2"/>
          <c:y val="9.4091963163366862E-2"/>
          <c:w val="0.95515121376642642"/>
          <c:h val="0.86199845402706199"/>
        </c:manualLayout>
      </c:layout>
      <c:barChart>
        <c:barDir val="bar"/>
        <c:grouping val="percentStacked"/>
        <c:varyColors val="0"/>
        <c:ser>
          <c:idx val="0"/>
          <c:order val="0"/>
          <c:tx>
            <c:strRef>
              <c:f>Sheet1!$B$1</c:f>
              <c:strCache>
                <c:ptCount val="1"/>
                <c:pt idx="0">
                  <c:v>The red line preventing the use of chemical weapons needs to be enforced even if it means taking limited U.S. military actions in Syria.</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conway</c:v>
                </c:pt>
              </c:strCache>
            </c:strRef>
          </c:cat>
          <c:val>
            <c:numRef>
              <c:f>Sheet1!$B$2</c:f>
              <c:numCache>
                <c:formatCode>0%</c:formatCode>
                <c:ptCount val="1"/>
                <c:pt idx="0">
                  <c:v>0.47</c:v>
                </c:pt>
              </c:numCache>
            </c:numRef>
          </c:val>
          <c:extLst>
            <c:ext xmlns:c16="http://schemas.microsoft.com/office/drawing/2014/chart" uri="{C3380CC4-5D6E-409C-BE32-E72D297353CC}">
              <c16:uniqueId val="{00000000-CEA2-490A-B8AA-D95CC6E92103}"/>
            </c:ext>
          </c:extLst>
        </c:ser>
        <c:ser>
          <c:idx val="1"/>
          <c:order val="1"/>
          <c:tx>
            <c:strRef>
              <c:f>Sheet1!$C$1</c:f>
              <c:strCache>
                <c:ptCount val="1"/>
                <c:pt idx="0">
                  <c:v>This is not our fight and we should not intervene under any circumstances.</c:v>
                </c:pt>
              </c:strCache>
            </c:strRef>
          </c:tx>
          <c:spPr>
            <a:solidFill>
              <a:srgbClr val="009D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conway</c:v>
                </c:pt>
              </c:strCache>
            </c:strRef>
          </c:cat>
          <c:val>
            <c:numRef>
              <c:f>Sheet1!$C$2</c:f>
              <c:numCache>
                <c:formatCode>0%</c:formatCode>
                <c:ptCount val="1"/>
                <c:pt idx="0">
                  <c:v>0.53</c:v>
                </c:pt>
              </c:numCache>
            </c:numRef>
          </c:val>
          <c:extLst>
            <c:ext xmlns:c16="http://schemas.microsoft.com/office/drawing/2014/chart" uri="{C3380CC4-5D6E-409C-BE32-E72D297353CC}">
              <c16:uniqueId val="{00000001-CEA2-490A-B8AA-D95CC6E92103}"/>
            </c:ext>
          </c:extLst>
        </c:ser>
        <c:dLbls>
          <c:dLblPos val="ctr"/>
          <c:showLegendKey val="0"/>
          <c:showVal val="1"/>
          <c:showCatName val="0"/>
          <c:showSerName val="0"/>
          <c:showPercent val="0"/>
          <c:showBubbleSize val="0"/>
        </c:dLbls>
        <c:gapWidth val="57"/>
        <c:overlap val="100"/>
        <c:axId val="331750744"/>
        <c:axId val="331744080"/>
      </c:barChart>
      <c:catAx>
        <c:axId val="331750744"/>
        <c:scaling>
          <c:orientation val="minMax"/>
        </c:scaling>
        <c:delete val="1"/>
        <c:axPos val="l"/>
        <c:numFmt formatCode="General" sourceLinked="1"/>
        <c:majorTickMark val="out"/>
        <c:minorTickMark val="none"/>
        <c:tickLblPos val="nextTo"/>
        <c:crossAx val="331744080"/>
        <c:crosses val="autoZero"/>
        <c:auto val="1"/>
        <c:lblAlgn val="ctr"/>
        <c:lblOffset val="100"/>
        <c:noMultiLvlLbl val="0"/>
      </c:catAx>
      <c:valAx>
        <c:axId val="331744080"/>
        <c:scaling>
          <c:orientation val="minMax"/>
          <c:max val="1"/>
        </c:scaling>
        <c:delete val="1"/>
        <c:axPos val="b"/>
        <c:numFmt formatCode="0%" sourceLinked="1"/>
        <c:majorTickMark val="out"/>
        <c:minorTickMark val="none"/>
        <c:tickLblPos val="nextTo"/>
        <c:crossAx val="331750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7198725923676132E-2"/>
          <c:y val="3.2948183144728374E-2"/>
          <c:w val="0.33051868972860921"/>
          <c:h val="0.88760200956801261"/>
        </c:manualLayout>
      </c:layout>
      <c:barChart>
        <c:barDir val="col"/>
        <c:grouping val="percentStacked"/>
        <c:varyColors val="0"/>
        <c:ser>
          <c:idx val="0"/>
          <c:order val="0"/>
          <c:tx>
            <c:strRef>
              <c:f>Sheet1!$B$1</c:f>
              <c:strCache>
                <c:ptCount val="1"/>
                <c:pt idx="0">
                  <c:v>neither</c:v>
                </c:pt>
              </c:strCache>
            </c:strRef>
          </c:tx>
          <c:spPr>
            <a:solidFill>
              <a:schemeClr val="tx2">
                <a:alpha val="40000"/>
              </a:schemeClr>
            </a:solidFill>
            <a:ln>
              <a:noFill/>
            </a:ln>
            <a:effectLst/>
          </c:spPr>
          <c:invertIfNegative val="0"/>
          <c:dPt>
            <c:idx val="1"/>
            <c:invertIfNegative val="0"/>
            <c:bubble3D val="0"/>
            <c:spPr>
              <a:solidFill>
                <a:schemeClr val="tx2">
                  <a:alpha val="40000"/>
                </a:schemeClr>
              </a:solidFill>
              <a:ln>
                <a:noFill/>
              </a:ln>
              <a:effectLst/>
            </c:spPr>
            <c:extLst>
              <c:ext xmlns:c16="http://schemas.microsoft.com/office/drawing/2014/chart" uri="{C3380CC4-5D6E-409C-BE32-E72D297353CC}">
                <c16:uniqueId val="{00000001-AC0D-4729-B8B1-71A8A0210102}"/>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0.17</c:v>
                </c:pt>
              </c:numCache>
            </c:numRef>
          </c:val>
          <c:extLst>
            <c:ext xmlns:c16="http://schemas.microsoft.com/office/drawing/2014/chart" uri="{C3380CC4-5D6E-409C-BE32-E72D297353CC}">
              <c16:uniqueId val="{00000000-CCFA-489D-8FA9-B02ED28A7451}"/>
            </c:ext>
          </c:extLst>
        </c:ser>
        <c:ser>
          <c:idx val="1"/>
          <c:order val="1"/>
          <c:tx>
            <c:strRef>
              <c:f>Sheet1!$C$1</c:f>
              <c:strCache>
                <c:ptCount val="1"/>
                <c:pt idx="0">
                  <c:v>watched</c:v>
                </c:pt>
              </c:strCache>
            </c:strRef>
          </c:tx>
          <c:spPr>
            <a:solidFill>
              <a:srgbClr val="009D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0.4</c:v>
                </c:pt>
              </c:numCache>
            </c:numRef>
          </c:val>
          <c:extLst>
            <c:ext xmlns:c16="http://schemas.microsoft.com/office/drawing/2014/chart" uri="{C3380CC4-5D6E-409C-BE32-E72D297353CC}">
              <c16:uniqueId val="{00000001-CCFA-489D-8FA9-B02ED28A7451}"/>
            </c:ext>
          </c:extLst>
        </c:ser>
        <c:ser>
          <c:idx val="2"/>
          <c:order val="2"/>
          <c:tx>
            <c:strRef>
              <c:f>Sheet1!$D$1</c:f>
              <c:strCache>
                <c:ptCount val="1"/>
                <c:pt idx="0">
                  <c:v>heard</c:v>
                </c:pt>
              </c:strCache>
            </c:strRef>
          </c:tx>
          <c:spPr>
            <a:solidFill>
              <a:srgbClr val="A10028"/>
            </a:solidFill>
            <a:ln>
              <a:noFill/>
            </a:ln>
            <a:effectLst/>
          </c:spPr>
          <c:invertIfNegative val="0"/>
          <c:dPt>
            <c:idx val="1"/>
            <c:invertIfNegative val="0"/>
            <c:bubble3D val="0"/>
            <c:spPr>
              <a:solidFill>
                <a:srgbClr val="A10028"/>
              </a:solidFill>
              <a:ln>
                <a:noFill/>
              </a:ln>
              <a:effectLst/>
            </c:spPr>
            <c:extLst>
              <c:ext xmlns:c16="http://schemas.microsoft.com/office/drawing/2014/chart" uri="{C3380CC4-5D6E-409C-BE32-E72D297353CC}">
                <c16:uniqueId val="{00000003-AC0D-4729-B8B1-71A8A0210102}"/>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0.42</c:v>
                </c:pt>
              </c:numCache>
            </c:numRef>
          </c:val>
          <c:extLst>
            <c:ext xmlns:c16="http://schemas.microsoft.com/office/drawing/2014/chart" uri="{C3380CC4-5D6E-409C-BE32-E72D297353CC}">
              <c16:uniqueId val="{00000002-CCFA-489D-8FA9-B02ED28A7451}"/>
            </c:ext>
          </c:extLst>
        </c:ser>
        <c:ser>
          <c:idx val="3"/>
          <c:order val="3"/>
          <c:tx>
            <c:strRef>
              <c:f>Sheet1!$E$1</c:f>
              <c:strCache>
                <c:ptCount val="1"/>
                <c:pt idx="0">
                  <c:v>Column1</c:v>
                </c:pt>
              </c:strCache>
            </c:strRef>
          </c:tx>
          <c:spPr>
            <a:solidFill>
              <a:srgbClr val="009DD9"/>
            </a:solidFill>
            <a:ln>
              <a:noFill/>
            </a:ln>
            <a:effectLst/>
          </c:spPr>
          <c:invertIfNegative val="0"/>
          <c:dPt>
            <c:idx val="1"/>
            <c:invertIfNegative val="0"/>
            <c:bubble3D val="0"/>
            <c:spPr>
              <a:solidFill>
                <a:srgbClr val="009DD9"/>
              </a:solidFill>
              <a:ln>
                <a:noFill/>
              </a:ln>
              <a:effectLst/>
            </c:spPr>
            <c:extLst>
              <c:ext xmlns:c16="http://schemas.microsoft.com/office/drawing/2014/chart" uri="{C3380CC4-5D6E-409C-BE32-E72D297353CC}">
                <c16:uniqueId val="{00000005-AC0D-4729-B8B1-71A8A0210102}"/>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numCache>
            </c:numRef>
          </c:val>
          <c:extLst>
            <c:ext xmlns:c16="http://schemas.microsoft.com/office/drawing/2014/chart" uri="{C3380CC4-5D6E-409C-BE32-E72D297353CC}">
              <c16:uniqueId val="{00000003-CCFA-489D-8FA9-B02ED28A7451}"/>
            </c:ext>
          </c:extLst>
        </c:ser>
        <c:dLbls>
          <c:dLblPos val="ctr"/>
          <c:showLegendKey val="0"/>
          <c:showVal val="1"/>
          <c:showCatName val="0"/>
          <c:showSerName val="0"/>
          <c:showPercent val="0"/>
          <c:showBubbleSize val="0"/>
        </c:dLbls>
        <c:gapWidth val="57"/>
        <c:overlap val="100"/>
        <c:axId val="332417840"/>
        <c:axId val="332420192"/>
      </c:barChart>
      <c:catAx>
        <c:axId val="332417840"/>
        <c:scaling>
          <c:orientation val="minMax"/>
        </c:scaling>
        <c:delete val="0"/>
        <c:axPos val="b"/>
        <c:numFmt formatCode="General" sourceLinked="0"/>
        <c:majorTickMark val="out"/>
        <c:minorTickMark val="none"/>
        <c:tickLblPos val="nextTo"/>
        <c:spPr>
          <a:noFill/>
          <a:ln w="3175" cap="flat" cmpd="sng" algn="ctr">
            <a:solidFill>
              <a:srgbClr val="979797"/>
            </a:solidFill>
            <a:prstDash val="solid"/>
            <a:round/>
          </a:ln>
          <a:effectLst/>
        </c:spPr>
        <c:txPr>
          <a:bodyPr rot="-60000000" spcFirstLastPara="1" vertOverflow="ellipsis" vert="horz" wrap="square" anchor="ctr" anchorCtr="1"/>
          <a:lstStyle/>
          <a:p>
            <a:pPr>
              <a:defRPr sz="1195" b="1" i="0" u="none" strike="noStrike" kern="1200" baseline="0">
                <a:solidFill>
                  <a:schemeClr val="tx2"/>
                </a:solidFill>
                <a:latin typeface="+mn-lt"/>
                <a:ea typeface="+mn-ea"/>
                <a:cs typeface="+mn-cs"/>
              </a:defRPr>
            </a:pPr>
            <a:endParaRPr lang="en-US"/>
          </a:p>
        </c:txPr>
        <c:crossAx val="332420192"/>
        <c:crosses val="autoZero"/>
        <c:auto val="1"/>
        <c:lblAlgn val="ctr"/>
        <c:lblOffset val="100"/>
        <c:noMultiLvlLbl val="0"/>
      </c:catAx>
      <c:valAx>
        <c:axId val="332420192"/>
        <c:scaling>
          <c:orientation val="minMax"/>
          <c:max val="1"/>
        </c:scaling>
        <c:delete val="1"/>
        <c:axPos val="l"/>
        <c:numFmt formatCode="0%" sourceLinked="1"/>
        <c:majorTickMark val="out"/>
        <c:minorTickMark val="none"/>
        <c:tickLblPos val="nextTo"/>
        <c:crossAx val="332417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69358034116458"/>
          <c:y val="4.5566880699448031E-2"/>
          <c:w val="0.60661283931767085"/>
          <c:h val="0.89975286246121433"/>
        </c:manualLayout>
      </c:layout>
      <c:doughnutChart>
        <c:varyColors val="1"/>
        <c:ser>
          <c:idx val="0"/>
          <c:order val="0"/>
          <c:tx>
            <c:strRef>
              <c:f>Sheet1!$B$1</c:f>
              <c:strCache>
                <c:ptCount val="1"/>
                <c:pt idx="0">
                  <c:v>Sales</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Let go</c:v>
                </c:pt>
                <c:pt idx="1">
                  <c:v>No</c:v>
                </c:pt>
              </c:strCache>
            </c:strRef>
          </c:cat>
          <c:val>
            <c:numRef>
              <c:f>Sheet1!$B$2:$B$3</c:f>
              <c:numCache>
                <c:formatCode>0%</c:formatCode>
                <c:ptCount val="2"/>
                <c:pt idx="0">
                  <c:v>0.68</c:v>
                </c:pt>
                <c:pt idx="1">
                  <c:v>0.32</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loyalty</c:v>
                </c:pt>
                <c:pt idx="1">
                  <c:v>No</c:v>
                </c:pt>
              </c:strCache>
            </c:strRef>
          </c:cat>
          <c:val>
            <c:numRef>
              <c:f>Sheet1!$B$2:$B$3</c:f>
              <c:numCache>
                <c:formatCode>0%</c:formatCode>
                <c:ptCount val="2"/>
                <c:pt idx="0">
                  <c:v>0.67</c:v>
                </c:pt>
                <c:pt idx="1">
                  <c:v>0.33</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Yes</c:v>
                </c:pt>
                <c:pt idx="1">
                  <c:v>No</c:v>
                </c:pt>
              </c:strCache>
            </c:strRef>
          </c:cat>
          <c:val>
            <c:numRef>
              <c:f>Sheet1!$B$2:$B$3</c:f>
              <c:numCache>
                <c:formatCode>0%</c:formatCode>
                <c:ptCount val="2"/>
                <c:pt idx="0">
                  <c:v>0.57999999999999996</c:v>
                </c:pt>
                <c:pt idx="1">
                  <c:v>0.42</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2424393116786786E-2"/>
          <c:y val="9.4091963163366862E-2"/>
          <c:w val="0.95515121376642642"/>
          <c:h val="0.86199845402706199"/>
        </c:manualLayout>
      </c:layout>
      <c:barChart>
        <c:barDir val="bar"/>
        <c:grouping val="percentStacked"/>
        <c:varyColors val="0"/>
        <c:ser>
          <c:idx val="0"/>
          <c:order val="0"/>
          <c:tx>
            <c:strRef>
              <c:f>Sheet1!$B$1</c:f>
              <c:strCache>
                <c:ptCount val="1"/>
                <c:pt idx="0">
                  <c:v>The red line preventing the use of chemical weapons needs to be enforced even if it means taking limited U.S. military actions in Syria.</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conway</c:v>
                </c:pt>
              </c:strCache>
            </c:strRef>
          </c:cat>
          <c:val>
            <c:numRef>
              <c:f>Sheet1!$B$2</c:f>
              <c:numCache>
                <c:formatCode>0%</c:formatCode>
                <c:ptCount val="1"/>
                <c:pt idx="0">
                  <c:v>0.42</c:v>
                </c:pt>
              </c:numCache>
            </c:numRef>
          </c:val>
          <c:extLst>
            <c:ext xmlns:c16="http://schemas.microsoft.com/office/drawing/2014/chart" uri="{C3380CC4-5D6E-409C-BE32-E72D297353CC}">
              <c16:uniqueId val="{00000000-CEA2-490A-B8AA-D95CC6E92103}"/>
            </c:ext>
          </c:extLst>
        </c:ser>
        <c:ser>
          <c:idx val="1"/>
          <c:order val="1"/>
          <c:tx>
            <c:strRef>
              <c:f>Sheet1!$C$1</c:f>
              <c:strCache>
                <c:ptCount val="1"/>
                <c:pt idx="0">
                  <c:v>This is not our fight and we should not intervene under any circumstances.</c:v>
                </c:pt>
              </c:strCache>
            </c:strRef>
          </c:tx>
          <c:spPr>
            <a:solidFill>
              <a:srgbClr val="C6C7C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conway</c:v>
                </c:pt>
              </c:strCache>
            </c:strRef>
          </c:cat>
          <c:val>
            <c:numRef>
              <c:f>Sheet1!$C$2</c:f>
              <c:numCache>
                <c:formatCode>0%</c:formatCode>
                <c:ptCount val="1"/>
                <c:pt idx="0">
                  <c:v>0.37</c:v>
                </c:pt>
              </c:numCache>
            </c:numRef>
          </c:val>
          <c:extLst>
            <c:ext xmlns:c16="http://schemas.microsoft.com/office/drawing/2014/chart" uri="{C3380CC4-5D6E-409C-BE32-E72D297353CC}">
              <c16:uniqueId val="{00000001-CEA2-490A-B8AA-D95CC6E92103}"/>
            </c:ext>
          </c:extLst>
        </c:ser>
        <c:ser>
          <c:idx val="2"/>
          <c:order val="2"/>
          <c:tx>
            <c:strRef>
              <c:f>Sheet1!$D$1</c:f>
              <c:strCache>
                <c:ptCount val="1"/>
                <c:pt idx="0">
                  <c:v>repeal whole</c:v>
                </c:pt>
              </c:strCache>
            </c:strRef>
          </c:tx>
          <c:spPr>
            <a:solidFill>
              <a:srgbClr val="009D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conway</c:v>
                </c:pt>
              </c:strCache>
            </c:strRef>
          </c:cat>
          <c:val>
            <c:numRef>
              <c:f>Sheet1!$D$2</c:f>
              <c:numCache>
                <c:formatCode>0%</c:formatCode>
                <c:ptCount val="1"/>
                <c:pt idx="0">
                  <c:v>0.21</c:v>
                </c:pt>
              </c:numCache>
            </c:numRef>
          </c:val>
          <c:extLst>
            <c:ext xmlns:c16="http://schemas.microsoft.com/office/drawing/2014/chart" uri="{C3380CC4-5D6E-409C-BE32-E72D297353CC}">
              <c16:uniqueId val="{00000000-BF65-E341-86C6-32FBDF28D07C}"/>
            </c:ext>
          </c:extLst>
        </c:ser>
        <c:dLbls>
          <c:dLblPos val="ctr"/>
          <c:showLegendKey val="0"/>
          <c:showVal val="1"/>
          <c:showCatName val="0"/>
          <c:showSerName val="0"/>
          <c:showPercent val="0"/>
          <c:showBubbleSize val="0"/>
        </c:dLbls>
        <c:gapWidth val="57"/>
        <c:overlap val="100"/>
        <c:axId val="332421760"/>
        <c:axId val="332417056"/>
      </c:barChart>
      <c:catAx>
        <c:axId val="332421760"/>
        <c:scaling>
          <c:orientation val="minMax"/>
        </c:scaling>
        <c:delete val="1"/>
        <c:axPos val="l"/>
        <c:numFmt formatCode="General" sourceLinked="1"/>
        <c:majorTickMark val="out"/>
        <c:minorTickMark val="none"/>
        <c:tickLblPos val="nextTo"/>
        <c:crossAx val="332417056"/>
        <c:crosses val="autoZero"/>
        <c:auto val="1"/>
        <c:lblAlgn val="ctr"/>
        <c:lblOffset val="100"/>
        <c:noMultiLvlLbl val="0"/>
      </c:catAx>
      <c:valAx>
        <c:axId val="332417056"/>
        <c:scaling>
          <c:orientation val="minMax"/>
          <c:max val="1"/>
        </c:scaling>
        <c:delete val="1"/>
        <c:axPos val="b"/>
        <c:numFmt formatCode="0%" sourceLinked="1"/>
        <c:majorTickMark val="out"/>
        <c:minorTickMark val="none"/>
        <c:tickLblPos val="nextTo"/>
        <c:crossAx val="332421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A10028"/>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Leads to ending of russia inquiry</c:v>
                </c:pt>
                <c:pt idx="1">
                  <c:v>Leads to impeachment</c:v>
                </c:pt>
              </c:strCache>
            </c:strRef>
          </c:cat>
          <c:val>
            <c:numRef>
              <c:f>Sheet1!$B$2:$B$3</c:f>
              <c:numCache>
                <c:formatCode>0%</c:formatCode>
                <c:ptCount val="2"/>
                <c:pt idx="0">
                  <c:v>0.62</c:v>
                </c:pt>
                <c:pt idx="1">
                  <c:v>0.38</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1st Qtr</c:v>
                </c:pt>
                <c:pt idx="1">
                  <c:v>2nd Qtr</c:v>
                </c:pt>
              </c:strCache>
            </c:strRef>
          </c:cat>
          <c:val>
            <c:numRef>
              <c:f>Sheet1!$B$2:$B$3</c:f>
              <c:numCache>
                <c:formatCode>0%</c:formatCode>
                <c:ptCount val="2"/>
                <c:pt idx="0">
                  <c:v>0.53</c:v>
                </c:pt>
                <c:pt idx="1">
                  <c:v>0.47</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7083656145393"/>
          <c:y val="6.7286834481611171E-2"/>
          <c:w val="0.70580857137383379"/>
          <c:h val="0.90144553799617666"/>
        </c:manualLayout>
      </c:layout>
      <c:barChart>
        <c:barDir val="bar"/>
        <c:grouping val="clustered"/>
        <c:varyColors val="0"/>
        <c:ser>
          <c:idx val="0"/>
          <c:order val="0"/>
          <c:spPr>
            <a:solidFill>
              <a:srgbClr val="A10028"/>
            </a:solidFill>
            <a:ln>
              <a:noFill/>
            </a:ln>
            <a:effectLst/>
          </c:spPr>
          <c:invertIfNegative val="0"/>
          <c:dPt>
            <c:idx val="0"/>
            <c:invertIfNegative val="0"/>
            <c:bubble3D val="0"/>
            <c:spPr>
              <a:solidFill>
                <a:srgbClr val="A10028"/>
              </a:solidFill>
              <a:ln>
                <a:noFill/>
              </a:ln>
              <a:effectLst/>
            </c:spPr>
            <c:extLst>
              <c:ext xmlns:c16="http://schemas.microsoft.com/office/drawing/2014/chart" uri="{C3380CC4-5D6E-409C-BE32-E72D297353CC}">
                <c16:uniqueId val="{00000001-6CD8-4AA6-B02B-094D7F9559BA}"/>
              </c:ext>
            </c:extLst>
          </c:dPt>
          <c:dPt>
            <c:idx val="1"/>
            <c:invertIfNegative val="0"/>
            <c:bubble3D val="0"/>
            <c:spPr>
              <a:solidFill>
                <a:srgbClr val="A10028"/>
              </a:solidFill>
              <a:ln>
                <a:noFill/>
              </a:ln>
              <a:effectLst/>
            </c:spPr>
            <c:extLst>
              <c:ext xmlns:c16="http://schemas.microsoft.com/office/drawing/2014/chart" uri="{C3380CC4-5D6E-409C-BE32-E72D297353CC}">
                <c16:uniqueId val="{00000001-AC13-439B-AAE6-DE601D4A9501}"/>
              </c:ext>
            </c:extLst>
          </c:dPt>
          <c:dPt>
            <c:idx val="3"/>
            <c:invertIfNegative val="0"/>
            <c:bubble3D val="0"/>
            <c:spPr>
              <a:solidFill>
                <a:srgbClr val="A10028"/>
              </a:solidFill>
              <a:ln>
                <a:noFill/>
              </a:ln>
              <a:effectLst/>
            </c:spPr>
            <c:extLst>
              <c:ext xmlns:c16="http://schemas.microsoft.com/office/drawing/2014/chart" uri="{C3380CC4-5D6E-409C-BE32-E72D297353CC}">
                <c16:uniqueId val="{00000005-6CD8-4AA6-B02B-094D7F9559BA}"/>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CD8-4AA6-B02B-094D7F9559BA}"/>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13-439B-AAE6-DE601D4A9501}"/>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3A1-48BC-8594-871723B652A1}"/>
                </c:ext>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CD8-4AA6-B02B-094D7F9559BA}"/>
                </c:ext>
              </c:extLst>
            </c:dLbl>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3A1-48BC-8594-871723B652A1}"/>
                </c:ext>
              </c:extLst>
            </c:dLbl>
            <c:dLbl>
              <c:idx val="5"/>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3A1-48BC-8594-871723B652A1}"/>
                </c:ext>
              </c:extLst>
            </c:dLbl>
            <c:dLbl>
              <c:idx val="6"/>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3A1-48BC-8594-871723B652A1}"/>
                </c:ext>
              </c:extLst>
            </c:dLbl>
            <c:dLbl>
              <c:idx val="7"/>
              <c:layout>
                <c:manualLayout>
                  <c:x val="-4.8474860286975797E-17"/>
                  <c:y val="-1.1053163974459995E-16"/>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3A1-48BC-8594-871723B652A1}"/>
                </c:ext>
              </c:extLst>
            </c:dLbl>
            <c:dLbl>
              <c:idx val="8"/>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3A1-48BC-8594-871723B652A1}"/>
                </c:ext>
              </c:extLst>
            </c:dLbl>
            <c:dLbl>
              <c:idx val="9"/>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3A1-48BC-8594-871723B652A1}"/>
                </c:ext>
              </c:extLst>
            </c:dLbl>
            <c:dLbl>
              <c:idx val="1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3A1-48BC-8594-871723B652A1}"/>
                </c:ext>
              </c:extLst>
            </c:dLbl>
            <c:dLbl>
              <c:idx val="1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3A1-48BC-8594-871723B652A1}"/>
                </c:ext>
              </c:extLst>
            </c:dLbl>
            <c:dLbl>
              <c:idx val="1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3A1-48BC-8594-871723B652A1}"/>
                </c:ext>
              </c:extLst>
            </c:dLbl>
            <c:dLbl>
              <c:idx val="1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3A1-48BC-8594-871723B652A1}"/>
                </c:ext>
              </c:extLst>
            </c:dLbl>
            <c:dLbl>
              <c:idx val="1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3A1-48BC-8594-871723B652A1}"/>
                </c:ext>
              </c:extLst>
            </c:dLbl>
            <c:dLbl>
              <c:idx val="15"/>
              <c:layout>
                <c:manualLayout>
                  <c:x val="2.4330900243309003E-3"/>
                  <c:y val="-5.2489288848511751E-4"/>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3A1-48BC-8594-871723B652A1}"/>
                </c:ext>
              </c:extLst>
            </c:dLbl>
            <c:dLbl>
              <c:idx val="16"/>
              <c:layout>
                <c:manualLayout>
                  <c:x val="0"/>
                  <c:y val="7.2018880952725694E-3"/>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707276"/>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3A1-48BC-8594-871723B652A1}"/>
                </c:ext>
              </c:extLst>
            </c:dLbl>
            <c:dLbl>
              <c:idx val="17"/>
              <c:tx>
                <c:rich>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fld id="{C8A111C6-ABF2-4A8C-B236-E744D22A68D0}" type="VALUE">
                      <a:rPr lang="en-US" sz="1200">
                        <a:solidFill>
                          <a:srgbClr val="707276"/>
                        </a:solidFill>
                      </a:rPr>
                      <a:pPr>
                        <a:defRPr sz="1200" b="1">
                          <a:solidFill>
                            <a:schemeClr val="tx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63A1-48BC-8594-871723B652A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Other</c:v>
                </c:pt>
                <c:pt idx="1">
                  <c:v>Women's rights</c:v>
                </c:pt>
                <c:pt idx="2">
                  <c:v>Political correctness</c:v>
                </c:pt>
                <c:pt idx="3">
                  <c:v>Foreign policy</c:v>
                </c:pt>
                <c:pt idx="4">
                  <c:v>Criminal justice (policing, courts, prisons)</c:v>
                </c:pt>
                <c:pt idx="5">
                  <c:v>Cybersecurity</c:v>
                </c:pt>
                <c:pt idx="6">
                  <c:v>Defense</c:v>
                </c:pt>
                <c:pt idx="7">
                  <c:v>Income inequality</c:v>
                </c:pt>
                <c:pt idx="8">
                  <c:v>Race relations</c:v>
                </c:pt>
                <c:pt idx="9">
                  <c:v>Education</c:v>
                </c:pt>
                <c:pt idx="10">
                  <c:v>Taxes</c:v>
                </c:pt>
                <c:pt idx="11">
                  <c:v>Corruption</c:v>
                </c:pt>
                <c:pt idx="12">
                  <c:v>Environment / climate change</c:v>
                </c:pt>
                <c:pt idx="13">
                  <c:v>National debt/ federal budget deficits</c:v>
                </c:pt>
                <c:pt idx="14">
                  <c:v>Immigration</c:v>
                </c:pt>
                <c:pt idx="15">
                  <c:v>Economy and jobs</c:v>
                </c:pt>
                <c:pt idx="16">
                  <c:v>Terrorism/national security</c:v>
                </c:pt>
                <c:pt idx="17">
                  <c:v>Health care</c:v>
                </c:pt>
              </c:strCache>
            </c:strRef>
          </c:cat>
          <c:val>
            <c:numRef>
              <c:f>Sheet1!$B$2:$B$19</c:f>
              <c:numCache>
                <c:formatCode>0%</c:formatCode>
                <c:ptCount val="18"/>
                <c:pt idx="0">
                  <c:v>0.02</c:v>
                </c:pt>
                <c:pt idx="1">
                  <c:v>0.04</c:v>
                </c:pt>
                <c:pt idx="2">
                  <c:v>0.05</c:v>
                </c:pt>
                <c:pt idx="3">
                  <c:v>7.0000000000000007E-2</c:v>
                </c:pt>
                <c:pt idx="4">
                  <c:v>7.0000000000000007E-2</c:v>
                </c:pt>
                <c:pt idx="5">
                  <c:v>0.08</c:v>
                </c:pt>
                <c:pt idx="6">
                  <c:v>0.08</c:v>
                </c:pt>
                <c:pt idx="7">
                  <c:v>0.13</c:v>
                </c:pt>
                <c:pt idx="8">
                  <c:v>0.13</c:v>
                </c:pt>
                <c:pt idx="9">
                  <c:v>0.14000000000000001</c:v>
                </c:pt>
                <c:pt idx="10">
                  <c:v>0.15</c:v>
                </c:pt>
                <c:pt idx="11">
                  <c:v>0.16</c:v>
                </c:pt>
                <c:pt idx="12">
                  <c:v>0.17</c:v>
                </c:pt>
                <c:pt idx="13">
                  <c:v>0.22</c:v>
                </c:pt>
                <c:pt idx="14">
                  <c:v>0.24</c:v>
                </c:pt>
                <c:pt idx="15">
                  <c:v>0.39</c:v>
                </c:pt>
                <c:pt idx="16">
                  <c:v>0.42</c:v>
                </c:pt>
                <c:pt idx="17">
                  <c:v>0.44</c:v>
                </c:pt>
              </c:numCache>
            </c:numRef>
          </c:val>
          <c:extLst>
            <c:ext xmlns:c16="http://schemas.microsoft.com/office/drawing/2014/chart" uri="{C3380CC4-5D6E-409C-BE32-E72D297353CC}">
              <c16:uniqueId val="{00000002-AC13-439B-AAE6-DE601D4A9501}"/>
            </c:ext>
          </c:extLst>
        </c:ser>
        <c:dLbls>
          <c:showLegendKey val="0"/>
          <c:showVal val="0"/>
          <c:showCatName val="0"/>
          <c:showSerName val="0"/>
          <c:showPercent val="0"/>
          <c:showBubbleSize val="0"/>
        </c:dLbls>
        <c:gapWidth val="125"/>
        <c:axId val="251317120"/>
        <c:axId val="251312416"/>
      </c:barChart>
      <c:catAx>
        <c:axId val="25131712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707276"/>
                </a:solidFill>
                <a:latin typeface="+mn-lt"/>
                <a:ea typeface="+mn-ea"/>
                <a:cs typeface="+mn-cs"/>
              </a:defRPr>
            </a:pPr>
            <a:endParaRPr lang="en-US"/>
          </a:p>
        </c:txPr>
        <c:crossAx val="251312416"/>
        <c:crosses val="autoZero"/>
        <c:auto val="1"/>
        <c:lblAlgn val="ctr"/>
        <c:lblOffset val="100"/>
        <c:noMultiLvlLbl val="0"/>
      </c:catAx>
      <c:valAx>
        <c:axId val="251312416"/>
        <c:scaling>
          <c:orientation val="minMax"/>
          <c:max val="1"/>
        </c:scaling>
        <c:delete val="1"/>
        <c:axPos val="b"/>
        <c:numFmt formatCode="0%" sourceLinked="1"/>
        <c:majorTickMark val="out"/>
        <c:minorTickMark val="none"/>
        <c:tickLblPos val="nextTo"/>
        <c:crossAx val="251317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009DD9"/>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rgbClr val="C6C7C8"/>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1st Qtr</c:v>
                </c:pt>
                <c:pt idx="1">
                  <c:v>2nd Qtr</c:v>
                </c:pt>
              </c:strCache>
            </c:strRef>
          </c:cat>
          <c:val>
            <c:numRef>
              <c:f>Sheet1!$B$2:$B$3</c:f>
              <c:numCache>
                <c:formatCode>0%</c:formatCode>
                <c:ptCount val="2"/>
                <c:pt idx="0">
                  <c:v>0.56999999999999995</c:v>
                </c:pt>
                <c:pt idx="1">
                  <c:v>0.43</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474866274627084E-2"/>
          <c:y val="0.15956831054012985"/>
          <c:w val="0.89492559814320738"/>
          <c:h val="0.7182431965741124"/>
        </c:manualLayout>
      </c:layout>
      <c:barChart>
        <c:barDir val="bar"/>
        <c:grouping val="percentStacked"/>
        <c:varyColors val="0"/>
        <c:ser>
          <c:idx val="0"/>
          <c:order val="0"/>
          <c:tx>
            <c:strRef>
              <c:f>Sheet1!$B$1</c:f>
              <c:strCache>
                <c:ptCount val="1"/>
                <c:pt idx="0">
                  <c:v>No</c:v>
                </c:pt>
              </c:strCache>
            </c:strRef>
          </c:tx>
          <c:spPr>
            <a:solidFill>
              <a:srgbClr val="A10028"/>
            </a:solidFill>
            <a:ln>
              <a:noFill/>
            </a:ln>
            <a:effectLst/>
          </c:spPr>
          <c:invertIfNegative val="0"/>
          <c:dLbls>
            <c:dLbl>
              <c:idx val="0"/>
              <c:layout>
                <c:manualLayout>
                  <c:x val="1.3774104683195593E-3"/>
                  <c:y val="3.947368421052635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76C-4F93-95A2-88AB01942613}"/>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IRS</c:v>
                </c:pt>
              </c:strCache>
            </c:strRef>
          </c:cat>
          <c:val>
            <c:numRef>
              <c:f>Sheet1!$B$2</c:f>
              <c:numCache>
                <c:formatCode>0%</c:formatCode>
                <c:ptCount val="1"/>
                <c:pt idx="0">
                  <c:v>0.52</c:v>
                </c:pt>
              </c:numCache>
            </c:numRef>
          </c:val>
          <c:extLst>
            <c:ext xmlns:c16="http://schemas.microsoft.com/office/drawing/2014/chart" uri="{C3380CC4-5D6E-409C-BE32-E72D297353CC}">
              <c16:uniqueId val="{00000000-AE06-46E1-AB36-07B8B6B234C4}"/>
            </c:ext>
          </c:extLst>
        </c:ser>
        <c:ser>
          <c:idx val="1"/>
          <c:order val="1"/>
          <c:tx>
            <c:strRef>
              <c:f>Sheet1!$C$1</c:f>
              <c:strCache>
                <c:ptCount val="1"/>
                <c:pt idx="0">
                  <c:v>Yes</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2-AE06-46E1-AB36-07B8B6B234C4}"/>
              </c:ext>
            </c:extLst>
          </c:dPt>
          <c:dLbls>
            <c:dLbl>
              <c:idx val="0"/>
              <c:layout>
                <c:manualLayout>
                  <c:x val="-1.3774104683196603E-3"/>
                  <c:y val="3.947402956209425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E06-46E1-AB36-07B8B6B234C4}"/>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IRS</c:v>
                </c:pt>
              </c:strCache>
            </c:strRef>
          </c:cat>
          <c:val>
            <c:numRef>
              <c:f>Sheet1!$C$2</c:f>
              <c:numCache>
                <c:formatCode>0%</c:formatCode>
                <c:ptCount val="1"/>
                <c:pt idx="0">
                  <c:v>0.48</c:v>
                </c:pt>
              </c:numCache>
            </c:numRef>
          </c:val>
          <c:extLst>
            <c:ext xmlns:c16="http://schemas.microsoft.com/office/drawing/2014/chart" uri="{C3380CC4-5D6E-409C-BE32-E72D297353CC}">
              <c16:uniqueId val="{00000003-AE06-46E1-AB36-07B8B6B234C4}"/>
            </c:ext>
          </c:extLst>
        </c:ser>
        <c:dLbls>
          <c:dLblPos val="ctr"/>
          <c:showLegendKey val="0"/>
          <c:showVal val="1"/>
          <c:showCatName val="0"/>
          <c:showSerName val="0"/>
          <c:showPercent val="0"/>
          <c:showBubbleSize val="0"/>
        </c:dLbls>
        <c:gapWidth val="100"/>
        <c:overlap val="100"/>
        <c:axId val="332416664"/>
        <c:axId val="332422544"/>
      </c:barChart>
      <c:catAx>
        <c:axId val="332416664"/>
        <c:scaling>
          <c:orientation val="maxMin"/>
        </c:scaling>
        <c:delete val="1"/>
        <c:axPos val="l"/>
        <c:numFmt formatCode="General" sourceLinked="1"/>
        <c:majorTickMark val="out"/>
        <c:minorTickMark val="none"/>
        <c:tickLblPos val="nextTo"/>
        <c:crossAx val="332422544"/>
        <c:crosses val="autoZero"/>
        <c:auto val="1"/>
        <c:lblAlgn val="ctr"/>
        <c:lblOffset val="100"/>
        <c:noMultiLvlLbl val="0"/>
      </c:catAx>
      <c:valAx>
        <c:axId val="332422544"/>
        <c:scaling>
          <c:orientation val="minMax"/>
        </c:scaling>
        <c:delete val="1"/>
        <c:axPos val="t"/>
        <c:numFmt formatCode="0%" sourceLinked="1"/>
        <c:majorTickMark val="out"/>
        <c:minorTickMark val="none"/>
        <c:tickLblPos val="nextTo"/>
        <c:crossAx val="332416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474866274627084E-2"/>
          <c:y val="0.15956831054012985"/>
          <c:w val="0.89492559814320738"/>
          <c:h val="0.7182431965741124"/>
        </c:manualLayout>
      </c:layout>
      <c:barChart>
        <c:barDir val="bar"/>
        <c:grouping val="percentStacked"/>
        <c:varyColors val="0"/>
        <c:ser>
          <c:idx val="0"/>
          <c:order val="0"/>
          <c:tx>
            <c:strRef>
              <c:f>Sheet1!$B$1</c:f>
              <c:strCache>
                <c:ptCount val="1"/>
                <c:pt idx="0">
                  <c:v>No</c:v>
                </c:pt>
              </c:strCache>
            </c:strRef>
          </c:tx>
          <c:spPr>
            <a:solidFill>
              <a:srgbClr val="A10028"/>
            </a:solidFill>
            <a:ln>
              <a:noFill/>
            </a:ln>
            <a:effectLst/>
          </c:spPr>
          <c:invertIfNegative val="0"/>
          <c:dLbls>
            <c:dLbl>
              <c:idx val="0"/>
              <c:layout>
                <c:manualLayout>
                  <c:x val="1.3774104683195593E-3"/>
                  <c:y val="3.947368421052635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76C-4F93-95A2-88AB01942613}"/>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IRS</c:v>
                </c:pt>
              </c:strCache>
            </c:strRef>
          </c:cat>
          <c:val>
            <c:numRef>
              <c:f>Sheet1!$B$2</c:f>
              <c:numCache>
                <c:formatCode>0%</c:formatCode>
                <c:ptCount val="1"/>
                <c:pt idx="0">
                  <c:v>0.46</c:v>
                </c:pt>
              </c:numCache>
            </c:numRef>
          </c:val>
          <c:extLst>
            <c:ext xmlns:c16="http://schemas.microsoft.com/office/drawing/2014/chart" uri="{C3380CC4-5D6E-409C-BE32-E72D297353CC}">
              <c16:uniqueId val="{00000000-AE06-46E1-AB36-07B8B6B234C4}"/>
            </c:ext>
          </c:extLst>
        </c:ser>
        <c:ser>
          <c:idx val="1"/>
          <c:order val="1"/>
          <c:tx>
            <c:strRef>
              <c:f>Sheet1!$C$1</c:f>
              <c:strCache>
                <c:ptCount val="1"/>
                <c:pt idx="0">
                  <c:v>Yes</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2-AE06-46E1-AB36-07B8B6B234C4}"/>
              </c:ext>
            </c:extLst>
          </c:dPt>
          <c:dLbls>
            <c:dLbl>
              <c:idx val="0"/>
              <c:layout>
                <c:manualLayout>
                  <c:x val="-1.3774104683196603E-3"/>
                  <c:y val="3.947402956209425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E06-46E1-AB36-07B8B6B234C4}"/>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IRS</c:v>
                </c:pt>
              </c:strCache>
            </c:strRef>
          </c:cat>
          <c:val>
            <c:numRef>
              <c:f>Sheet1!$C$2</c:f>
              <c:numCache>
                <c:formatCode>0%</c:formatCode>
                <c:ptCount val="1"/>
                <c:pt idx="0">
                  <c:v>0.54</c:v>
                </c:pt>
              </c:numCache>
            </c:numRef>
          </c:val>
          <c:extLst>
            <c:ext xmlns:c16="http://schemas.microsoft.com/office/drawing/2014/chart" uri="{C3380CC4-5D6E-409C-BE32-E72D297353CC}">
              <c16:uniqueId val="{00000003-AE06-46E1-AB36-07B8B6B234C4}"/>
            </c:ext>
          </c:extLst>
        </c:ser>
        <c:dLbls>
          <c:dLblPos val="ctr"/>
          <c:showLegendKey val="0"/>
          <c:showVal val="1"/>
          <c:showCatName val="0"/>
          <c:showSerName val="0"/>
          <c:showPercent val="0"/>
          <c:showBubbleSize val="0"/>
        </c:dLbls>
        <c:gapWidth val="100"/>
        <c:overlap val="100"/>
        <c:axId val="332416272"/>
        <c:axId val="333964936"/>
      </c:barChart>
      <c:catAx>
        <c:axId val="332416272"/>
        <c:scaling>
          <c:orientation val="maxMin"/>
        </c:scaling>
        <c:delete val="1"/>
        <c:axPos val="l"/>
        <c:numFmt formatCode="General" sourceLinked="1"/>
        <c:majorTickMark val="out"/>
        <c:minorTickMark val="none"/>
        <c:tickLblPos val="nextTo"/>
        <c:crossAx val="333964936"/>
        <c:crosses val="autoZero"/>
        <c:auto val="1"/>
        <c:lblAlgn val="ctr"/>
        <c:lblOffset val="100"/>
        <c:noMultiLvlLbl val="0"/>
      </c:catAx>
      <c:valAx>
        <c:axId val="333964936"/>
        <c:scaling>
          <c:orientation val="minMax"/>
        </c:scaling>
        <c:delete val="1"/>
        <c:axPos val="t"/>
        <c:numFmt formatCode="0%" sourceLinked="1"/>
        <c:majorTickMark val="out"/>
        <c:minorTickMark val="none"/>
        <c:tickLblPos val="nextTo"/>
        <c:crossAx val="332416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1st Qtr</c:v>
                </c:pt>
                <c:pt idx="1">
                  <c:v>2nd Qtr</c:v>
                </c:pt>
              </c:strCache>
            </c:strRef>
          </c:cat>
          <c:val>
            <c:numRef>
              <c:f>Sheet1!$B$2:$B$3</c:f>
              <c:numCache>
                <c:formatCode>0%</c:formatCode>
                <c:ptCount val="2"/>
                <c:pt idx="0">
                  <c:v>0.62</c:v>
                </c:pt>
                <c:pt idx="1">
                  <c:v>0.38</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A10028"/>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rgbClr val="C6C7C8"/>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1st Qtr</c:v>
                </c:pt>
                <c:pt idx="1">
                  <c:v>2nd Qtr</c:v>
                </c:pt>
              </c:strCache>
            </c:strRef>
          </c:cat>
          <c:val>
            <c:numRef>
              <c:f>Sheet1!$B$2:$B$3</c:f>
              <c:numCache>
                <c:formatCode>0%</c:formatCode>
                <c:ptCount val="2"/>
                <c:pt idx="0">
                  <c:v>0.56999999999999995</c:v>
                </c:pt>
                <c:pt idx="1">
                  <c:v>0.43</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009DD9"/>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rgbClr val="C6C7C8"/>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1st Qtr</c:v>
                </c:pt>
                <c:pt idx="1">
                  <c:v>2nd Qtr</c:v>
                </c:pt>
              </c:strCache>
            </c:strRef>
          </c:cat>
          <c:val>
            <c:numRef>
              <c:f>Sheet1!$B$2:$B$3</c:f>
              <c:numCache>
                <c:formatCode>0%</c:formatCode>
                <c:ptCount val="2"/>
                <c:pt idx="0">
                  <c:v>0.56999999999999995</c:v>
                </c:pt>
                <c:pt idx="1">
                  <c:v>0.43</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2424393116786786E-2"/>
          <c:y val="9.4091963163366862E-2"/>
          <c:w val="0.95515121376642642"/>
          <c:h val="0.86199845402706199"/>
        </c:manualLayout>
      </c:layout>
      <c:barChart>
        <c:barDir val="bar"/>
        <c:grouping val="percentStacked"/>
        <c:varyColors val="0"/>
        <c:ser>
          <c:idx val="0"/>
          <c:order val="0"/>
          <c:tx>
            <c:strRef>
              <c:f>Sheet1!$B$1</c:f>
              <c:strCache>
                <c:ptCount val="1"/>
                <c:pt idx="0">
                  <c:v>The red line preventing the use of chemical weapons needs to be enforced even if it means taking limited U.S. military actions in Syria.</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conway</c:v>
                </c:pt>
              </c:strCache>
            </c:strRef>
          </c:cat>
          <c:val>
            <c:numRef>
              <c:f>Sheet1!$B$2</c:f>
              <c:numCache>
                <c:formatCode>0%</c:formatCode>
                <c:ptCount val="1"/>
                <c:pt idx="0">
                  <c:v>0.48</c:v>
                </c:pt>
              </c:numCache>
            </c:numRef>
          </c:val>
          <c:extLst>
            <c:ext xmlns:c16="http://schemas.microsoft.com/office/drawing/2014/chart" uri="{C3380CC4-5D6E-409C-BE32-E72D297353CC}">
              <c16:uniqueId val="{00000000-CEA2-490A-B8AA-D95CC6E92103}"/>
            </c:ext>
          </c:extLst>
        </c:ser>
        <c:ser>
          <c:idx val="1"/>
          <c:order val="1"/>
          <c:tx>
            <c:strRef>
              <c:f>Sheet1!$C$1</c:f>
              <c:strCache>
                <c:ptCount val="1"/>
                <c:pt idx="0">
                  <c:v>This is not our fight and we should not intervene under any circumstances.</c:v>
                </c:pt>
              </c:strCache>
            </c:strRef>
          </c:tx>
          <c:spPr>
            <a:solidFill>
              <a:srgbClr val="009D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conway</c:v>
                </c:pt>
              </c:strCache>
            </c:strRef>
          </c:cat>
          <c:val>
            <c:numRef>
              <c:f>Sheet1!$C$2</c:f>
              <c:numCache>
                <c:formatCode>0%</c:formatCode>
                <c:ptCount val="1"/>
                <c:pt idx="0">
                  <c:v>0.52</c:v>
                </c:pt>
              </c:numCache>
            </c:numRef>
          </c:val>
          <c:extLst>
            <c:ext xmlns:c16="http://schemas.microsoft.com/office/drawing/2014/chart" uri="{C3380CC4-5D6E-409C-BE32-E72D297353CC}">
              <c16:uniqueId val="{00000001-CEA2-490A-B8AA-D95CC6E92103}"/>
            </c:ext>
          </c:extLst>
        </c:ser>
        <c:dLbls>
          <c:dLblPos val="ctr"/>
          <c:showLegendKey val="0"/>
          <c:showVal val="1"/>
          <c:showCatName val="0"/>
          <c:showSerName val="0"/>
          <c:showPercent val="0"/>
          <c:showBubbleSize val="0"/>
        </c:dLbls>
        <c:gapWidth val="57"/>
        <c:overlap val="100"/>
        <c:axId val="333969248"/>
        <c:axId val="333964544"/>
      </c:barChart>
      <c:catAx>
        <c:axId val="333969248"/>
        <c:scaling>
          <c:orientation val="minMax"/>
        </c:scaling>
        <c:delete val="1"/>
        <c:axPos val="l"/>
        <c:numFmt formatCode="General" sourceLinked="1"/>
        <c:majorTickMark val="out"/>
        <c:minorTickMark val="none"/>
        <c:tickLblPos val="nextTo"/>
        <c:crossAx val="333964544"/>
        <c:crosses val="autoZero"/>
        <c:auto val="1"/>
        <c:lblAlgn val="ctr"/>
        <c:lblOffset val="100"/>
        <c:noMultiLvlLbl val="0"/>
      </c:catAx>
      <c:valAx>
        <c:axId val="333964544"/>
        <c:scaling>
          <c:orientation val="minMax"/>
          <c:max val="1"/>
        </c:scaling>
        <c:delete val="1"/>
        <c:axPos val="b"/>
        <c:numFmt formatCode="0%" sourceLinked="1"/>
        <c:majorTickMark val="out"/>
        <c:minorTickMark val="none"/>
        <c:tickLblPos val="nextTo"/>
        <c:crossAx val="333969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1st Qtr</c:v>
                </c:pt>
                <c:pt idx="1">
                  <c:v>2nd Qtr</c:v>
                </c:pt>
              </c:strCache>
            </c:strRef>
          </c:cat>
          <c:val>
            <c:numRef>
              <c:f>Sheet1!$B$2:$B$3</c:f>
              <c:numCache>
                <c:formatCode>0%</c:formatCode>
                <c:ptCount val="2"/>
                <c:pt idx="0">
                  <c:v>0.52</c:v>
                </c:pt>
                <c:pt idx="1">
                  <c:v>0.48</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009DD9"/>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rgbClr val="C6C7C8"/>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1st Qtr</c:v>
                </c:pt>
                <c:pt idx="1">
                  <c:v>2nd Qtr</c:v>
                </c:pt>
              </c:strCache>
            </c:strRef>
          </c:cat>
          <c:val>
            <c:numRef>
              <c:f>Sheet1!$B$2:$B$3</c:f>
              <c:numCache>
                <c:formatCode>0%</c:formatCode>
                <c:ptCount val="2"/>
                <c:pt idx="0">
                  <c:v>0.5</c:v>
                </c:pt>
                <c:pt idx="1">
                  <c:v>0.5</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1st Qtr</c:v>
                </c:pt>
                <c:pt idx="1">
                  <c:v>2nd Qtr</c:v>
                </c:pt>
              </c:strCache>
            </c:strRef>
          </c:cat>
          <c:val>
            <c:numRef>
              <c:f>Sheet1!$B$2:$B$3</c:f>
              <c:numCache>
                <c:formatCode>0%</c:formatCode>
                <c:ptCount val="2"/>
                <c:pt idx="0">
                  <c:v>0.57999999999999996</c:v>
                </c:pt>
                <c:pt idx="1">
                  <c:v>0.42</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Very weak</c:v>
                </c:pt>
              </c:strCache>
            </c:strRef>
          </c:tx>
          <c:spPr>
            <a:solidFill>
              <a:srgbClr val="A100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7.0000000000000007E-2</c:v>
                </c:pt>
              </c:numCache>
            </c:numRef>
          </c:val>
          <c:extLst>
            <c:ext xmlns:c16="http://schemas.microsoft.com/office/drawing/2014/chart" uri="{C3380CC4-5D6E-409C-BE32-E72D297353CC}">
              <c16:uniqueId val="{00000000-6087-4AD1-85D7-D3D444718CE1}"/>
            </c:ext>
          </c:extLst>
        </c:ser>
        <c:ser>
          <c:idx val="1"/>
          <c:order val="1"/>
          <c:tx>
            <c:strRef>
              <c:f>Sheet1!$C$1</c:f>
              <c:strCache>
                <c:ptCount val="1"/>
                <c:pt idx="0">
                  <c:v>Somewhat weak</c:v>
                </c:pt>
              </c:strCache>
            </c:strRef>
          </c:tx>
          <c:spPr>
            <a:solidFill>
              <a:srgbClr val="A10028">
                <a:alpha val="50000"/>
              </a:srgbClr>
            </a:solidFill>
            <a:ln>
              <a:noFill/>
            </a:ln>
            <a:effectLst/>
          </c:spPr>
          <c:invertIfNegative val="0"/>
          <c:dPt>
            <c:idx val="0"/>
            <c:invertIfNegative val="0"/>
            <c:bubble3D val="0"/>
            <c:spPr>
              <a:solidFill>
                <a:srgbClr val="A10028">
                  <a:alpha val="50000"/>
                </a:srgbClr>
              </a:solidFill>
              <a:ln>
                <a:noFill/>
              </a:ln>
              <a:effectLst/>
            </c:spPr>
            <c:extLst>
              <c:ext xmlns:c16="http://schemas.microsoft.com/office/drawing/2014/chart" uri="{C3380CC4-5D6E-409C-BE32-E72D297353CC}">
                <c16:uniqueId val="{00000002-6087-4AD1-85D7-D3D444718CE1}"/>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0.32</c:v>
                </c:pt>
              </c:numCache>
            </c:numRef>
          </c:val>
          <c:extLst>
            <c:ext xmlns:c16="http://schemas.microsoft.com/office/drawing/2014/chart" uri="{C3380CC4-5D6E-409C-BE32-E72D297353CC}">
              <c16:uniqueId val="{00000003-6087-4AD1-85D7-D3D444718CE1}"/>
            </c:ext>
          </c:extLst>
        </c:ser>
        <c:ser>
          <c:idx val="2"/>
          <c:order val="2"/>
          <c:tx>
            <c:strRef>
              <c:f>Sheet1!$D$1</c:f>
              <c:strCache>
                <c:ptCount val="1"/>
                <c:pt idx="0">
                  <c:v>Somewhat strong</c:v>
                </c:pt>
              </c:strCache>
            </c:strRef>
          </c:tx>
          <c:spPr>
            <a:solidFill>
              <a:schemeClr val="accent1">
                <a:lumMod val="75000"/>
                <a:alpha val="50196"/>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c:v>
                </c:pt>
              </c:numCache>
            </c:numRef>
          </c:val>
          <c:extLst>
            <c:ext xmlns:c16="http://schemas.microsoft.com/office/drawing/2014/chart" uri="{C3380CC4-5D6E-409C-BE32-E72D297353CC}">
              <c16:uniqueId val="{00000004-6087-4AD1-85D7-D3D444718CE1}"/>
            </c:ext>
          </c:extLst>
        </c:ser>
        <c:ser>
          <c:idx val="3"/>
          <c:order val="3"/>
          <c:tx>
            <c:strRef>
              <c:f>Sheet1!$E$1</c:f>
              <c:strCache>
                <c:ptCount val="1"/>
                <c:pt idx="0">
                  <c:v>Very strong</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0.11</c:v>
                </c:pt>
              </c:numCache>
            </c:numRef>
          </c:val>
          <c:extLst>
            <c:ext xmlns:c16="http://schemas.microsoft.com/office/drawing/2014/chart" uri="{C3380CC4-5D6E-409C-BE32-E72D297353CC}">
              <c16:uniqueId val="{00000005-6087-4AD1-85D7-D3D444718CE1}"/>
            </c:ext>
          </c:extLst>
        </c:ser>
        <c:dLbls>
          <c:dLblPos val="ctr"/>
          <c:showLegendKey val="0"/>
          <c:showVal val="1"/>
          <c:showCatName val="0"/>
          <c:showSerName val="0"/>
          <c:showPercent val="0"/>
          <c:showBubbleSize val="0"/>
        </c:dLbls>
        <c:gapWidth val="150"/>
        <c:overlap val="100"/>
        <c:axId val="251311240"/>
        <c:axId val="251317904"/>
      </c:barChart>
      <c:catAx>
        <c:axId val="251311240"/>
        <c:scaling>
          <c:orientation val="minMax"/>
        </c:scaling>
        <c:delete val="1"/>
        <c:axPos val="l"/>
        <c:numFmt formatCode="General" sourceLinked="1"/>
        <c:majorTickMark val="out"/>
        <c:minorTickMark val="none"/>
        <c:tickLblPos val="nextTo"/>
        <c:crossAx val="251317904"/>
        <c:crosses val="autoZero"/>
        <c:auto val="1"/>
        <c:lblAlgn val="ctr"/>
        <c:lblOffset val="100"/>
        <c:noMultiLvlLbl val="0"/>
      </c:catAx>
      <c:valAx>
        <c:axId val="251317904"/>
        <c:scaling>
          <c:orientation val="minMax"/>
        </c:scaling>
        <c:delete val="1"/>
        <c:axPos val="b"/>
        <c:numFmt formatCode="0%" sourceLinked="1"/>
        <c:majorTickMark val="none"/>
        <c:minorTickMark val="none"/>
        <c:tickLblPos val="nextTo"/>
        <c:crossAx val="251311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Not at all concerned</c:v>
                </c:pt>
              </c:strCache>
            </c:strRef>
          </c:tx>
          <c:spPr>
            <a:solidFill>
              <a:srgbClr val="A10028"/>
            </a:solidFill>
            <a:ln>
              <a:noFill/>
            </a:ln>
            <a:effectLst/>
          </c:spPr>
          <c:invertIfNegative val="0"/>
          <c:dLbls>
            <c:dLbl>
              <c:idx val="0"/>
              <c:layout>
                <c:manualLayout>
                  <c:x val="9.0009532505607864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D34-4BF5-9BF8-BCF19F062264}"/>
                </c:ext>
              </c:extLst>
            </c:dLbl>
            <c:dLbl>
              <c:idx val="2"/>
              <c:layout>
                <c:manualLayout>
                  <c:x val="9.0009532505607882E-3"/>
                  <c:y val="-1.6224209386690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D34-4BF5-9BF8-BCF19F062264}"/>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Manufactured story or evidence in James Comey's leaked memos</c:v>
                </c:pt>
                <c:pt idx="1">
                  <c:v>Actions by former Obama administration officials to undermine President Trump</c:v>
                </c:pt>
                <c:pt idx="2">
                  <c:v>Obstruction of justice by President Trump</c:v>
                </c:pt>
                <c:pt idx="3">
                  <c:v>Possible dealings between President Trump and the Russian government</c:v>
                </c:pt>
                <c:pt idx="4">
                  <c:v>Continuing interference by President Trump on the Russia investigation</c:v>
                </c:pt>
                <c:pt idx="5">
                  <c:v>Possible dealings between members of the Trump administration and the Russian government</c:v>
                </c:pt>
                <c:pt idx="6">
                  <c:v>Future interference by Russia in U.S. elections</c:v>
                </c:pt>
                <c:pt idx="7">
                  <c:v>Continuing leaks from the law enforcement and intelligence communities</c:v>
                </c:pt>
                <c:pt idx="8">
                  <c:v>Lost focus and energy by the administration and Congress because of the Russia investigation</c:v>
                </c:pt>
              </c:strCache>
            </c:strRef>
          </c:cat>
          <c:val>
            <c:numRef>
              <c:f>Sheet1!$B$2:$B$10</c:f>
              <c:numCache>
                <c:formatCode>0%</c:formatCode>
                <c:ptCount val="9"/>
                <c:pt idx="0">
                  <c:v>0.15</c:v>
                </c:pt>
                <c:pt idx="1">
                  <c:v>0.24</c:v>
                </c:pt>
                <c:pt idx="2">
                  <c:v>0.23</c:v>
                </c:pt>
                <c:pt idx="3">
                  <c:v>0.2</c:v>
                </c:pt>
                <c:pt idx="4">
                  <c:v>0.18</c:v>
                </c:pt>
                <c:pt idx="5">
                  <c:v>0.18</c:v>
                </c:pt>
                <c:pt idx="6">
                  <c:v>0.12</c:v>
                </c:pt>
                <c:pt idx="7">
                  <c:v>0.08</c:v>
                </c:pt>
                <c:pt idx="8">
                  <c:v>0.08</c:v>
                </c:pt>
              </c:numCache>
            </c:numRef>
          </c:val>
          <c:extLst>
            <c:ext xmlns:c16="http://schemas.microsoft.com/office/drawing/2014/chart" uri="{C3380CC4-5D6E-409C-BE32-E72D297353CC}">
              <c16:uniqueId val="{00000000-6087-4AD1-85D7-D3D444718CE1}"/>
            </c:ext>
          </c:extLst>
        </c:ser>
        <c:ser>
          <c:idx val="1"/>
          <c:order val="1"/>
          <c:tx>
            <c:strRef>
              <c:f>Sheet1!$C$1</c:f>
              <c:strCache>
                <c:ptCount val="1"/>
                <c:pt idx="0">
                  <c:v>Not very concerned</c:v>
                </c:pt>
              </c:strCache>
            </c:strRef>
          </c:tx>
          <c:spPr>
            <a:solidFill>
              <a:srgbClr val="A10028">
                <a:alpha val="50000"/>
              </a:srgbClr>
            </a:solidFill>
            <a:ln>
              <a:noFill/>
            </a:ln>
            <a:effectLst/>
          </c:spPr>
          <c:invertIfNegative val="0"/>
          <c:dPt>
            <c:idx val="0"/>
            <c:invertIfNegative val="0"/>
            <c:bubble3D val="0"/>
            <c:spPr>
              <a:solidFill>
                <a:srgbClr val="A10028">
                  <a:alpha val="50000"/>
                </a:srgbClr>
              </a:solidFill>
              <a:ln>
                <a:noFill/>
              </a:ln>
              <a:effectLst/>
            </c:spPr>
            <c:extLst>
              <c:ext xmlns:c16="http://schemas.microsoft.com/office/drawing/2014/chart" uri="{C3380CC4-5D6E-409C-BE32-E72D297353CC}">
                <c16:uniqueId val="{00000002-6087-4AD1-85D7-D3D444718CE1}"/>
              </c:ext>
            </c:extLst>
          </c:dPt>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Manufactured story or evidence in James Comey's leaked memos</c:v>
                </c:pt>
                <c:pt idx="1">
                  <c:v>Actions by former Obama administration officials to undermine President Trump</c:v>
                </c:pt>
                <c:pt idx="2">
                  <c:v>Obstruction of justice by President Trump</c:v>
                </c:pt>
                <c:pt idx="3">
                  <c:v>Possible dealings between President Trump and the Russian government</c:v>
                </c:pt>
                <c:pt idx="4">
                  <c:v>Continuing interference by President Trump on the Russia investigation</c:v>
                </c:pt>
                <c:pt idx="5">
                  <c:v>Possible dealings between members of the Trump administration and the Russian government</c:v>
                </c:pt>
                <c:pt idx="6">
                  <c:v>Future interference by Russia in U.S. elections</c:v>
                </c:pt>
                <c:pt idx="7">
                  <c:v>Continuing leaks from the law enforcement and intelligence communities</c:v>
                </c:pt>
                <c:pt idx="8">
                  <c:v>Lost focus and energy by the administration and Congress because of the Russia investigation</c:v>
                </c:pt>
              </c:strCache>
            </c:strRef>
          </c:cat>
          <c:val>
            <c:numRef>
              <c:f>Sheet1!$C$2:$C$10</c:f>
              <c:numCache>
                <c:formatCode>0%</c:formatCode>
                <c:ptCount val="9"/>
                <c:pt idx="0">
                  <c:v>0.28999999999999998</c:v>
                </c:pt>
                <c:pt idx="1">
                  <c:v>0.2</c:v>
                </c:pt>
                <c:pt idx="2">
                  <c:v>0.2</c:v>
                </c:pt>
                <c:pt idx="3">
                  <c:v>0.22</c:v>
                </c:pt>
                <c:pt idx="4">
                  <c:v>0.22</c:v>
                </c:pt>
                <c:pt idx="5">
                  <c:v>0.21</c:v>
                </c:pt>
                <c:pt idx="6">
                  <c:v>0.21</c:v>
                </c:pt>
                <c:pt idx="7">
                  <c:v>0.19</c:v>
                </c:pt>
                <c:pt idx="8">
                  <c:v>0.18</c:v>
                </c:pt>
              </c:numCache>
            </c:numRef>
          </c:val>
          <c:extLst>
            <c:ext xmlns:c16="http://schemas.microsoft.com/office/drawing/2014/chart" uri="{C3380CC4-5D6E-409C-BE32-E72D297353CC}">
              <c16:uniqueId val="{00000003-6087-4AD1-85D7-D3D444718CE1}"/>
            </c:ext>
          </c:extLst>
        </c:ser>
        <c:ser>
          <c:idx val="2"/>
          <c:order val="2"/>
          <c:tx>
            <c:strRef>
              <c:f>Sheet1!$D$1</c:f>
              <c:strCache>
                <c:ptCount val="1"/>
                <c:pt idx="0">
                  <c:v>Somewhat concerned</c:v>
                </c:pt>
              </c:strCache>
            </c:strRef>
          </c:tx>
          <c:spPr>
            <a:solidFill>
              <a:schemeClr val="accent1">
                <a:lumMod val="75000"/>
                <a:alpha val="50196"/>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Manufactured story or evidence in James Comey's leaked memos</c:v>
                </c:pt>
                <c:pt idx="1">
                  <c:v>Actions by former Obama administration officials to undermine President Trump</c:v>
                </c:pt>
                <c:pt idx="2">
                  <c:v>Obstruction of justice by President Trump</c:v>
                </c:pt>
                <c:pt idx="3">
                  <c:v>Possible dealings between President Trump and the Russian government</c:v>
                </c:pt>
                <c:pt idx="4">
                  <c:v>Continuing interference by President Trump on the Russia investigation</c:v>
                </c:pt>
                <c:pt idx="5">
                  <c:v>Possible dealings between members of the Trump administration and the Russian government</c:v>
                </c:pt>
                <c:pt idx="6">
                  <c:v>Future interference by Russia in U.S. elections</c:v>
                </c:pt>
                <c:pt idx="7">
                  <c:v>Continuing leaks from the law enforcement and intelligence communities</c:v>
                </c:pt>
                <c:pt idx="8">
                  <c:v>Lost focus and energy by the administration and Congress because of the Russia investigation</c:v>
                </c:pt>
              </c:strCache>
            </c:strRef>
          </c:cat>
          <c:val>
            <c:numRef>
              <c:f>Sheet1!$D$2:$D$10</c:f>
              <c:numCache>
                <c:formatCode>0%</c:formatCode>
                <c:ptCount val="9"/>
                <c:pt idx="0">
                  <c:v>0.33</c:v>
                </c:pt>
                <c:pt idx="1">
                  <c:v>0.23</c:v>
                </c:pt>
                <c:pt idx="2">
                  <c:v>0.2</c:v>
                </c:pt>
                <c:pt idx="3">
                  <c:v>0.22</c:v>
                </c:pt>
                <c:pt idx="4">
                  <c:v>0.23</c:v>
                </c:pt>
                <c:pt idx="5">
                  <c:v>0.22</c:v>
                </c:pt>
                <c:pt idx="6">
                  <c:v>0.28000000000000003</c:v>
                </c:pt>
                <c:pt idx="7">
                  <c:v>0.35</c:v>
                </c:pt>
                <c:pt idx="8">
                  <c:v>0.37</c:v>
                </c:pt>
              </c:numCache>
            </c:numRef>
          </c:val>
          <c:extLst>
            <c:ext xmlns:c16="http://schemas.microsoft.com/office/drawing/2014/chart" uri="{C3380CC4-5D6E-409C-BE32-E72D297353CC}">
              <c16:uniqueId val="{00000004-6087-4AD1-85D7-D3D444718CE1}"/>
            </c:ext>
          </c:extLst>
        </c:ser>
        <c:ser>
          <c:idx val="3"/>
          <c:order val="3"/>
          <c:tx>
            <c:strRef>
              <c:f>Sheet1!$E$1</c:f>
              <c:strCache>
                <c:ptCount val="1"/>
                <c:pt idx="0">
                  <c:v>Very concerned</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Manufactured story or evidence in James Comey's leaked memos</c:v>
                </c:pt>
                <c:pt idx="1">
                  <c:v>Actions by former Obama administration officials to undermine President Trump</c:v>
                </c:pt>
                <c:pt idx="2">
                  <c:v>Obstruction of justice by President Trump</c:v>
                </c:pt>
                <c:pt idx="3">
                  <c:v>Possible dealings between President Trump and the Russian government</c:v>
                </c:pt>
                <c:pt idx="4">
                  <c:v>Continuing interference by President Trump on the Russia investigation</c:v>
                </c:pt>
                <c:pt idx="5">
                  <c:v>Possible dealings between members of the Trump administration and the Russian government</c:v>
                </c:pt>
                <c:pt idx="6">
                  <c:v>Future interference by Russia in U.S. elections</c:v>
                </c:pt>
                <c:pt idx="7">
                  <c:v>Continuing leaks from the law enforcement and intelligence communities</c:v>
                </c:pt>
                <c:pt idx="8">
                  <c:v>Lost focus and energy by the administration and Congress because of the Russia investigation</c:v>
                </c:pt>
              </c:strCache>
            </c:strRef>
          </c:cat>
          <c:val>
            <c:numRef>
              <c:f>Sheet1!$E$2:$E$10</c:f>
              <c:numCache>
                <c:formatCode>0%</c:formatCode>
                <c:ptCount val="9"/>
                <c:pt idx="0">
                  <c:v>0.22</c:v>
                </c:pt>
                <c:pt idx="1">
                  <c:v>0.33</c:v>
                </c:pt>
                <c:pt idx="2">
                  <c:v>0.38</c:v>
                </c:pt>
                <c:pt idx="3">
                  <c:v>0.37</c:v>
                </c:pt>
                <c:pt idx="4">
                  <c:v>0.37</c:v>
                </c:pt>
                <c:pt idx="5">
                  <c:v>0.38</c:v>
                </c:pt>
                <c:pt idx="6">
                  <c:v>0.39</c:v>
                </c:pt>
                <c:pt idx="7">
                  <c:v>0.38</c:v>
                </c:pt>
                <c:pt idx="8">
                  <c:v>0.37</c:v>
                </c:pt>
              </c:numCache>
            </c:numRef>
          </c:val>
          <c:extLst>
            <c:ext xmlns:c16="http://schemas.microsoft.com/office/drawing/2014/chart" uri="{C3380CC4-5D6E-409C-BE32-E72D297353CC}">
              <c16:uniqueId val="{00000005-6087-4AD1-85D7-D3D444718CE1}"/>
            </c:ext>
          </c:extLst>
        </c:ser>
        <c:dLbls>
          <c:dLblPos val="ctr"/>
          <c:showLegendKey val="0"/>
          <c:showVal val="1"/>
          <c:showCatName val="0"/>
          <c:showSerName val="0"/>
          <c:showPercent val="0"/>
          <c:showBubbleSize val="0"/>
        </c:dLbls>
        <c:gapWidth val="150"/>
        <c:overlap val="100"/>
        <c:axId val="333965328"/>
        <c:axId val="333968464"/>
      </c:barChart>
      <c:catAx>
        <c:axId val="33396532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33968464"/>
        <c:crosses val="autoZero"/>
        <c:auto val="1"/>
        <c:lblAlgn val="ctr"/>
        <c:lblOffset val="100"/>
        <c:noMultiLvlLbl val="0"/>
      </c:catAx>
      <c:valAx>
        <c:axId val="333968464"/>
        <c:scaling>
          <c:orientation val="minMax"/>
        </c:scaling>
        <c:delete val="1"/>
        <c:axPos val="b"/>
        <c:numFmt formatCode="0%" sourceLinked="1"/>
        <c:majorTickMark val="out"/>
        <c:minorTickMark val="none"/>
        <c:tickLblPos val="nextTo"/>
        <c:crossAx val="333965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embassy</c:v>
                </c:pt>
              </c:strCache>
            </c:strRef>
          </c:tx>
          <c:spPr>
            <a:solidFill>
              <a:srgbClr val="44546A"/>
            </a:solidFill>
            <a:ln w="31750">
              <a:solidFill>
                <a:schemeClr val="bg1"/>
              </a:solidFill>
            </a:ln>
          </c:spPr>
          <c:dPt>
            <c:idx val="0"/>
            <c:bubble3D val="0"/>
            <c:spPr>
              <a:solidFill>
                <a:srgbClr val="A10028"/>
              </a:solidFill>
              <a:ln w="31750">
                <a:solidFill>
                  <a:schemeClr val="bg1"/>
                </a:solidFill>
              </a:ln>
              <a:effectLst/>
            </c:spPr>
            <c:extLst>
              <c:ext xmlns:c16="http://schemas.microsoft.com/office/drawing/2014/chart" uri="{C3380CC4-5D6E-409C-BE32-E72D297353CC}">
                <c16:uniqueId val="{00000001-5C17-463C-A322-45F548DBB665}"/>
              </c:ext>
            </c:extLst>
          </c:dPt>
          <c:dPt>
            <c:idx val="1"/>
            <c:bubble3D val="0"/>
            <c:spPr>
              <a:solidFill>
                <a:schemeClr val="accent1"/>
              </a:solidFill>
              <a:ln w="31750">
                <a:solidFill>
                  <a:schemeClr val="bg1"/>
                </a:solidFill>
              </a:ln>
              <a:effectLst/>
            </c:spPr>
            <c:extLst>
              <c:ext xmlns:c16="http://schemas.microsoft.com/office/drawing/2014/chart" uri="{C3380CC4-5D6E-409C-BE32-E72D297353CC}">
                <c16:uniqueId val="{00000003-5C17-463C-A322-45F548DBB665}"/>
              </c:ext>
            </c:extLst>
          </c:dPt>
          <c:dPt>
            <c:idx val="2"/>
            <c:bubble3D val="0"/>
            <c:spPr>
              <a:solidFill>
                <a:schemeClr val="accent2"/>
              </a:solidFill>
              <a:ln w="31750">
                <a:solidFill>
                  <a:schemeClr val="bg1"/>
                </a:solidFill>
              </a:ln>
              <a:effectLst/>
            </c:spPr>
            <c:extLst>
              <c:ext xmlns:c16="http://schemas.microsoft.com/office/drawing/2014/chart" uri="{C3380CC4-5D6E-409C-BE32-E72D297353CC}">
                <c16:uniqueId val="{00000005-5C17-463C-A322-45F548DBB665}"/>
              </c:ext>
            </c:extLst>
          </c:dPt>
          <c:dLbls>
            <c:dLbl>
              <c:idx val="0"/>
              <c:layout>
                <c:manualLayout>
                  <c:x val="-0.18986653390054703"/>
                  <c:y val="6.033241195256612E-3"/>
                </c:manualLayout>
              </c:layout>
              <c:tx>
                <c:rich>
                  <a:bodyPr rot="0" spcFirstLastPara="1" vertOverflow="ellipsis" vert="horz" wrap="square" lIns="38100" tIns="19050" rIns="38100" bIns="19050" anchor="ctr" anchorCtr="1">
                    <a:noAutofit/>
                  </a:bodyPr>
                  <a:lstStyle/>
                  <a:p>
                    <a:pPr>
                      <a:defRPr sz="2800" b="1" i="0" u="none" strike="noStrike" kern="1200" baseline="0">
                        <a:solidFill>
                          <a:schemeClr val="bg1"/>
                        </a:solidFill>
                        <a:latin typeface="+mn-lt"/>
                        <a:ea typeface="+mn-ea"/>
                        <a:cs typeface="+mn-cs"/>
                      </a:defRPr>
                    </a:pPr>
                    <a:r>
                      <a:rPr lang="en-US" dirty="0"/>
                      <a:t>46%</a:t>
                    </a:r>
                  </a:p>
                </c:rich>
              </c:tx>
              <c:spPr>
                <a:noFill/>
                <a:ln>
                  <a:noFill/>
                </a:ln>
                <a:effectLst/>
              </c:spPr>
              <c:txPr>
                <a:bodyPr rot="0" spcFirstLastPara="1" vertOverflow="ellipsis" vert="horz" wrap="square" lIns="38100" tIns="19050" rIns="38100" bIns="19050" anchor="ctr" anchorCtr="1">
                  <a:noAutofit/>
                </a:bodyPr>
                <a:lstStyle/>
                <a:p>
                  <a:pPr>
                    <a:defRPr sz="28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30095271636256965"/>
                      <c:h val="0.16100761073551217"/>
                    </c:manualLayout>
                  </c15:layout>
                </c:ext>
                <c:ext xmlns:c16="http://schemas.microsoft.com/office/drawing/2014/chart" uri="{C3380CC4-5D6E-409C-BE32-E72D297353CC}">
                  <c16:uniqueId val="{00000001-5C17-463C-A322-45F548DBB665}"/>
                </c:ext>
              </c:extLst>
            </c:dLbl>
            <c:dLbl>
              <c:idx val="1"/>
              <c:layout>
                <c:manualLayout>
                  <c:x val="0.11764882416961277"/>
                  <c:y val="4.8783109708169438E-2"/>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8966504674145399"/>
                      <c:h val="0.28403049308690481"/>
                    </c:manualLayout>
                  </c15:layout>
                </c:ext>
                <c:ext xmlns:c16="http://schemas.microsoft.com/office/drawing/2014/chart" uri="{C3380CC4-5D6E-409C-BE32-E72D297353CC}">
                  <c16:uniqueId val="{00000003-5C17-463C-A322-45F548DBB665}"/>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Sheet1!$A$2:$A$3</c:f>
              <c:numCache>
                <c:formatCode>General</c:formatCode>
                <c:ptCount val="2"/>
              </c:numCache>
            </c:numRef>
          </c:cat>
          <c:val>
            <c:numRef>
              <c:f>Sheet1!$B$2:$B$3</c:f>
              <c:numCache>
                <c:formatCode>0%</c:formatCode>
                <c:ptCount val="2"/>
                <c:pt idx="0">
                  <c:v>0.46</c:v>
                </c:pt>
                <c:pt idx="1">
                  <c:v>0.54</c:v>
                </c:pt>
              </c:numCache>
            </c:numRef>
          </c:val>
          <c:extLst>
            <c:ext xmlns:c16="http://schemas.microsoft.com/office/drawing/2014/chart" uri="{C3380CC4-5D6E-409C-BE32-E72D297353CC}">
              <c16:uniqueId val="{00000006-5C17-463C-A322-45F548DBB66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Yes</c:v>
                </c:pt>
                <c:pt idx="1">
                  <c:v>No</c:v>
                </c:pt>
              </c:strCache>
            </c:strRef>
          </c:cat>
          <c:val>
            <c:numRef>
              <c:f>Sheet1!$B$2:$B$3</c:f>
              <c:numCache>
                <c:formatCode>0%</c:formatCode>
                <c:ptCount val="2"/>
                <c:pt idx="0">
                  <c:v>0.67</c:v>
                </c:pt>
                <c:pt idx="1">
                  <c:v>0.33</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475247226812591"/>
          <c:y val="3.9335021332280271E-2"/>
          <c:w val="0.48694010318828485"/>
          <c:h val="0.84120446726082165"/>
        </c:manualLayout>
      </c:layout>
      <c:barChart>
        <c:barDir val="bar"/>
        <c:grouping val="percentStacked"/>
        <c:varyColors val="0"/>
        <c:ser>
          <c:idx val="0"/>
          <c:order val="0"/>
          <c:tx>
            <c:strRef>
              <c:f>Sheet1!$B$1</c:f>
              <c:strCache>
                <c:ptCount val="1"/>
                <c:pt idx="0">
                  <c:v>Very inconvincing</c:v>
                </c:pt>
              </c:strCache>
            </c:strRef>
          </c:tx>
          <c:spPr>
            <a:solidFill>
              <a:srgbClr val="A100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President Trump was new and so his comments to former FBI director Comey may have been inappropriate but they did not stop or interfere with any investigations. </c:v>
                </c:pt>
                <c:pt idx="1">
                  <c:v>The whole Russia probe has been a witch hunt from the start as there was no collusion, and this has now morphed to an effort to find something about the President that undermines our democracy and constitution.</c:v>
                </c:pt>
                <c:pt idx="2">
                  <c:v>Former FBI director Comey lied about the Hillary Clinton investigation, calling it a ''matter'' under orders from Attorney General Loretta Lynch, and he abused his power by declaring it over. He therefore can't be trusted now in what he says about Preside</c:v>
                </c:pt>
                <c:pt idx="3">
                  <c:v>There is no evidence of collusion with Russia and that is what this investigation was supposed to be about. </c:v>
                </c:pt>
                <c:pt idx="4">
                  <c:v>President Trump was not under investigation personally so he was free to fire the FBI director as a matter of right under the Constitution. </c:v>
                </c:pt>
                <c:pt idx="5">
                  <c:v>Special counsel Robert Mueller is a good friend with his chief witness, former FBI director James Comey, and the law requires Mueller to step aside when a friend is central to your case because you can't be objective.</c:v>
                </c:pt>
                <c:pt idx="6">
                  <c:v>These investigations are impeding the government and functioning of the White House national security team and this harm outweighs any benefits. </c:v>
                </c:pt>
              </c:strCache>
            </c:strRef>
          </c:cat>
          <c:val>
            <c:numRef>
              <c:f>Sheet1!$B$2:$B$8</c:f>
              <c:numCache>
                <c:formatCode>0%</c:formatCode>
                <c:ptCount val="7"/>
                <c:pt idx="0">
                  <c:v>0.27</c:v>
                </c:pt>
                <c:pt idx="1">
                  <c:v>0.31</c:v>
                </c:pt>
                <c:pt idx="2">
                  <c:v>0.22</c:v>
                </c:pt>
                <c:pt idx="3">
                  <c:v>0.25</c:v>
                </c:pt>
                <c:pt idx="4">
                  <c:v>0.22</c:v>
                </c:pt>
                <c:pt idx="5">
                  <c:v>0.19</c:v>
                </c:pt>
                <c:pt idx="6">
                  <c:v>0.2</c:v>
                </c:pt>
              </c:numCache>
            </c:numRef>
          </c:val>
          <c:extLst>
            <c:ext xmlns:c16="http://schemas.microsoft.com/office/drawing/2014/chart" uri="{C3380CC4-5D6E-409C-BE32-E72D297353CC}">
              <c16:uniqueId val="{00000000-AE06-46E1-AB36-07B8B6B234C4}"/>
            </c:ext>
          </c:extLst>
        </c:ser>
        <c:ser>
          <c:idx val="1"/>
          <c:order val="1"/>
          <c:tx>
            <c:strRef>
              <c:f>Sheet1!$C$1</c:f>
              <c:strCache>
                <c:ptCount val="1"/>
                <c:pt idx="0">
                  <c:v>Somewhat unconvincing</c:v>
                </c:pt>
              </c:strCache>
            </c:strRef>
          </c:tx>
          <c:spPr>
            <a:solidFill>
              <a:srgbClr val="A10028">
                <a:alpha val="50000"/>
              </a:srgbClr>
            </a:solidFill>
            <a:ln>
              <a:noFill/>
            </a:ln>
            <a:effectLst/>
          </c:spPr>
          <c:invertIfNegative val="0"/>
          <c:dPt>
            <c:idx val="0"/>
            <c:invertIfNegative val="0"/>
            <c:bubble3D val="0"/>
            <c:spPr>
              <a:solidFill>
                <a:srgbClr val="A10028">
                  <a:alpha val="50000"/>
                </a:srgbClr>
              </a:solidFill>
              <a:ln>
                <a:noFill/>
              </a:ln>
              <a:effectLst/>
            </c:spPr>
            <c:extLst>
              <c:ext xmlns:c16="http://schemas.microsoft.com/office/drawing/2014/chart" uri="{C3380CC4-5D6E-409C-BE32-E72D297353CC}">
                <c16:uniqueId val="{00000002-AE06-46E1-AB36-07B8B6B234C4}"/>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President Trump was new and so his comments to former FBI director Comey may have been inappropriate but they did not stop or interfere with any investigations. </c:v>
                </c:pt>
                <c:pt idx="1">
                  <c:v>The whole Russia probe has been a witch hunt from the start as there was no collusion, and this has now morphed to an effort to find something about the President that undermines our democracy and constitution.</c:v>
                </c:pt>
                <c:pt idx="2">
                  <c:v>Former FBI director Comey lied about the Hillary Clinton investigation, calling it a ''matter'' under orders from Attorney General Loretta Lynch, and he abused his power by declaring it over. He therefore can't be trusted now in what he says about Preside</c:v>
                </c:pt>
                <c:pt idx="3">
                  <c:v>There is no evidence of collusion with Russia and that is what this investigation was supposed to be about. </c:v>
                </c:pt>
                <c:pt idx="4">
                  <c:v>President Trump was not under investigation personally so he was free to fire the FBI director as a matter of right under the Constitution. </c:v>
                </c:pt>
                <c:pt idx="5">
                  <c:v>Special counsel Robert Mueller is a good friend with his chief witness, former FBI director James Comey, and the law requires Mueller to step aside when a friend is central to your case because you can't be objective.</c:v>
                </c:pt>
                <c:pt idx="6">
                  <c:v>These investigations are impeding the government and functioning of the White House national security team and this harm outweighs any benefits. </c:v>
                </c:pt>
              </c:strCache>
            </c:strRef>
          </c:cat>
          <c:val>
            <c:numRef>
              <c:f>Sheet1!$C$2:$C$8</c:f>
              <c:numCache>
                <c:formatCode>0%</c:formatCode>
                <c:ptCount val="7"/>
                <c:pt idx="0">
                  <c:v>0.2</c:v>
                </c:pt>
                <c:pt idx="1">
                  <c:v>0.16</c:v>
                </c:pt>
                <c:pt idx="2">
                  <c:v>0.25</c:v>
                </c:pt>
                <c:pt idx="3">
                  <c:v>0.19</c:v>
                </c:pt>
                <c:pt idx="4">
                  <c:v>0.21</c:v>
                </c:pt>
                <c:pt idx="5">
                  <c:v>0.23</c:v>
                </c:pt>
                <c:pt idx="6">
                  <c:v>0.2</c:v>
                </c:pt>
              </c:numCache>
            </c:numRef>
          </c:val>
          <c:extLst>
            <c:ext xmlns:c16="http://schemas.microsoft.com/office/drawing/2014/chart" uri="{C3380CC4-5D6E-409C-BE32-E72D297353CC}">
              <c16:uniqueId val="{00000003-AE06-46E1-AB36-07B8B6B234C4}"/>
            </c:ext>
          </c:extLst>
        </c:ser>
        <c:ser>
          <c:idx val="2"/>
          <c:order val="2"/>
          <c:tx>
            <c:strRef>
              <c:f>Sheet1!$D$1</c:f>
              <c:strCache>
                <c:ptCount val="1"/>
                <c:pt idx="0">
                  <c:v>Somewhat convincing</c:v>
                </c:pt>
              </c:strCache>
            </c:strRef>
          </c:tx>
          <c:spPr>
            <a:solidFill>
              <a:schemeClr val="accent1">
                <a:lumMod val="60000"/>
                <a:lumOff val="40000"/>
                <a:alpha val="50196"/>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President Trump was new and so his comments to former FBI director Comey may have been inappropriate but they did not stop or interfere with any investigations. </c:v>
                </c:pt>
                <c:pt idx="1">
                  <c:v>The whole Russia probe has been a witch hunt from the start as there was no collusion, and this has now morphed to an effort to find something about the President that undermines our democracy and constitution.</c:v>
                </c:pt>
                <c:pt idx="2">
                  <c:v>Former FBI director Comey lied about the Hillary Clinton investigation, calling it a ''matter'' under orders from Attorney General Loretta Lynch, and he abused his power by declaring it over. He therefore can't be trusted now in what he says about Preside</c:v>
                </c:pt>
                <c:pt idx="3">
                  <c:v>There is no evidence of collusion with Russia and that is what this investigation was supposed to be about. </c:v>
                </c:pt>
                <c:pt idx="4">
                  <c:v>President Trump was not under investigation personally so he was free to fire the FBI director as a matter of right under the Constitution. </c:v>
                </c:pt>
                <c:pt idx="5">
                  <c:v>Special counsel Robert Mueller is a good friend with his chief witness, former FBI director James Comey, and the law requires Mueller to step aside when a friend is central to your case because you can't be objective.</c:v>
                </c:pt>
                <c:pt idx="6">
                  <c:v>These investigations are impeding the government and functioning of the White House national security team and this harm outweighs any benefits. </c:v>
                </c:pt>
              </c:strCache>
            </c:strRef>
          </c:cat>
          <c:val>
            <c:numRef>
              <c:f>Sheet1!$D$2:$D$8</c:f>
              <c:numCache>
                <c:formatCode>0%</c:formatCode>
                <c:ptCount val="7"/>
                <c:pt idx="0">
                  <c:v>0.3</c:v>
                </c:pt>
                <c:pt idx="1">
                  <c:v>0.22</c:v>
                </c:pt>
                <c:pt idx="2">
                  <c:v>0.25</c:v>
                </c:pt>
                <c:pt idx="3">
                  <c:v>0.26</c:v>
                </c:pt>
                <c:pt idx="4">
                  <c:v>0.25</c:v>
                </c:pt>
                <c:pt idx="5">
                  <c:v>0.3</c:v>
                </c:pt>
                <c:pt idx="6">
                  <c:v>0.26</c:v>
                </c:pt>
              </c:numCache>
            </c:numRef>
          </c:val>
          <c:extLst>
            <c:ext xmlns:c16="http://schemas.microsoft.com/office/drawing/2014/chart" uri="{C3380CC4-5D6E-409C-BE32-E72D297353CC}">
              <c16:uniqueId val="{00000004-AE06-46E1-AB36-07B8B6B234C4}"/>
            </c:ext>
          </c:extLst>
        </c:ser>
        <c:ser>
          <c:idx val="3"/>
          <c:order val="3"/>
          <c:tx>
            <c:strRef>
              <c:f>Sheet1!$E$1</c:f>
              <c:strCache>
                <c:ptCount val="1"/>
                <c:pt idx="0">
                  <c:v>Very convincing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President Trump was new and so his comments to former FBI director Comey may have been inappropriate but they did not stop or interfere with any investigations. </c:v>
                </c:pt>
                <c:pt idx="1">
                  <c:v>The whole Russia probe has been a witch hunt from the start as there was no collusion, and this has now morphed to an effort to find something about the President that undermines our democracy and constitution.</c:v>
                </c:pt>
                <c:pt idx="2">
                  <c:v>Former FBI director Comey lied about the Hillary Clinton investigation, calling it a ''matter'' under orders from Attorney General Loretta Lynch, and he abused his power by declaring it over. He therefore can't be trusted now in what he says about Preside</c:v>
                </c:pt>
                <c:pt idx="3">
                  <c:v>There is no evidence of collusion with Russia and that is what this investigation was supposed to be about. </c:v>
                </c:pt>
                <c:pt idx="4">
                  <c:v>President Trump was not under investigation personally so he was free to fire the FBI director as a matter of right under the Constitution. </c:v>
                </c:pt>
                <c:pt idx="5">
                  <c:v>Special counsel Robert Mueller is a good friend with his chief witness, former FBI director James Comey, and the law requires Mueller to step aside when a friend is central to your case because you can't be objective.</c:v>
                </c:pt>
                <c:pt idx="6">
                  <c:v>These investigations are impeding the government and functioning of the White House national security team and this harm outweighs any benefits. </c:v>
                </c:pt>
              </c:strCache>
            </c:strRef>
          </c:cat>
          <c:val>
            <c:numRef>
              <c:f>Sheet1!$E$2:$E$8</c:f>
              <c:numCache>
                <c:formatCode>0%</c:formatCode>
                <c:ptCount val="7"/>
                <c:pt idx="0">
                  <c:v>0.23</c:v>
                </c:pt>
                <c:pt idx="1">
                  <c:v>0.32</c:v>
                </c:pt>
                <c:pt idx="2">
                  <c:v>0.28000000000000003</c:v>
                </c:pt>
                <c:pt idx="3">
                  <c:v>0.3</c:v>
                </c:pt>
                <c:pt idx="4">
                  <c:v>0.33</c:v>
                </c:pt>
                <c:pt idx="5">
                  <c:v>0.28999999999999998</c:v>
                </c:pt>
                <c:pt idx="6">
                  <c:v>0.34</c:v>
                </c:pt>
              </c:numCache>
            </c:numRef>
          </c:val>
          <c:extLst>
            <c:ext xmlns:c16="http://schemas.microsoft.com/office/drawing/2014/chart" uri="{C3380CC4-5D6E-409C-BE32-E72D297353CC}">
              <c16:uniqueId val="{00000005-AE06-46E1-AB36-07B8B6B234C4}"/>
            </c:ext>
          </c:extLst>
        </c:ser>
        <c:dLbls>
          <c:dLblPos val="ctr"/>
          <c:showLegendKey val="0"/>
          <c:showVal val="1"/>
          <c:showCatName val="0"/>
          <c:showSerName val="0"/>
          <c:showPercent val="0"/>
          <c:showBubbleSize val="0"/>
        </c:dLbls>
        <c:gapWidth val="150"/>
        <c:overlap val="100"/>
        <c:axId val="330994064"/>
        <c:axId val="332422152"/>
      </c:barChart>
      <c:catAx>
        <c:axId val="33099406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32422152"/>
        <c:crosses val="autoZero"/>
        <c:auto val="1"/>
        <c:lblAlgn val="ctr"/>
        <c:lblOffset val="100"/>
        <c:noMultiLvlLbl val="0"/>
      </c:catAx>
      <c:valAx>
        <c:axId val="332422152"/>
        <c:scaling>
          <c:orientation val="minMax"/>
        </c:scaling>
        <c:delete val="1"/>
        <c:axPos val="b"/>
        <c:numFmt formatCode="0%" sourceLinked="1"/>
        <c:majorTickMark val="out"/>
        <c:minorTickMark val="none"/>
        <c:tickLblPos val="nextTo"/>
        <c:crossAx val="33099406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3.2590188842165323E-2"/>
          <c:y val="0.92067514795801164"/>
          <c:w val="0.92827054625984251"/>
          <c:h val="7.654840031303633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475247226812591"/>
          <c:y val="3.9335021332280271E-2"/>
          <c:w val="0.48694010318828485"/>
          <c:h val="0.84120446726082165"/>
        </c:manualLayout>
      </c:layout>
      <c:barChart>
        <c:barDir val="bar"/>
        <c:grouping val="percentStacked"/>
        <c:varyColors val="0"/>
        <c:ser>
          <c:idx val="0"/>
          <c:order val="0"/>
          <c:tx>
            <c:strRef>
              <c:f>Sheet1!$B$1</c:f>
              <c:strCache>
                <c:ptCount val="1"/>
                <c:pt idx="0">
                  <c:v>Very inconvincing</c:v>
                </c:pt>
              </c:strCache>
            </c:strRef>
          </c:tx>
          <c:spPr>
            <a:solidFill>
              <a:srgbClr val="A100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election was stolen from Hillary Clinton by the Russians, former FBI director Comey, and other unfair actions.</c:v>
                </c:pt>
                <c:pt idx="1">
                  <c:v>Evidence or not, President Trump and his campaign were colluding with the Russians.</c:v>
                </c:pt>
                <c:pt idx="2">
                  <c:v>Donald Trump just isn't up to being President.</c:v>
                </c:pt>
                <c:pt idx="3">
                  <c:v>President Trump committed obstruction of justice in telling former FBI director Comey he hoped he would let the Michael Flynn investigation go.</c:v>
                </c:pt>
                <c:pt idx="4">
                  <c:v>Former FBI director Comey is a solid public servant with memos that accurately reflect the facts.</c:v>
                </c:pt>
              </c:strCache>
            </c:strRef>
          </c:cat>
          <c:val>
            <c:numRef>
              <c:f>Sheet1!$B$2:$B$6</c:f>
              <c:numCache>
                <c:formatCode>0%</c:formatCode>
                <c:ptCount val="5"/>
                <c:pt idx="0">
                  <c:v>0.43</c:v>
                </c:pt>
                <c:pt idx="1">
                  <c:v>0.35</c:v>
                </c:pt>
                <c:pt idx="2">
                  <c:v>0.32</c:v>
                </c:pt>
                <c:pt idx="3">
                  <c:v>0.27</c:v>
                </c:pt>
                <c:pt idx="4">
                  <c:v>0.22</c:v>
                </c:pt>
              </c:numCache>
            </c:numRef>
          </c:val>
          <c:extLst>
            <c:ext xmlns:c16="http://schemas.microsoft.com/office/drawing/2014/chart" uri="{C3380CC4-5D6E-409C-BE32-E72D297353CC}">
              <c16:uniqueId val="{00000000-AE06-46E1-AB36-07B8B6B234C4}"/>
            </c:ext>
          </c:extLst>
        </c:ser>
        <c:ser>
          <c:idx val="1"/>
          <c:order val="1"/>
          <c:tx>
            <c:strRef>
              <c:f>Sheet1!$C$1</c:f>
              <c:strCache>
                <c:ptCount val="1"/>
                <c:pt idx="0">
                  <c:v>Somewhat unconvincing</c:v>
                </c:pt>
              </c:strCache>
            </c:strRef>
          </c:tx>
          <c:spPr>
            <a:solidFill>
              <a:srgbClr val="A10028">
                <a:alpha val="50000"/>
              </a:srgbClr>
            </a:solidFill>
            <a:ln>
              <a:noFill/>
            </a:ln>
            <a:effectLst/>
          </c:spPr>
          <c:invertIfNegative val="0"/>
          <c:dPt>
            <c:idx val="0"/>
            <c:invertIfNegative val="0"/>
            <c:bubble3D val="0"/>
            <c:spPr>
              <a:solidFill>
                <a:srgbClr val="A10028">
                  <a:alpha val="50000"/>
                </a:srgbClr>
              </a:solidFill>
              <a:ln>
                <a:noFill/>
              </a:ln>
              <a:effectLst/>
            </c:spPr>
            <c:extLst>
              <c:ext xmlns:c16="http://schemas.microsoft.com/office/drawing/2014/chart" uri="{C3380CC4-5D6E-409C-BE32-E72D297353CC}">
                <c16:uniqueId val="{00000002-AE06-46E1-AB36-07B8B6B234C4}"/>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election was stolen from Hillary Clinton by the Russians, former FBI director Comey, and other unfair actions.</c:v>
                </c:pt>
                <c:pt idx="1">
                  <c:v>Evidence or not, President Trump and his campaign were colluding with the Russians.</c:v>
                </c:pt>
                <c:pt idx="2">
                  <c:v>Donald Trump just isn't up to being President.</c:v>
                </c:pt>
                <c:pt idx="3">
                  <c:v>President Trump committed obstruction of justice in telling former FBI director Comey he hoped he would let the Michael Flynn investigation go.</c:v>
                </c:pt>
                <c:pt idx="4">
                  <c:v>Former FBI director Comey is a solid public servant with memos that accurately reflect the facts.</c:v>
                </c:pt>
              </c:strCache>
            </c:strRef>
          </c:cat>
          <c:val>
            <c:numRef>
              <c:f>Sheet1!$C$2:$C$6</c:f>
              <c:numCache>
                <c:formatCode>0%</c:formatCode>
                <c:ptCount val="5"/>
                <c:pt idx="0">
                  <c:v>0.19</c:v>
                </c:pt>
                <c:pt idx="1">
                  <c:v>0.21</c:v>
                </c:pt>
                <c:pt idx="2">
                  <c:v>0.14000000000000001</c:v>
                </c:pt>
                <c:pt idx="3">
                  <c:v>0.18</c:v>
                </c:pt>
                <c:pt idx="4">
                  <c:v>0.23</c:v>
                </c:pt>
              </c:numCache>
            </c:numRef>
          </c:val>
          <c:extLst>
            <c:ext xmlns:c16="http://schemas.microsoft.com/office/drawing/2014/chart" uri="{C3380CC4-5D6E-409C-BE32-E72D297353CC}">
              <c16:uniqueId val="{00000003-AE06-46E1-AB36-07B8B6B234C4}"/>
            </c:ext>
          </c:extLst>
        </c:ser>
        <c:ser>
          <c:idx val="2"/>
          <c:order val="2"/>
          <c:tx>
            <c:strRef>
              <c:f>Sheet1!$D$1</c:f>
              <c:strCache>
                <c:ptCount val="1"/>
                <c:pt idx="0">
                  <c:v>Somewhat convincing</c:v>
                </c:pt>
              </c:strCache>
            </c:strRef>
          </c:tx>
          <c:spPr>
            <a:solidFill>
              <a:schemeClr val="accent1">
                <a:lumMod val="60000"/>
                <a:lumOff val="40000"/>
                <a:alpha val="50196"/>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election was stolen from Hillary Clinton by the Russians, former FBI director Comey, and other unfair actions.</c:v>
                </c:pt>
                <c:pt idx="1">
                  <c:v>Evidence or not, President Trump and his campaign were colluding with the Russians.</c:v>
                </c:pt>
                <c:pt idx="2">
                  <c:v>Donald Trump just isn't up to being President.</c:v>
                </c:pt>
                <c:pt idx="3">
                  <c:v>President Trump committed obstruction of justice in telling former FBI director Comey he hoped he would let the Michael Flynn investigation go.</c:v>
                </c:pt>
                <c:pt idx="4">
                  <c:v>Former FBI director Comey is a solid public servant with memos that accurately reflect the facts.</c:v>
                </c:pt>
              </c:strCache>
            </c:strRef>
          </c:cat>
          <c:val>
            <c:numRef>
              <c:f>Sheet1!$D$2:$D$6</c:f>
              <c:numCache>
                <c:formatCode>0%</c:formatCode>
                <c:ptCount val="5"/>
                <c:pt idx="0">
                  <c:v>0.2</c:v>
                </c:pt>
                <c:pt idx="1">
                  <c:v>0.21</c:v>
                </c:pt>
                <c:pt idx="2">
                  <c:v>0.17</c:v>
                </c:pt>
                <c:pt idx="3">
                  <c:v>0.23</c:v>
                </c:pt>
                <c:pt idx="4">
                  <c:v>0.28000000000000003</c:v>
                </c:pt>
              </c:numCache>
            </c:numRef>
          </c:val>
          <c:extLst>
            <c:ext xmlns:c16="http://schemas.microsoft.com/office/drawing/2014/chart" uri="{C3380CC4-5D6E-409C-BE32-E72D297353CC}">
              <c16:uniqueId val="{00000004-AE06-46E1-AB36-07B8B6B234C4}"/>
            </c:ext>
          </c:extLst>
        </c:ser>
        <c:ser>
          <c:idx val="3"/>
          <c:order val="3"/>
          <c:tx>
            <c:strRef>
              <c:f>Sheet1!$E$1</c:f>
              <c:strCache>
                <c:ptCount val="1"/>
                <c:pt idx="0">
                  <c:v>Very convincing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election was stolen from Hillary Clinton by the Russians, former FBI director Comey, and other unfair actions.</c:v>
                </c:pt>
                <c:pt idx="1">
                  <c:v>Evidence or not, President Trump and his campaign were colluding with the Russians.</c:v>
                </c:pt>
                <c:pt idx="2">
                  <c:v>Donald Trump just isn't up to being President.</c:v>
                </c:pt>
                <c:pt idx="3">
                  <c:v>President Trump committed obstruction of justice in telling former FBI director Comey he hoped he would let the Michael Flynn investigation go.</c:v>
                </c:pt>
                <c:pt idx="4">
                  <c:v>Former FBI director Comey is a solid public servant with memos that accurately reflect the facts.</c:v>
                </c:pt>
              </c:strCache>
            </c:strRef>
          </c:cat>
          <c:val>
            <c:numRef>
              <c:f>Sheet1!$E$2:$E$6</c:f>
              <c:numCache>
                <c:formatCode>0%</c:formatCode>
                <c:ptCount val="5"/>
                <c:pt idx="0">
                  <c:v>0.18</c:v>
                </c:pt>
                <c:pt idx="1">
                  <c:v>0.23</c:v>
                </c:pt>
                <c:pt idx="2">
                  <c:v>0.37</c:v>
                </c:pt>
                <c:pt idx="3">
                  <c:v>0.32</c:v>
                </c:pt>
                <c:pt idx="4">
                  <c:v>0.27</c:v>
                </c:pt>
              </c:numCache>
            </c:numRef>
          </c:val>
          <c:extLst>
            <c:ext xmlns:c16="http://schemas.microsoft.com/office/drawing/2014/chart" uri="{C3380CC4-5D6E-409C-BE32-E72D297353CC}">
              <c16:uniqueId val="{00000005-AE06-46E1-AB36-07B8B6B234C4}"/>
            </c:ext>
          </c:extLst>
        </c:ser>
        <c:dLbls>
          <c:dLblPos val="ctr"/>
          <c:showLegendKey val="0"/>
          <c:showVal val="1"/>
          <c:showCatName val="0"/>
          <c:showSerName val="0"/>
          <c:showPercent val="0"/>
          <c:showBubbleSize val="0"/>
        </c:dLbls>
        <c:gapWidth val="150"/>
        <c:overlap val="100"/>
        <c:axId val="335483760"/>
        <c:axId val="335484936"/>
      </c:barChart>
      <c:catAx>
        <c:axId val="33548376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35484936"/>
        <c:crosses val="autoZero"/>
        <c:auto val="1"/>
        <c:lblAlgn val="ctr"/>
        <c:lblOffset val="100"/>
        <c:noMultiLvlLbl val="0"/>
      </c:catAx>
      <c:valAx>
        <c:axId val="335484936"/>
        <c:scaling>
          <c:orientation val="minMax"/>
        </c:scaling>
        <c:delete val="1"/>
        <c:axPos val="b"/>
        <c:numFmt formatCode="0%" sourceLinked="1"/>
        <c:majorTickMark val="out"/>
        <c:minorTickMark val="none"/>
        <c:tickLblPos val="nextTo"/>
        <c:crossAx val="33548376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3.2590188842165323E-2"/>
          <c:y val="0.92067514795801164"/>
          <c:w val="0.92827054625984251"/>
          <c:h val="7.654840031303633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Have not heard of it</c:v>
                </c:pt>
              </c:strCache>
            </c:strRef>
          </c:tx>
          <c:spPr>
            <a:solidFill>
              <a:schemeClr val="accent6"/>
            </a:solidFill>
            <a:ln>
              <a:noFill/>
            </a:ln>
            <a:effectLst/>
          </c:spPr>
          <c:invertIfNegative val="0"/>
          <c:dPt>
            <c:idx val="1"/>
            <c:invertIfNegative val="0"/>
            <c:bubble3D val="0"/>
            <c:spPr>
              <a:solidFill>
                <a:schemeClr val="accent6"/>
              </a:solidFill>
              <a:ln>
                <a:noFill/>
              </a:ln>
              <a:effectLst/>
            </c:spPr>
            <c:extLst>
              <c:ext xmlns:c16="http://schemas.microsoft.com/office/drawing/2014/chart" uri="{C3380CC4-5D6E-409C-BE32-E72D297353CC}">
                <c16:uniqueId val="{00000001-A0DA-48AF-BEA0-62E85677EEDF}"/>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3-A0DA-48AF-BEA0-62E85677EEDF}"/>
              </c:ext>
            </c:extLst>
          </c:dPt>
          <c:dLbls>
            <c:dLbl>
              <c:idx val="0"/>
              <c:layout>
                <c:manualLayout>
                  <c:x val="3.1286128395807177E-3"/>
                  <c:y val="-7.0074262164919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617-4932-8395-EE9F7C1D42E1}"/>
                </c:ext>
              </c:extLst>
            </c:dLbl>
            <c:dLbl>
              <c:idx val="1"/>
              <c:layout>
                <c:manualLayout>
                  <c:x val="-1.1471447892651115E-16"/>
                  <c:y val="-7.0074262164919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0DA-48AF-BEA0-62E85677EED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President Trump's order to renegotiate the deal with Cuba to demand more actions in human rights in exchange for economic cooperation</c:v>
                </c:pt>
                <c:pt idx="1">
                  <c:v>President Trump's order to allow so called ''Dreamers'' - children brought to the United States by their parents illegally - to stay in the U.S. without deportation</c:v>
                </c:pt>
                <c:pt idx="2">
                  <c:v>President Trump's actions this week to help reform the Veterans Administration and their hospitals</c:v>
                </c:pt>
                <c:pt idx="3">
                  <c:v>President Trump's actions to bring home a sick student held captive by North Korea</c:v>
                </c:pt>
              </c:strCache>
            </c:strRef>
          </c:cat>
          <c:val>
            <c:numRef>
              <c:f>Sheet1!$B$2:$B$5</c:f>
              <c:numCache>
                <c:formatCode>0%</c:formatCode>
                <c:ptCount val="4"/>
                <c:pt idx="0">
                  <c:v>0.18</c:v>
                </c:pt>
                <c:pt idx="1">
                  <c:v>0.27</c:v>
                </c:pt>
                <c:pt idx="2">
                  <c:v>0.28999999999999998</c:v>
                </c:pt>
                <c:pt idx="3">
                  <c:v>0.17</c:v>
                </c:pt>
              </c:numCache>
            </c:numRef>
          </c:val>
          <c:extLst>
            <c:ext xmlns:c16="http://schemas.microsoft.com/office/drawing/2014/chart" uri="{C3380CC4-5D6E-409C-BE32-E72D297353CC}">
              <c16:uniqueId val="{00000004-A0DA-48AF-BEA0-62E85677EEDF}"/>
            </c:ext>
          </c:extLst>
        </c:ser>
        <c:ser>
          <c:idx val="1"/>
          <c:order val="1"/>
          <c:tx>
            <c:strRef>
              <c:f>Sheet1!$C$1</c:f>
              <c:strCache>
                <c:ptCount val="1"/>
                <c:pt idx="0">
                  <c:v>Less favorable</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President Trump's order to renegotiate the deal with Cuba to demand more actions in human rights in exchange for economic cooperation</c:v>
                </c:pt>
                <c:pt idx="1">
                  <c:v>President Trump's order to allow so called ''Dreamers'' - children brought to the United States by their parents illegally - to stay in the U.S. without deportation</c:v>
                </c:pt>
                <c:pt idx="2">
                  <c:v>President Trump's actions this week to help reform the Veterans Administration and their hospitals</c:v>
                </c:pt>
                <c:pt idx="3">
                  <c:v>President Trump's actions to bring home a sick student held captive by North Korea</c:v>
                </c:pt>
              </c:strCache>
            </c:strRef>
          </c:cat>
          <c:val>
            <c:numRef>
              <c:f>Sheet1!$C$2:$C$5</c:f>
              <c:numCache>
                <c:formatCode>0%</c:formatCode>
                <c:ptCount val="4"/>
                <c:pt idx="0">
                  <c:v>0.34</c:v>
                </c:pt>
                <c:pt idx="1">
                  <c:v>0.24</c:v>
                </c:pt>
                <c:pt idx="2">
                  <c:v>0.14000000000000001</c:v>
                </c:pt>
                <c:pt idx="3">
                  <c:v>0.14000000000000001</c:v>
                </c:pt>
              </c:numCache>
            </c:numRef>
          </c:val>
          <c:extLst>
            <c:ext xmlns:c16="http://schemas.microsoft.com/office/drawing/2014/chart" uri="{C3380CC4-5D6E-409C-BE32-E72D297353CC}">
              <c16:uniqueId val="{00000005-A0DA-48AF-BEA0-62E85677EEDF}"/>
            </c:ext>
          </c:extLst>
        </c:ser>
        <c:ser>
          <c:idx val="2"/>
          <c:order val="2"/>
          <c:tx>
            <c:strRef>
              <c:f>Sheet1!$D$1</c:f>
              <c:strCache>
                <c:ptCount val="1"/>
                <c:pt idx="0">
                  <c:v>More favorable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President Trump's order to renegotiate the deal with Cuba to demand more actions in human rights in exchange for economic cooperation</c:v>
                </c:pt>
                <c:pt idx="1">
                  <c:v>President Trump's order to allow so called ''Dreamers'' - children brought to the United States by their parents illegally - to stay in the U.S. without deportation</c:v>
                </c:pt>
                <c:pt idx="2">
                  <c:v>President Trump's actions this week to help reform the Veterans Administration and their hospitals</c:v>
                </c:pt>
                <c:pt idx="3">
                  <c:v>President Trump's actions to bring home a sick student held captive by North Korea</c:v>
                </c:pt>
              </c:strCache>
            </c:strRef>
          </c:cat>
          <c:val>
            <c:numRef>
              <c:f>Sheet1!$D$2:$D$5</c:f>
              <c:numCache>
                <c:formatCode>0%</c:formatCode>
                <c:ptCount val="4"/>
                <c:pt idx="0">
                  <c:v>0.48</c:v>
                </c:pt>
                <c:pt idx="1">
                  <c:v>0.49</c:v>
                </c:pt>
                <c:pt idx="2">
                  <c:v>0.57999999999999996</c:v>
                </c:pt>
                <c:pt idx="3">
                  <c:v>0.68</c:v>
                </c:pt>
              </c:numCache>
            </c:numRef>
          </c:val>
          <c:extLst>
            <c:ext xmlns:c16="http://schemas.microsoft.com/office/drawing/2014/chart" uri="{C3380CC4-5D6E-409C-BE32-E72D297353CC}">
              <c16:uniqueId val="{00000006-A0DA-48AF-BEA0-62E85677EEDF}"/>
            </c:ext>
          </c:extLst>
        </c:ser>
        <c:dLbls>
          <c:dLblPos val="ctr"/>
          <c:showLegendKey val="0"/>
          <c:showVal val="1"/>
          <c:showCatName val="0"/>
          <c:showSerName val="0"/>
          <c:showPercent val="0"/>
          <c:showBubbleSize val="0"/>
        </c:dLbls>
        <c:gapWidth val="150"/>
        <c:overlap val="100"/>
        <c:axId val="335486112"/>
        <c:axId val="335485328"/>
      </c:barChart>
      <c:catAx>
        <c:axId val="33548611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35485328"/>
        <c:crosses val="autoZero"/>
        <c:auto val="1"/>
        <c:lblAlgn val="ctr"/>
        <c:lblOffset val="100"/>
        <c:noMultiLvlLbl val="0"/>
      </c:catAx>
      <c:valAx>
        <c:axId val="335485328"/>
        <c:scaling>
          <c:orientation val="minMax"/>
        </c:scaling>
        <c:delete val="1"/>
        <c:axPos val="t"/>
        <c:numFmt formatCode="0%" sourceLinked="1"/>
        <c:majorTickMark val="out"/>
        <c:minorTickMark val="none"/>
        <c:tickLblPos val="nextTo"/>
        <c:crossAx val="335486112"/>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embassy</c:v>
                </c:pt>
              </c:strCache>
            </c:strRef>
          </c:tx>
          <c:spPr>
            <a:solidFill>
              <a:srgbClr val="44546A"/>
            </a:solidFill>
            <a:ln w="31750">
              <a:solidFill>
                <a:schemeClr val="bg1"/>
              </a:solidFill>
            </a:ln>
          </c:spPr>
          <c:dPt>
            <c:idx val="0"/>
            <c:bubble3D val="0"/>
            <c:spPr>
              <a:solidFill>
                <a:srgbClr val="A10028"/>
              </a:solidFill>
              <a:ln w="31750">
                <a:solidFill>
                  <a:schemeClr val="bg1"/>
                </a:solidFill>
              </a:ln>
              <a:effectLst/>
            </c:spPr>
            <c:extLst>
              <c:ext xmlns:c16="http://schemas.microsoft.com/office/drawing/2014/chart" uri="{C3380CC4-5D6E-409C-BE32-E72D297353CC}">
                <c16:uniqueId val="{00000001-5C17-463C-A322-45F548DBB665}"/>
              </c:ext>
            </c:extLst>
          </c:dPt>
          <c:dPt>
            <c:idx val="1"/>
            <c:bubble3D val="0"/>
            <c:spPr>
              <a:solidFill>
                <a:schemeClr val="accent1"/>
              </a:solidFill>
              <a:ln w="31750">
                <a:solidFill>
                  <a:schemeClr val="bg1"/>
                </a:solidFill>
              </a:ln>
              <a:effectLst/>
            </c:spPr>
            <c:extLst>
              <c:ext xmlns:c16="http://schemas.microsoft.com/office/drawing/2014/chart" uri="{C3380CC4-5D6E-409C-BE32-E72D297353CC}">
                <c16:uniqueId val="{00000003-5C17-463C-A322-45F548DBB665}"/>
              </c:ext>
            </c:extLst>
          </c:dPt>
          <c:dPt>
            <c:idx val="2"/>
            <c:bubble3D val="0"/>
            <c:spPr>
              <a:solidFill>
                <a:schemeClr val="accent2"/>
              </a:solidFill>
              <a:ln w="31750">
                <a:solidFill>
                  <a:schemeClr val="bg1"/>
                </a:solidFill>
              </a:ln>
              <a:effectLst/>
            </c:spPr>
            <c:extLst>
              <c:ext xmlns:c16="http://schemas.microsoft.com/office/drawing/2014/chart" uri="{C3380CC4-5D6E-409C-BE32-E72D297353CC}">
                <c16:uniqueId val="{00000005-5C17-463C-A322-45F548DBB665}"/>
              </c:ext>
            </c:extLst>
          </c:dPt>
          <c:dLbls>
            <c:dLbl>
              <c:idx val="0"/>
              <c:layout>
                <c:manualLayout>
                  <c:x val="-0.24130847834532912"/>
                  <c:y val="-0.16908673054285581"/>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mn-lt"/>
                        <a:ea typeface="+mn-ea"/>
                        <a:cs typeface="+mn-cs"/>
                      </a:defRPr>
                    </a:pPr>
                    <a:r>
                      <a:rPr lang="en-US" sz="2000" dirty="0"/>
                      <a:t>78%</a:t>
                    </a: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30095271636256965"/>
                      <c:h val="0.16100761073551217"/>
                    </c:manualLayout>
                  </c15:layout>
                </c:ext>
                <c:ext xmlns:c16="http://schemas.microsoft.com/office/drawing/2014/chart" uri="{C3380CC4-5D6E-409C-BE32-E72D297353CC}">
                  <c16:uniqueId val="{00000001-5C17-463C-A322-45F548DBB665}"/>
                </c:ext>
              </c:extLst>
            </c:dLbl>
            <c:dLbl>
              <c:idx val="1"/>
              <c:layout>
                <c:manualLayout>
                  <c:x val="5.5058222924622225E-3"/>
                  <c:y val="4.160345096031607E-2"/>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17404515422393382"/>
                      <c:h val="0.18164251159045594"/>
                    </c:manualLayout>
                  </c15:layout>
                </c:ext>
                <c:ext xmlns:c16="http://schemas.microsoft.com/office/drawing/2014/chart" uri="{C3380CC4-5D6E-409C-BE32-E72D297353CC}">
                  <c16:uniqueId val="{00000003-5C17-463C-A322-45F548DBB665}"/>
                </c:ext>
              </c:extLst>
            </c:dLbl>
            <c:dLbl>
              <c:idx val="2"/>
              <c:layout>
                <c:manualLayout>
                  <c:x val="0.12393513748786412"/>
                  <c:y val="0.13812167849856416"/>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6312483312636215"/>
                      <c:h val="0.29995148485186585"/>
                    </c:manualLayout>
                  </c15:layout>
                </c:ext>
                <c:ext xmlns:c16="http://schemas.microsoft.com/office/drawing/2014/chart" uri="{C3380CC4-5D6E-409C-BE32-E72D297353CC}">
                  <c16:uniqueId val="{00000005-5C17-463C-A322-45F548DBB665}"/>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Increasing</c:v>
                </c:pt>
                <c:pt idx="1">
                  <c:v>Decreasing</c:v>
                </c:pt>
                <c:pt idx="2">
                  <c:v>Stayed about the same</c:v>
                </c:pt>
              </c:strCache>
            </c:strRef>
          </c:cat>
          <c:val>
            <c:numRef>
              <c:f>Sheet1!$B$2:$B$4</c:f>
              <c:numCache>
                <c:formatCode>0%</c:formatCode>
                <c:ptCount val="3"/>
                <c:pt idx="0">
                  <c:v>0.78</c:v>
                </c:pt>
                <c:pt idx="1">
                  <c:v>0.03</c:v>
                </c:pt>
                <c:pt idx="2">
                  <c:v>0.19</c:v>
                </c:pt>
              </c:numCache>
            </c:numRef>
          </c:val>
          <c:extLst>
            <c:ext xmlns:c16="http://schemas.microsoft.com/office/drawing/2014/chart" uri="{C3380CC4-5D6E-409C-BE32-E72D297353CC}">
              <c16:uniqueId val="{00000006-5C17-463C-A322-45F548DBB665}"/>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5971848461077098"/>
          <c:y val="0.33198562738113896"/>
          <c:w val="0.34028151538922907"/>
          <c:h val="0.3360287452377221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embassy</c:v>
                </c:pt>
              </c:strCache>
            </c:strRef>
          </c:tx>
          <c:spPr>
            <a:solidFill>
              <a:srgbClr val="44546A"/>
            </a:solidFill>
            <a:ln w="31750">
              <a:solidFill>
                <a:schemeClr val="bg1"/>
              </a:solidFill>
            </a:ln>
          </c:spPr>
          <c:dPt>
            <c:idx val="0"/>
            <c:bubble3D val="0"/>
            <c:spPr>
              <a:solidFill>
                <a:srgbClr val="A10028"/>
              </a:solidFill>
              <a:ln w="31750">
                <a:solidFill>
                  <a:schemeClr val="bg1"/>
                </a:solidFill>
              </a:ln>
              <a:effectLst/>
            </c:spPr>
            <c:extLst>
              <c:ext xmlns:c16="http://schemas.microsoft.com/office/drawing/2014/chart" uri="{C3380CC4-5D6E-409C-BE32-E72D297353CC}">
                <c16:uniqueId val="{00000001-5C17-463C-A322-45F548DBB665}"/>
              </c:ext>
            </c:extLst>
          </c:dPt>
          <c:dPt>
            <c:idx val="1"/>
            <c:bubble3D val="0"/>
            <c:spPr>
              <a:solidFill>
                <a:schemeClr val="accent1"/>
              </a:solidFill>
              <a:ln w="31750">
                <a:solidFill>
                  <a:schemeClr val="bg1"/>
                </a:solidFill>
              </a:ln>
              <a:effectLst/>
            </c:spPr>
            <c:extLst>
              <c:ext xmlns:c16="http://schemas.microsoft.com/office/drawing/2014/chart" uri="{C3380CC4-5D6E-409C-BE32-E72D297353CC}">
                <c16:uniqueId val="{00000003-5C17-463C-A322-45F548DBB665}"/>
              </c:ext>
            </c:extLst>
          </c:dPt>
          <c:dPt>
            <c:idx val="2"/>
            <c:bubble3D val="0"/>
            <c:spPr>
              <a:solidFill>
                <a:schemeClr val="accent2"/>
              </a:solidFill>
              <a:ln w="31750">
                <a:solidFill>
                  <a:schemeClr val="bg1"/>
                </a:solidFill>
              </a:ln>
              <a:effectLst/>
            </c:spPr>
            <c:extLst>
              <c:ext xmlns:c16="http://schemas.microsoft.com/office/drawing/2014/chart" uri="{C3380CC4-5D6E-409C-BE32-E72D297353CC}">
                <c16:uniqueId val="{00000005-5C17-463C-A322-45F548DBB665}"/>
              </c:ext>
            </c:extLst>
          </c:dPt>
          <c:dLbls>
            <c:dLbl>
              <c:idx val="0"/>
              <c:layout>
                <c:manualLayout>
                  <c:x val="-0.24988211252996131"/>
                  <c:y val="-0.1133742285527317"/>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mn-lt"/>
                        <a:ea typeface="+mn-ea"/>
                        <a:cs typeface="+mn-cs"/>
                      </a:defRPr>
                    </a:pPr>
                    <a:r>
                      <a:rPr lang="en-US" sz="2000" dirty="0"/>
                      <a:t>73%</a:t>
                    </a: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30095271636256965"/>
                      <c:h val="0.16100761073551217"/>
                    </c:manualLayout>
                  </c15:layout>
                </c:ext>
                <c:ext xmlns:c16="http://schemas.microsoft.com/office/drawing/2014/chart" uri="{C3380CC4-5D6E-409C-BE32-E72D297353CC}">
                  <c16:uniqueId val="{00000001-5C17-463C-A322-45F548DBB665}"/>
                </c:ext>
              </c:extLst>
            </c:dLbl>
            <c:dLbl>
              <c:idx val="1"/>
              <c:layout>
                <c:manualLayout>
                  <c:x val="-3.6173184560919183E-2"/>
                  <c:y val="1.232556162244295E-2"/>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1350914866655427"/>
                      <c:h val="0.24295738044537382"/>
                    </c:manualLayout>
                  </c15:layout>
                </c:ext>
                <c:ext xmlns:c16="http://schemas.microsoft.com/office/drawing/2014/chart" uri="{C3380CC4-5D6E-409C-BE32-E72D297353CC}">
                  <c16:uniqueId val="{00000003-5C17-463C-A322-45F548DBB665}"/>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Increase</c:v>
                </c:pt>
                <c:pt idx="1">
                  <c:v>Decrease</c:v>
                </c:pt>
                <c:pt idx="2">
                  <c:v>Stay the same</c:v>
                </c:pt>
              </c:strCache>
            </c:strRef>
          </c:cat>
          <c:val>
            <c:numRef>
              <c:f>Sheet1!$B$2:$B$4</c:f>
              <c:numCache>
                <c:formatCode>0%</c:formatCode>
                <c:ptCount val="3"/>
                <c:pt idx="0">
                  <c:v>0.73</c:v>
                </c:pt>
                <c:pt idx="1">
                  <c:v>0.06</c:v>
                </c:pt>
                <c:pt idx="2">
                  <c:v>0.21</c:v>
                </c:pt>
              </c:numCache>
            </c:numRef>
          </c:val>
          <c:extLst>
            <c:ext xmlns:c16="http://schemas.microsoft.com/office/drawing/2014/chart" uri="{C3380CC4-5D6E-409C-BE32-E72D297353CC}">
              <c16:uniqueId val="{00000006-5C17-463C-A322-45F548DBB665}"/>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Mostly the Republicans and the right</c:v>
                </c:pt>
                <c:pt idx="1">
                  <c:v>The President</c:v>
                </c:pt>
                <c:pt idx="2">
                  <c:v>Mostly the Democrats and the left</c:v>
                </c:pt>
                <c:pt idx="3">
                  <c:v>The media</c:v>
                </c:pt>
              </c:strCache>
            </c:strRef>
          </c:cat>
          <c:val>
            <c:numRef>
              <c:f>Sheet1!$B$2:$B$5</c:f>
              <c:numCache>
                <c:formatCode>0%</c:formatCode>
                <c:ptCount val="4"/>
                <c:pt idx="0">
                  <c:v>0.15</c:v>
                </c:pt>
                <c:pt idx="1">
                  <c:v>0.24</c:v>
                </c:pt>
                <c:pt idx="2">
                  <c:v>0.26</c:v>
                </c:pt>
                <c:pt idx="3">
                  <c:v>0.35</c:v>
                </c:pt>
              </c:numCache>
            </c:numRef>
          </c:val>
          <c:extLst>
            <c:ext xmlns:c16="http://schemas.microsoft.com/office/drawing/2014/chart" uri="{C3380CC4-5D6E-409C-BE32-E72D297353CC}">
              <c16:uniqueId val="{00000002-F4AA-4B8E-85CE-21DE6536E204}"/>
            </c:ext>
          </c:extLst>
        </c:ser>
        <c:dLbls>
          <c:dLblPos val="ctr"/>
          <c:showLegendKey val="0"/>
          <c:showVal val="1"/>
          <c:showCatName val="0"/>
          <c:showSerName val="0"/>
          <c:showPercent val="0"/>
          <c:showBubbleSize val="0"/>
        </c:dLbls>
        <c:gapWidth val="28"/>
        <c:overlap val="100"/>
        <c:axId val="335486896"/>
        <c:axId val="335483368"/>
      </c:barChart>
      <c:catAx>
        <c:axId val="33548689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5483368"/>
        <c:crosses val="autoZero"/>
        <c:auto val="0"/>
        <c:lblAlgn val="ctr"/>
        <c:lblOffset val="100"/>
        <c:noMultiLvlLbl val="0"/>
      </c:catAx>
      <c:valAx>
        <c:axId val="335483368"/>
        <c:scaling>
          <c:orientation val="minMax"/>
          <c:max val="0.70000000000000007"/>
        </c:scaling>
        <c:delete val="1"/>
        <c:axPos val="t"/>
        <c:numFmt formatCode="0%" sourceLinked="1"/>
        <c:majorTickMark val="out"/>
        <c:minorTickMark val="none"/>
        <c:tickLblPos val="nextTo"/>
        <c:crossAx val="335486896"/>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73320051860988"/>
          <c:y val="7.1954490767587274E-3"/>
          <c:w val="0.6424534753185972"/>
          <c:h val="0.92085006015565396"/>
        </c:manualLayout>
      </c:layout>
      <c:doughnutChart>
        <c:varyColors val="1"/>
        <c:ser>
          <c:idx val="0"/>
          <c:order val="0"/>
          <c:tx>
            <c:strRef>
              <c:f>Sheet1!$B$1</c:f>
              <c:strCache>
                <c:ptCount val="1"/>
                <c:pt idx="0">
                  <c:v>Sales</c:v>
                </c:pt>
              </c:strCache>
            </c:strRef>
          </c:tx>
          <c:dPt>
            <c:idx val="0"/>
            <c:bubble3D val="0"/>
            <c:spPr>
              <a:solidFill>
                <a:schemeClr val="tx1">
                  <a:lumMod val="40000"/>
                  <a:lumOff val="60000"/>
                </a:schemeClr>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1st Qtr</c:v>
                </c:pt>
                <c:pt idx="1">
                  <c:v>22</c:v>
                </c:pt>
              </c:strCache>
            </c:strRef>
          </c:cat>
          <c:val>
            <c:numRef>
              <c:f>Sheet1!$B$2:$B$3</c:f>
              <c:numCache>
                <c:formatCode>0%</c:formatCode>
                <c:ptCount val="2"/>
                <c:pt idx="0">
                  <c:v>0.31</c:v>
                </c:pt>
                <c:pt idx="1">
                  <c:v>0.69</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Very weak</c:v>
                </c:pt>
              </c:strCache>
            </c:strRef>
          </c:tx>
          <c:spPr>
            <a:solidFill>
              <a:srgbClr val="A100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0.06</c:v>
                </c:pt>
              </c:numCache>
            </c:numRef>
          </c:val>
          <c:extLst>
            <c:ext xmlns:c16="http://schemas.microsoft.com/office/drawing/2014/chart" uri="{C3380CC4-5D6E-409C-BE32-E72D297353CC}">
              <c16:uniqueId val="{00000000-6087-4AD1-85D7-D3D444718CE1}"/>
            </c:ext>
          </c:extLst>
        </c:ser>
        <c:ser>
          <c:idx val="1"/>
          <c:order val="1"/>
          <c:tx>
            <c:strRef>
              <c:f>Sheet1!$C$1</c:f>
              <c:strCache>
                <c:ptCount val="1"/>
                <c:pt idx="0">
                  <c:v>Somewhat weak</c:v>
                </c:pt>
              </c:strCache>
            </c:strRef>
          </c:tx>
          <c:spPr>
            <a:solidFill>
              <a:srgbClr val="A10028">
                <a:alpha val="50000"/>
              </a:srgbClr>
            </a:solidFill>
            <a:ln>
              <a:noFill/>
            </a:ln>
            <a:effectLst/>
          </c:spPr>
          <c:invertIfNegative val="0"/>
          <c:dPt>
            <c:idx val="0"/>
            <c:invertIfNegative val="0"/>
            <c:bubble3D val="0"/>
            <c:spPr>
              <a:solidFill>
                <a:srgbClr val="A10028">
                  <a:alpha val="50000"/>
                </a:srgbClr>
              </a:solidFill>
              <a:ln>
                <a:noFill/>
              </a:ln>
              <a:effectLst/>
            </c:spPr>
            <c:extLst>
              <c:ext xmlns:c16="http://schemas.microsoft.com/office/drawing/2014/chart" uri="{C3380CC4-5D6E-409C-BE32-E72D297353CC}">
                <c16:uniqueId val="{00000002-6087-4AD1-85D7-D3D444718CE1}"/>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0.31</c:v>
                </c:pt>
              </c:numCache>
            </c:numRef>
          </c:val>
          <c:extLst>
            <c:ext xmlns:c16="http://schemas.microsoft.com/office/drawing/2014/chart" uri="{C3380CC4-5D6E-409C-BE32-E72D297353CC}">
              <c16:uniqueId val="{00000003-6087-4AD1-85D7-D3D444718CE1}"/>
            </c:ext>
          </c:extLst>
        </c:ser>
        <c:ser>
          <c:idx val="2"/>
          <c:order val="2"/>
          <c:tx>
            <c:strRef>
              <c:f>Sheet1!$D$1</c:f>
              <c:strCache>
                <c:ptCount val="1"/>
                <c:pt idx="0">
                  <c:v>Somewhat strong</c:v>
                </c:pt>
              </c:strCache>
            </c:strRef>
          </c:tx>
          <c:spPr>
            <a:solidFill>
              <a:schemeClr val="accent1">
                <a:lumMod val="75000"/>
                <a:alpha val="50196"/>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c:v>
                </c:pt>
              </c:numCache>
            </c:numRef>
          </c:val>
          <c:extLst>
            <c:ext xmlns:c16="http://schemas.microsoft.com/office/drawing/2014/chart" uri="{C3380CC4-5D6E-409C-BE32-E72D297353CC}">
              <c16:uniqueId val="{00000004-6087-4AD1-85D7-D3D444718CE1}"/>
            </c:ext>
          </c:extLst>
        </c:ser>
        <c:ser>
          <c:idx val="3"/>
          <c:order val="3"/>
          <c:tx>
            <c:strRef>
              <c:f>Sheet1!$E$1</c:f>
              <c:strCache>
                <c:ptCount val="1"/>
                <c:pt idx="0">
                  <c:v>Very strong</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0.11</c:v>
                </c:pt>
              </c:numCache>
            </c:numRef>
          </c:val>
          <c:extLst>
            <c:ext xmlns:c16="http://schemas.microsoft.com/office/drawing/2014/chart" uri="{C3380CC4-5D6E-409C-BE32-E72D297353CC}">
              <c16:uniqueId val="{00000005-6087-4AD1-85D7-D3D444718CE1}"/>
            </c:ext>
          </c:extLst>
        </c:ser>
        <c:dLbls>
          <c:dLblPos val="ctr"/>
          <c:showLegendKey val="0"/>
          <c:showVal val="1"/>
          <c:showCatName val="0"/>
          <c:showSerName val="0"/>
          <c:showPercent val="0"/>
          <c:showBubbleSize val="0"/>
        </c:dLbls>
        <c:gapWidth val="150"/>
        <c:overlap val="100"/>
        <c:axId val="251310456"/>
        <c:axId val="251313984"/>
      </c:barChart>
      <c:catAx>
        <c:axId val="251310456"/>
        <c:scaling>
          <c:orientation val="minMax"/>
        </c:scaling>
        <c:delete val="1"/>
        <c:axPos val="l"/>
        <c:numFmt formatCode="General" sourceLinked="1"/>
        <c:majorTickMark val="out"/>
        <c:minorTickMark val="none"/>
        <c:tickLblPos val="nextTo"/>
        <c:crossAx val="251313984"/>
        <c:crosses val="autoZero"/>
        <c:auto val="1"/>
        <c:lblAlgn val="ctr"/>
        <c:lblOffset val="100"/>
        <c:noMultiLvlLbl val="0"/>
      </c:catAx>
      <c:valAx>
        <c:axId val="251313984"/>
        <c:scaling>
          <c:orientation val="minMax"/>
        </c:scaling>
        <c:delete val="1"/>
        <c:axPos val="b"/>
        <c:numFmt formatCode="0%" sourceLinked="1"/>
        <c:majorTickMark val="none"/>
        <c:minorTickMark val="none"/>
        <c:tickLblPos val="nextTo"/>
        <c:crossAx val="251310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1st Qtr</c:v>
                </c:pt>
                <c:pt idx="1">
                  <c:v>2nd Qtr</c:v>
                </c:pt>
              </c:strCache>
            </c:strRef>
          </c:cat>
          <c:val>
            <c:numRef>
              <c:f>Sheet1!$B$2:$B$3</c:f>
              <c:numCache>
                <c:formatCode>0%</c:formatCode>
                <c:ptCount val="2"/>
                <c:pt idx="0">
                  <c:v>0.51</c:v>
                </c:pt>
                <c:pt idx="1">
                  <c:v>0.49</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1">
                  <a:lumMod val="40000"/>
                  <a:lumOff val="60000"/>
                </a:schemeClr>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1st Qtr</c:v>
                </c:pt>
                <c:pt idx="1">
                  <c:v>2nd Qtr</c:v>
                </c:pt>
              </c:strCache>
            </c:strRef>
          </c:cat>
          <c:val>
            <c:numRef>
              <c:f>Sheet1!$B$2:$B$3</c:f>
              <c:numCache>
                <c:formatCode>0%</c:formatCode>
                <c:ptCount val="2"/>
                <c:pt idx="0">
                  <c:v>0.19</c:v>
                </c:pt>
                <c:pt idx="1">
                  <c:v>0.81</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2424393116786786E-2"/>
          <c:y val="9.4091963163366862E-2"/>
          <c:w val="0.95515121376642642"/>
          <c:h val="0.86199845402706199"/>
        </c:manualLayout>
      </c:layout>
      <c:barChart>
        <c:barDir val="bar"/>
        <c:grouping val="percentStacked"/>
        <c:varyColors val="0"/>
        <c:ser>
          <c:idx val="0"/>
          <c:order val="0"/>
          <c:tx>
            <c:strRef>
              <c:f>Sheet1!$B$1</c:f>
              <c:strCache>
                <c:ptCount val="1"/>
                <c:pt idx="0">
                  <c:v>13</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conway</c:v>
                </c:pt>
              </c:strCache>
            </c:strRef>
          </c:cat>
          <c:val>
            <c:numRef>
              <c:f>Sheet1!$B$2</c:f>
              <c:numCache>
                <c:formatCode>0%</c:formatCode>
                <c:ptCount val="1"/>
                <c:pt idx="0">
                  <c:v>0.18</c:v>
                </c:pt>
              </c:numCache>
            </c:numRef>
          </c:val>
          <c:extLst>
            <c:ext xmlns:c16="http://schemas.microsoft.com/office/drawing/2014/chart" uri="{C3380CC4-5D6E-409C-BE32-E72D297353CC}">
              <c16:uniqueId val="{00000000-CEA2-490A-B8AA-D95CC6E92103}"/>
            </c:ext>
          </c:extLst>
        </c:ser>
        <c:ser>
          <c:idx val="1"/>
          <c:order val="1"/>
          <c:tx>
            <c:strRef>
              <c:f>Sheet1!$C$1</c:f>
              <c:strCache>
                <c:ptCount val="1"/>
                <c:pt idx="0">
                  <c:v>8</c:v>
                </c:pt>
              </c:strCache>
            </c:strRef>
          </c:tx>
          <c:spPr>
            <a:solidFill>
              <a:srgbClr val="009D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conway</c:v>
                </c:pt>
              </c:strCache>
            </c:strRef>
          </c:cat>
          <c:val>
            <c:numRef>
              <c:f>Sheet1!$C$2</c:f>
              <c:numCache>
                <c:formatCode>0%</c:formatCode>
                <c:ptCount val="1"/>
                <c:pt idx="0">
                  <c:v>0.82</c:v>
                </c:pt>
              </c:numCache>
            </c:numRef>
          </c:val>
          <c:extLst>
            <c:ext xmlns:c16="http://schemas.microsoft.com/office/drawing/2014/chart" uri="{C3380CC4-5D6E-409C-BE32-E72D297353CC}">
              <c16:uniqueId val="{00000001-CEA2-490A-B8AA-D95CC6E92103}"/>
            </c:ext>
          </c:extLst>
        </c:ser>
        <c:dLbls>
          <c:dLblPos val="ctr"/>
          <c:showLegendKey val="0"/>
          <c:showVal val="1"/>
          <c:showCatName val="0"/>
          <c:showSerName val="0"/>
          <c:showPercent val="0"/>
          <c:showBubbleSize val="0"/>
        </c:dLbls>
        <c:gapWidth val="57"/>
        <c:overlap val="100"/>
        <c:axId val="335484152"/>
        <c:axId val="335488856"/>
      </c:barChart>
      <c:catAx>
        <c:axId val="335484152"/>
        <c:scaling>
          <c:orientation val="minMax"/>
        </c:scaling>
        <c:delete val="1"/>
        <c:axPos val="l"/>
        <c:numFmt formatCode="General" sourceLinked="1"/>
        <c:majorTickMark val="out"/>
        <c:minorTickMark val="none"/>
        <c:tickLblPos val="nextTo"/>
        <c:crossAx val="335488856"/>
        <c:crosses val="autoZero"/>
        <c:auto val="1"/>
        <c:lblAlgn val="ctr"/>
        <c:lblOffset val="100"/>
        <c:noMultiLvlLbl val="0"/>
      </c:catAx>
      <c:valAx>
        <c:axId val="335488856"/>
        <c:scaling>
          <c:orientation val="minMax"/>
          <c:max val="1"/>
        </c:scaling>
        <c:delete val="1"/>
        <c:axPos val="b"/>
        <c:numFmt formatCode="0%" sourceLinked="1"/>
        <c:majorTickMark val="out"/>
        <c:minorTickMark val="none"/>
        <c:tickLblPos val="nextTo"/>
        <c:crossAx val="335484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1st Qtr</c:v>
                </c:pt>
                <c:pt idx="1">
                  <c:v>2nd Qtr</c:v>
                </c:pt>
              </c:strCache>
            </c:strRef>
          </c:cat>
          <c:val>
            <c:numRef>
              <c:f>Sheet1!$B$2:$B$3</c:f>
              <c:numCache>
                <c:formatCode>0%</c:formatCode>
                <c:ptCount val="2"/>
                <c:pt idx="0">
                  <c:v>0.69</c:v>
                </c:pt>
                <c:pt idx="1">
                  <c:v>0.31</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1">
                  <a:lumMod val="40000"/>
                  <a:lumOff val="60000"/>
                </a:schemeClr>
              </a:solidFill>
              <a:ln w="19050">
                <a:solidFill>
                  <a:schemeClr val="lt1"/>
                </a:solidFill>
              </a:ln>
              <a:effectLst/>
            </c:spPr>
            <c:extLst>
              <c:ext xmlns:c16="http://schemas.microsoft.com/office/drawing/2014/chart" uri="{C3380CC4-5D6E-409C-BE32-E72D297353CC}">
                <c16:uniqueId val="{00000001-C2B6-4B53-9EAF-ED6C1C94B3C8}"/>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C2B6-4B53-9EAF-ED6C1C94B3C8}"/>
              </c:ext>
            </c:extLst>
          </c:dPt>
          <c:cat>
            <c:strRef>
              <c:f>Sheet1!$A$2:$A$3</c:f>
              <c:strCache>
                <c:ptCount val="2"/>
                <c:pt idx="0">
                  <c:v>1st Qtr</c:v>
                </c:pt>
                <c:pt idx="1">
                  <c:v>2nd Qtr</c:v>
                </c:pt>
              </c:strCache>
            </c:strRef>
          </c:cat>
          <c:val>
            <c:numRef>
              <c:f>Sheet1!$B$2:$B$3</c:f>
              <c:numCache>
                <c:formatCode>0%</c:formatCode>
                <c:ptCount val="2"/>
                <c:pt idx="0">
                  <c:v>0.36</c:v>
                </c:pt>
                <c:pt idx="1">
                  <c:v>0.64</c:v>
                </c:pt>
              </c:numCache>
            </c:numRef>
          </c:val>
          <c:extLst>
            <c:ext xmlns:c16="http://schemas.microsoft.com/office/drawing/2014/chart" uri="{C3380CC4-5D6E-409C-BE32-E72D297353CC}">
              <c16:uniqueId val="{00000004-C2B6-4B53-9EAF-ED6C1C94B3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825151878732133E-2"/>
          <c:y val="4.193835032481958E-2"/>
          <c:w val="0.91217484812126781"/>
          <c:h val="0.91612329935036085"/>
        </c:manualLayout>
      </c:layout>
      <c:barChart>
        <c:barDir val="bar"/>
        <c:grouping val="percentStacked"/>
        <c:varyColors val="0"/>
        <c:ser>
          <c:idx val="0"/>
          <c:order val="0"/>
          <c:tx>
            <c:strRef>
              <c:f>Sheet1!$B$1</c:f>
              <c:strCache>
                <c:ptCount val="1"/>
                <c:pt idx="0">
                  <c:v>Yes</c:v>
                </c:pt>
              </c:strCache>
            </c:strRef>
          </c:tx>
          <c:spPr>
            <a:solidFill>
              <a:schemeClr val="accent4">
                <a:lumMod val="75000"/>
              </a:schemeClr>
            </a:solidFill>
            <a:ln>
              <a:noFill/>
            </a:ln>
            <a:effectLst/>
          </c:spPr>
          <c:invertIfNegative val="0"/>
          <c:dLbls>
            <c:dLbl>
              <c:idx val="0"/>
              <c:tx>
                <c:rich>
                  <a:bodyPr/>
                  <a:lstStyle/>
                  <a:p>
                    <a:r>
                      <a:rPr lang="en-US"/>
                      <a:t>75%</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D9-442A-9F5F-5B6ED15F4DC1}"/>
                </c:ext>
              </c:extLst>
            </c:dLbl>
            <c:dLbl>
              <c:idx val="1"/>
              <c:tx>
                <c:rich>
                  <a:bodyPr/>
                  <a:lstStyle/>
                  <a:p>
                    <a:r>
                      <a:rPr lang="en-US"/>
                      <a:t>60%</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D9-442A-9F5F-5B6ED15F4DC1}"/>
                </c:ext>
              </c:extLst>
            </c:dLbl>
            <c:dLbl>
              <c:idx val="2"/>
              <c:tx>
                <c:rich>
                  <a:bodyPr/>
                  <a:lstStyle/>
                  <a:p>
                    <a:r>
                      <a:rPr lang="en-US"/>
                      <a:t>45%</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3D9-442A-9F5F-5B6ED15F4DC1}"/>
                </c:ext>
              </c:extLst>
            </c:dLbl>
            <c:dLbl>
              <c:idx val="3"/>
              <c:tx>
                <c:rich>
                  <a:bodyPr/>
                  <a:lstStyle/>
                  <a:p>
                    <a:r>
                      <a:rPr lang="en-US"/>
                      <a:t>36%</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3D9-442A-9F5F-5B6ED15F4DC1}"/>
                </c:ext>
              </c:extLst>
            </c:dLbl>
            <c:dLbl>
              <c:idx val="4"/>
              <c:tx>
                <c:rich>
                  <a:bodyPr/>
                  <a:lstStyle/>
                  <a:p>
                    <a:r>
                      <a:rPr lang="en-US"/>
                      <a:t>22%</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3D9-442A-9F5F-5B6ED15F4DC1}"/>
                </c:ext>
              </c:extLst>
            </c:dLbl>
            <c:dLbl>
              <c:idx val="5"/>
              <c:tx>
                <c:rich>
                  <a:bodyPr/>
                  <a:lstStyle/>
                  <a:p>
                    <a:r>
                      <a:rPr lang="en-US"/>
                      <a:t>21%</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3D9-442A-9F5F-5B6ED15F4DC1}"/>
                </c:ext>
              </c:extLst>
            </c:dLbl>
            <c:dLbl>
              <c:idx val="6"/>
              <c:tx>
                <c:rich>
                  <a:bodyPr/>
                  <a:lstStyle/>
                  <a:p>
                    <a:r>
                      <a:rPr lang="en-US"/>
                      <a:t>19%</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3D9-442A-9F5F-5B6ED15F4DC1}"/>
                </c:ext>
              </c:extLst>
            </c:dLbl>
            <c:dLbl>
              <c:idx val="7"/>
              <c:tx>
                <c:rich>
                  <a:bodyPr/>
                  <a:lstStyle/>
                  <a:p>
                    <a:r>
                      <a:rPr lang="en-US"/>
                      <a:t>19%</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3D9-442A-9F5F-5B6ED15F4DC1}"/>
                </c:ext>
              </c:extLst>
            </c:dLbl>
            <c:dLbl>
              <c:idx val="8"/>
              <c:tx>
                <c:rich>
                  <a:bodyPr/>
                  <a:lstStyle/>
                  <a:p>
                    <a:r>
                      <a:rPr lang="en-US"/>
                      <a:t>18%</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3D9-442A-9F5F-5B6ED15F4DC1}"/>
                </c:ext>
              </c:extLst>
            </c:dLbl>
            <c:dLbl>
              <c:idx val="9"/>
              <c:tx>
                <c:rich>
                  <a:bodyPr/>
                  <a:lstStyle/>
                  <a:p>
                    <a:r>
                      <a:rPr lang="en-US"/>
                      <a:t>14%</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3D9-442A-9F5F-5B6ED15F4DC1}"/>
                </c:ext>
              </c:extLst>
            </c:dLbl>
            <c:dLbl>
              <c:idx val="10"/>
              <c:tx>
                <c:rich>
                  <a:bodyPr/>
                  <a:lstStyle/>
                  <a:p>
                    <a:r>
                      <a:rPr lang="en-US"/>
                      <a:t>14%</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3D9-442A-9F5F-5B6ED15F4DC1}"/>
                </c:ext>
              </c:extLst>
            </c:dLbl>
            <c:dLbl>
              <c:idx val="11"/>
              <c:tx>
                <c:rich>
                  <a:bodyPr/>
                  <a:lstStyle/>
                  <a:p>
                    <a:r>
                      <a:rPr lang="en-US"/>
                      <a:t>14%</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3D9-442A-9F5F-5B6ED15F4DC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Let debt ceilings increase automatically without a vote and just vote on the expenditures.</c:v>
                </c:pt>
                <c:pt idx="1">
                  <c:v>Eliminating funding for Planned Parenthood</c:v>
                </c:pt>
                <c:pt idx="2">
                  <c:v>Creating two year budgets instead of annual budgets</c:v>
                </c:pt>
                <c:pt idx="3">
                  <c:v>Prohibiting tax cuts that would benefit those in upper income brackets</c:v>
                </c:pt>
                <c:pt idx="4">
                  <c:v>Retaining the tax deductions on state and local taxes</c:v>
                </c:pt>
                <c:pt idx="5">
                  <c:v>Having capital budgets apart from one-year expenditures and changing the scoring system to allow for more long-term investments in infrastructure and preventative healthcare</c:v>
                </c:pt>
                <c:pt idx="6">
                  <c:v>Limiting further debt unless there was economic growth to pay for it</c:v>
                </c:pt>
                <c:pt idx="7">
                  <c:v>Reducing discretionary spending across the board</c:v>
                </c:pt>
                <c:pt idx="8">
                  <c:v>Require a balanced budget within 5 years</c:v>
                </c:pt>
                <c:pt idx="9">
                  <c:v>Requiring an annual nonpartisan fiscal report to be compiled by the controller general and presented to all of Congress</c:v>
                </c:pt>
                <c:pt idx="10">
                  <c:v>Requiring healthcare reform to cover pre-existing conditions</c:v>
                </c:pt>
                <c:pt idx="11">
                  <c:v>Holding up congressional pay if they fail to pass a budget on time</c:v>
                </c:pt>
              </c:strCache>
            </c:strRef>
          </c:cat>
          <c:val>
            <c:numRef>
              <c:f>Sheet1!$B$2:$B$13</c:f>
              <c:numCache>
                <c:formatCode>0%</c:formatCode>
                <c:ptCount val="12"/>
                <c:pt idx="0">
                  <c:v>-0.75</c:v>
                </c:pt>
                <c:pt idx="1">
                  <c:v>-0.6</c:v>
                </c:pt>
                <c:pt idx="2">
                  <c:v>-0.45</c:v>
                </c:pt>
                <c:pt idx="3">
                  <c:v>-0.36</c:v>
                </c:pt>
                <c:pt idx="4">
                  <c:v>-0.22</c:v>
                </c:pt>
                <c:pt idx="5">
                  <c:v>-0.21</c:v>
                </c:pt>
                <c:pt idx="6">
                  <c:v>-0.19</c:v>
                </c:pt>
                <c:pt idx="7">
                  <c:v>-0.19</c:v>
                </c:pt>
                <c:pt idx="8">
                  <c:v>-0.18</c:v>
                </c:pt>
                <c:pt idx="9">
                  <c:v>-0.14000000000000001</c:v>
                </c:pt>
                <c:pt idx="10">
                  <c:v>-0.14000000000000001</c:v>
                </c:pt>
                <c:pt idx="11">
                  <c:v>-0.14000000000000001</c:v>
                </c:pt>
              </c:numCache>
            </c:numRef>
          </c:val>
          <c:extLst>
            <c:ext xmlns:c16="http://schemas.microsoft.com/office/drawing/2014/chart" uri="{C3380CC4-5D6E-409C-BE32-E72D297353CC}">
              <c16:uniqueId val="{00000002-2699-4302-96C3-1BFB73242F30}"/>
            </c:ext>
          </c:extLst>
        </c:ser>
        <c:ser>
          <c:idx val="1"/>
          <c:order val="1"/>
          <c:tx>
            <c:strRef>
              <c:f>Sheet1!$C$1</c:f>
              <c:strCache>
                <c:ptCount val="1"/>
                <c:pt idx="0">
                  <c:v>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Let debt ceilings increase automatically without a vote and just vote on the expenditures.</c:v>
                </c:pt>
                <c:pt idx="1">
                  <c:v>Eliminating funding for Planned Parenthood</c:v>
                </c:pt>
                <c:pt idx="2">
                  <c:v>Creating two year budgets instead of annual budgets</c:v>
                </c:pt>
                <c:pt idx="3">
                  <c:v>Prohibiting tax cuts that would benefit those in upper income brackets</c:v>
                </c:pt>
                <c:pt idx="4">
                  <c:v>Retaining the tax deductions on state and local taxes</c:v>
                </c:pt>
                <c:pt idx="5">
                  <c:v>Having capital budgets apart from one-year expenditures and changing the scoring system to allow for more long-term investments in infrastructure and preventative healthcare</c:v>
                </c:pt>
                <c:pt idx="6">
                  <c:v>Limiting further debt unless there was economic growth to pay for it</c:v>
                </c:pt>
                <c:pt idx="7">
                  <c:v>Reducing discretionary spending across the board</c:v>
                </c:pt>
                <c:pt idx="8">
                  <c:v>Require a balanced budget within 5 years</c:v>
                </c:pt>
                <c:pt idx="9">
                  <c:v>Requiring an annual nonpartisan fiscal report to be compiled by the controller general and presented to all of Congress</c:v>
                </c:pt>
                <c:pt idx="10">
                  <c:v>Requiring healthcare reform to cover pre-existing conditions</c:v>
                </c:pt>
                <c:pt idx="11">
                  <c:v>Holding up congressional pay if they fail to pass a budget on time</c:v>
                </c:pt>
              </c:strCache>
            </c:strRef>
          </c:cat>
          <c:val>
            <c:numRef>
              <c:f>Sheet1!$C$2:$C$13</c:f>
              <c:numCache>
                <c:formatCode>0%</c:formatCode>
                <c:ptCount val="12"/>
                <c:pt idx="0">
                  <c:v>0.25</c:v>
                </c:pt>
                <c:pt idx="1">
                  <c:v>0.4</c:v>
                </c:pt>
                <c:pt idx="2">
                  <c:v>0.55000000000000004</c:v>
                </c:pt>
                <c:pt idx="3">
                  <c:v>0.64</c:v>
                </c:pt>
                <c:pt idx="4">
                  <c:v>0.78</c:v>
                </c:pt>
                <c:pt idx="5">
                  <c:v>0.79</c:v>
                </c:pt>
                <c:pt idx="6">
                  <c:v>0.81</c:v>
                </c:pt>
                <c:pt idx="7">
                  <c:v>0.81</c:v>
                </c:pt>
                <c:pt idx="8">
                  <c:v>0.82</c:v>
                </c:pt>
                <c:pt idx="9">
                  <c:v>0.86</c:v>
                </c:pt>
                <c:pt idx="10">
                  <c:v>0.86</c:v>
                </c:pt>
                <c:pt idx="11">
                  <c:v>0.86</c:v>
                </c:pt>
              </c:numCache>
            </c:numRef>
          </c:val>
          <c:extLst>
            <c:ext xmlns:c16="http://schemas.microsoft.com/office/drawing/2014/chart" uri="{C3380CC4-5D6E-409C-BE32-E72D297353CC}">
              <c16:uniqueId val="{00000003-2699-4302-96C3-1BFB73242F30}"/>
            </c:ext>
          </c:extLst>
        </c:ser>
        <c:dLbls>
          <c:dLblPos val="ctr"/>
          <c:showLegendKey val="0"/>
          <c:showVal val="1"/>
          <c:showCatName val="0"/>
          <c:showSerName val="0"/>
          <c:showPercent val="0"/>
          <c:showBubbleSize val="0"/>
        </c:dLbls>
        <c:gapWidth val="53"/>
        <c:overlap val="100"/>
        <c:axId val="336224176"/>
        <c:axId val="336225744"/>
      </c:barChart>
      <c:catAx>
        <c:axId val="336224176"/>
        <c:scaling>
          <c:orientation val="minMax"/>
        </c:scaling>
        <c:delete val="1"/>
        <c:axPos val="l"/>
        <c:numFmt formatCode="General" sourceLinked="1"/>
        <c:majorTickMark val="out"/>
        <c:minorTickMark val="none"/>
        <c:tickLblPos val="nextTo"/>
        <c:crossAx val="336225744"/>
        <c:crosses val="autoZero"/>
        <c:auto val="1"/>
        <c:lblAlgn val="ctr"/>
        <c:lblOffset val="100"/>
        <c:noMultiLvlLbl val="0"/>
      </c:catAx>
      <c:valAx>
        <c:axId val="336225744"/>
        <c:scaling>
          <c:orientation val="minMax"/>
        </c:scaling>
        <c:delete val="1"/>
        <c:axPos val="b"/>
        <c:numFmt formatCode="0%" sourceLinked="1"/>
        <c:majorTickMark val="out"/>
        <c:minorTickMark val="none"/>
        <c:tickLblPos val="nextTo"/>
        <c:crossAx val="336224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embassy</c:v>
                </c:pt>
              </c:strCache>
            </c:strRef>
          </c:tx>
          <c:spPr>
            <a:solidFill>
              <a:srgbClr val="44546A"/>
            </a:solidFill>
            <a:ln w="31750">
              <a:solidFill>
                <a:schemeClr val="bg1"/>
              </a:solidFill>
            </a:ln>
          </c:spPr>
          <c:dPt>
            <c:idx val="0"/>
            <c:bubble3D val="0"/>
            <c:spPr>
              <a:solidFill>
                <a:srgbClr val="A10028"/>
              </a:solidFill>
              <a:ln w="31750">
                <a:solidFill>
                  <a:schemeClr val="bg1"/>
                </a:solidFill>
              </a:ln>
              <a:effectLst/>
            </c:spPr>
            <c:extLst>
              <c:ext xmlns:c16="http://schemas.microsoft.com/office/drawing/2014/chart" uri="{C3380CC4-5D6E-409C-BE32-E72D297353CC}">
                <c16:uniqueId val="{00000001-5C17-463C-A322-45F548DBB665}"/>
              </c:ext>
            </c:extLst>
          </c:dPt>
          <c:dPt>
            <c:idx val="1"/>
            <c:bubble3D val="0"/>
            <c:spPr>
              <a:solidFill>
                <a:schemeClr val="accent1"/>
              </a:solidFill>
              <a:ln w="31750">
                <a:solidFill>
                  <a:schemeClr val="bg1"/>
                </a:solidFill>
              </a:ln>
              <a:effectLst/>
            </c:spPr>
            <c:extLst>
              <c:ext xmlns:c16="http://schemas.microsoft.com/office/drawing/2014/chart" uri="{C3380CC4-5D6E-409C-BE32-E72D297353CC}">
                <c16:uniqueId val="{00000003-5C17-463C-A322-45F548DBB665}"/>
              </c:ext>
            </c:extLst>
          </c:dPt>
          <c:dPt>
            <c:idx val="2"/>
            <c:bubble3D val="0"/>
            <c:spPr>
              <a:solidFill>
                <a:schemeClr val="accent2"/>
              </a:solidFill>
              <a:ln w="31750">
                <a:solidFill>
                  <a:schemeClr val="bg1"/>
                </a:solidFill>
              </a:ln>
              <a:effectLst/>
            </c:spPr>
            <c:extLst>
              <c:ext xmlns:c16="http://schemas.microsoft.com/office/drawing/2014/chart" uri="{C3380CC4-5D6E-409C-BE32-E72D297353CC}">
                <c16:uniqueId val="{00000005-5C17-463C-A322-45F548DBB665}"/>
              </c:ext>
            </c:extLst>
          </c:dPt>
          <c:dPt>
            <c:idx val="3"/>
            <c:bubble3D val="0"/>
            <c:spPr>
              <a:solidFill>
                <a:schemeClr val="bg2"/>
              </a:solidFill>
              <a:ln w="31750">
                <a:solidFill>
                  <a:schemeClr val="bg1"/>
                </a:solidFill>
              </a:ln>
              <a:effectLst/>
            </c:spPr>
            <c:extLst>
              <c:ext xmlns:c16="http://schemas.microsoft.com/office/drawing/2014/chart" uri="{C3380CC4-5D6E-409C-BE32-E72D297353CC}">
                <c16:uniqueId val="{00000007-9DD4-425F-BEB2-6811B951FF74}"/>
              </c:ext>
            </c:extLst>
          </c:dPt>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3">
                  <c:v>Category 4</c:v>
                </c:pt>
              </c:strCache>
            </c:strRef>
          </c:cat>
          <c:val>
            <c:numRef>
              <c:f>Sheet1!$B$2:$B$5</c:f>
              <c:numCache>
                <c:formatCode>0%</c:formatCode>
                <c:ptCount val="4"/>
                <c:pt idx="0">
                  <c:v>0.4</c:v>
                </c:pt>
                <c:pt idx="1">
                  <c:v>0.36</c:v>
                </c:pt>
                <c:pt idx="2">
                  <c:v>0.13</c:v>
                </c:pt>
                <c:pt idx="3">
                  <c:v>0.12</c:v>
                </c:pt>
              </c:numCache>
            </c:numRef>
          </c:val>
          <c:extLst>
            <c:ext xmlns:c16="http://schemas.microsoft.com/office/drawing/2014/chart" uri="{C3380CC4-5D6E-409C-BE32-E72D297353CC}">
              <c16:uniqueId val="{00000006-5C17-463C-A322-45F548DBB66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825151878732133E-2"/>
          <c:y val="4.193835032481958E-2"/>
          <c:w val="0.91217484812126781"/>
          <c:h val="0.91612329935036085"/>
        </c:manualLayout>
      </c:layout>
      <c:barChart>
        <c:barDir val="bar"/>
        <c:grouping val="percentStacked"/>
        <c:varyColors val="0"/>
        <c:ser>
          <c:idx val="0"/>
          <c:order val="0"/>
          <c:tx>
            <c:strRef>
              <c:f>Sheet1!$B$1</c:f>
              <c:strCache>
                <c:ptCount val="1"/>
                <c:pt idx="0">
                  <c:v>Yes</c:v>
                </c:pt>
              </c:strCache>
            </c:strRef>
          </c:tx>
          <c:spPr>
            <a:solidFill>
              <a:schemeClr val="accent4">
                <a:lumMod val="75000"/>
              </a:schemeClr>
            </a:solidFill>
            <a:ln>
              <a:noFill/>
            </a:ln>
            <a:effectLst/>
          </c:spPr>
          <c:invertIfNegative val="0"/>
          <c:dLbls>
            <c:dLbl>
              <c:idx val="0"/>
              <c:tx>
                <c:rich>
                  <a:bodyPr/>
                  <a:lstStyle/>
                  <a:p>
                    <a:r>
                      <a:rPr lang="en-US" dirty="0"/>
                      <a:t>87%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699-4302-96C3-1BFB73242F30}"/>
                </c:ext>
              </c:extLst>
            </c:dLbl>
            <c:dLbl>
              <c:idx val="1"/>
              <c:tx>
                <c:rich>
                  <a:bodyPr/>
                  <a:lstStyle/>
                  <a:p>
                    <a:r>
                      <a:rPr lang="en-US" dirty="0"/>
                      <a:t>82%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699-4302-96C3-1BFB73242F30}"/>
                </c:ext>
              </c:extLst>
            </c:dLbl>
            <c:dLbl>
              <c:idx val="2"/>
              <c:tx>
                <c:rich>
                  <a:bodyPr/>
                  <a:lstStyle/>
                  <a:p>
                    <a:r>
                      <a:rPr lang="en-US" dirty="0"/>
                      <a:t>66%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130-4148-94E9-94DFF1C9A99A}"/>
                </c:ext>
              </c:extLst>
            </c:dLbl>
            <c:dLbl>
              <c:idx val="3"/>
              <c:tx>
                <c:rich>
                  <a:bodyPr/>
                  <a:lstStyle/>
                  <a:p>
                    <a:r>
                      <a:rPr lang="en-US" dirty="0"/>
                      <a:t>58%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30-4148-94E9-94DFF1C9A99A}"/>
                </c:ext>
              </c:extLst>
            </c:dLbl>
            <c:dLbl>
              <c:idx val="4"/>
              <c:tx>
                <c:rich>
                  <a:bodyPr/>
                  <a:lstStyle/>
                  <a:p>
                    <a:r>
                      <a:rPr lang="en-US" dirty="0"/>
                      <a:t>38%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130-4148-94E9-94DFF1C9A99A}"/>
                </c:ext>
              </c:extLst>
            </c:dLbl>
            <c:dLbl>
              <c:idx val="5"/>
              <c:tx>
                <c:rich>
                  <a:bodyPr/>
                  <a:lstStyle/>
                  <a:p>
                    <a:r>
                      <a:rPr lang="en-US"/>
                      <a:t>22%</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6D1-4564-A054-7DCB8189DF01}"/>
                </c:ext>
              </c:extLst>
            </c:dLbl>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numCache>
            </c:numRef>
          </c:cat>
          <c:val>
            <c:numRef>
              <c:f>Sheet1!$B$2:$B$7</c:f>
              <c:numCache>
                <c:formatCode>0%</c:formatCode>
                <c:ptCount val="6"/>
                <c:pt idx="0">
                  <c:v>-0.87</c:v>
                </c:pt>
                <c:pt idx="1">
                  <c:v>-0.82</c:v>
                </c:pt>
                <c:pt idx="2">
                  <c:v>-0.66</c:v>
                </c:pt>
                <c:pt idx="3">
                  <c:v>-0.57999999999999996</c:v>
                </c:pt>
                <c:pt idx="4">
                  <c:v>-0.38</c:v>
                </c:pt>
                <c:pt idx="5">
                  <c:v>-0.22</c:v>
                </c:pt>
              </c:numCache>
            </c:numRef>
          </c:val>
          <c:extLst>
            <c:ext xmlns:c16="http://schemas.microsoft.com/office/drawing/2014/chart" uri="{C3380CC4-5D6E-409C-BE32-E72D297353CC}">
              <c16:uniqueId val="{00000002-2699-4302-96C3-1BFB73242F30}"/>
            </c:ext>
          </c:extLst>
        </c:ser>
        <c:ser>
          <c:idx val="1"/>
          <c:order val="1"/>
          <c:tx>
            <c:strRef>
              <c:f>Sheet1!$C$1</c:f>
              <c:strCache>
                <c:ptCount val="1"/>
                <c:pt idx="0">
                  <c:v>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numCache>
            </c:numRef>
          </c:cat>
          <c:val>
            <c:numRef>
              <c:f>Sheet1!$C$2:$C$7</c:f>
              <c:numCache>
                <c:formatCode>0%</c:formatCode>
                <c:ptCount val="6"/>
                <c:pt idx="0">
                  <c:v>0.13</c:v>
                </c:pt>
                <c:pt idx="1">
                  <c:v>0.18</c:v>
                </c:pt>
                <c:pt idx="2">
                  <c:v>0.34</c:v>
                </c:pt>
                <c:pt idx="3">
                  <c:v>0.42</c:v>
                </c:pt>
                <c:pt idx="4">
                  <c:v>0.62</c:v>
                </c:pt>
                <c:pt idx="5">
                  <c:v>0.78</c:v>
                </c:pt>
              </c:numCache>
            </c:numRef>
          </c:val>
          <c:extLst>
            <c:ext xmlns:c16="http://schemas.microsoft.com/office/drawing/2014/chart" uri="{C3380CC4-5D6E-409C-BE32-E72D297353CC}">
              <c16:uniqueId val="{00000003-2699-4302-96C3-1BFB73242F30}"/>
            </c:ext>
          </c:extLst>
        </c:ser>
        <c:dLbls>
          <c:showLegendKey val="0"/>
          <c:showVal val="0"/>
          <c:showCatName val="0"/>
          <c:showSerName val="0"/>
          <c:showPercent val="0"/>
          <c:showBubbleSize val="0"/>
        </c:dLbls>
        <c:gapWidth val="150"/>
        <c:overlap val="100"/>
        <c:axId val="336222216"/>
        <c:axId val="336220256"/>
      </c:barChart>
      <c:catAx>
        <c:axId val="336222216"/>
        <c:scaling>
          <c:orientation val="minMax"/>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6220256"/>
        <c:crosses val="autoZero"/>
        <c:auto val="1"/>
        <c:lblAlgn val="ctr"/>
        <c:lblOffset val="100"/>
        <c:noMultiLvlLbl val="0"/>
      </c:catAx>
      <c:valAx>
        <c:axId val="336220256"/>
        <c:scaling>
          <c:orientation val="minMax"/>
        </c:scaling>
        <c:delete val="1"/>
        <c:axPos val="b"/>
        <c:numFmt formatCode="0%" sourceLinked="1"/>
        <c:majorTickMark val="none"/>
        <c:minorTickMark val="none"/>
        <c:tickLblPos val="nextTo"/>
        <c:crossAx val="336222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embassy</c:v>
                </c:pt>
              </c:strCache>
            </c:strRef>
          </c:tx>
          <c:spPr>
            <a:solidFill>
              <a:srgbClr val="44546A"/>
            </a:solidFill>
            <a:ln w="31750">
              <a:solidFill>
                <a:schemeClr val="bg1"/>
              </a:solidFill>
            </a:ln>
          </c:spPr>
          <c:dPt>
            <c:idx val="0"/>
            <c:bubble3D val="0"/>
            <c:spPr>
              <a:solidFill>
                <a:srgbClr val="A10028"/>
              </a:solidFill>
              <a:ln w="31750">
                <a:solidFill>
                  <a:schemeClr val="bg1"/>
                </a:solidFill>
              </a:ln>
              <a:effectLst/>
            </c:spPr>
            <c:extLst>
              <c:ext xmlns:c16="http://schemas.microsoft.com/office/drawing/2014/chart" uri="{C3380CC4-5D6E-409C-BE32-E72D297353CC}">
                <c16:uniqueId val="{00000001-5C17-463C-A322-45F548DBB665}"/>
              </c:ext>
            </c:extLst>
          </c:dPt>
          <c:dPt>
            <c:idx val="1"/>
            <c:bubble3D val="0"/>
            <c:spPr>
              <a:solidFill>
                <a:schemeClr val="accent1"/>
              </a:solidFill>
              <a:ln w="31750">
                <a:solidFill>
                  <a:schemeClr val="bg1"/>
                </a:solidFill>
              </a:ln>
              <a:effectLst/>
            </c:spPr>
            <c:extLst>
              <c:ext xmlns:c16="http://schemas.microsoft.com/office/drawing/2014/chart" uri="{C3380CC4-5D6E-409C-BE32-E72D297353CC}">
                <c16:uniqueId val="{00000003-5C17-463C-A322-45F548DBB665}"/>
              </c:ext>
            </c:extLst>
          </c:dPt>
          <c:dPt>
            <c:idx val="2"/>
            <c:bubble3D val="0"/>
            <c:spPr>
              <a:solidFill>
                <a:schemeClr val="accent2"/>
              </a:solidFill>
              <a:ln w="31750">
                <a:solidFill>
                  <a:schemeClr val="bg1"/>
                </a:solidFill>
              </a:ln>
              <a:effectLst/>
            </c:spPr>
            <c:extLst>
              <c:ext xmlns:c16="http://schemas.microsoft.com/office/drawing/2014/chart" uri="{C3380CC4-5D6E-409C-BE32-E72D297353CC}">
                <c16:uniqueId val="{00000005-5C17-463C-A322-45F548DBB665}"/>
              </c:ext>
            </c:extLst>
          </c:dPt>
          <c:dLbls>
            <c:dLbl>
              <c:idx val="0"/>
              <c:layout>
                <c:manualLayout>
                  <c:x val="-0.21144130690560231"/>
                  <c:y val="-0.1700156511653118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C17-463C-A322-45F548DBB665}"/>
                </c:ext>
              </c:extLst>
            </c:dLbl>
            <c:dLbl>
              <c:idx val="1"/>
              <c:layout>
                <c:manualLayout>
                  <c:x val="0.17899176396053942"/>
                  <c:y val="4.482711619648264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C17-463C-A322-45F548DBB665}"/>
                </c:ext>
              </c:extLst>
            </c:dLbl>
            <c:dLbl>
              <c:idx val="2"/>
              <c:layout>
                <c:manualLayout>
                  <c:x val="0.19936002687865706"/>
                  <c:y val="0.2844205752260026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C17-463C-A322-45F548DBB665}"/>
                </c:ext>
              </c:extLst>
            </c:dLbl>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Sheet1!$A$2:$A$3</c:f>
              <c:numCache>
                <c:formatCode>General</c:formatCode>
                <c:ptCount val="2"/>
              </c:numCache>
            </c:numRef>
          </c:cat>
          <c:val>
            <c:numRef>
              <c:f>Sheet1!$B$2:$B$3</c:f>
              <c:numCache>
                <c:formatCode>0%</c:formatCode>
                <c:ptCount val="2"/>
                <c:pt idx="0">
                  <c:v>0.53</c:v>
                </c:pt>
                <c:pt idx="1">
                  <c:v>0.47</c:v>
                </c:pt>
              </c:numCache>
            </c:numRef>
          </c:val>
          <c:extLst>
            <c:ext xmlns:c16="http://schemas.microsoft.com/office/drawing/2014/chart" uri="{C3380CC4-5D6E-409C-BE32-E72D297353CC}">
              <c16:uniqueId val="{00000006-5C17-463C-A322-45F548DBB66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embassy</c:v>
                </c:pt>
              </c:strCache>
            </c:strRef>
          </c:tx>
          <c:spPr>
            <a:solidFill>
              <a:srgbClr val="44546A"/>
            </a:solidFill>
            <a:ln w="31750">
              <a:solidFill>
                <a:schemeClr val="bg1"/>
              </a:solidFill>
            </a:ln>
          </c:spPr>
          <c:dPt>
            <c:idx val="0"/>
            <c:bubble3D val="0"/>
            <c:spPr>
              <a:solidFill>
                <a:srgbClr val="A10028"/>
              </a:solidFill>
              <a:ln w="31750">
                <a:solidFill>
                  <a:schemeClr val="bg1"/>
                </a:solidFill>
              </a:ln>
              <a:effectLst/>
            </c:spPr>
            <c:extLst>
              <c:ext xmlns:c16="http://schemas.microsoft.com/office/drawing/2014/chart" uri="{C3380CC4-5D6E-409C-BE32-E72D297353CC}">
                <c16:uniqueId val="{00000001-5C17-463C-A322-45F548DBB665}"/>
              </c:ext>
            </c:extLst>
          </c:dPt>
          <c:dPt>
            <c:idx val="1"/>
            <c:bubble3D val="0"/>
            <c:spPr>
              <a:solidFill>
                <a:schemeClr val="accent1"/>
              </a:solidFill>
              <a:ln w="31750">
                <a:solidFill>
                  <a:schemeClr val="bg1"/>
                </a:solidFill>
              </a:ln>
              <a:effectLst/>
            </c:spPr>
            <c:extLst>
              <c:ext xmlns:c16="http://schemas.microsoft.com/office/drawing/2014/chart" uri="{C3380CC4-5D6E-409C-BE32-E72D297353CC}">
                <c16:uniqueId val="{00000003-5C17-463C-A322-45F548DBB665}"/>
              </c:ext>
            </c:extLst>
          </c:dPt>
          <c:dPt>
            <c:idx val="2"/>
            <c:bubble3D val="0"/>
            <c:spPr>
              <a:solidFill>
                <a:schemeClr val="accent2"/>
              </a:solidFill>
              <a:ln w="31750">
                <a:solidFill>
                  <a:schemeClr val="bg1"/>
                </a:solidFill>
              </a:ln>
              <a:effectLst/>
            </c:spPr>
            <c:extLst>
              <c:ext xmlns:c16="http://schemas.microsoft.com/office/drawing/2014/chart" uri="{C3380CC4-5D6E-409C-BE32-E72D297353CC}">
                <c16:uniqueId val="{00000005-5C17-463C-A322-45F548DBB665}"/>
              </c:ext>
            </c:extLst>
          </c:dPt>
          <c:dLbls>
            <c:dLbl>
              <c:idx val="0"/>
              <c:layout>
                <c:manualLayout>
                  <c:x val="-0.22293555977916554"/>
                  <c:y val="-0.20009178087526536"/>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C17-463C-A322-45F548DBB665}"/>
                </c:ext>
              </c:extLst>
            </c:dLbl>
            <c:dLbl>
              <c:idx val="1"/>
              <c:layout>
                <c:manualLayout>
                  <c:x val="0.17899176396053942"/>
                  <c:y val="4.482711619648264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C17-463C-A322-45F548DBB665}"/>
                </c:ext>
              </c:extLst>
            </c:dLbl>
            <c:dLbl>
              <c:idx val="2"/>
              <c:layout>
                <c:manualLayout>
                  <c:x val="0.19936002687865706"/>
                  <c:y val="0.2844205752260026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C17-463C-A322-45F548DBB665}"/>
                </c:ext>
              </c:extLst>
            </c:dLbl>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Sheet1!$A$2:$A$3</c:f>
              <c:numCache>
                <c:formatCode>General</c:formatCode>
                <c:ptCount val="2"/>
              </c:numCache>
            </c:numRef>
          </c:cat>
          <c:val>
            <c:numRef>
              <c:f>Sheet1!$B$2:$B$3</c:f>
              <c:numCache>
                <c:formatCode>0%</c:formatCode>
                <c:ptCount val="2"/>
                <c:pt idx="0">
                  <c:v>0.63</c:v>
                </c:pt>
                <c:pt idx="1">
                  <c:v>0.37</c:v>
                </c:pt>
              </c:numCache>
            </c:numRef>
          </c:val>
          <c:extLst>
            <c:ext xmlns:c16="http://schemas.microsoft.com/office/drawing/2014/chart" uri="{C3380CC4-5D6E-409C-BE32-E72D297353CC}">
              <c16:uniqueId val="{00000006-5C17-463C-A322-45F548DBB66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Very weak</c:v>
                </c:pt>
              </c:strCache>
            </c:strRef>
          </c:tx>
          <c:spPr>
            <a:solidFill>
              <a:srgbClr val="A100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7.0000000000000007E-2</c:v>
                </c:pt>
              </c:numCache>
            </c:numRef>
          </c:val>
          <c:extLst>
            <c:ext xmlns:c16="http://schemas.microsoft.com/office/drawing/2014/chart" uri="{C3380CC4-5D6E-409C-BE32-E72D297353CC}">
              <c16:uniqueId val="{00000000-6087-4AD1-85D7-D3D444718CE1}"/>
            </c:ext>
          </c:extLst>
        </c:ser>
        <c:ser>
          <c:idx val="1"/>
          <c:order val="1"/>
          <c:tx>
            <c:strRef>
              <c:f>Sheet1!$C$1</c:f>
              <c:strCache>
                <c:ptCount val="1"/>
                <c:pt idx="0">
                  <c:v>Somewhat weak</c:v>
                </c:pt>
              </c:strCache>
            </c:strRef>
          </c:tx>
          <c:spPr>
            <a:solidFill>
              <a:srgbClr val="A10028">
                <a:alpha val="50000"/>
              </a:srgbClr>
            </a:solidFill>
            <a:ln>
              <a:noFill/>
            </a:ln>
            <a:effectLst/>
          </c:spPr>
          <c:invertIfNegative val="0"/>
          <c:dPt>
            <c:idx val="0"/>
            <c:invertIfNegative val="0"/>
            <c:bubble3D val="0"/>
            <c:spPr>
              <a:solidFill>
                <a:srgbClr val="A10028">
                  <a:alpha val="50000"/>
                </a:srgbClr>
              </a:solidFill>
              <a:ln>
                <a:noFill/>
              </a:ln>
              <a:effectLst/>
            </c:spPr>
            <c:extLst>
              <c:ext xmlns:c16="http://schemas.microsoft.com/office/drawing/2014/chart" uri="{C3380CC4-5D6E-409C-BE32-E72D297353CC}">
                <c16:uniqueId val="{00000002-6087-4AD1-85D7-D3D444718CE1}"/>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0.32</c:v>
                </c:pt>
              </c:numCache>
            </c:numRef>
          </c:val>
          <c:extLst>
            <c:ext xmlns:c16="http://schemas.microsoft.com/office/drawing/2014/chart" uri="{C3380CC4-5D6E-409C-BE32-E72D297353CC}">
              <c16:uniqueId val="{00000003-6087-4AD1-85D7-D3D444718CE1}"/>
            </c:ext>
          </c:extLst>
        </c:ser>
        <c:ser>
          <c:idx val="2"/>
          <c:order val="2"/>
          <c:tx>
            <c:strRef>
              <c:f>Sheet1!$D$1</c:f>
              <c:strCache>
                <c:ptCount val="1"/>
                <c:pt idx="0">
                  <c:v>Somewhat strong</c:v>
                </c:pt>
              </c:strCache>
            </c:strRef>
          </c:tx>
          <c:spPr>
            <a:solidFill>
              <a:schemeClr val="accent1">
                <a:lumMod val="75000"/>
                <a:alpha val="50196"/>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c:v>
                </c:pt>
              </c:numCache>
            </c:numRef>
          </c:val>
          <c:extLst>
            <c:ext xmlns:c16="http://schemas.microsoft.com/office/drawing/2014/chart" uri="{C3380CC4-5D6E-409C-BE32-E72D297353CC}">
              <c16:uniqueId val="{00000004-6087-4AD1-85D7-D3D444718CE1}"/>
            </c:ext>
          </c:extLst>
        </c:ser>
        <c:ser>
          <c:idx val="3"/>
          <c:order val="3"/>
          <c:tx>
            <c:strRef>
              <c:f>Sheet1!$E$1</c:f>
              <c:strCache>
                <c:ptCount val="1"/>
                <c:pt idx="0">
                  <c:v>Very strong</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0.1</c:v>
                </c:pt>
              </c:numCache>
            </c:numRef>
          </c:val>
          <c:extLst>
            <c:ext xmlns:c16="http://schemas.microsoft.com/office/drawing/2014/chart" uri="{C3380CC4-5D6E-409C-BE32-E72D297353CC}">
              <c16:uniqueId val="{00000005-6087-4AD1-85D7-D3D444718CE1}"/>
            </c:ext>
          </c:extLst>
        </c:ser>
        <c:dLbls>
          <c:dLblPos val="ctr"/>
          <c:showLegendKey val="0"/>
          <c:showVal val="1"/>
          <c:showCatName val="0"/>
          <c:showSerName val="0"/>
          <c:showPercent val="0"/>
          <c:showBubbleSize val="0"/>
        </c:dLbls>
        <c:gapWidth val="150"/>
        <c:overlap val="100"/>
        <c:axId val="251313592"/>
        <c:axId val="251310848"/>
      </c:barChart>
      <c:catAx>
        <c:axId val="251313592"/>
        <c:scaling>
          <c:orientation val="minMax"/>
        </c:scaling>
        <c:delete val="1"/>
        <c:axPos val="l"/>
        <c:numFmt formatCode="General" sourceLinked="1"/>
        <c:majorTickMark val="out"/>
        <c:minorTickMark val="none"/>
        <c:tickLblPos val="nextTo"/>
        <c:crossAx val="251310848"/>
        <c:crosses val="autoZero"/>
        <c:auto val="1"/>
        <c:lblAlgn val="ctr"/>
        <c:lblOffset val="100"/>
        <c:noMultiLvlLbl val="0"/>
      </c:catAx>
      <c:valAx>
        <c:axId val="251310848"/>
        <c:scaling>
          <c:orientation val="minMax"/>
        </c:scaling>
        <c:delete val="1"/>
        <c:axPos val="b"/>
        <c:numFmt formatCode="0%" sourceLinked="1"/>
        <c:majorTickMark val="none"/>
        <c:minorTickMark val="none"/>
        <c:tickLblPos val="nextTo"/>
        <c:crossAx val="251313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Very weak</c:v>
                </c:pt>
              </c:strCache>
            </c:strRef>
          </c:tx>
          <c:spPr>
            <a:solidFill>
              <a:srgbClr val="A100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0.05</c:v>
                </c:pt>
              </c:numCache>
            </c:numRef>
          </c:val>
          <c:extLst>
            <c:ext xmlns:c16="http://schemas.microsoft.com/office/drawing/2014/chart" uri="{C3380CC4-5D6E-409C-BE32-E72D297353CC}">
              <c16:uniqueId val="{00000000-6087-4AD1-85D7-D3D444718CE1}"/>
            </c:ext>
          </c:extLst>
        </c:ser>
        <c:ser>
          <c:idx val="1"/>
          <c:order val="1"/>
          <c:tx>
            <c:strRef>
              <c:f>Sheet1!$C$1</c:f>
              <c:strCache>
                <c:ptCount val="1"/>
                <c:pt idx="0">
                  <c:v>Somewhat weak</c:v>
                </c:pt>
              </c:strCache>
            </c:strRef>
          </c:tx>
          <c:spPr>
            <a:solidFill>
              <a:srgbClr val="A10028">
                <a:alpha val="50000"/>
              </a:srgbClr>
            </a:solidFill>
            <a:ln>
              <a:noFill/>
            </a:ln>
            <a:effectLst/>
          </c:spPr>
          <c:invertIfNegative val="0"/>
          <c:dPt>
            <c:idx val="0"/>
            <c:invertIfNegative val="0"/>
            <c:bubble3D val="0"/>
            <c:spPr>
              <a:solidFill>
                <a:srgbClr val="A10028">
                  <a:alpha val="50000"/>
                </a:srgbClr>
              </a:solidFill>
              <a:ln>
                <a:noFill/>
              </a:ln>
              <a:effectLst/>
            </c:spPr>
            <c:extLst>
              <c:ext xmlns:c16="http://schemas.microsoft.com/office/drawing/2014/chart" uri="{C3380CC4-5D6E-409C-BE32-E72D297353CC}">
                <c16:uniqueId val="{00000002-6087-4AD1-85D7-D3D444718CE1}"/>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0.28999999999999998</c:v>
                </c:pt>
              </c:numCache>
            </c:numRef>
          </c:val>
          <c:extLst>
            <c:ext xmlns:c16="http://schemas.microsoft.com/office/drawing/2014/chart" uri="{C3380CC4-5D6E-409C-BE32-E72D297353CC}">
              <c16:uniqueId val="{00000003-6087-4AD1-85D7-D3D444718CE1}"/>
            </c:ext>
          </c:extLst>
        </c:ser>
        <c:ser>
          <c:idx val="2"/>
          <c:order val="2"/>
          <c:tx>
            <c:strRef>
              <c:f>Sheet1!$D$1</c:f>
              <c:strCache>
                <c:ptCount val="1"/>
                <c:pt idx="0">
                  <c:v>Somewhat strong</c:v>
                </c:pt>
              </c:strCache>
            </c:strRef>
          </c:tx>
          <c:spPr>
            <a:solidFill>
              <a:schemeClr val="accent1">
                <a:lumMod val="75000"/>
                <a:alpha val="50196"/>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0.57999999999999996</c:v>
                </c:pt>
              </c:numCache>
            </c:numRef>
          </c:val>
          <c:extLst>
            <c:ext xmlns:c16="http://schemas.microsoft.com/office/drawing/2014/chart" uri="{C3380CC4-5D6E-409C-BE32-E72D297353CC}">
              <c16:uniqueId val="{00000004-6087-4AD1-85D7-D3D444718CE1}"/>
            </c:ext>
          </c:extLst>
        </c:ser>
        <c:ser>
          <c:idx val="3"/>
          <c:order val="3"/>
          <c:tx>
            <c:strRef>
              <c:f>Sheet1!$E$1</c:f>
              <c:strCache>
                <c:ptCount val="1"/>
                <c:pt idx="0">
                  <c:v>Very strong</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7.0000000000000007E-2</c:v>
                </c:pt>
              </c:numCache>
            </c:numRef>
          </c:val>
          <c:extLst>
            <c:ext xmlns:c16="http://schemas.microsoft.com/office/drawing/2014/chart" uri="{C3380CC4-5D6E-409C-BE32-E72D297353CC}">
              <c16:uniqueId val="{00000005-6087-4AD1-85D7-D3D444718CE1}"/>
            </c:ext>
          </c:extLst>
        </c:ser>
        <c:dLbls>
          <c:dLblPos val="ctr"/>
          <c:showLegendKey val="0"/>
          <c:showVal val="1"/>
          <c:showCatName val="0"/>
          <c:showSerName val="0"/>
          <c:showPercent val="0"/>
          <c:showBubbleSize val="0"/>
        </c:dLbls>
        <c:gapWidth val="150"/>
        <c:overlap val="100"/>
        <c:axId val="251311632"/>
        <c:axId val="251315944"/>
      </c:barChart>
      <c:catAx>
        <c:axId val="251311632"/>
        <c:scaling>
          <c:orientation val="minMax"/>
        </c:scaling>
        <c:delete val="1"/>
        <c:axPos val="l"/>
        <c:numFmt formatCode="General" sourceLinked="1"/>
        <c:majorTickMark val="out"/>
        <c:minorTickMark val="none"/>
        <c:tickLblPos val="nextTo"/>
        <c:crossAx val="251315944"/>
        <c:crosses val="autoZero"/>
        <c:auto val="1"/>
        <c:lblAlgn val="ctr"/>
        <c:lblOffset val="100"/>
        <c:noMultiLvlLbl val="0"/>
      </c:catAx>
      <c:valAx>
        <c:axId val="251315944"/>
        <c:scaling>
          <c:orientation val="minMax"/>
        </c:scaling>
        <c:delete val="1"/>
        <c:axPos val="b"/>
        <c:numFmt formatCode="0%" sourceLinked="1"/>
        <c:majorTickMark val="none"/>
        <c:minorTickMark val="none"/>
        <c:tickLblPos val="nextTo"/>
        <c:crossAx val="251311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Very weak</c:v>
                </c:pt>
              </c:strCache>
            </c:strRef>
          </c:tx>
          <c:spPr>
            <a:solidFill>
              <a:srgbClr val="A100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0.05</c:v>
                </c:pt>
              </c:numCache>
            </c:numRef>
          </c:val>
          <c:extLst>
            <c:ext xmlns:c16="http://schemas.microsoft.com/office/drawing/2014/chart" uri="{C3380CC4-5D6E-409C-BE32-E72D297353CC}">
              <c16:uniqueId val="{00000000-6087-4AD1-85D7-D3D444718CE1}"/>
            </c:ext>
          </c:extLst>
        </c:ser>
        <c:ser>
          <c:idx val="1"/>
          <c:order val="1"/>
          <c:tx>
            <c:strRef>
              <c:f>Sheet1!$C$1</c:f>
              <c:strCache>
                <c:ptCount val="1"/>
                <c:pt idx="0">
                  <c:v>Somewhat weak</c:v>
                </c:pt>
              </c:strCache>
            </c:strRef>
          </c:tx>
          <c:spPr>
            <a:solidFill>
              <a:srgbClr val="A10028">
                <a:alpha val="50000"/>
              </a:srgbClr>
            </a:solidFill>
            <a:ln>
              <a:noFill/>
            </a:ln>
            <a:effectLst/>
          </c:spPr>
          <c:invertIfNegative val="0"/>
          <c:dPt>
            <c:idx val="0"/>
            <c:invertIfNegative val="0"/>
            <c:bubble3D val="0"/>
            <c:spPr>
              <a:solidFill>
                <a:srgbClr val="A10028">
                  <a:alpha val="50000"/>
                </a:srgbClr>
              </a:solidFill>
              <a:ln>
                <a:noFill/>
              </a:ln>
              <a:effectLst/>
            </c:spPr>
            <c:extLst>
              <c:ext xmlns:c16="http://schemas.microsoft.com/office/drawing/2014/chart" uri="{C3380CC4-5D6E-409C-BE32-E72D297353CC}">
                <c16:uniqueId val="{00000002-6087-4AD1-85D7-D3D444718CE1}"/>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0.32</c:v>
                </c:pt>
              </c:numCache>
            </c:numRef>
          </c:val>
          <c:extLst>
            <c:ext xmlns:c16="http://schemas.microsoft.com/office/drawing/2014/chart" uri="{C3380CC4-5D6E-409C-BE32-E72D297353CC}">
              <c16:uniqueId val="{00000003-6087-4AD1-85D7-D3D444718CE1}"/>
            </c:ext>
          </c:extLst>
        </c:ser>
        <c:ser>
          <c:idx val="2"/>
          <c:order val="2"/>
          <c:tx>
            <c:strRef>
              <c:f>Sheet1!$D$1</c:f>
              <c:strCache>
                <c:ptCount val="1"/>
                <c:pt idx="0">
                  <c:v>Somewhat strong</c:v>
                </c:pt>
              </c:strCache>
            </c:strRef>
          </c:tx>
          <c:spPr>
            <a:solidFill>
              <a:schemeClr val="accent1">
                <a:lumMod val="75000"/>
                <a:alpha val="50196"/>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c:v>
                </c:pt>
              </c:numCache>
            </c:numRef>
          </c:val>
          <c:extLst>
            <c:ext xmlns:c16="http://schemas.microsoft.com/office/drawing/2014/chart" uri="{C3380CC4-5D6E-409C-BE32-E72D297353CC}">
              <c16:uniqueId val="{00000004-6087-4AD1-85D7-D3D444718CE1}"/>
            </c:ext>
          </c:extLst>
        </c:ser>
        <c:ser>
          <c:idx val="3"/>
          <c:order val="3"/>
          <c:tx>
            <c:strRef>
              <c:f>Sheet1!$E$1</c:f>
              <c:strCache>
                <c:ptCount val="1"/>
                <c:pt idx="0">
                  <c:v>Very strong</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0.1</c:v>
                </c:pt>
              </c:numCache>
            </c:numRef>
          </c:val>
          <c:extLst>
            <c:ext xmlns:c16="http://schemas.microsoft.com/office/drawing/2014/chart" uri="{C3380CC4-5D6E-409C-BE32-E72D297353CC}">
              <c16:uniqueId val="{00000005-6087-4AD1-85D7-D3D444718CE1}"/>
            </c:ext>
          </c:extLst>
        </c:ser>
        <c:dLbls>
          <c:dLblPos val="ctr"/>
          <c:showLegendKey val="0"/>
          <c:showVal val="1"/>
          <c:showCatName val="0"/>
          <c:showSerName val="0"/>
          <c:showPercent val="0"/>
          <c:showBubbleSize val="0"/>
        </c:dLbls>
        <c:gapWidth val="150"/>
        <c:overlap val="100"/>
        <c:axId val="251315552"/>
        <c:axId val="251316336"/>
      </c:barChart>
      <c:catAx>
        <c:axId val="251315552"/>
        <c:scaling>
          <c:orientation val="minMax"/>
        </c:scaling>
        <c:delete val="1"/>
        <c:axPos val="l"/>
        <c:numFmt formatCode="General" sourceLinked="1"/>
        <c:majorTickMark val="out"/>
        <c:minorTickMark val="none"/>
        <c:tickLblPos val="nextTo"/>
        <c:crossAx val="251316336"/>
        <c:crosses val="autoZero"/>
        <c:auto val="1"/>
        <c:lblAlgn val="ctr"/>
        <c:lblOffset val="100"/>
        <c:noMultiLvlLbl val="0"/>
      </c:catAx>
      <c:valAx>
        <c:axId val="251316336"/>
        <c:scaling>
          <c:orientation val="minMax"/>
        </c:scaling>
        <c:delete val="1"/>
        <c:axPos val="b"/>
        <c:numFmt formatCode="0%" sourceLinked="1"/>
        <c:majorTickMark val="none"/>
        <c:minorTickMark val="none"/>
        <c:tickLblPos val="nextTo"/>
        <c:crossAx val="25131555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3.6658464566929144E-2"/>
          <c:y val="0.64290294371383983"/>
          <c:w val="0.92827054625984251"/>
          <c:h val="7.654840031303633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7198725923676132E-2"/>
          <c:y val="3.2948183144728374E-2"/>
          <c:w val="0.33051868972860921"/>
          <c:h val="0.88760200956801261"/>
        </c:manualLayout>
      </c:layout>
      <c:barChart>
        <c:barDir val="col"/>
        <c:grouping val="percentStacked"/>
        <c:varyColors val="0"/>
        <c:ser>
          <c:idx val="0"/>
          <c:order val="0"/>
          <c:tx>
            <c:strRef>
              <c:f>Sheet1!$B$1</c:f>
              <c:strCache>
                <c:ptCount val="1"/>
                <c:pt idx="0">
                  <c:v>No opinion</c:v>
                </c:pt>
              </c:strCache>
            </c:strRef>
          </c:tx>
          <c:spPr>
            <a:solidFill>
              <a:schemeClr val="tx2">
                <a:alpha val="40000"/>
              </a:schemeClr>
            </a:solidFill>
            <a:ln>
              <a:noFill/>
            </a:ln>
            <a:effectLst/>
          </c:spPr>
          <c:invertIfNegative val="0"/>
          <c:dPt>
            <c:idx val="1"/>
            <c:invertIfNegative val="0"/>
            <c:bubble3D val="0"/>
            <c:spPr>
              <a:solidFill>
                <a:schemeClr val="tx2">
                  <a:alpha val="40000"/>
                </a:schemeClr>
              </a:solidFill>
              <a:ln>
                <a:noFill/>
              </a:ln>
              <a:effectLst/>
            </c:spPr>
            <c:extLst>
              <c:ext xmlns:c16="http://schemas.microsoft.com/office/drawing/2014/chart" uri="{C3380CC4-5D6E-409C-BE32-E72D297353CC}">
                <c16:uniqueId val="{00000001-AC0D-4729-B8B1-71A8A0210102}"/>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0.08</c:v>
                </c:pt>
              </c:numCache>
            </c:numRef>
          </c:val>
          <c:extLst>
            <c:ext xmlns:c16="http://schemas.microsoft.com/office/drawing/2014/chart" uri="{C3380CC4-5D6E-409C-BE32-E72D297353CC}">
              <c16:uniqueId val="{00000000-CCFA-489D-8FA9-B02ED28A7451}"/>
            </c:ext>
          </c:extLst>
        </c:ser>
        <c:ser>
          <c:idx val="1"/>
          <c:order val="1"/>
          <c:tx>
            <c:strRef>
              <c:f>Sheet1!$C$1</c:f>
              <c:strCache>
                <c:ptCount val="1"/>
                <c:pt idx="0">
                  <c:v>Just as well off</c:v>
                </c:pt>
              </c:strCache>
            </c:strRef>
          </c:tx>
          <c:spPr>
            <a:solidFill>
              <a:schemeClr val="tx1">
                <a:lumMod val="60000"/>
                <a:lumOff val="40000"/>
                <a:alpha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0.4</c:v>
                </c:pt>
              </c:numCache>
            </c:numRef>
          </c:val>
          <c:extLst>
            <c:ext xmlns:c16="http://schemas.microsoft.com/office/drawing/2014/chart" uri="{C3380CC4-5D6E-409C-BE32-E72D297353CC}">
              <c16:uniqueId val="{00000001-CCFA-489D-8FA9-B02ED28A7451}"/>
            </c:ext>
          </c:extLst>
        </c:ser>
        <c:ser>
          <c:idx val="2"/>
          <c:order val="2"/>
          <c:tx>
            <c:strRef>
              <c:f>Sheet1!$D$1</c:f>
              <c:strCache>
                <c:ptCount val="1"/>
                <c:pt idx="0">
                  <c:v>Getting worse</c:v>
                </c:pt>
              </c:strCache>
            </c:strRef>
          </c:tx>
          <c:spPr>
            <a:solidFill>
              <a:srgbClr val="A10028">
                <a:alpha val="80000"/>
              </a:srgbClr>
            </a:solidFill>
            <a:ln>
              <a:noFill/>
            </a:ln>
            <a:effectLst/>
          </c:spPr>
          <c:invertIfNegative val="0"/>
          <c:dPt>
            <c:idx val="1"/>
            <c:invertIfNegative val="0"/>
            <c:bubble3D val="0"/>
            <c:spPr>
              <a:solidFill>
                <a:srgbClr val="A10028">
                  <a:alpha val="80000"/>
                </a:srgbClr>
              </a:solidFill>
              <a:ln>
                <a:noFill/>
              </a:ln>
              <a:effectLst/>
            </c:spPr>
            <c:extLst>
              <c:ext xmlns:c16="http://schemas.microsoft.com/office/drawing/2014/chart" uri="{C3380CC4-5D6E-409C-BE32-E72D297353CC}">
                <c16:uniqueId val="{00000003-AC0D-4729-B8B1-71A8A0210102}"/>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0.26</c:v>
                </c:pt>
              </c:numCache>
            </c:numRef>
          </c:val>
          <c:extLst>
            <c:ext xmlns:c16="http://schemas.microsoft.com/office/drawing/2014/chart" uri="{C3380CC4-5D6E-409C-BE32-E72D297353CC}">
              <c16:uniqueId val="{00000002-CCFA-489D-8FA9-B02ED28A7451}"/>
            </c:ext>
          </c:extLst>
        </c:ser>
        <c:ser>
          <c:idx val="3"/>
          <c:order val="3"/>
          <c:tx>
            <c:strRef>
              <c:f>Sheet1!$E$1</c:f>
              <c:strCache>
                <c:ptCount val="1"/>
                <c:pt idx="0">
                  <c:v>Improving</c:v>
                </c:pt>
              </c:strCache>
            </c:strRef>
          </c:tx>
          <c:spPr>
            <a:solidFill>
              <a:srgbClr val="009DD9"/>
            </a:solidFill>
            <a:ln>
              <a:noFill/>
            </a:ln>
            <a:effectLst/>
          </c:spPr>
          <c:invertIfNegative val="0"/>
          <c:dPt>
            <c:idx val="1"/>
            <c:invertIfNegative val="0"/>
            <c:bubble3D val="0"/>
            <c:spPr>
              <a:solidFill>
                <a:srgbClr val="009DD9"/>
              </a:solidFill>
              <a:ln>
                <a:noFill/>
              </a:ln>
              <a:effectLst/>
            </c:spPr>
            <c:extLst>
              <c:ext xmlns:c16="http://schemas.microsoft.com/office/drawing/2014/chart" uri="{C3380CC4-5D6E-409C-BE32-E72D297353CC}">
                <c16:uniqueId val="{00000005-AC0D-4729-B8B1-71A8A0210102}"/>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0.26</c:v>
                </c:pt>
              </c:numCache>
            </c:numRef>
          </c:val>
          <c:extLst>
            <c:ext xmlns:c16="http://schemas.microsoft.com/office/drawing/2014/chart" uri="{C3380CC4-5D6E-409C-BE32-E72D297353CC}">
              <c16:uniqueId val="{00000003-CCFA-489D-8FA9-B02ED28A7451}"/>
            </c:ext>
          </c:extLst>
        </c:ser>
        <c:dLbls>
          <c:dLblPos val="ctr"/>
          <c:showLegendKey val="0"/>
          <c:showVal val="1"/>
          <c:showCatName val="0"/>
          <c:showSerName val="0"/>
          <c:showPercent val="0"/>
          <c:showBubbleSize val="0"/>
        </c:dLbls>
        <c:gapWidth val="57"/>
        <c:overlap val="100"/>
        <c:axId val="330997984"/>
        <c:axId val="330997200"/>
      </c:barChart>
      <c:catAx>
        <c:axId val="330997984"/>
        <c:scaling>
          <c:orientation val="minMax"/>
        </c:scaling>
        <c:delete val="0"/>
        <c:axPos val="b"/>
        <c:numFmt formatCode="General" sourceLinked="0"/>
        <c:majorTickMark val="out"/>
        <c:minorTickMark val="none"/>
        <c:tickLblPos val="nextTo"/>
        <c:spPr>
          <a:noFill/>
          <a:ln w="3175" cap="flat" cmpd="sng" algn="ctr">
            <a:solidFill>
              <a:srgbClr val="979797"/>
            </a:solidFill>
            <a:prstDash val="solid"/>
            <a:round/>
          </a:ln>
          <a:effectLst/>
        </c:spPr>
        <c:txPr>
          <a:bodyPr rot="-60000000" spcFirstLastPara="1" vertOverflow="ellipsis" vert="horz" wrap="square" anchor="ctr" anchorCtr="1"/>
          <a:lstStyle/>
          <a:p>
            <a:pPr>
              <a:defRPr sz="1195" b="1" i="0" u="none" strike="noStrike" kern="1200" baseline="0">
                <a:solidFill>
                  <a:schemeClr val="tx2"/>
                </a:solidFill>
                <a:latin typeface="+mn-lt"/>
                <a:ea typeface="+mn-ea"/>
                <a:cs typeface="+mn-cs"/>
              </a:defRPr>
            </a:pPr>
            <a:endParaRPr lang="en-US"/>
          </a:p>
        </c:txPr>
        <c:crossAx val="330997200"/>
        <c:crosses val="autoZero"/>
        <c:auto val="1"/>
        <c:lblAlgn val="ctr"/>
        <c:lblOffset val="100"/>
        <c:noMultiLvlLbl val="0"/>
      </c:catAx>
      <c:valAx>
        <c:axId val="330997200"/>
        <c:scaling>
          <c:orientation val="minMax"/>
          <c:max val="1"/>
        </c:scaling>
        <c:delete val="1"/>
        <c:axPos val="l"/>
        <c:numFmt formatCode="0%" sourceLinked="1"/>
        <c:majorTickMark val="out"/>
        <c:minorTickMark val="none"/>
        <c:tickLblPos val="nextTo"/>
        <c:crossAx val="330997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withinLinear" id="14">
  <a:schemeClr val="accent1"/>
</cs:colorStyle>
</file>

<file path=ppt/charts/colors14.xml><?xml version="1.0" encoding="utf-8"?>
<cs:colorStyle xmlns:cs="http://schemas.microsoft.com/office/drawing/2012/chartStyle" xmlns:a="http://schemas.openxmlformats.org/drawingml/2006/main" meth="withinLinear" id="14">
  <a:schemeClr val="accent1"/>
</cs:colorStyle>
</file>

<file path=ppt/charts/colors15.xml><?xml version="1.0" encoding="utf-8"?>
<cs:colorStyle xmlns:cs="http://schemas.microsoft.com/office/drawing/2012/chartStyle" xmlns:a="http://schemas.openxmlformats.org/drawingml/2006/main" meth="withinLinear" id="14">
  <a:schemeClr val="accent1"/>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 id="14">
  <a:schemeClr val="accent1"/>
</cs:colorStyle>
</file>

<file path=ppt/charts/colors23.xml><?xml version="1.0" encoding="utf-8"?>
<cs:colorStyle xmlns:cs="http://schemas.microsoft.com/office/drawing/2012/chartStyle" xmlns:a="http://schemas.openxmlformats.org/drawingml/2006/main" meth="withinLinear" id="14">
  <a:schemeClr val="accent1"/>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withinLinear" id="14">
  <a:schemeClr val="accent1"/>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withinLinear" id="14">
  <a:schemeClr val="accent1"/>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withinLinear" id="14">
  <a:schemeClr val="accent1"/>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0.32786</cdr:x>
      <cdr:y>0.31131</cdr:y>
    </cdr:from>
    <cdr:to>
      <cdr:x>0.57213</cdr:x>
      <cdr:y>0.40889</cdr:y>
    </cdr:to>
    <cdr:sp macro="" textlink="">
      <cdr:nvSpPr>
        <cdr:cNvPr id="2" name="Rectangle 1"/>
        <cdr:cNvSpPr/>
      </cdr:nvSpPr>
      <cdr:spPr>
        <a:xfrm xmlns:a="http://schemas.openxmlformats.org/drawingml/2006/main">
          <a:off x="2057400" y="1178203"/>
          <a:ext cx="1532792" cy="36933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defRPr/>
          </a:pPr>
          <a:r>
            <a:rPr lang="en-US" b="1" kern="0" dirty="0">
              <a:solidFill>
                <a:srgbClr val="A10028"/>
              </a:solidFill>
            </a:rPr>
            <a:t>Getting worse</a:t>
          </a:r>
        </a:p>
      </cdr:txBody>
    </cdr:sp>
  </cdr:relSizeAnchor>
  <cdr:relSizeAnchor xmlns:cdr="http://schemas.openxmlformats.org/drawingml/2006/chartDrawing">
    <cdr:from>
      <cdr:x>0.33056</cdr:x>
      <cdr:y>0.56374</cdr:y>
    </cdr:from>
    <cdr:to>
      <cdr:x>0.58402</cdr:x>
      <cdr:y>0.66133</cdr:y>
    </cdr:to>
    <cdr:sp macro="" textlink="">
      <cdr:nvSpPr>
        <cdr:cNvPr id="3" name="Rectangle 2"/>
        <cdr:cNvSpPr/>
      </cdr:nvSpPr>
      <cdr:spPr>
        <a:xfrm xmlns:a="http://schemas.openxmlformats.org/drawingml/2006/main">
          <a:off x="2074333" y="2133600"/>
          <a:ext cx="1590500" cy="36933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defRPr/>
          </a:pPr>
          <a:r>
            <a:rPr lang="en-US" b="1" kern="0" dirty="0">
              <a:solidFill>
                <a:schemeClr val="tx1">
                  <a:lumMod val="60000"/>
                  <a:lumOff val="40000"/>
                </a:schemeClr>
              </a:solidFill>
            </a:rPr>
            <a:t>Just as well off</a:t>
          </a:r>
        </a:p>
      </cdr:txBody>
    </cdr:sp>
  </cdr:relSizeAnchor>
  <cdr:relSizeAnchor xmlns:cdr="http://schemas.openxmlformats.org/drawingml/2006/chartDrawing">
    <cdr:from>
      <cdr:x>0.34001</cdr:x>
      <cdr:y>0.82548</cdr:y>
    </cdr:from>
    <cdr:to>
      <cdr:x>0.53803</cdr:x>
      <cdr:y>0.92307</cdr:y>
    </cdr:to>
    <cdr:sp macro="" textlink="">
      <cdr:nvSpPr>
        <cdr:cNvPr id="4" name="Rectangle 3"/>
        <cdr:cNvSpPr/>
      </cdr:nvSpPr>
      <cdr:spPr>
        <a:xfrm xmlns:a="http://schemas.openxmlformats.org/drawingml/2006/main">
          <a:off x="2133600" y="3124200"/>
          <a:ext cx="1242648" cy="36933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defRPr/>
          </a:pPr>
          <a:r>
            <a:rPr lang="en-US" b="1" kern="0" dirty="0">
              <a:solidFill>
                <a:schemeClr val="bg2">
                  <a:lumMod val="75000"/>
                </a:schemeClr>
              </a:solidFill>
            </a:rPr>
            <a:t>No opinion</a:t>
          </a:r>
        </a:p>
      </cdr:txBody>
    </cdr:sp>
  </cdr:relSizeAnchor>
</c:userShapes>
</file>

<file path=ppt/drawings/drawing2.xml><?xml version="1.0" encoding="utf-8"?>
<c:userShapes xmlns:c="http://schemas.openxmlformats.org/drawingml/2006/chart">
  <cdr:relSizeAnchor xmlns:cdr="http://schemas.openxmlformats.org/drawingml/2006/chartDrawing">
    <cdr:from>
      <cdr:x>0.33312</cdr:x>
      <cdr:y>0.13642</cdr:y>
    </cdr:from>
    <cdr:to>
      <cdr:x>1</cdr:x>
      <cdr:y>0.92681</cdr:y>
    </cdr:to>
    <cdr:grpSp>
      <cdr:nvGrpSpPr>
        <cdr:cNvPr id="5" name="Group 4">
          <a:extLst xmlns:a="http://schemas.openxmlformats.org/drawingml/2006/main">
            <a:ext uri="{FF2B5EF4-FFF2-40B4-BE49-F238E27FC236}">
              <a16:creationId xmlns:a16="http://schemas.microsoft.com/office/drawing/2014/main" id="{5103FD5B-B7A5-DC45-BA8A-099D685541A5}"/>
            </a:ext>
          </a:extLst>
        </cdr:cNvPr>
        <cdr:cNvGrpSpPr/>
      </cdr:nvGrpSpPr>
      <cdr:grpSpPr>
        <a:xfrm xmlns:a="http://schemas.openxmlformats.org/drawingml/2006/main">
          <a:off x="1324721" y="479444"/>
          <a:ext cx="2651988" cy="2777802"/>
          <a:chOff x="1324721" y="479444"/>
          <a:chExt cx="2651988" cy="2777802"/>
        </a:xfrm>
      </cdr:grpSpPr>
      <cdr:sp macro="" textlink="">
        <cdr:nvSpPr>
          <cdr:cNvPr id="2" name="Rectangle 1"/>
          <cdr:cNvSpPr/>
        </cdr:nvSpPr>
        <cdr:spPr>
          <a:xfrm xmlns:a="http://schemas.openxmlformats.org/drawingml/2006/main">
            <a:off x="1371607" y="479444"/>
            <a:ext cx="1548809" cy="369336"/>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defRPr/>
            </a:pPr>
            <a:r>
              <a:rPr lang="en-US" b="1" kern="0" dirty="0">
                <a:solidFill>
                  <a:srgbClr val="A10028"/>
                </a:solidFill>
              </a:rPr>
              <a:t>heard about it</a:t>
            </a:r>
          </a:p>
        </cdr:txBody>
      </cdr:sp>
      <cdr:sp macro="" textlink="">
        <cdr:nvSpPr>
          <cdr:cNvPr id="3" name="Rectangle 2"/>
          <cdr:cNvSpPr/>
        </cdr:nvSpPr>
        <cdr:spPr>
          <a:xfrm xmlns:a="http://schemas.openxmlformats.org/drawingml/2006/main">
            <a:off x="1385923" y="1757235"/>
            <a:ext cx="1197745" cy="369336"/>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defRPr/>
            </a:pPr>
            <a:r>
              <a:rPr lang="en-US" b="1" kern="0" dirty="0">
                <a:solidFill>
                  <a:srgbClr val="009DD9"/>
                </a:solidFill>
              </a:rPr>
              <a:t>watched it</a:t>
            </a:r>
          </a:p>
        </cdr:txBody>
      </cdr:sp>
      <cdr:sp macro="" textlink="">
        <cdr:nvSpPr>
          <cdr:cNvPr id="4" name="Rectangle 3"/>
          <cdr:cNvSpPr/>
        </cdr:nvSpPr>
        <cdr:spPr>
          <a:xfrm xmlns:a="http://schemas.openxmlformats.org/drawingml/2006/main">
            <a:off x="1324721" y="2610935"/>
            <a:ext cx="2651988" cy="646311"/>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defRPr/>
            </a:pPr>
            <a:r>
              <a:rPr lang="en-US" b="1" kern="0" dirty="0">
                <a:solidFill>
                  <a:srgbClr val="999999"/>
                </a:solidFill>
              </a:rPr>
              <a:t>did not hear about or watch it</a:t>
            </a:r>
          </a:p>
        </cdr:txBody>
      </cdr:sp>
    </cdr:grpSp>
  </cdr:relSizeAnchor>
</c:userShapes>
</file>

<file path=ppt/drawings/drawing3.xml><?xml version="1.0" encoding="utf-8"?>
<c:userShapes xmlns:c="http://schemas.openxmlformats.org/drawingml/2006/chart">
  <cdr:relSizeAnchor xmlns:cdr="http://schemas.openxmlformats.org/drawingml/2006/chartDrawing">
    <cdr:from>
      <cdr:x>0.53275</cdr:x>
      <cdr:y>0.86106</cdr:y>
    </cdr:from>
    <cdr:to>
      <cdr:x>0.71124</cdr:x>
      <cdr:y>0.92006</cdr:y>
    </cdr:to>
    <cdr:sp macro="" textlink="">
      <cdr:nvSpPr>
        <cdr:cNvPr id="13" name="TextBox 12"/>
        <cdr:cNvSpPr txBox="1"/>
      </cdr:nvSpPr>
      <cdr:spPr>
        <a:xfrm xmlns:a="http://schemas.openxmlformats.org/drawingml/2006/main">
          <a:off x="5913120" y="3336088"/>
          <a:ext cx="19812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0.53275</cdr:x>
      <cdr:y>0.86106</cdr:y>
    </cdr:from>
    <cdr:to>
      <cdr:x>0.71124</cdr:x>
      <cdr:y>0.92006</cdr:y>
    </cdr:to>
    <cdr:sp macro="" textlink="">
      <cdr:nvSpPr>
        <cdr:cNvPr id="13" name="TextBox 12"/>
        <cdr:cNvSpPr txBox="1"/>
      </cdr:nvSpPr>
      <cdr:spPr>
        <a:xfrm xmlns:a="http://schemas.openxmlformats.org/drawingml/2006/main">
          <a:off x="5913120" y="3336088"/>
          <a:ext cx="19812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72421" cy="462119"/>
          </a:xfrm>
          <a:prstGeom prst="rect">
            <a:avLst/>
          </a:prstGeom>
        </p:spPr>
        <p:txBody>
          <a:bodyPr vert="horz" lIns="89773" tIns="44887" rIns="89773" bIns="44887" rtlCol="0"/>
          <a:lstStyle>
            <a:lvl1pPr algn="l">
              <a:defRPr sz="1200"/>
            </a:lvl1pPr>
          </a:lstStyle>
          <a:p>
            <a:endParaRPr lang="en-US" dirty="0"/>
          </a:p>
        </p:txBody>
      </p:sp>
      <p:sp>
        <p:nvSpPr>
          <p:cNvPr id="3" name="Date Placeholder 2"/>
          <p:cNvSpPr>
            <a:spLocks noGrp="1"/>
          </p:cNvSpPr>
          <p:nvPr>
            <p:ph type="dt" sz="quarter" idx="1"/>
          </p:nvPr>
        </p:nvSpPr>
        <p:spPr>
          <a:xfrm>
            <a:off x="3884028" y="1"/>
            <a:ext cx="2972421" cy="462119"/>
          </a:xfrm>
          <a:prstGeom prst="rect">
            <a:avLst/>
          </a:prstGeom>
        </p:spPr>
        <p:txBody>
          <a:bodyPr vert="horz" lIns="89773" tIns="44887" rIns="89773" bIns="44887" rtlCol="0"/>
          <a:lstStyle>
            <a:lvl1pPr algn="r">
              <a:defRPr sz="1200"/>
            </a:lvl1pPr>
          </a:lstStyle>
          <a:p>
            <a:fld id="{9C6C716A-D0F6-AF48-BF42-C9838DAD355E}" type="datetimeFigureOut">
              <a:rPr lang="en-US" smtClean="0"/>
              <a:t>6/26/2017</a:t>
            </a:fld>
            <a:endParaRPr lang="en-US" dirty="0"/>
          </a:p>
        </p:txBody>
      </p:sp>
      <p:sp>
        <p:nvSpPr>
          <p:cNvPr id="4" name="Footer Placeholder 3"/>
          <p:cNvSpPr>
            <a:spLocks noGrp="1"/>
          </p:cNvSpPr>
          <p:nvPr>
            <p:ph type="ftr" sz="quarter" idx="2"/>
          </p:nvPr>
        </p:nvSpPr>
        <p:spPr>
          <a:xfrm>
            <a:off x="2" y="8772380"/>
            <a:ext cx="2972421" cy="462119"/>
          </a:xfrm>
          <a:prstGeom prst="rect">
            <a:avLst/>
          </a:prstGeom>
        </p:spPr>
        <p:txBody>
          <a:bodyPr vert="horz" lIns="89773" tIns="44887" rIns="89773" bIns="448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28" y="8772380"/>
            <a:ext cx="2972421" cy="462119"/>
          </a:xfrm>
          <a:prstGeom prst="rect">
            <a:avLst/>
          </a:prstGeom>
        </p:spPr>
        <p:txBody>
          <a:bodyPr vert="horz" lIns="89773" tIns="44887" rIns="89773" bIns="44887" rtlCol="0" anchor="b"/>
          <a:lstStyle>
            <a:lvl1pPr algn="r">
              <a:defRPr sz="1200"/>
            </a:lvl1pPr>
          </a:lstStyle>
          <a:p>
            <a:fld id="{CEB0B4FD-B5FE-D446-9669-933A5984FD07}" type="slidenum">
              <a:rPr lang="en-US" smtClean="0"/>
              <a:t>‹#›</a:t>
            </a:fld>
            <a:endParaRPr lang="en-US" dirty="0"/>
          </a:p>
        </p:txBody>
      </p:sp>
    </p:spTree>
    <p:extLst>
      <p:ext uri="{BB962C8B-B14F-4D97-AF65-F5344CB8AC3E}">
        <p14:creationId xmlns:p14="http://schemas.microsoft.com/office/powerpoint/2010/main" val="1435046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1803"/>
          </a:xfrm>
          <a:prstGeom prst="rect">
            <a:avLst/>
          </a:prstGeom>
        </p:spPr>
        <p:txBody>
          <a:bodyPr vert="horz" lIns="91479" tIns="45740" rIns="91479" bIns="45740" rtlCol="0"/>
          <a:lstStyle>
            <a:lvl1pPr algn="l">
              <a:defRPr sz="1200"/>
            </a:lvl1pPr>
          </a:lstStyle>
          <a:p>
            <a:endParaRPr lang="en-US" dirty="0"/>
          </a:p>
        </p:txBody>
      </p:sp>
      <p:sp>
        <p:nvSpPr>
          <p:cNvPr id="3" name="Date Placeholder 2"/>
          <p:cNvSpPr>
            <a:spLocks noGrp="1"/>
          </p:cNvSpPr>
          <p:nvPr>
            <p:ph type="dt" idx="1"/>
          </p:nvPr>
        </p:nvSpPr>
        <p:spPr>
          <a:xfrm>
            <a:off x="3884614" y="1"/>
            <a:ext cx="2971800" cy="461803"/>
          </a:xfrm>
          <a:prstGeom prst="rect">
            <a:avLst/>
          </a:prstGeom>
        </p:spPr>
        <p:txBody>
          <a:bodyPr vert="horz" lIns="91479" tIns="45740" rIns="91479" bIns="45740" rtlCol="0"/>
          <a:lstStyle>
            <a:lvl1pPr algn="r">
              <a:defRPr sz="1200"/>
            </a:lvl1pPr>
          </a:lstStyle>
          <a:p>
            <a:fld id="{576A636E-637B-46FB-9630-B39162DCA743}" type="datetimeFigureOut">
              <a:rPr lang="en-US" smtClean="0"/>
              <a:pPr/>
              <a:t>6/26/2017</a:t>
            </a:fld>
            <a:endParaRPr lang="en-US" dirty="0"/>
          </a:p>
        </p:txBody>
      </p:sp>
      <p:sp>
        <p:nvSpPr>
          <p:cNvPr id="4" name="Slide Image Placeholder 3"/>
          <p:cNvSpPr>
            <a:spLocks noGrp="1" noRot="1" noChangeAspect="1"/>
          </p:cNvSpPr>
          <p:nvPr>
            <p:ph type="sldImg" idx="2"/>
          </p:nvPr>
        </p:nvSpPr>
        <p:spPr>
          <a:xfrm>
            <a:off x="352425" y="693738"/>
            <a:ext cx="6153150" cy="3462337"/>
          </a:xfrm>
          <a:prstGeom prst="rect">
            <a:avLst/>
          </a:prstGeom>
          <a:noFill/>
          <a:ln w="12700">
            <a:solidFill>
              <a:prstClr val="black"/>
            </a:solidFill>
          </a:ln>
        </p:spPr>
        <p:txBody>
          <a:bodyPr vert="horz" lIns="91479" tIns="45740" rIns="91479" bIns="45740" rtlCol="0" anchor="ctr"/>
          <a:lstStyle/>
          <a:p>
            <a:endParaRPr lang="en-US" dirty="0"/>
          </a:p>
        </p:txBody>
      </p:sp>
      <p:sp>
        <p:nvSpPr>
          <p:cNvPr id="5" name="Notes Placeholder 4"/>
          <p:cNvSpPr>
            <a:spLocks noGrp="1"/>
          </p:cNvSpPr>
          <p:nvPr>
            <p:ph type="body" sz="quarter" idx="3"/>
          </p:nvPr>
        </p:nvSpPr>
        <p:spPr>
          <a:xfrm>
            <a:off x="685800" y="4387137"/>
            <a:ext cx="5486400" cy="4156233"/>
          </a:xfrm>
          <a:prstGeom prst="rect">
            <a:avLst/>
          </a:prstGeom>
        </p:spPr>
        <p:txBody>
          <a:bodyPr vert="horz" lIns="91479" tIns="45740" rIns="91479" bIns="457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2971800" cy="461803"/>
          </a:xfrm>
          <a:prstGeom prst="rect">
            <a:avLst/>
          </a:prstGeom>
        </p:spPr>
        <p:txBody>
          <a:bodyPr vert="horz" lIns="91479" tIns="45740" rIns="91479" bIns="4574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772669"/>
            <a:ext cx="2971800" cy="461803"/>
          </a:xfrm>
          <a:prstGeom prst="rect">
            <a:avLst/>
          </a:prstGeom>
        </p:spPr>
        <p:txBody>
          <a:bodyPr vert="horz" lIns="91479" tIns="45740" rIns="91479" bIns="45740" rtlCol="0" anchor="b"/>
          <a:lstStyle>
            <a:lvl1pPr algn="r">
              <a:defRPr sz="1200"/>
            </a:lvl1pPr>
          </a:lstStyle>
          <a:p>
            <a:fld id="{0BB30213-3389-4756-ADED-F048FFEFDAC9}" type="slidenum">
              <a:rPr lang="en-US" smtClean="0"/>
              <a:pPr/>
              <a:t>‹#›</a:t>
            </a:fld>
            <a:endParaRPr lang="en-US" dirty="0"/>
          </a:p>
        </p:txBody>
      </p:sp>
    </p:spTree>
    <p:extLst>
      <p:ext uri="{BB962C8B-B14F-4D97-AF65-F5344CB8AC3E}">
        <p14:creationId xmlns:p14="http://schemas.microsoft.com/office/powerpoint/2010/main" val="2388767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Master" Target="../slideMasters/slideMaster2.xml"/><Relationship Id="rId7" Type="http://schemas.openxmlformats.org/officeDocument/2006/relationships/image" Target="../media/image3.png"/><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ark Title Slide 2">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2051" name="think-cell Slide" r:id="rId5" imgW="540" imgH="541" progId="TCLayout.ActiveDocument.1">
                  <p:embed/>
                </p:oleObj>
              </mc:Choice>
              <mc:Fallback>
                <p:oleObj name="think-cell Slide" r:id="rId5" imgW="540" imgH="541" progId="TCLayout.ActiveDocument.1">
                  <p:embed/>
                  <p:pic>
                    <p:nvPicPr>
                      <p:cNvPr id="2" name="Object 1" hidden="1"/>
                      <p:cNvPicPr/>
                      <p:nvPr/>
                    </p:nvPicPr>
                    <p:blipFill>
                      <a:blip r:embed="rId6"/>
                      <a:stretch>
                        <a:fillRect/>
                      </a:stretch>
                    </p:blipFill>
                    <p:spPr>
                      <a:xfrm>
                        <a:off x="2119" y="1591"/>
                        <a:ext cx="2116" cy="1587"/>
                      </a:xfrm>
                      <a:prstGeom prst="rect">
                        <a:avLst/>
                      </a:prstGeom>
                    </p:spPr>
                  </p:pic>
                </p:oleObj>
              </mc:Fallback>
            </mc:AlternateContent>
          </a:graphicData>
        </a:graphic>
      </p:graphicFrame>
      <p:sp>
        <p:nvSpPr>
          <p:cNvPr id="8" name="Subtitle 2"/>
          <p:cNvSpPr>
            <a:spLocks noGrp="1"/>
          </p:cNvSpPr>
          <p:nvPr>
            <p:ph type="subTitle" idx="1" hasCustomPrompt="1"/>
          </p:nvPr>
        </p:nvSpPr>
        <p:spPr>
          <a:xfrm>
            <a:off x="711916" y="4797429"/>
            <a:ext cx="7315200" cy="665162"/>
          </a:xfrm>
        </p:spPr>
        <p:txBody>
          <a:bodyPr wrap="square" tIns="0" bIns="0"/>
          <a:lstStyle>
            <a:lvl1pPr marL="0" indent="0" algn="l">
              <a:lnSpc>
                <a:spcPct val="100000"/>
              </a:lnSpc>
              <a:buNone/>
              <a:defRPr sz="2000"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 Placeholder 2"/>
          <p:cNvSpPr>
            <a:spLocks noGrp="1"/>
          </p:cNvSpPr>
          <p:nvPr>
            <p:ph type="body" idx="17"/>
          </p:nvPr>
        </p:nvSpPr>
        <p:spPr>
          <a:xfrm>
            <a:off x="711918" y="5998464"/>
            <a:ext cx="3854751" cy="697394"/>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1"/>
          <p:cNvSpPr>
            <a:spLocks noGrp="1"/>
          </p:cNvSpPr>
          <p:nvPr>
            <p:ph type="ctrTitle" hasCustomPrompt="1"/>
          </p:nvPr>
        </p:nvSpPr>
        <p:spPr>
          <a:xfrm>
            <a:off x="711200" y="3488801"/>
            <a:ext cx="7315917" cy="1310218"/>
          </a:xfrm>
        </p:spPr>
        <p:txBody>
          <a:bodyPr wrap="square" tIns="0" bIns="0">
            <a:noAutofit/>
          </a:bodyPr>
          <a:lstStyle>
            <a:lvl1pPr algn="l">
              <a:lnSpc>
                <a:spcPct val="80000"/>
              </a:lnSpc>
              <a:tabLst>
                <a:tab pos="508000" algn="l"/>
              </a:tabLst>
              <a:defRPr sz="4500" b="0" cap="all" baseline="0">
                <a:solidFill>
                  <a:srgbClr val="009DD9"/>
                </a:solidFill>
              </a:defRPr>
            </a:lvl1pPr>
          </a:lstStyle>
          <a:p>
            <a:r>
              <a:rPr lang="en-US" dirty="0"/>
              <a:t>CLICK TO EDIT MASTER TITLE STYLE</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94798" y="1284509"/>
            <a:ext cx="2710402" cy="1355201"/>
          </a:xfrm>
          <a:prstGeom prst="rect">
            <a:avLst/>
          </a:prstGeom>
        </p:spPr>
      </p:pic>
      <p:pic>
        <p:nvPicPr>
          <p:cNvPr id="13" name="Picture 12"/>
          <p:cNvPicPr>
            <a:picLocks noChangeAspect="1"/>
          </p:cNvPicPr>
          <p:nvPr userDrawn="1"/>
        </p:nvPicPr>
        <p:blipFill rotWithShape="1">
          <a:blip r:embed="rId8" cstate="print">
            <a:extLst>
              <a:ext uri="{28A0092B-C50C-407E-A947-70E740481C1C}">
                <a14:useLocalDpi xmlns:a14="http://schemas.microsoft.com/office/drawing/2010/main" val="0"/>
              </a:ext>
            </a:extLst>
          </a:blip>
          <a:srcRect l="68380" t="10444" b="26695"/>
          <a:stretch/>
        </p:blipFill>
        <p:spPr>
          <a:xfrm flipH="1">
            <a:off x="7546794" y="0"/>
            <a:ext cx="4645206" cy="6858000"/>
          </a:xfrm>
          <a:prstGeom prst="rect">
            <a:avLst/>
          </a:prstGeom>
        </p:spPr>
      </p:pic>
    </p:spTree>
    <p:extLst>
      <p:ext uri="{BB962C8B-B14F-4D97-AF65-F5344CB8AC3E}">
        <p14:creationId xmlns:p14="http://schemas.microsoft.com/office/powerpoint/2010/main" val="715620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ark Title Slide 2">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3" name="think-cell Slide" r:id="rId5" imgW="540" imgH="541" progId="TCLayout.ActiveDocument.1">
                  <p:embed/>
                </p:oleObj>
              </mc:Choice>
              <mc:Fallback>
                <p:oleObj name="think-cell Slide" r:id="rId5" imgW="540" imgH="541"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Subtitle 2"/>
          <p:cNvSpPr>
            <a:spLocks noGrp="1"/>
          </p:cNvSpPr>
          <p:nvPr>
            <p:ph type="subTitle" idx="1" hasCustomPrompt="1"/>
          </p:nvPr>
        </p:nvSpPr>
        <p:spPr>
          <a:xfrm>
            <a:off x="711916" y="4797429"/>
            <a:ext cx="7315200" cy="665162"/>
          </a:xfrm>
        </p:spPr>
        <p:txBody>
          <a:bodyPr wrap="square" tIns="0" bIns="0"/>
          <a:lstStyle>
            <a:lvl1pPr marL="0" indent="0" algn="l">
              <a:lnSpc>
                <a:spcPct val="100000"/>
              </a:lnSpc>
              <a:buNone/>
              <a:defRPr sz="2000"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Text Placeholder 2"/>
          <p:cNvSpPr>
            <a:spLocks noGrp="1"/>
          </p:cNvSpPr>
          <p:nvPr>
            <p:ph type="body" idx="17"/>
          </p:nvPr>
        </p:nvSpPr>
        <p:spPr>
          <a:xfrm>
            <a:off x="711918" y="5998464"/>
            <a:ext cx="3854751" cy="697394"/>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itle 1"/>
          <p:cNvSpPr>
            <a:spLocks noGrp="1"/>
          </p:cNvSpPr>
          <p:nvPr>
            <p:ph type="ctrTitle" hasCustomPrompt="1"/>
          </p:nvPr>
        </p:nvSpPr>
        <p:spPr>
          <a:xfrm>
            <a:off x="711200" y="3488801"/>
            <a:ext cx="7315917" cy="1310218"/>
          </a:xfrm>
        </p:spPr>
        <p:txBody>
          <a:bodyPr wrap="square" tIns="0" bIns="0">
            <a:noAutofit/>
          </a:bodyPr>
          <a:lstStyle>
            <a:lvl1pPr algn="l">
              <a:lnSpc>
                <a:spcPct val="80000"/>
              </a:lnSpc>
              <a:tabLst>
                <a:tab pos="508000" algn="l"/>
              </a:tabLst>
              <a:defRPr sz="4500" b="0" cap="all" baseline="0">
                <a:solidFill>
                  <a:srgbClr val="009DD9"/>
                </a:solidFill>
              </a:defRPr>
            </a:lvl1pPr>
          </a:lstStyle>
          <a:p>
            <a:r>
              <a:rPr lang="en-US" dirty="0"/>
              <a:t>CLICK TO EDIT MASTER TITLE STYLE</a:t>
            </a:r>
          </a:p>
        </p:txBody>
      </p:sp>
      <p:pic>
        <p:nvPicPr>
          <p:cNvPr id="10" name="Picture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94798" y="1284509"/>
            <a:ext cx="2710402" cy="1355201"/>
          </a:xfrm>
          <a:prstGeom prst="rect">
            <a:avLst/>
          </a:prstGeom>
        </p:spPr>
      </p:pic>
      <p:pic>
        <p:nvPicPr>
          <p:cNvPr id="11" name="Picture 10"/>
          <p:cNvPicPr>
            <a:picLocks noChangeAspect="1"/>
          </p:cNvPicPr>
          <p:nvPr userDrawn="1"/>
        </p:nvPicPr>
        <p:blipFill rotWithShape="1">
          <a:blip r:embed="rId8" cstate="print">
            <a:extLst>
              <a:ext uri="{28A0092B-C50C-407E-A947-70E740481C1C}">
                <a14:useLocalDpi xmlns:a14="http://schemas.microsoft.com/office/drawing/2010/main" val="0"/>
              </a:ext>
            </a:extLst>
          </a:blip>
          <a:srcRect l="66749" t="7621" b="6640"/>
          <a:stretch/>
        </p:blipFill>
        <p:spPr>
          <a:xfrm flipH="1">
            <a:off x="8610600" y="0"/>
            <a:ext cx="3581400" cy="6858000"/>
          </a:xfrm>
          <a:prstGeom prst="rect">
            <a:avLst/>
          </a:prstGeom>
        </p:spPr>
      </p:pic>
    </p:spTree>
    <p:extLst>
      <p:ext uri="{BB962C8B-B14F-4D97-AF65-F5344CB8AC3E}">
        <p14:creationId xmlns:p14="http://schemas.microsoft.com/office/powerpoint/2010/main" val="3882534500"/>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Dark Title Slide 2">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711916" y="4797429"/>
            <a:ext cx="7315200" cy="665162"/>
          </a:xfrm>
        </p:spPr>
        <p:txBody>
          <a:bodyPr wrap="square" tIns="0" bIns="0"/>
          <a:lstStyle>
            <a:lvl1pPr marL="0" indent="0" algn="l">
              <a:lnSpc>
                <a:spcPct val="100000"/>
              </a:lnSpc>
              <a:buNone/>
              <a:defRPr sz="2000"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2"/>
          <p:cNvSpPr>
            <a:spLocks noGrp="1"/>
          </p:cNvSpPr>
          <p:nvPr>
            <p:ph type="body" idx="17"/>
          </p:nvPr>
        </p:nvSpPr>
        <p:spPr>
          <a:xfrm>
            <a:off x="711918" y="5998464"/>
            <a:ext cx="3854751" cy="697394"/>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itle 1"/>
          <p:cNvSpPr>
            <a:spLocks noGrp="1"/>
          </p:cNvSpPr>
          <p:nvPr>
            <p:ph type="ctrTitle" hasCustomPrompt="1"/>
          </p:nvPr>
        </p:nvSpPr>
        <p:spPr>
          <a:xfrm>
            <a:off x="711200" y="3488801"/>
            <a:ext cx="7315917" cy="1310218"/>
          </a:xfrm>
        </p:spPr>
        <p:txBody>
          <a:bodyPr wrap="square" tIns="0" bIns="0">
            <a:noAutofit/>
          </a:bodyPr>
          <a:lstStyle>
            <a:lvl1pPr algn="l">
              <a:lnSpc>
                <a:spcPct val="80000"/>
              </a:lnSpc>
              <a:tabLst>
                <a:tab pos="508000" algn="l"/>
              </a:tabLst>
              <a:defRPr sz="4500" b="0" cap="all" baseline="0">
                <a:solidFill>
                  <a:srgbClr val="009DD9"/>
                </a:solidFill>
              </a:defRPr>
            </a:lvl1pPr>
          </a:lstStyle>
          <a:p>
            <a:r>
              <a:rPr lang="en-US" dirty="0"/>
              <a:t>CLICK TO EDIT MASTER TITLE STYLE</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66749" t="7621" b="6640"/>
          <a:stretch/>
        </p:blipFill>
        <p:spPr>
          <a:xfrm flipH="1">
            <a:off x="8610600" y="0"/>
            <a:ext cx="3581400" cy="6858000"/>
          </a:xfrm>
          <a:prstGeom prst="rect">
            <a:avLst/>
          </a:prstGeom>
        </p:spPr>
      </p:pic>
    </p:spTree>
    <p:extLst>
      <p:ext uri="{BB962C8B-B14F-4D97-AF65-F5344CB8AC3E}">
        <p14:creationId xmlns:p14="http://schemas.microsoft.com/office/powerpoint/2010/main" val="2260065886"/>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only 2">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1267" name="think-cell Slide" r:id="rId4" imgW="540" imgH="541" progId="TCLayout.ActiveDocument.1">
                  <p:embed/>
                </p:oleObj>
              </mc:Choice>
              <mc:Fallback>
                <p:oleObj name="think-cell Slide" r:id="rId4" imgW="540" imgH="541" progId="TCLayout.ActiveDocument.1">
                  <p:embed/>
                  <p:pic>
                    <p:nvPicPr>
                      <p:cNvPr id="3" name="Object 2"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9" name="Title 8"/>
          <p:cNvSpPr>
            <a:spLocks noGrp="1"/>
          </p:cNvSpPr>
          <p:nvPr>
            <p:ph type="title" hasCustomPrompt="1"/>
          </p:nvPr>
        </p:nvSpPr>
        <p:spPr>
          <a:xfrm>
            <a:off x="792480" y="676656"/>
            <a:ext cx="10888896" cy="571500"/>
          </a:xfrm>
        </p:spPr>
        <p:txBody>
          <a:bodyPr wrap="square">
            <a:noAutofit/>
          </a:bodyPr>
          <a:lstStyle>
            <a:lvl1pPr>
              <a:defRPr baseline="0">
                <a:solidFill>
                  <a:srgbClr val="44546A"/>
                </a:solidFill>
              </a:defRPr>
            </a:lvl1pPr>
          </a:lstStyle>
          <a:p>
            <a:r>
              <a:rPr lang="en-US" dirty="0"/>
              <a:t>CLICK TO EDIT MASTER TITLE STYLE</a:t>
            </a:r>
          </a:p>
        </p:txBody>
      </p:sp>
      <p:sp>
        <p:nvSpPr>
          <p:cNvPr id="8" name="Text Placeholder 2"/>
          <p:cNvSpPr>
            <a:spLocks noGrp="1"/>
          </p:cNvSpPr>
          <p:nvPr>
            <p:ph type="body" idx="13"/>
          </p:nvPr>
        </p:nvSpPr>
        <p:spPr>
          <a:xfrm>
            <a:off x="792480" y="1280160"/>
            <a:ext cx="10880429" cy="315118"/>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2"/>
          <p:cNvSpPr>
            <a:spLocks noGrp="1"/>
          </p:cNvSpPr>
          <p:nvPr>
            <p:ph type="body" idx="15"/>
          </p:nvPr>
        </p:nvSpPr>
        <p:spPr>
          <a:xfrm>
            <a:off x="792482" y="6373368"/>
            <a:ext cx="10887287" cy="36576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Box 17"/>
          <p:cNvSpPr txBox="1">
            <a:spLocks noChangeArrowheads="1"/>
          </p:cNvSpPr>
          <p:nvPr/>
        </p:nvSpPr>
        <p:spPr bwMode="auto">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2" name="Rectangle 1"/>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96600" y="91283"/>
            <a:ext cx="1189038" cy="594519"/>
          </a:xfrm>
          <a:prstGeom prst="rect">
            <a:avLst/>
          </a:prstGeom>
        </p:spPr>
      </p:pic>
    </p:spTree>
    <p:extLst>
      <p:ext uri="{BB962C8B-B14F-4D97-AF65-F5344CB8AC3E}">
        <p14:creationId xmlns:p14="http://schemas.microsoft.com/office/powerpoint/2010/main" val="1059088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Title only 3">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1" name="think-cell Slide" r:id="rId4" imgW="540" imgH="541" progId="TCLayout.ActiveDocument.1">
                  <p:embed/>
                </p:oleObj>
              </mc:Choice>
              <mc:Fallback>
                <p:oleObj name="think-cell Slide" r:id="rId4" imgW="540" imgH="541"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Title 8"/>
          <p:cNvSpPr>
            <a:spLocks noGrp="1"/>
          </p:cNvSpPr>
          <p:nvPr>
            <p:ph type="title" hasCustomPrompt="1"/>
          </p:nvPr>
        </p:nvSpPr>
        <p:spPr>
          <a:xfrm>
            <a:off x="792480" y="676656"/>
            <a:ext cx="10888896" cy="571500"/>
          </a:xfrm>
        </p:spPr>
        <p:txBody>
          <a:bodyPr wrap="square">
            <a:noAutofit/>
          </a:bodyPr>
          <a:lstStyle>
            <a:lvl1pPr>
              <a:defRPr baseline="0">
                <a:solidFill>
                  <a:srgbClr val="44546A"/>
                </a:solidFill>
              </a:defRPr>
            </a:lvl1pPr>
          </a:lstStyle>
          <a:p>
            <a:r>
              <a:rPr lang="en-US" dirty="0"/>
              <a:t>CLICK TO EDIT MASTER TITLE STYLE</a:t>
            </a:r>
          </a:p>
        </p:txBody>
      </p:sp>
      <p:sp>
        <p:nvSpPr>
          <p:cNvPr id="8" name="Text Placeholder 2"/>
          <p:cNvSpPr>
            <a:spLocks noGrp="1"/>
          </p:cNvSpPr>
          <p:nvPr>
            <p:ph type="body" idx="13"/>
          </p:nvPr>
        </p:nvSpPr>
        <p:spPr>
          <a:xfrm>
            <a:off x="792480" y="1280160"/>
            <a:ext cx="10880429" cy="315118"/>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2"/>
          <p:cNvSpPr>
            <a:spLocks noGrp="1"/>
          </p:cNvSpPr>
          <p:nvPr>
            <p:ph type="body" idx="15"/>
          </p:nvPr>
        </p:nvSpPr>
        <p:spPr>
          <a:xfrm>
            <a:off x="792482" y="6373368"/>
            <a:ext cx="10887287" cy="36576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Box 17"/>
          <p:cNvSpPr txBox="1">
            <a:spLocks noChangeArrowheads="1"/>
          </p:cNvSpPr>
          <p:nvPr/>
        </p:nvSpPr>
        <p:spPr bwMode="auto">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10" name="Rectangle 9"/>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96600" y="91283"/>
            <a:ext cx="1189038" cy="594519"/>
          </a:xfrm>
          <a:prstGeom prst="rect">
            <a:avLst/>
          </a:prstGeom>
        </p:spPr>
      </p:pic>
    </p:spTree>
    <p:extLst>
      <p:ext uri="{BB962C8B-B14F-4D97-AF65-F5344CB8AC3E}">
        <p14:creationId xmlns:p14="http://schemas.microsoft.com/office/powerpoint/2010/main" val="1069236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1_Title Slide 2">
    <p:spTree>
      <p:nvGrpSpPr>
        <p:cNvPr id="1" name=""/>
        <p:cNvGrpSpPr/>
        <p:nvPr/>
      </p:nvGrpSpPr>
      <p:grpSpPr>
        <a:xfrm>
          <a:off x="0" y="0"/>
          <a:ext cx="0" cy="0"/>
          <a:chOff x="0" y="0"/>
          <a:chExt cx="0" cy="0"/>
        </a:xfrm>
      </p:grpSpPr>
      <p:sp>
        <p:nvSpPr>
          <p:cNvPr id="12" name="Text Placeholder 2"/>
          <p:cNvSpPr>
            <a:spLocks noGrp="1"/>
          </p:cNvSpPr>
          <p:nvPr>
            <p:ph type="body" idx="17"/>
          </p:nvPr>
        </p:nvSpPr>
        <p:spPr bwMode="gray">
          <a:xfrm>
            <a:off x="8058914" y="5998464"/>
            <a:ext cx="3854751" cy="697394"/>
          </a:xfrm>
        </p:spPr>
        <p:txBody>
          <a:bodyPr wrap="square" anchor="b" anchorCtr="0"/>
          <a:lstStyle>
            <a:lvl1pPr marL="0" indent="0" algn="r">
              <a:lnSpc>
                <a:spcPct val="100000"/>
              </a:lnSpc>
              <a:spcBef>
                <a:spcPts val="0"/>
              </a:spcBef>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ctrTitle" hasCustomPrompt="1"/>
          </p:nvPr>
        </p:nvSpPr>
        <p:spPr bwMode="gray">
          <a:xfrm>
            <a:off x="4368802" y="2835276"/>
            <a:ext cx="7556804" cy="1310218"/>
          </a:xfrm>
        </p:spPr>
        <p:txBody>
          <a:bodyPr wrap="square" tIns="0" bIns="0">
            <a:noAutofit/>
          </a:bodyPr>
          <a:lstStyle>
            <a:lvl1pPr algn="r">
              <a:lnSpc>
                <a:spcPct val="80000"/>
              </a:lnSpc>
              <a:tabLst>
                <a:tab pos="508000" algn="l"/>
              </a:tabLst>
              <a:defRPr sz="4500" b="0" cap="all" baseline="0">
                <a:solidFill>
                  <a:srgbClr val="44546A"/>
                </a:solidFill>
              </a:defRPr>
            </a:lvl1pPr>
          </a:lstStyle>
          <a:p>
            <a:r>
              <a:rPr lang="en-US" dirty="0"/>
              <a:t>CLICK TO EDIT MASTER TITLE STYLE</a:t>
            </a:r>
          </a:p>
        </p:txBody>
      </p:sp>
      <p:sp>
        <p:nvSpPr>
          <p:cNvPr id="3" name="Subtitle 2"/>
          <p:cNvSpPr>
            <a:spLocks noGrp="1"/>
          </p:cNvSpPr>
          <p:nvPr>
            <p:ph type="subTitle" idx="1" hasCustomPrompt="1"/>
          </p:nvPr>
        </p:nvSpPr>
        <p:spPr bwMode="gray">
          <a:xfrm>
            <a:off x="4368802" y="4154504"/>
            <a:ext cx="7556804" cy="569896"/>
          </a:xfrm>
        </p:spPr>
        <p:txBody>
          <a:bodyPr wrap="square" tIns="0" bIns="0"/>
          <a:lstStyle>
            <a:lvl1pPr marL="0" indent="0" algn="r">
              <a:lnSpc>
                <a:spcPct val="100000"/>
              </a:lnSpc>
              <a:buNone/>
              <a:defRPr sz="20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96600" y="91283"/>
            <a:ext cx="1189038" cy="594519"/>
          </a:xfrm>
          <a:prstGeom prst="rect">
            <a:avLst/>
          </a:prstGeom>
        </p:spPr>
      </p:pic>
    </p:spTree>
    <p:extLst>
      <p:ext uri="{BB962C8B-B14F-4D97-AF65-F5344CB8AC3E}">
        <p14:creationId xmlns:p14="http://schemas.microsoft.com/office/powerpoint/2010/main" val="2177301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Title only 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5" name="think-cell Slide" r:id="rId4" imgW="540" imgH="541" progId="TCLayout.ActiveDocument.1">
                  <p:embed/>
                </p:oleObj>
              </mc:Choice>
              <mc:Fallback>
                <p:oleObj name="think-cell Slide" r:id="rId4" imgW="540" imgH="541"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Title 8"/>
          <p:cNvSpPr>
            <a:spLocks noGrp="1"/>
          </p:cNvSpPr>
          <p:nvPr>
            <p:ph type="title" hasCustomPrompt="1"/>
          </p:nvPr>
        </p:nvSpPr>
        <p:spPr bwMode="gray">
          <a:xfrm>
            <a:off x="792480" y="676656"/>
            <a:ext cx="10888896" cy="571500"/>
          </a:xfrm>
        </p:spPr>
        <p:txBody>
          <a:bodyPr wrap="square">
            <a:noAutofit/>
          </a:bodyPr>
          <a:lstStyle>
            <a:lvl1pPr>
              <a:defRPr baseline="0">
                <a:solidFill>
                  <a:srgbClr val="44546A"/>
                </a:solidFill>
              </a:defRPr>
            </a:lvl1pPr>
          </a:lstStyle>
          <a:p>
            <a:r>
              <a:rPr lang="en-US" dirty="0"/>
              <a:t>CLICK TO EDIT MASTER TITLE STYLE</a:t>
            </a:r>
          </a:p>
        </p:txBody>
      </p:sp>
      <p:sp>
        <p:nvSpPr>
          <p:cNvPr id="8" name="Text Placeholder 2"/>
          <p:cNvSpPr>
            <a:spLocks noGrp="1"/>
          </p:cNvSpPr>
          <p:nvPr>
            <p:ph type="body" idx="13"/>
          </p:nvPr>
        </p:nvSpPr>
        <p:spPr bwMode="gray">
          <a:xfrm>
            <a:off x="792480" y="1280160"/>
            <a:ext cx="10880429" cy="315118"/>
          </a:xfrm>
        </p:spPr>
        <p:txBody>
          <a:bodyPr wrap="square" tIns="0" bIns="0" anchor="t" anchorCtr="0"/>
          <a:lstStyle>
            <a:lvl1pPr marL="0" indent="0">
              <a:lnSpc>
                <a:spcPct val="85000"/>
              </a:lnSpc>
              <a:spcBef>
                <a:spcPts val="0"/>
              </a:spcBef>
              <a:buNone/>
              <a:defRPr sz="14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Box 17"/>
          <p:cNvSpPr txBox="1">
            <a:spLocks noChangeArrowheads="1"/>
          </p:cNvSpPr>
          <p:nvPr/>
        </p:nvSpPr>
        <p:spPr bwMode="gray">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13" name="Rectangle 12"/>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96600" y="91283"/>
            <a:ext cx="1189038" cy="594519"/>
          </a:xfrm>
          <a:prstGeom prst="rect">
            <a:avLst/>
          </a:prstGeom>
        </p:spPr>
      </p:pic>
    </p:spTree>
    <p:extLst>
      <p:ext uri="{BB962C8B-B14F-4D97-AF65-F5344CB8AC3E}">
        <p14:creationId xmlns:p14="http://schemas.microsoft.com/office/powerpoint/2010/main" val="123005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ark Title Slide 2">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3075" name="think-cell Slide" r:id="rId5" imgW="540" imgH="541" progId="TCLayout.ActiveDocument.1">
                  <p:embed/>
                </p:oleObj>
              </mc:Choice>
              <mc:Fallback>
                <p:oleObj name="think-cell Slide" r:id="rId5" imgW="540" imgH="541" progId="TCLayout.ActiveDocument.1">
                  <p:embed/>
                  <p:pic>
                    <p:nvPicPr>
                      <p:cNvPr id="2" name="Object 1" hidden="1"/>
                      <p:cNvPicPr/>
                      <p:nvPr/>
                    </p:nvPicPr>
                    <p:blipFill>
                      <a:blip r:embed="rId6"/>
                      <a:stretch>
                        <a:fillRect/>
                      </a:stretch>
                    </p:blipFill>
                    <p:spPr>
                      <a:xfrm>
                        <a:off x="2119" y="1591"/>
                        <a:ext cx="2116" cy="1587"/>
                      </a:xfrm>
                      <a:prstGeom prst="rect">
                        <a:avLst/>
                      </a:prstGeom>
                    </p:spPr>
                  </p:pic>
                </p:oleObj>
              </mc:Fallback>
            </mc:AlternateContent>
          </a:graphicData>
        </a:graphic>
      </p:graphicFrame>
      <p:sp>
        <p:nvSpPr>
          <p:cNvPr id="8" name="Subtitle 2"/>
          <p:cNvSpPr>
            <a:spLocks noGrp="1"/>
          </p:cNvSpPr>
          <p:nvPr>
            <p:ph type="subTitle" idx="1" hasCustomPrompt="1"/>
          </p:nvPr>
        </p:nvSpPr>
        <p:spPr>
          <a:xfrm>
            <a:off x="711916" y="4797429"/>
            <a:ext cx="7315200" cy="665162"/>
          </a:xfrm>
        </p:spPr>
        <p:txBody>
          <a:bodyPr wrap="square" tIns="0" bIns="0"/>
          <a:lstStyle>
            <a:lvl1pPr marL="0" indent="0" algn="l">
              <a:lnSpc>
                <a:spcPct val="100000"/>
              </a:lnSpc>
              <a:buNone/>
              <a:defRPr sz="2000"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 Placeholder 2"/>
          <p:cNvSpPr>
            <a:spLocks noGrp="1"/>
          </p:cNvSpPr>
          <p:nvPr>
            <p:ph type="body" idx="17"/>
          </p:nvPr>
        </p:nvSpPr>
        <p:spPr>
          <a:xfrm>
            <a:off x="711918" y="5998464"/>
            <a:ext cx="3854751" cy="697394"/>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1"/>
          <p:cNvSpPr>
            <a:spLocks noGrp="1"/>
          </p:cNvSpPr>
          <p:nvPr>
            <p:ph type="ctrTitle" hasCustomPrompt="1"/>
          </p:nvPr>
        </p:nvSpPr>
        <p:spPr>
          <a:xfrm>
            <a:off x="711200" y="3488801"/>
            <a:ext cx="7315917" cy="1310218"/>
          </a:xfrm>
        </p:spPr>
        <p:txBody>
          <a:bodyPr wrap="square" tIns="0" bIns="0">
            <a:noAutofit/>
          </a:bodyPr>
          <a:lstStyle>
            <a:lvl1pPr algn="l">
              <a:lnSpc>
                <a:spcPct val="80000"/>
              </a:lnSpc>
              <a:tabLst>
                <a:tab pos="508000" algn="l"/>
              </a:tabLst>
              <a:defRPr sz="4500" b="0" cap="all" baseline="0">
                <a:solidFill>
                  <a:srgbClr val="009DD9"/>
                </a:solidFill>
              </a:defRPr>
            </a:lvl1pPr>
          </a:lstStyle>
          <a:p>
            <a:r>
              <a:rPr lang="en-US" dirty="0"/>
              <a:t>CLICK TO EDIT MASTER TITLE STYLE</a:t>
            </a:r>
          </a:p>
        </p:txBody>
      </p:sp>
      <p:pic>
        <p:nvPicPr>
          <p:cNvPr id="11" name="Picture 10"/>
          <p:cNvPicPr>
            <a:picLocks noChangeAspect="1"/>
          </p:cNvPicPr>
          <p:nvPr userDrawn="1"/>
        </p:nvPicPr>
        <p:blipFill rotWithShape="1">
          <a:blip r:embed="rId7" cstate="print">
            <a:extLst>
              <a:ext uri="{28A0092B-C50C-407E-A947-70E740481C1C}">
                <a14:useLocalDpi xmlns:a14="http://schemas.microsoft.com/office/drawing/2010/main" val="0"/>
              </a:ext>
            </a:extLst>
          </a:blip>
          <a:srcRect l="68380" t="10444" b="26695"/>
          <a:stretch/>
        </p:blipFill>
        <p:spPr>
          <a:xfrm flipH="1">
            <a:off x="7546794" y="0"/>
            <a:ext cx="4645206" cy="6858000"/>
          </a:xfrm>
          <a:prstGeom prst="rect">
            <a:avLst/>
          </a:prstGeom>
        </p:spPr>
      </p:pic>
    </p:spTree>
    <p:extLst>
      <p:ext uri="{BB962C8B-B14F-4D97-AF65-F5344CB8AC3E}">
        <p14:creationId xmlns:p14="http://schemas.microsoft.com/office/powerpoint/2010/main" val="1485033984"/>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only 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9" name="think-cell Slide" r:id="rId4" imgW="540" imgH="541" progId="TCLayout.ActiveDocument.1">
                  <p:embed/>
                </p:oleObj>
              </mc:Choice>
              <mc:Fallback>
                <p:oleObj name="think-cell Slide" r:id="rId4" imgW="540" imgH="541"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Title 8"/>
          <p:cNvSpPr>
            <a:spLocks noGrp="1"/>
          </p:cNvSpPr>
          <p:nvPr>
            <p:ph type="title" hasCustomPrompt="1"/>
          </p:nvPr>
        </p:nvSpPr>
        <p:spPr bwMode="gray">
          <a:xfrm>
            <a:off x="792480" y="676656"/>
            <a:ext cx="10888896" cy="571500"/>
          </a:xfrm>
        </p:spPr>
        <p:txBody>
          <a:bodyPr wrap="square">
            <a:noAutofit/>
          </a:bodyPr>
          <a:lstStyle>
            <a:lvl1pPr>
              <a:defRPr baseline="0">
                <a:solidFill>
                  <a:srgbClr val="44546A"/>
                </a:solidFill>
              </a:defRPr>
            </a:lvl1pPr>
          </a:lstStyle>
          <a:p>
            <a:r>
              <a:rPr lang="en-US" dirty="0"/>
              <a:t>CLICK TO EDIT MASTER TITLE STYLE</a:t>
            </a:r>
          </a:p>
        </p:txBody>
      </p:sp>
      <p:sp>
        <p:nvSpPr>
          <p:cNvPr id="8" name="Text Placeholder 2"/>
          <p:cNvSpPr>
            <a:spLocks noGrp="1"/>
          </p:cNvSpPr>
          <p:nvPr>
            <p:ph type="body" idx="13"/>
          </p:nvPr>
        </p:nvSpPr>
        <p:spPr bwMode="gray">
          <a:xfrm>
            <a:off x="792480" y="1280160"/>
            <a:ext cx="10880429" cy="315118"/>
          </a:xfrm>
        </p:spPr>
        <p:txBody>
          <a:bodyPr wrap="square" tIns="0" bIns="0" anchor="t" anchorCtr="0"/>
          <a:lstStyle>
            <a:lvl1pPr marL="0" indent="0">
              <a:lnSpc>
                <a:spcPct val="85000"/>
              </a:lnSpc>
              <a:spcBef>
                <a:spcPts val="0"/>
              </a:spcBef>
              <a:buNone/>
              <a:defRPr sz="14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Box 17"/>
          <p:cNvSpPr txBox="1">
            <a:spLocks noChangeArrowheads="1"/>
          </p:cNvSpPr>
          <p:nvPr/>
        </p:nvSpPr>
        <p:spPr bwMode="gray">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13" name="Rectangle 12"/>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96600" y="91283"/>
            <a:ext cx="1189038" cy="594519"/>
          </a:xfrm>
          <a:prstGeom prst="rect">
            <a:avLst/>
          </a:prstGeom>
        </p:spPr>
      </p:pic>
    </p:spTree>
    <p:extLst>
      <p:ext uri="{BB962C8B-B14F-4D97-AF65-F5344CB8AC3E}">
        <p14:creationId xmlns:p14="http://schemas.microsoft.com/office/powerpoint/2010/main" val="4273701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only 2">
    <p:bg>
      <p:bgPr>
        <a:solidFill>
          <a:srgbClr val="EFEFE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3" name="think-cell Slide" r:id="rId4" imgW="540" imgH="541" progId="TCLayout.ActiveDocument.1">
                  <p:embed/>
                </p:oleObj>
              </mc:Choice>
              <mc:Fallback>
                <p:oleObj name="think-cell Slide" r:id="rId4" imgW="540" imgH="541"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Text Box 17"/>
          <p:cNvSpPr txBox="1">
            <a:spLocks noChangeArrowheads="1"/>
          </p:cNvSpPr>
          <p:nvPr/>
        </p:nvSpPr>
        <p:spPr bwMode="gray">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13" name="Rectangle 12"/>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815436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ark Divder Slide ">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6147" name="think-cell Slide" r:id="rId5" imgW="540" imgH="541" progId="TCLayout.ActiveDocument.1">
                  <p:embed/>
                </p:oleObj>
              </mc:Choice>
              <mc:Fallback>
                <p:oleObj name="think-cell Slide" r:id="rId5" imgW="540" imgH="541" progId="TCLayout.ActiveDocument.1">
                  <p:embed/>
                  <p:pic>
                    <p:nvPicPr>
                      <p:cNvPr id="8" name="Object 7" hidden="1"/>
                      <p:cNvPicPr/>
                      <p:nvPr/>
                    </p:nvPicPr>
                    <p:blipFill>
                      <a:blip r:embed="rId6"/>
                      <a:stretch>
                        <a:fillRect/>
                      </a:stretch>
                    </p:blipFill>
                    <p:spPr>
                      <a:xfrm>
                        <a:off x="2119" y="1591"/>
                        <a:ext cx="2116" cy="1587"/>
                      </a:xfrm>
                      <a:prstGeom prst="rect">
                        <a:avLst/>
                      </a:prstGeom>
                    </p:spPr>
                  </p:pic>
                </p:oleObj>
              </mc:Fallback>
            </mc:AlternateContent>
          </a:graphicData>
        </a:graphic>
      </p:graphicFrame>
      <p:sp>
        <p:nvSpPr>
          <p:cNvPr id="2" name="Title 1"/>
          <p:cNvSpPr>
            <a:spLocks noGrp="1"/>
          </p:cNvSpPr>
          <p:nvPr>
            <p:ph type="title"/>
          </p:nvPr>
        </p:nvSpPr>
        <p:spPr bwMode="gray">
          <a:xfrm>
            <a:off x="2639271" y="3181946"/>
            <a:ext cx="9305080" cy="585216"/>
          </a:xfrm>
        </p:spPr>
        <p:txBody>
          <a:bodyPr wrap="square" anchor="t">
            <a:normAutofit/>
          </a:bodyPr>
          <a:lstStyle>
            <a:lvl1pPr algn="ctr">
              <a:defRPr sz="2800" b="0" cap="all"/>
            </a:lvl1pPr>
          </a:lstStyle>
          <a:p>
            <a:r>
              <a:rPr lang="en-US"/>
              <a:t>Click to edit Master title style</a:t>
            </a:r>
            <a:endParaRPr lang="en-US" dirty="0"/>
          </a:p>
        </p:txBody>
      </p:sp>
      <p:sp>
        <p:nvSpPr>
          <p:cNvPr id="4" name="Rectangle 3"/>
          <p:cNvSpPr/>
          <p:nvPr userDrawn="1"/>
        </p:nvSpPr>
        <p:spPr bwMode="invGray">
          <a:xfrm>
            <a:off x="7924800" y="0"/>
            <a:ext cx="3454400" cy="381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p:cNvPicPr>
            <a:picLocks noChangeAspect="1"/>
          </p:cNvPicPr>
          <p:nvPr userDrawn="1"/>
        </p:nvPicPr>
        <p:blipFill rotWithShape="1">
          <a:blip r:embed="rId7" cstate="print">
            <a:extLst>
              <a:ext uri="{28A0092B-C50C-407E-A947-70E740481C1C}">
                <a14:useLocalDpi xmlns:a14="http://schemas.microsoft.com/office/drawing/2010/main" val="0"/>
              </a:ext>
            </a:extLst>
          </a:blip>
          <a:srcRect l="63175" b="10909"/>
          <a:stretch/>
        </p:blipFill>
        <p:spPr>
          <a:xfrm>
            <a:off x="0" y="12700"/>
            <a:ext cx="3810000" cy="6845300"/>
          </a:xfrm>
          <a:prstGeom prst="rect">
            <a:avLst/>
          </a:prstGeom>
        </p:spPr>
      </p:pic>
    </p:spTree>
    <p:extLst>
      <p:ext uri="{BB962C8B-B14F-4D97-AF65-F5344CB8AC3E}">
        <p14:creationId xmlns:p14="http://schemas.microsoft.com/office/powerpoint/2010/main" val="250409360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ark Final Slide">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1" name="think-cell Slide" r:id="rId5" imgW="540" imgH="541" progId="TCLayout.ActiveDocument.1">
                  <p:embed/>
                </p:oleObj>
              </mc:Choice>
              <mc:Fallback>
                <p:oleObj name="think-cell Slide" r:id="rId5" imgW="540" imgH="541"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21700711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2_Title only 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5" name="think-cell Slide" r:id="rId4" imgW="540" imgH="541" progId="TCLayout.ActiveDocument.1">
                  <p:embed/>
                </p:oleObj>
              </mc:Choice>
              <mc:Fallback>
                <p:oleObj name="think-cell Slide" r:id="rId4" imgW="540" imgH="541"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Title 8"/>
          <p:cNvSpPr>
            <a:spLocks noGrp="1"/>
          </p:cNvSpPr>
          <p:nvPr>
            <p:ph type="title" hasCustomPrompt="1"/>
          </p:nvPr>
        </p:nvSpPr>
        <p:spPr>
          <a:xfrm>
            <a:off x="792480" y="676656"/>
            <a:ext cx="10888896" cy="571500"/>
          </a:xfrm>
        </p:spPr>
        <p:txBody>
          <a:bodyPr wrap="square">
            <a:noAutofit/>
          </a:bodyPr>
          <a:lstStyle>
            <a:lvl1pPr>
              <a:defRPr baseline="0">
                <a:solidFill>
                  <a:srgbClr val="44546A"/>
                </a:solidFill>
              </a:defRPr>
            </a:lvl1pPr>
          </a:lstStyle>
          <a:p>
            <a:r>
              <a:rPr lang="en-US" dirty="0"/>
              <a:t>CLICK TO EDIT MASTER TITLE STYLE</a:t>
            </a:r>
          </a:p>
        </p:txBody>
      </p:sp>
      <p:sp>
        <p:nvSpPr>
          <p:cNvPr id="8" name="Text Placeholder 2"/>
          <p:cNvSpPr>
            <a:spLocks noGrp="1"/>
          </p:cNvSpPr>
          <p:nvPr>
            <p:ph type="body" idx="13"/>
          </p:nvPr>
        </p:nvSpPr>
        <p:spPr>
          <a:xfrm>
            <a:off x="792480" y="1280160"/>
            <a:ext cx="10880429" cy="315118"/>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2"/>
          <p:cNvSpPr>
            <a:spLocks noGrp="1"/>
          </p:cNvSpPr>
          <p:nvPr>
            <p:ph type="body" idx="15"/>
          </p:nvPr>
        </p:nvSpPr>
        <p:spPr>
          <a:xfrm>
            <a:off x="792482" y="6373368"/>
            <a:ext cx="10887287" cy="36576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Box 17"/>
          <p:cNvSpPr txBox="1">
            <a:spLocks noChangeArrowheads="1"/>
          </p:cNvSpPr>
          <p:nvPr/>
        </p:nvSpPr>
        <p:spPr bwMode="auto">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10" name="Rectangle 9"/>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96600" y="91283"/>
            <a:ext cx="1189038" cy="594519"/>
          </a:xfrm>
          <a:prstGeom prst="rect">
            <a:avLst/>
          </a:prstGeom>
        </p:spPr>
      </p:pic>
    </p:spTree>
    <p:extLst>
      <p:ext uri="{BB962C8B-B14F-4D97-AF65-F5344CB8AC3E}">
        <p14:creationId xmlns:p14="http://schemas.microsoft.com/office/powerpoint/2010/main" val="689602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Title Slide 2">
    <p:spTree>
      <p:nvGrpSpPr>
        <p:cNvPr id="1" name=""/>
        <p:cNvGrpSpPr/>
        <p:nvPr/>
      </p:nvGrpSpPr>
      <p:grpSpPr>
        <a:xfrm>
          <a:off x="0" y="0"/>
          <a:ext cx="0" cy="0"/>
          <a:chOff x="0" y="0"/>
          <a:chExt cx="0" cy="0"/>
        </a:xfrm>
      </p:grpSpPr>
      <p:sp>
        <p:nvSpPr>
          <p:cNvPr id="12" name="Text Placeholder 2"/>
          <p:cNvSpPr>
            <a:spLocks noGrp="1"/>
          </p:cNvSpPr>
          <p:nvPr>
            <p:ph type="body" idx="17"/>
          </p:nvPr>
        </p:nvSpPr>
        <p:spPr bwMode="gray">
          <a:xfrm>
            <a:off x="8058914" y="5998464"/>
            <a:ext cx="3854751" cy="697394"/>
          </a:xfrm>
        </p:spPr>
        <p:txBody>
          <a:bodyPr wrap="square" anchor="b" anchorCtr="0"/>
          <a:lstStyle>
            <a:lvl1pPr marL="0" indent="0" algn="r">
              <a:lnSpc>
                <a:spcPct val="100000"/>
              </a:lnSpc>
              <a:spcBef>
                <a:spcPts val="0"/>
              </a:spcBef>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ctrTitle" hasCustomPrompt="1"/>
          </p:nvPr>
        </p:nvSpPr>
        <p:spPr bwMode="gray">
          <a:xfrm>
            <a:off x="4368802" y="2835276"/>
            <a:ext cx="7556804" cy="1310218"/>
          </a:xfrm>
        </p:spPr>
        <p:txBody>
          <a:bodyPr wrap="square" tIns="0" bIns="0">
            <a:noAutofit/>
          </a:bodyPr>
          <a:lstStyle>
            <a:lvl1pPr algn="r">
              <a:lnSpc>
                <a:spcPct val="80000"/>
              </a:lnSpc>
              <a:tabLst>
                <a:tab pos="508000" algn="l"/>
              </a:tabLst>
              <a:defRPr sz="4500" b="0" cap="all" baseline="0">
                <a:solidFill>
                  <a:srgbClr val="44546A"/>
                </a:solidFill>
              </a:defRPr>
            </a:lvl1pPr>
          </a:lstStyle>
          <a:p>
            <a:r>
              <a:rPr lang="en-US" dirty="0"/>
              <a:t>CLICK TO EDIT MASTER TITLE STYLE</a:t>
            </a:r>
          </a:p>
        </p:txBody>
      </p:sp>
      <p:sp>
        <p:nvSpPr>
          <p:cNvPr id="3" name="Subtitle 2"/>
          <p:cNvSpPr>
            <a:spLocks noGrp="1"/>
          </p:cNvSpPr>
          <p:nvPr>
            <p:ph type="subTitle" idx="1" hasCustomPrompt="1"/>
          </p:nvPr>
        </p:nvSpPr>
        <p:spPr bwMode="gray">
          <a:xfrm>
            <a:off x="4368802" y="4154504"/>
            <a:ext cx="7556804" cy="569896"/>
          </a:xfrm>
        </p:spPr>
        <p:txBody>
          <a:bodyPr wrap="square" tIns="0" bIns="0"/>
          <a:lstStyle>
            <a:lvl1pPr marL="0" indent="0" algn="r">
              <a:lnSpc>
                <a:spcPct val="100000"/>
              </a:lnSpc>
              <a:buNone/>
              <a:defRPr sz="20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86800" y="1066800"/>
            <a:ext cx="3170238" cy="1585119"/>
          </a:xfrm>
          <a:prstGeom prst="rect">
            <a:avLst/>
          </a:prstGeom>
        </p:spPr>
      </p:pic>
    </p:spTree>
    <p:extLst>
      <p:ext uri="{BB962C8B-B14F-4D97-AF65-F5344CB8AC3E}">
        <p14:creationId xmlns:p14="http://schemas.microsoft.com/office/powerpoint/2010/main" val="2534627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_Title Slide 2">
    <p:spTree>
      <p:nvGrpSpPr>
        <p:cNvPr id="1" name=""/>
        <p:cNvGrpSpPr/>
        <p:nvPr/>
      </p:nvGrpSpPr>
      <p:grpSpPr>
        <a:xfrm>
          <a:off x="0" y="0"/>
          <a:ext cx="0" cy="0"/>
          <a:chOff x="0" y="0"/>
          <a:chExt cx="0" cy="0"/>
        </a:xfrm>
      </p:grpSpPr>
      <p:sp>
        <p:nvSpPr>
          <p:cNvPr id="12" name="Text Placeholder 2"/>
          <p:cNvSpPr>
            <a:spLocks noGrp="1"/>
          </p:cNvSpPr>
          <p:nvPr>
            <p:ph type="body" idx="17"/>
          </p:nvPr>
        </p:nvSpPr>
        <p:spPr bwMode="gray">
          <a:xfrm>
            <a:off x="8058914" y="5998464"/>
            <a:ext cx="3854751" cy="697394"/>
          </a:xfrm>
        </p:spPr>
        <p:txBody>
          <a:bodyPr wrap="square" anchor="b" anchorCtr="0"/>
          <a:lstStyle>
            <a:lvl1pPr marL="0" indent="0" algn="r">
              <a:lnSpc>
                <a:spcPct val="100000"/>
              </a:lnSpc>
              <a:spcBef>
                <a:spcPts val="0"/>
              </a:spcBef>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ctrTitle" hasCustomPrompt="1"/>
          </p:nvPr>
        </p:nvSpPr>
        <p:spPr bwMode="gray">
          <a:xfrm>
            <a:off x="4368802" y="2835276"/>
            <a:ext cx="7556804" cy="1310218"/>
          </a:xfrm>
        </p:spPr>
        <p:txBody>
          <a:bodyPr wrap="square" tIns="0" bIns="0">
            <a:noAutofit/>
          </a:bodyPr>
          <a:lstStyle>
            <a:lvl1pPr algn="r">
              <a:lnSpc>
                <a:spcPct val="80000"/>
              </a:lnSpc>
              <a:tabLst>
                <a:tab pos="508000" algn="l"/>
              </a:tabLst>
              <a:defRPr sz="4500" b="0" cap="all" baseline="0">
                <a:solidFill>
                  <a:srgbClr val="44546A"/>
                </a:solidFill>
              </a:defRPr>
            </a:lvl1pPr>
          </a:lstStyle>
          <a:p>
            <a:r>
              <a:rPr lang="en-US" dirty="0"/>
              <a:t>CLICK TO EDIT MASTER TITLE STYLE</a:t>
            </a:r>
          </a:p>
        </p:txBody>
      </p:sp>
      <p:sp>
        <p:nvSpPr>
          <p:cNvPr id="3" name="Subtitle 2"/>
          <p:cNvSpPr>
            <a:spLocks noGrp="1"/>
          </p:cNvSpPr>
          <p:nvPr>
            <p:ph type="subTitle" idx="1" hasCustomPrompt="1"/>
          </p:nvPr>
        </p:nvSpPr>
        <p:spPr bwMode="gray">
          <a:xfrm>
            <a:off x="4368802" y="4154504"/>
            <a:ext cx="7556804" cy="569896"/>
          </a:xfrm>
        </p:spPr>
        <p:txBody>
          <a:bodyPr wrap="square" tIns="0" bIns="0"/>
          <a:lstStyle>
            <a:lvl1pPr marL="0" indent="0" algn="r">
              <a:lnSpc>
                <a:spcPct val="100000"/>
              </a:lnSpc>
              <a:buNone/>
              <a:defRPr sz="20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96600" y="91283"/>
            <a:ext cx="1189038" cy="594519"/>
          </a:xfrm>
          <a:prstGeom prst="rect">
            <a:avLst/>
          </a:prstGeom>
        </p:spPr>
      </p:pic>
    </p:spTree>
    <p:extLst>
      <p:ext uri="{BB962C8B-B14F-4D97-AF65-F5344CB8AC3E}">
        <p14:creationId xmlns:p14="http://schemas.microsoft.com/office/powerpoint/2010/main" val="286075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vmlDrawing" Target="../drawings/vmlDrawing1.v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vmlDrawing" Target="../drawings/vmlDrawing9.vml"/><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emf"/><Relationship Id="rId5" Type="http://schemas.openxmlformats.org/officeDocument/2006/relationships/slideLayout" Target="../slideLayouts/slideLayout14.xml"/><Relationship Id="rId10" Type="http://schemas.openxmlformats.org/officeDocument/2006/relationships/oleObject" Target="../embeddings/oleObject9.bin"/><Relationship Id="rId4" Type="http://schemas.openxmlformats.org/officeDocument/2006/relationships/slideLayout" Target="../slideLayouts/slideLayout13.xml"/><Relationship Id="rId9" Type="http://schemas.openxmlformats.org/officeDocument/2006/relationships/tags" Target="../tags/tag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2"/>
            </p:custDataLs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1027" name="think-cell Slide" r:id="rId13" imgW="540" imgH="541" progId="TCLayout.ActiveDocument.1">
                  <p:embed/>
                </p:oleObj>
              </mc:Choice>
              <mc:Fallback>
                <p:oleObj name="think-cell Slide" r:id="rId13" imgW="540" imgH="541" progId="TCLayout.ActiveDocument.1">
                  <p:embed/>
                  <p:pic>
                    <p:nvPicPr>
                      <p:cNvPr id="4" name="Object 3" hidden="1"/>
                      <p:cNvPicPr/>
                      <p:nvPr/>
                    </p:nvPicPr>
                    <p:blipFill>
                      <a:blip r:embed="rId14"/>
                      <a:stretch>
                        <a:fillRect/>
                      </a:stretch>
                    </p:blipFill>
                    <p:spPr>
                      <a:xfrm>
                        <a:off x="2119" y="1591"/>
                        <a:ext cx="2116" cy="1587"/>
                      </a:xfrm>
                      <a:prstGeom prst="rect">
                        <a:avLst/>
                      </a:prstGeom>
                    </p:spPr>
                  </p:pic>
                </p:oleObj>
              </mc:Fallback>
            </mc:AlternateContent>
          </a:graphicData>
        </a:graphic>
      </p:graphicFrame>
      <p:sp>
        <p:nvSpPr>
          <p:cNvPr id="11" name="Rectangle 10"/>
          <p:cNvSpPr/>
          <p:nvPr/>
        </p:nvSpPr>
        <p:spPr bwMode="gray">
          <a:xfrm rot="16200000">
            <a:off x="-1051632" y="1091630"/>
            <a:ext cx="2382383" cy="184666"/>
          </a:xfrm>
          <a:prstGeom prst="rect">
            <a:avLst/>
          </a:prstGeom>
        </p:spPr>
        <p:txBody>
          <a:bodyPr wrap="none">
            <a:spAutoFit/>
          </a:bodyPr>
          <a:lstStyle/>
          <a:p>
            <a:pPr>
              <a:spcBef>
                <a:spcPct val="50000"/>
              </a:spcBef>
            </a:pPr>
            <a:r>
              <a:rPr lang="en-US" sz="600" dirty="0">
                <a:solidFill>
                  <a:srgbClr val="5F5F5F"/>
                </a:solidFill>
                <a:cs typeface="Calibri"/>
              </a:rPr>
              <a:t>Copyright ©2016  The Nielsen Company. Confidential and proprietary.</a:t>
            </a:r>
          </a:p>
        </p:txBody>
      </p:sp>
      <p:sp>
        <p:nvSpPr>
          <p:cNvPr id="2" name="Title Placeholder 1"/>
          <p:cNvSpPr>
            <a:spLocks noGrp="1"/>
          </p:cNvSpPr>
          <p:nvPr>
            <p:ph type="title"/>
          </p:nvPr>
        </p:nvSpPr>
        <p:spPr bwMode="gray">
          <a:xfrm>
            <a:off x="792482" y="152400"/>
            <a:ext cx="10887287" cy="1095756"/>
          </a:xfrm>
          <a:prstGeom prst="rect">
            <a:avLst/>
          </a:prstGeom>
        </p:spPr>
        <p:txBody>
          <a:bodyPr vert="horz" wrap="square" lIns="91440" tIns="0" rIns="91440" bIns="0" rtlCol="0" anchor="b" anchorCtr="0">
            <a:noAutofit/>
          </a:bodyPr>
          <a:lstStyle/>
          <a:p>
            <a:r>
              <a:rPr lang="en-US" dirty="0"/>
              <a:t>Click to edit Master title style</a:t>
            </a:r>
          </a:p>
        </p:txBody>
      </p:sp>
      <p:sp>
        <p:nvSpPr>
          <p:cNvPr id="3" name="Text Placeholder 2"/>
          <p:cNvSpPr>
            <a:spLocks noGrp="1"/>
          </p:cNvSpPr>
          <p:nvPr>
            <p:ph type="body" idx="1"/>
          </p:nvPr>
        </p:nvSpPr>
        <p:spPr bwMode="gray">
          <a:xfrm>
            <a:off x="792480" y="2020824"/>
            <a:ext cx="10887288" cy="407822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Box 17"/>
          <p:cNvSpPr txBox="1">
            <a:spLocks noChangeArrowheads="1"/>
          </p:cNvSpPr>
          <p:nvPr/>
        </p:nvSpPr>
        <p:spPr bwMode="gray">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10" name="Rectangle 9"/>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75495308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Lst>
  <p:hf sldNum="0" hdr="0" ftr="0" dt="0"/>
  <p:txStyles>
    <p:titleStyle>
      <a:lvl1pPr algn="l" defTabSz="457200" rtl="0" eaLnBrk="1" latinLnBrk="0" hangingPunct="1">
        <a:lnSpc>
          <a:spcPct val="85000"/>
        </a:lnSpc>
        <a:spcBef>
          <a:spcPct val="0"/>
        </a:spcBef>
        <a:buNone/>
        <a:defRPr sz="2400" kern="1200" cap="all" baseline="0">
          <a:solidFill>
            <a:srgbClr val="44546A"/>
          </a:solidFill>
          <a:latin typeface="+mj-lt"/>
          <a:ea typeface="+mj-ea"/>
          <a:cs typeface="+mj-cs"/>
        </a:defRPr>
      </a:lvl1pPr>
    </p:titleStyle>
    <p:bodyStyle>
      <a:lvl1pPr marL="457200" indent="-457200" algn="l" defTabSz="457200" rtl="0" eaLnBrk="1" latinLnBrk="0" hangingPunct="1">
        <a:lnSpc>
          <a:spcPct val="100000"/>
        </a:lnSpc>
        <a:spcBef>
          <a:spcPts val="800"/>
        </a:spcBef>
        <a:buClr>
          <a:srgbClr val="5F5F5F"/>
        </a:buClr>
        <a:buFont typeface="Arial"/>
        <a:buChar char="•"/>
        <a:defRPr sz="1800" kern="1200" baseline="0">
          <a:solidFill>
            <a:srgbClr val="5F5F5F"/>
          </a:solidFill>
          <a:latin typeface="+mn-lt"/>
          <a:ea typeface="+mn-ea"/>
          <a:cs typeface="+mn-cs"/>
        </a:defRPr>
      </a:lvl1pPr>
      <a:lvl2pPr marL="908050" indent="-457200" algn="l" defTabSz="457200" rtl="0" eaLnBrk="1" latinLnBrk="0" hangingPunct="1">
        <a:lnSpc>
          <a:spcPct val="100000"/>
        </a:lnSpc>
        <a:spcBef>
          <a:spcPts val="800"/>
        </a:spcBef>
        <a:buClr>
          <a:srgbClr val="5F5F5F"/>
        </a:buClr>
        <a:buFont typeface="Arial" pitchFamily="34" charset="0"/>
        <a:buChar char="•"/>
        <a:defRPr sz="1600" kern="1200" baseline="0">
          <a:solidFill>
            <a:srgbClr val="5F5F5F"/>
          </a:solidFill>
          <a:latin typeface="+mn-lt"/>
          <a:ea typeface="+mn-ea"/>
          <a:cs typeface="+mn-cs"/>
        </a:defRPr>
      </a:lvl2pPr>
      <a:lvl3pPr marL="1371600" indent="-457200" algn="l" defTabSz="457200" rtl="0" eaLnBrk="1" latinLnBrk="0" hangingPunct="1">
        <a:lnSpc>
          <a:spcPct val="100000"/>
        </a:lnSpc>
        <a:spcBef>
          <a:spcPts val="700"/>
        </a:spcBef>
        <a:buClr>
          <a:srgbClr val="5F5F5F"/>
        </a:buClr>
        <a:buFont typeface="Arial"/>
        <a:buChar char="•"/>
        <a:defRPr sz="1400" kern="1200" baseline="0">
          <a:solidFill>
            <a:srgbClr val="5F5F5F"/>
          </a:solidFill>
          <a:latin typeface="+mn-lt"/>
          <a:ea typeface="+mn-ea"/>
          <a:cs typeface="+mn-cs"/>
        </a:defRPr>
      </a:lvl3pPr>
      <a:lvl4pPr marL="1825625" indent="-454025"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4pPr>
      <a:lvl5pPr marL="2286000" indent="-457200"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9"/>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9219" name="think-cell Slide" r:id="rId10" imgW="540" imgH="541" progId="TCLayout.ActiveDocument.1">
                  <p:embed/>
                </p:oleObj>
              </mc:Choice>
              <mc:Fallback>
                <p:oleObj name="think-cell Slide" r:id="rId10" imgW="540" imgH="541" progId="TCLayout.ActiveDocument.1">
                  <p:embed/>
                  <p:pic>
                    <p:nvPicPr>
                      <p:cNvPr id="5" name="Object 4" hidden="1"/>
                      <p:cNvPicPr/>
                      <p:nvPr/>
                    </p:nvPicPr>
                    <p:blipFill>
                      <a:blip r:embed="rId11"/>
                      <a:stretch>
                        <a:fillRect/>
                      </a:stretch>
                    </p:blipFill>
                    <p:spPr>
                      <a:xfrm>
                        <a:off x="2118" y="1589"/>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792482" y="676656"/>
            <a:ext cx="10887287" cy="571500"/>
          </a:xfrm>
          <a:prstGeom prst="rect">
            <a:avLst/>
          </a:prstGeom>
        </p:spPr>
        <p:txBody>
          <a:bodyPr vert="horz" wrap="square" lIns="91440" tIns="0" rIns="9144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792480" y="2020824"/>
            <a:ext cx="10887288" cy="407822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Box 17"/>
          <p:cNvSpPr txBox="1">
            <a:spLocks noChangeArrowheads="1"/>
          </p:cNvSpPr>
          <p:nvPr/>
        </p:nvSpPr>
        <p:spPr bwMode="auto">
          <a:xfrm>
            <a:off x="11863455" y="6600345"/>
            <a:ext cx="134652" cy="138499"/>
          </a:xfrm>
          <a:prstGeom prst="rect">
            <a:avLst/>
          </a:prstGeom>
          <a:noFill/>
          <a:ln w="9525">
            <a:noFill/>
            <a:miter lim="800000"/>
            <a:headEnd/>
            <a:tailEnd/>
          </a:ln>
          <a:effectLst/>
        </p:spPr>
        <p:txBody>
          <a:bodyPr wrap="none" lIns="0" tIns="0" rIns="0" bIns="0" anchor="ctr" anchorCtr="0">
            <a:spAutoFit/>
          </a:bodyPr>
          <a:lstStyle/>
          <a:p>
            <a:pPr algn="ctr"/>
            <a:fld id="{0D7D805D-F6E5-43ED-9D8A-77676030D49C}" type="slidenum">
              <a:rPr lang="en-US" sz="900">
                <a:solidFill>
                  <a:srgbClr val="009DD9"/>
                </a:solidFill>
              </a:rPr>
              <a:pPr algn="ctr"/>
              <a:t>‹#›</a:t>
            </a:fld>
            <a:endParaRPr lang="en-US" sz="900" dirty="0">
              <a:solidFill>
                <a:srgbClr val="009DD9"/>
              </a:solidFill>
            </a:endParaRPr>
          </a:p>
        </p:txBody>
      </p:sp>
      <p:sp>
        <p:nvSpPr>
          <p:cNvPr id="9" name="Rectangle 8"/>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1343471760"/>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70" r:id="rId6"/>
  </p:sldLayoutIdLst>
  <p:txStyles>
    <p:titleStyle>
      <a:lvl1pPr algn="l" defTabSz="457200" rtl="0" eaLnBrk="1" latinLnBrk="0" hangingPunct="1">
        <a:spcBef>
          <a:spcPct val="0"/>
        </a:spcBef>
        <a:buNone/>
        <a:defRPr sz="3000" kern="1200" cap="all" baseline="0">
          <a:solidFill>
            <a:srgbClr val="44546A"/>
          </a:solidFill>
          <a:latin typeface="+mj-lt"/>
          <a:ea typeface="+mj-ea"/>
          <a:cs typeface="+mj-cs"/>
        </a:defRPr>
      </a:lvl1pPr>
    </p:titleStyle>
    <p:bodyStyle>
      <a:lvl1pPr marL="457200" indent="-457200" algn="l" defTabSz="457200" rtl="0" eaLnBrk="1" latinLnBrk="0" hangingPunct="1">
        <a:lnSpc>
          <a:spcPct val="100000"/>
        </a:lnSpc>
        <a:spcBef>
          <a:spcPts val="800"/>
        </a:spcBef>
        <a:buClr>
          <a:srgbClr val="5F5F5F"/>
        </a:buClr>
        <a:buFont typeface="Arial"/>
        <a:buChar char="•"/>
        <a:defRPr sz="1800" kern="1200" baseline="0">
          <a:solidFill>
            <a:srgbClr val="5F5F5F"/>
          </a:solidFill>
          <a:latin typeface="+mn-lt"/>
          <a:ea typeface="+mn-ea"/>
          <a:cs typeface="+mn-cs"/>
        </a:defRPr>
      </a:lvl1pPr>
      <a:lvl2pPr marL="908050" indent="-457200" algn="l" defTabSz="457200" rtl="0" eaLnBrk="1" latinLnBrk="0" hangingPunct="1">
        <a:lnSpc>
          <a:spcPct val="100000"/>
        </a:lnSpc>
        <a:spcBef>
          <a:spcPts val="800"/>
        </a:spcBef>
        <a:buClr>
          <a:srgbClr val="5F5F5F"/>
        </a:buClr>
        <a:buFont typeface="Arial" pitchFamily="34" charset="0"/>
        <a:buChar char="•"/>
        <a:defRPr sz="1600" kern="1200" baseline="0">
          <a:solidFill>
            <a:srgbClr val="5F5F5F"/>
          </a:solidFill>
          <a:latin typeface="+mn-lt"/>
          <a:ea typeface="+mn-ea"/>
          <a:cs typeface="+mn-cs"/>
        </a:defRPr>
      </a:lvl2pPr>
      <a:lvl3pPr marL="1371600" indent="-457200" algn="l" defTabSz="457200" rtl="0" eaLnBrk="1" latinLnBrk="0" hangingPunct="1">
        <a:lnSpc>
          <a:spcPct val="100000"/>
        </a:lnSpc>
        <a:spcBef>
          <a:spcPts val="700"/>
        </a:spcBef>
        <a:buClr>
          <a:srgbClr val="5F5F5F"/>
        </a:buClr>
        <a:buFont typeface="Arial"/>
        <a:buChar char="•"/>
        <a:defRPr sz="1400" kern="1200" baseline="0">
          <a:solidFill>
            <a:srgbClr val="5F5F5F"/>
          </a:solidFill>
          <a:latin typeface="+mn-lt"/>
          <a:ea typeface="+mn-ea"/>
          <a:cs typeface="+mn-cs"/>
        </a:defRPr>
      </a:lvl3pPr>
      <a:lvl4pPr marL="1825625" indent="-454025"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4pPr>
      <a:lvl5pPr marL="2286000" indent="-457200" algn="l" defTabSz="457200" rtl="0" eaLnBrk="1" latinLnBrk="0" hangingPunct="1">
        <a:lnSpc>
          <a:spcPct val="100000"/>
        </a:lnSpc>
        <a:spcBef>
          <a:spcPts val="700"/>
        </a:spcBef>
        <a:buClr>
          <a:srgbClr val="5F5F5F"/>
        </a:buClr>
        <a:buFont typeface="Arial" pitchFamily="34" charset="0"/>
        <a:buChar char="•"/>
        <a:defRPr sz="1200" kern="1200" baseline="0">
          <a:solidFill>
            <a:srgbClr val="5F5F5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4.xml"/><Relationship Id="rId7" Type="http://schemas.openxmlformats.org/officeDocument/2006/relationships/image" Target="../media/image10.png"/><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14.bin"/></Relationships>
</file>

<file path=ppt/slides/_rels/slide1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13.xml"/><Relationship Id="rId4" Type="http://schemas.openxmlformats.org/officeDocument/2006/relationships/chart" Target="../charts/chart26.xml"/></Relationships>
</file>

<file path=ppt/slides/_rels/slide17.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6.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s/_rels/slide20.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chart" Target="../charts/chart43.xml"/><Relationship Id="rId5" Type="http://schemas.openxmlformats.org/officeDocument/2006/relationships/image" Target="../media/image1.emf"/><Relationship Id="rId4" Type="http://schemas.openxmlformats.org/officeDocument/2006/relationships/oleObject" Target="../embeddings/oleObject17.bin"/></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chart" Target="../charts/chart44.xml"/><Relationship Id="rId5" Type="http://schemas.openxmlformats.org/officeDocument/2006/relationships/image" Target="../media/image1.emf"/><Relationship Id="rId4" Type="http://schemas.openxmlformats.org/officeDocument/2006/relationships/oleObject" Target="../embeddings/oleObject18.bin"/></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chart" Target="../charts/chart45.xml"/><Relationship Id="rId5" Type="http://schemas.openxmlformats.org/officeDocument/2006/relationships/image" Target="../media/image1.emf"/><Relationship Id="rId4" Type="http://schemas.openxmlformats.org/officeDocument/2006/relationships/oleObject" Target="../embeddings/oleObject19.bin"/></Relationships>
</file>

<file path=ppt/slides/_rels/slide32.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chart" Target="../charts/chart48.xml"/><Relationship Id="rId5" Type="http://schemas.openxmlformats.org/officeDocument/2006/relationships/image" Target="../media/image1.emf"/><Relationship Id="rId4" Type="http://schemas.openxmlformats.org/officeDocument/2006/relationships/oleObject" Target="../embeddings/oleObject20.bin"/></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chart" Target="../charts/chart49.xml"/><Relationship Id="rId5" Type="http://schemas.openxmlformats.org/officeDocument/2006/relationships/image" Target="../media/image1.emf"/><Relationship Id="rId4" Type="http://schemas.openxmlformats.org/officeDocument/2006/relationships/oleObject" Target="../embeddings/oleObject21.bin"/></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chart" Target="../charts/chart51.xml"/><Relationship Id="rId2" Type="http://schemas.openxmlformats.org/officeDocument/2006/relationships/tags" Target="../tags/tag23.xml"/><Relationship Id="rId1" Type="http://schemas.openxmlformats.org/officeDocument/2006/relationships/vmlDrawing" Target="../drawings/vmlDrawing22.vml"/><Relationship Id="rId6" Type="http://schemas.openxmlformats.org/officeDocument/2006/relationships/chart" Target="../charts/chart50.xml"/><Relationship Id="rId5" Type="http://schemas.openxmlformats.org/officeDocument/2006/relationships/image" Target="../media/image1.emf"/><Relationship Id="rId4" Type="http://schemas.openxmlformats.org/officeDocument/2006/relationships/oleObject" Target="../embeddings/oleObject22.bin"/></Relationships>
</file>

<file path=ppt/slides/_rels/slide36.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4.xml"/><Relationship Id="rId1" Type="http://schemas.openxmlformats.org/officeDocument/2006/relationships/vmlDrawing" Target="../drawings/vmlDrawing23.vml"/><Relationship Id="rId6" Type="http://schemas.openxmlformats.org/officeDocument/2006/relationships/chart" Target="../charts/chart53.xml"/><Relationship Id="rId5" Type="http://schemas.openxmlformats.org/officeDocument/2006/relationships/image" Target="../media/image1.emf"/><Relationship Id="rId4" Type="http://schemas.openxmlformats.org/officeDocument/2006/relationships/oleObject" Target="../embeddings/oleObject23.bin"/></Relationships>
</file>

<file path=ppt/slides/_rels/slide38.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5.xml"/><Relationship Id="rId1" Type="http://schemas.openxmlformats.org/officeDocument/2006/relationships/vmlDrawing" Target="../drawings/vmlDrawing24.vml"/><Relationship Id="rId6" Type="http://schemas.openxmlformats.org/officeDocument/2006/relationships/chart" Target="../charts/chart56.xml"/><Relationship Id="rId5" Type="http://schemas.openxmlformats.org/officeDocument/2006/relationships/image" Target="../media/image1.emf"/><Relationship Id="rId4" Type="http://schemas.openxmlformats.org/officeDocument/2006/relationships/oleObject" Target="../embeddings/oleObject24.bin"/></Relationships>
</file>

<file path=ppt/slides/_rels/slide41.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6.xml"/><Relationship Id="rId1" Type="http://schemas.openxmlformats.org/officeDocument/2006/relationships/vmlDrawing" Target="../drawings/vmlDrawing25.vml"/><Relationship Id="rId6" Type="http://schemas.openxmlformats.org/officeDocument/2006/relationships/chart" Target="../charts/chart58.xml"/><Relationship Id="rId5" Type="http://schemas.openxmlformats.org/officeDocument/2006/relationships/image" Target="../media/image1.emf"/><Relationship Id="rId4" Type="http://schemas.openxmlformats.org/officeDocument/2006/relationships/oleObject" Target="../embeddings/oleObject25.bin"/></Relationships>
</file>

<file path=ppt/slides/_rels/slide43.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3.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chart" Target="../charts/chart11.xml"/><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chart" Target="../charts/chart10.xml"/><Relationship Id="rId5" Type="http://schemas.openxmlformats.org/officeDocument/2006/relationships/image" Target="../media/image1.emf"/><Relationship Id="rId4" Type="http://schemas.openxmlformats.org/officeDocument/2006/relationships/oleObject" Target="../embeddings/oleObject16.bin"/></Relationships>
</file>

<file path=ppt/slides/_rels/slide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EFEFEF"/>
        </a:solidFill>
        <a:effectLst/>
      </p:bgPr>
    </p:bg>
    <p:spTree>
      <p:nvGrpSpPr>
        <p:cNvPr id="1" name=""/>
        <p:cNvGrpSpPr/>
        <p:nvPr/>
      </p:nvGrpSpPr>
      <p:grpSpPr>
        <a:xfrm>
          <a:off x="0" y="0"/>
          <a:ext cx="0" cy="0"/>
          <a:chOff x="0" y="0"/>
          <a:chExt cx="0" cy="0"/>
        </a:xfrm>
      </p:grpSpPr>
      <p:sp>
        <p:nvSpPr>
          <p:cNvPr id="2" name="Rectangle 1"/>
          <p:cNvSpPr/>
          <p:nvPr/>
        </p:nvSpPr>
        <p:spPr>
          <a:xfrm>
            <a:off x="3429000" y="0"/>
            <a:ext cx="533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9" name="think-cell Slide" r:id="rId4" imgW="540" imgH="541" progId="TCLayout.ActiveDocument.1">
                  <p:embed/>
                </p:oleObj>
              </mc:Choice>
              <mc:Fallback>
                <p:oleObj name="think-cell Slide" r:id="rId4" imgW="540" imgH="541"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0" y="815787"/>
            <a:ext cx="4648200" cy="2460813"/>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48400" y="5281802"/>
            <a:ext cx="1975499" cy="693400"/>
          </a:xfrm>
          <a:prstGeom prst="rect">
            <a:avLst/>
          </a:prstGeom>
        </p:spPr>
      </p:pic>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11777" y="5029200"/>
            <a:ext cx="1887844" cy="943921"/>
          </a:xfrm>
          <a:prstGeom prst="rect">
            <a:avLst/>
          </a:prstGeom>
        </p:spPr>
      </p:pic>
      <p:sp>
        <p:nvSpPr>
          <p:cNvPr id="9" name="Rectangle 8"/>
          <p:cNvSpPr/>
          <p:nvPr/>
        </p:nvSpPr>
        <p:spPr>
          <a:xfrm>
            <a:off x="3429000" y="6457890"/>
            <a:ext cx="5334000" cy="40011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40" tIns="91440" rIns="91440" bIns="91440" rtlCol="0" anchor="ctr">
            <a:spAutoFit/>
          </a:bodyPr>
          <a:lstStyle/>
          <a:p>
            <a:pPr algn="ctr"/>
            <a:r>
              <a:rPr lang="en-US" sz="1400" b="1" dirty="0">
                <a:solidFill>
                  <a:srgbClr val="FFFFFF"/>
                </a:solidFill>
                <a:latin typeface="Segoe UI" panose="020B0502040204020203" pitchFamily="34" charset="0"/>
                <a:cs typeface="Segoe UI" panose="020B0502040204020203" pitchFamily="34" charset="0"/>
              </a:rPr>
              <a:t>Field Date:  </a:t>
            </a:r>
            <a:r>
              <a:rPr lang="en-US" sz="1400" dirty="0">
                <a:solidFill>
                  <a:srgbClr val="FFFFFF"/>
                </a:solidFill>
                <a:latin typeface="Segoe UI" panose="020B0502040204020203" pitchFamily="34" charset="0"/>
                <a:cs typeface="Segoe UI" panose="020B0502040204020203" pitchFamily="34" charset="0"/>
              </a:rPr>
              <a:t>June 19-21, 2017</a:t>
            </a:r>
          </a:p>
        </p:txBody>
      </p:sp>
    </p:spTree>
    <p:extLst>
      <p:ext uri="{BB962C8B-B14F-4D97-AF65-F5344CB8AC3E}">
        <p14:creationId xmlns:p14="http://schemas.microsoft.com/office/powerpoint/2010/main" val="1419759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Both parties have high disapproval ratings, Higher than trump</a:t>
            </a:r>
          </a:p>
        </p:txBody>
      </p:sp>
      <p:sp>
        <p:nvSpPr>
          <p:cNvPr id="3" name="Text Placeholder 2"/>
          <p:cNvSpPr>
            <a:spLocks noGrp="1"/>
          </p:cNvSpPr>
          <p:nvPr>
            <p:ph type="body" idx="13"/>
          </p:nvPr>
        </p:nvSpPr>
        <p:spPr>
          <a:xfrm>
            <a:off x="792480" y="1248156"/>
            <a:ext cx="10179056" cy="341609"/>
          </a:xfrm>
        </p:spPr>
        <p:txBody>
          <a:bodyPr/>
          <a:lstStyle/>
          <a:p>
            <a:r>
              <a:rPr lang="en-US" dirty="0"/>
              <a:t>June poll sees similar approval rating for both Republicans and Democrats.</a:t>
            </a:r>
          </a:p>
        </p:txBody>
      </p:sp>
      <p:sp>
        <p:nvSpPr>
          <p:cNvPr id="4" name="Text Placeholder 3"/>
          <p:cNvSpPr>
            <a:spLocks noGrp="1"/>
          </p:cNvSpPr>
          <p:nvPr>
            <p:ph type="body" idx="15"/>
          </p:nvPr>
        </p:nvSpPr>
        <p:spPr>
          <a:xfrm>
            <a:off x="792482" y="6416040"/>
            <a:ext cx="10887287" cy="365760"/>
          </a:xfrm>
        </p:spPr>
        <p:txBody>
          <a:bodyPr/>
          <a:lstStyle/>
          <a:p>
            <a:r>
              <a:rPr lang="en-US" u="sng" dirty="0">
                <a:solidFill>
                  <a:srgbClr val="262626"/>
                </a:solidFill>
                <a:ea typeface="MS Mincho" panose="02020609040205080304" pitchFamily="49" charset="-128"/>
              </a:rPr>
              <a:t>BASE: Registered Voters (February n=2148; March n= 2092; April n=2027; May n=2006, June n=2,258) </a:t>
            </a:r>
          </a:p>
          <a:p>
            <a:r>
              <a:rPr lang="en-US" dirty="0">
                <a:solidFill>
                  <a:srgbClr val="262626"/>
                </a:solidFill>
                <a:ea typeface="MS Mincho" panose="02020609040205080304" pitchFamily="49" charset="-128"/>
              </a:rPr>
              <a:t>M4 Do you approve or disapprove of the way the Republican Party is handling its job?</a:t>
            </a:r>
          </a:p>
          <a:p>
            <a:r>
              <a:rPr lang="en-US" dirty="0">
                <a:solidFill>
                  <a:srgbClr val="262626"/>
                </a:solidFill>
                <a:ea typeface="MS Mincho" panose="02020609040205080304" pitchFamily="49" charset="-128"/>
              </a:rPr>
              <a:t>M5 Do you approve or disapprove of the way the Democratic Party is handling its job?</a:t>
            </a:r>
          </a:p>
        </p:txBody>
      </p:sp>
      <p:sp>
        <p:nvSpPr>
          <p:cNvPr id="15" name="Rectangle 14"/>
          <p:cNvSpPr/>
          <p:nvPr/>
        </p:nvSpPr>
        <p:spPr>
          <a:xfrm>
            <a:off x="1073140" y="1927840"/>
            <a:ext cx="3845283" cy="369332"/>
          </a:xfrm>
          <a:prstGeom prst="rect">
            <a:avLst/>
          </a:prstGeom>
        </p:spPr>
        <p:txBody>
          <a:bodyPr wrap="none">
            <a:spAutoFit/>
          </a:bodyPr>
          <a:lstStyle/>
          <a:p>
            <a:pPr>
              <a:defRPr/>
            </a:pPr>
            <a:r>
              <a:rPr lang="en-US" b="1" kern="0" dirty="0">
                <a:solidFill>
                  <a:srgbClr val="707276"/>
                </a:solidFill>
              </a:rPr>
              <a:t>Republican Party Job Approval Ratings</a:t>
            </a:r>
          </a:p>
        </p:txBody>
      </p:sp>
      <p:sp>
        <p:nvSpPr>
          <p:cNvPr id="21" name="Rectangle 20"/>
          <p:cNvSpPr/>
          <p:nvPr/>
        </p:nvSpPr>
        <p:spPr>
          <a:xfrm>
            <a:off x="7093423" y="1992868"/>
            <a:ext cx="3878113" cy="369332"/>
          </a:xfrm>
          <a:prstGeom prst="rect">
            <a:avLst/>
          </a:prstGeom>
        </p:spPr>
        <p:txBody>
          <a:bodyPr wrap="none">
            <a:spAutoFit/>
          </a:bodyPr>
          <a:lstStyle/>
          <a:p>
            <a:pPr>
              <a:defRPr/>
            </a:pPr>
            <a:r>
              <a:rPr lang="en-US" b="1" kern="0" dirty="0">
                <a:solidFill>
                  <a:srgbClr val="707276"/>
                </a:solidFill>
              </a:rPr>
              <a:t>Democratic Party Job Approval Ratings</a:t>
            </a:r>
          </a:p>
        </p:txBody>
      </p:sp>
      <p:grpSp>
        <p:nvGrpSpPr>
          <p:cNvPr id="5" name="Group 4"/>
          <p:cNvGrpSpPr/>
          <p:nvPr/>
        </p:nvGrpSpPr>
        <p:grpSpPr>
          <a:xfrm>
            <a:off x="811442" y="2427913"/>
            <a:ext cx="6427558" cy="3784694"/>
            <a:chOff x="533400" y="2427913"/>
            <a:chExt cx="6275158" cy="3784694"/>
          </a:xfrm>
        </p:grpSpPr>
        <p:graphicFrame>
          <p:nvGraphicFramePr>
            <p:cNvPr id="12" name="Chart 11"/>
            <p:cNvGraphicFramePr/>
            <p:nvPr>
              <p:extLst>
                <p:ext uri="{D42A27DB-BD31-4B8C-83A1-F6EECF244321}">
                  <p14:modId xmlns:p14="http://schemas.microsoft.com/office/powerpoint/2010/main" val="2723666850"/>
                </p:ext>
              </p:extLst>
            </p:nvPr>
          </p:nvGraphicFramePr>
          <p:xfrm>
            <a:off x="533400" y="2427913"/>
            <a:ext cx="6275158" cy="3784694"/>
          </p:xfrm>
          <a:graphic>
            <a:graphicData uri="http://schemas.openxmlformats.org/drawingml/2006/chart">
              <c:chart xmlns:c="http://schemas.openxmlformats.org/drawingml/2006/chart" xmlns:r="http://schemas.openxmlformats.org/officeDocument/2006/relationships" r:id="rId2"/>
            </a:graphicData>
          </a:graphic>
        </p:graphicFrame>
        <p:sp>
          <p:nvSpPr>
            <p:cNvPr id="23" name="Rectangular Callout 22"/>
            <p:cNvSpPr/>
            <p:nvPr/>
          </p:nvSpPr>
          <p:spPr>
            <a:xfrm>
              <a:off x="4630326" y="2612018"/>
              <a:ext cx="1573805" cy="828344"/>
            </a:xfrm>
            <a:prstGeom prst="wedgeRectCallout">
              <a:avLst>
                <a:gd name="adj1" fmla="val -68485"/>
                <a:gd name="adj2" fmla="val -17433"/>
              </a:avLst>
            </a:prstGeom>
            <a:noFill/>
            <a:ln>
              <a:solidFill>
                <a:srgbClr val="44546A"/>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1200" kern="0" dirty="0">
                  <a:solidFill>
                    <a:srgbClr val="707276"/>
                  </a:solidFill>
                </a:rPr>
                <a:t>Highest among:</a:t>
              </a:r>
            </a:p>
            <a:p>
              <a:pPr marL="285750" indent="-285750">
                <a:buFont typeface="Arial" panose="020B0604020202020204" pitchFamily="34" charset="0"/>
                <a:buChar char="•"/>
                <a:defRPr/>
              </a:pPr>
              <a:r>
                <a:rPr lang="en-US" sz="1200" kern="0" dirty="0">
                  <a:solidFill>
                    <a:srgbClr val="707276"/>
                  </a:solidFill>
                </a:rPr>
                <a:t>Republicans (71%)</a:t>
              </a:r>
            </a:p>
            <a:p>
              <a:pPr marL="285750" indent="-285750">
                <a:buFont typeface="Arial" panose="020B0604020202020204" pitchFamily="34" charset="0"/>
                <a:buChar char="•"/>
                <a:defRPr/>
              </a:pPr>
              <a:r>
                <a:rPr lang="en-US" sz="1200" kern="0" dirty="0">
                  <a:solidFill>
                    <a:srgbClr val="707276"/>
                  </a:solidFill>
                </a:rPr>
                <a:t>Trump voters (67%)</a:t>
              </a:r>
            </a:p>
          </p:txBody>
        </p:sp>
        <p:sp>
          <p:nvSpPr>
            <p:cNvPr id="24" name="Left Bracket 23"/>
            <p:cNvSpPr/>
            <p:nvPr/>
          </p:nvSpPr>
          <p:spPr>
            <a:xfrm flipH="1">
              <a:off x="3428999" y="2554888"/>
              <a:ext cx="89717" cy="1230810"/>
            </a:xfrm>
            <a:prstGeom prst="leftBracket">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kern="0" dirty="0">
                <a:solidFill>
                  <a:sysClr val="windowText" lastClr="000000"/>
                </a:solidFill>
              </a:endParaRPr>
            </a:p>
          </p:txBody>
        </p:sp>
        <p:sp>
          <p:nvSpPr>
            <p:cNvPr id="25" name="Rounded Rectangle 24"/>
            <p:cNvSpPr/>
            <p:nvPr/>
          </p:nvSpPr>
          <p:spPr>
            <a:xfrm>
              <a:off x="3476045" y="2590800"/>
              <a:ext cx="2328672"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sz="3200" b="1" kern="0" dirty="0">
                  <a:solidFill>
                    <a:srgbClr val="A10028"/>
                  </a:solidFill>
                </a:rPr>
                <a:t>37%</a:t>
              </a:r>
              <a:br>
                <a:rPr lang="en-US" sz="3200" b="1" kern="0" dirty="0">
                  <a:solidFill>
                    <a:srgbClr val="A10028"/>
                  </a:solidFill>
                </a:rPr>
              </a:br>
              <a:r>
                <a:rPr lang="en-US" sz="2000" b="1" kern="0" dirty="0">
                  <a:solidFill>
                    <a:srgbClr val="A10028"/>
                  </a:solidFill>
                </a:rPr>
                <a:t>approve</a:t>
              </a:r>
            </a:p>
          </p:txBody>
        </p:sp>
      </p:grpSp>
      <p:sp>
        <p:nvSpPr>
          <p:cNvPr id="18" name="Left Bracket 17"/>
          <p:cNvSpPr/>
          <p:nvPr/>
        </p:nvSpPr>
        <p:spPr>
          <a:xfrm flipH="1">
            <a:off x="3750503" y="3854296"/>
            <a:ext cx="87386" cy="1981319"/>
          </a:xfrm>
          <a:prstGeom prst="leftBracket">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kern="0" dirty="0">
              <a:solidFill>
                <a:sysClr val="windowText" lastClr="000000"/>
              </a:solidFill>
            </a:endParaRPr>
          </a:p>
        </p:txBody>
      </p:sp>
      <p:sp>
        <p:nvSpPr>
          <p:cNvPr id="19" name="Rounded Rectangle 18"/>
          <p:cNvSpPr/>
          <p:nvPr/>
        </p:nvSpPr>
        <p:spPr>
          <a:xfrm>
            <a:off x="3837889" y="3912673"/>
            <a:ext cx="2328672"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sz="3200" b="1" kern="0" dirty="0">
                <a:solidFill>
                  <a:srgbClr val="A10028"/>
                </a:solidFill>
              </a:rPr>
              <a:t>63%</a:t>
            </a:r>
            <a:br>
              <a:rPr lang="en-US" sz="3200" b="1" kern="0" dirty="0">
                <a:solidFill>
                  <a:srgbClr val="A10028"/>
                </a:solidFill>
              </a:rPr>
            </a:br>
            <a:r>
              <a:rPr lang="en-US" sz="2000" b="1" kern="0" dirty="0">
                <a:solidFill>
                  <a:srgbClr val="A10028"/>
                </a:solidFill>
              </a:rPr>
              <a:t>disapprove</a:t>
            </a:r>
          </a:p>
        </p:txBody>
      </p:sp>
      <p:grpSp>
        <p:nvGrpSpPr>
          <p:cNvPr id="6" name="Group 5"/>
          <p:cNvGrpSpPr/>
          <p:nvPr/>
        </p:nvGrpSpPr>
        <p:grpSpPr>
          <a:xfrm>
            <a:off x="6588523" y="2419188"/>
            <a:ext cx="5374877" cy="3793419"/>
            <a:chOff x="6096000" y="2419188"/>
            <a:chExt cx="5374877" cy="3793419"/>
          </a:xfrm>
        </p:grpSpPr>
        <p:graphicFrame>
          <p:nvGraphicFramePr>
            <p:cNvPr id="16" name="Chart 15"/>
            <p:cNvGraphicFramePr/>
            <p:nvPr>
              <p:extLst>
                <p:ext uri="{D42A27DB-BD31-4B8C-83A1-F6EECF244321}">
                  <p14:modId xmlns:p14="http://schemas.microsoft.com/office/powerpoint/2010/main" val="1127258343"/>
                </p:ext>
              </p:extLst>
            </p:nvPr>
          </p:nvGraphicFramePr>
          <p:xfrm>
            <a:off x="6096000" y="2419188"/>
            <a:ext cx="4724400" cy="3793419"/>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ular Callout 21"/>
            <p:cNvSpPr/>
            <p:nvPr/>
          </p:nvSpPr>
          <p:spPr>
            <a:xfrm>
              <a:off x="10210800" y="2686929"/>
              <a:ext cx="1260077" cy="1098769"/>
            </a:xfrm>
            <a:prstGeom prst="wedgeRectCallout">
              <a:avLst>
                <a:gd name="adj1" fmla="val -64070"/>
                <a:gd name="adj2" fmla="val -27825"/>
              </a:avLst>
            </a:prstGeom>
            <a:noFill/>
            <a:ln>
              <a:solidFill>
                <a:srgbClr val="44546A"/>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1200" kern="0" dirty="0">
                  <a:solidFill>
                    <a:srgbClr val="707276"/>
                  </a:solidFill>
                </a:rPr>
                <a:t>Highest among:</a:t>
              </a:r>
            </a:p>
            <a:p>
              <a:pPr marL="285750" indent="-285750">
                <a:buFont typeface="Arial" panose="020B0604020202020204" pitchFamily="34" charset="0"/>
                <a:buChar char="•"/>
                <a:defRPr/>
              </a:pPr>
              <a:r>
                <a:rPr lang="en-US" sz="1200" kern="0" dirty="0">
                  <a:solidFill>
                    <a:srgbClr val="707276"/>
                  </a:solidFill>
                </a:rPr>
                <a:t>Democrats (68%)</a:t>
              </a:r>
            </a:p>
            <a:p>
              <a:pPr marL="285750" indent="-285750">
                <a:buFont typeface="Arial" panose="020B0604020202020204" pitchFamily="34" charset="0"/>
                <a:buChar char="•"/>
                <a:defRPr/>
              </a:pPr>
              <a:r>
                <a:rPr lang="en-US" sz="1200" kern="0" dirty="0">
                  <a:solidFill>
                    <a:srgbClr val="707276"/>
                  </a:solidFill>
                </a:rPr>
                <a:t>Clinton voters (64%)</a:t>
              </a:r>
            </a:p>
          </p:txBody>
        </p:sp>
        <p:sp>
          <p:nvSpPr>
            <p:cNvPr id="26" name="Rounded Rectangle 25"/>
            <p:cNvSpPr/>
            <p:nvPr/>
          </p:nvSpPr>
          <p:spPr>
            <a:xfrm>
              <a:off x="9054216" y="2590800"/>
              <a:ext cx="2328672"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sz="3200" b="1" kern="0" dirty="0">
                  <a:solidFill>
                    <a:srgbClr val="009DD9"/>
                  </a:solidFill>
                </a:rPr>
                <a:t>38%</a:t>
              </a:r>
              <a:br>
                <a:rPr lang="en-US" sz="3200" b="1" kern="0" dirty="0">
                  <a:solidFill>
                    <a:srgbClr val="009DD9"/>
                  </a:solidFill>
                </a:rPr>
              </a:br>
              <a:r>
                <a:rPr lang="en-US" sz="2000" b="1" kern="0" dirty="0">
                  <a:solidFill>
                    <a:srgbClr val="009DD9"/>
                  </a:solidFill>
                </a:rPr>
                <a:t>approve</a:t>
              </a:r>
            </a:p>
          </p:txBody>
        </p:sp>
        <p:sp>
          <p:nvSpPr>
            <p:cNvPr id="27" name="Left Bracket 26"/>
            <p:cNvSpPr/>
            <p:nvPr/>
          </p:nvSpPr>
          <p:spPr>
            <a:xfrm flipH="1">
              <a:off x="8999529" y="2545080"/>
              <a:ext cx="65900" cy="1188720"/>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kern="0" dirty="0">
                <a:solidFill>
                  <a:sysClr val="windowText" lastClr="000000"/>
                </a:solidFill>
              </a:endParaRPr>
            </a:p>
          </p:txBody>
        </p:sp>
        <p:sp>
          <p:nvSpPr>
            <p:cNvPr id="20" name="Rounded Rectangle 19"/>
            <p:cNvSpPr/>
            <p:nvPr/>
          </p:nvSpPr>
          <p:spPr>
            <a:xfrm>
              <a:off x="9060663" y="3810000"/>
              <a:ext cx="2328672"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sz="3200" b="1" kern="0" dirty="0">
                  <a:solidFill>
                    <a:srgbClr val="009DD9"/>
                  </a:solidFill>
                </a:rPr>
                <a:t>62%</a:t>
              </a:r>
              <a:br>
                <a:rPr lang="en-US" sz="3200" b="1" kern="0" dirty="0">
                  <a:solidFill>
                    <a:srgbClr val="009DD9"/>
                  </a:solidFill>
                </a:rPr>
              </a:br>
              <a:r>
                <a:rPr lang="en-US" sz="2000" b="1" kern="0" dirty="0">
                  <a:solidFill>
                    <a:srgbClr val="009DD9"/>
                  </a:solidFill>
                </a:rPr>
                <a:t>disapprove</a:t>
              </a:r>
            </a:p>
          </p:txBody>
        </p:sp>
        <p:sp>
          <p:nvSpPr>
            <p:cNvPr id="28" name="Left Bracket 27"/>
            <p:cNvSpPr/>
            <p:nvPr/>
          </p:nvSpPr>
          <p:spPr>
            <a:xfrm flipH="1">
              <a:off x="9005976" y="3816825"/>
              <a:ext cx="65900" cy="2011680"/>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kern="0" dirty="0">
                <a:solidFill>
                  <a:sysClr val="windowText" lastClr="000000"/>
                </a:solidFill>
              </a:endParaRPr>
            </a:p>
          </p:txBody>
        </p:sp>
      </p:grpSp>
    </p:spTree>
    <p:extLst>
      <p:ext uri="{BB962C8B-B14F-4D97-AF65-F5344CB8AC3E}">
        <p14:creationId xmlns:p14="http://schemas.microsoft.com/office/powerpoint/2010/main" val="292692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669213"/>
            <a:ext cx="10561320" cy="571500"/>
          </a:xfrm>
        </p:spPr>
        <p:txBody>
          <a:bodyPr/>
          <a:lstStyle/>
          <a:p>
            <a:r>
              <a:rPr lang="en-US" dirty="0"/>
              <a:t>Over a quarter of voters think stimulating American jobs should be the top priority </a:t>
            </a:r>
          </a:p>
        </p:txBody>
      </p:sp>
      <p:sp>
        <p:nvSpPr>
          <p:cNvPr id="3" name="Text Placeholder 2"/>
          <p:cNvSpPr>
            <a:spLocks noGrp="1"/>
          </p:cNvSpPr>
          <p:nvPr>
            <p:ph type="body" idx="13"/>
          </p:nvPr>
        </p:nvSpPr>
        <p:spPr/>
        <p:txBody>
          <a:bodyPr/>
          <a:lstStyle/>
          <a:p>
            <a:r>
              <a:rPr lang="en-US" dirty="0"/>
              <a:t>Nearly 1 in 5 think destroying ISIS should be the top priority. </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(n=2258) </a:t>
            </a:r>
          </a:p>
          <a:p>
            <a:r>
              <a:rPr lang="en-US" dirty="0">
                <a:solidFill>
                  <a:srgbClr val="262626"/>
                </a:solidFill>
                <a:ea typeface="MS Mincho" panose="02020609040205080304" pitchFamily="49" charset="-128"/>
              </a:rPr>
              <a:t>M9. Which of the following should be the top priority for President Trump and Republicans in Congress</a:t>
            </a:r>
            <a:endParaRPr lang="en-US" dirty="0"/>
          </a:p>
        </p:txBody>
      </p:sp>
      <p:graphicFrame>
        <p:nvGraphicFramePr>
          <p:cNvPr id="5" name="Chart 4"/>
          <p:cNvGraphicFramePr/>
          <p:nvPr>
            <p:extLst>
              <p:ext uri="{D42A27DB-BD31-4B8C-83A1-F6EECF244321}">
                <p14:modId xmlns:p14="http://schemas.microsoft.com/office/powerpoint/2010/main" val="2904089861"/>
              </p:ext>
            </p:extLst>
          </p:nvPr>
        </p:nvGraphicFramePr>
        <p:xfrm>
          <a:off x="2003594" y="1907695"/>
          <a:ext cx="8458200" cy="4465673"/>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839681" y="1828800"/>
            <a:ext cx="8937063" cy="369332"/>
          </a:xfrm>
          <a:prstGeom prst="rect">
            <a:avLst/>
          </a:prstGeom>
        </p:spPr>
        <p:txBody>
          <a:bodyPr wrap="none">
            <a:spAutoFit/>
          </a:bodyPr>
          <a:lstStyle/>
          <a:p>
            <a:pPr algn="ctr" defTabSz="457200">
              <a:defRPr/>
            </a:pPr>
            <a:r>
              <a:rPr lang="en-US" b="1" kern="0" dirty="0">
                <a:solidFill>
                  <a:srgbClr val="707276"/>
                </a:solidFill>
              </a:rPr>
              <a:t>Voters’ think the top priorities for President Trump and Republicans in Congress should be…</a:t>
            </a:r>
          </a:p>
        </p:txBody>
      </p:sp>
    </p:spTree>
    <p:extLst>
      <p:ext uri="{BB962C8B-B14F-4D97-AF65-F5344CB8AC3E}">
        <p14:creationId xmlns:p14="http://schemas.microsoft.com/office/powerpoint/2010/main" val="1457063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723900"/>
            <a:ext cx="10408920" cy="571500"/>
          </a:xfrm>
        </p:spPr>
        <p:txBody>
          <a:bodyPr/>
          <a:lstStyle/>
          <a:p>
            <a:r>
              <a:rPr lang="en-US" dirty="0"/>
              <a:t>Majority would not impeach over actions; Two in five would remove from office</a:t>
            </a:r>
          </a:p>
        </p:txBody>
      </p:sp>
      <p:sp>
        <p:nvSpPr>
          <p:cNvPr id="3" name="Text Placeholder 2"/>
          <p:cNvSpPr>
            <a:spLocks noGrp="1"/>
          </p:cNvSpPr>
          <p:nvPr>
            <p:ph type="body" idx="13"/>
          </p:nvPr>
        </p:nvSpPr>
        <p:spPr>
          <a:xfrm>
            <a:off x="792480" y="1361282"/>
            <a:ext cx="10880429" cy="315118"/>
          </a:xfrm>
        </p:spPr>
        <p:txBody>
          <a:bodyPr/>
          <a:lstStyle/>
          <a:p>
            <a:r>
              <a:rPr lang="en-US" dirty="0"/>
              <a:t>Less than 1 in 5 say Trump should be censured by Congress and more than 2 in 5 say no action should be taken.</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(n=2258) </a:t>
            </a:r>
          </a:p>
          <a:p>
            <a:r>
              <a:rPr lang="en-US" dirty="0">
                <a:solidFill>
                  <a:srgbClr val="262626"/>
                </a:solidFill>
                <a:ea typeface="MS Mincho" panose="02020609040205080304" pitchFamily="49" charset="-128"/>
              </a:rPr>
              <a:t>M9B. Do you think that, for his actions, President Trump should be impeached and removed from office, censured by Congress, or no action should be taken?</a:t>
            </a:r>
          </a:p>
        </p:txBody>
      </p:sp>
      <p:graphicFrame>
        <p:nvGraphicFramePr>
          <p:cNvPr id="5" name="Chart 4"/>
          <p:cNvGraphicFramePr/>
          <p:nvPr>
            <p:extLst>
              <p:ext uri="{D42A27DB-BD31-4B8C-83A1-F6EECF244321}">
                <p14:modId xmlns:p14="http://schemas.microsoft.com/office/powerpoint/2010/main" val="3590793792"/>
              </p:ext>
            </p:extLst>
          </p:nvPr>
        </p:nvGraphicFramePr>
        <p:xfrm>
          <a:off x="3756626" y="2164620"/>
          <a:ext cx="5135947" cy="359333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637416" y="3493767"/>
            <a:ext cx="1676400" cy="1292662"/>
          </a:xfrm>
          <a:prstGeom prst="rect">
            <a:avLst/>
          </a:prstGeom>
          <a:noFill/>
        </p:spPr>
        <p:txBody>
          <a:bodyPr wrap="square" rtlCol="0">
            <a:spAutoFit/>
          </a:bodyPr>
          <a:lstStyle/>
          <a:p>
            <a:pPr lvl="0" algn="ctr">
              <a:defRPr/>
            </a:pPr>
            <a:r>
              <a:rPr lang="en-US" sz="2000" b="1" dirty="0">
                <a:solidFill>
                  <a:srgbClr val="C00000"/>
                </a:solidFill>
              </a:rPr>
              <a:t>Impeached and removed from office</a:t>
            </a:r>
          </a:p>
          <a:p>
            <a:endParaRPr lang="en-US" dirty="0">
              <a:solidFill>
                <a:srgbClr val="C00000"/>
              </a:solidFill>
            </a:endParaRPr>
          </a:p>
        </p:txBody>
      </p:sp>
      <p:sp>
        <p:nvSpPr>
          <p:cNvPr id="7" name="Rectangle 6"/>
          <p:cNvSpPr/>
          <p:nvPr/>
        </p:nvSpPr>
        <p:spPr>
          <a:xfrm>
            <a:off x="4326848" y="2019585"/>
            <a:ext cx="3995502" cy="338554"/>
          </a:xfrm>
          <a:prstGeom prst="rect">
            <a:avLst/>
          </a:prstGeom>
        </p:spPr>
        <p:txBody>
          <a:bodyPr wrap="square">
            <a:spAutoFit/>
          </a:bodyPr>
          <a:lstStyle/>
          <a:p>
            <a:pPr algn="ctr"/>
            <a:r>
              <a:rPr lang="en-US" sz="1600" b="1" dirty="0">
                <a:solidFill>
                  <a:srgbClr val="707276"/>
                </a:solidFill>
              </a:rPr>
              <a:t>For his actions, President Trump should be…</a:t>
            </a:r>
          </a:p>
        </p:txBody>
      </p:sp>
      <p:sp>
        <p:nvSpPr>
          <p:cNvPr id="8" name="TextBox 7"/>
          <p:cNvSpPr txBox="1"/>
          <p:nvPr/>
        </p:nvSpPr>
        <p:spPr>
          <a:xfrm>
            <a:off x="3352800" y="3587534"/>
            <a:ext cx="1798089" cy="1015663"/>
          </a:xfrm>
          <a:prstGeom prst="rect">
            <a:avLst/>
          </a:prstGeom>
          <a:noFill/>
        </p:spPr>
        <p:txBody>
          <a:bodyPr wrap="square" rtlCol="0">
            <a:spAutoFit/>
          </a:bodyPr>
          <a:lstStyle/>
          <a:p>
            <a:pPr algn="ctr"/>
            <a:r>
              <a:rPr lang="en-US" sz="2000" b="1" dirty="0">
                <a:solidFill>
                  <a:srgbClr val="009DD9"/>
                </a:solidFill>
              </a:rPr>
              <a:t>No action should be taken</a:t>
            </a:r>
          </a:p>
        </p:txBody>
      </p:sp>
      <p:sp>
        <p:nvSpPr>
          <p:cNvPr id="9" name="TextBox 8"/>
          <p:cNvSpPr txBox="1"/>
          <p:nvPr/>
        </p:nvSpPr>
        <p:spPr>
          <a:xfrm>
            <a:off x="5791200" y="5419261"/>
            <a:ext cx="1478511" cy="954107"/>
          </a:xfrm>
          <a:prstGeom prst="rect">
            <a:avLst/>
          </a:prstGeom>
          <a:noFill/>
        </p:spPr>
        <p:txBody>
          <a:bodyPr wrap="square" rtlCol="0">
            <a:spAutoFit/>
          </a:bodyPr>
          <a:lstStyle/>
          <a:p>
            <a:pPr lvl="0" algn="ctr">
              <a:defRPr/>
            </a:pPr>
            <a:r>
              <a:rPr lang="en-US" sz="2000" b="1" kern="0" dirty="0">
                <a:solidFill>
                  <a:schemeClr val="bg2"/>
                </a:solidFill>
              </a:rPr>
              <a:t>Censured by Congress</a:t>
            </a:r>
          </a:p>
          <a:p>
            <a:endParaRPr lang="en-US" sz="1600" dirty="0"/>
          </a:p>
        </p:txBody>
      </p:sp>
    </p:spTree>
    <p:extLst>
      <p:ext uri="{BB962C8B-B14F-4D97-AF65-F5344CB8AC3E}">
        <p14:creationId xmlns:p14="http://schemas.microsoft.com/office/powerpoint/2010/main" val="3853847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353309" y="2965191"/>
            <a:ext cx="1629580" cy="1600409"/>
            <a:chOff x="1243844" y="3886200"/>
            <a:chExt cx="1629580" cy="1600409"/>
          </a:xfrm>
        </p:grpSpPr>
        <p:sp>
          <p:nvSpPr>
            <p:cNvPr id="16" name="Oval 15"/>
            <p:cNvSpPr/>
            <p:nvPr/>
          </p:nvSpPr>
          <p:spPr>
            <a:xfrm>
              <a:off x="1243844" y="3886200"/>
              <a:ext cx="1629580" cy="1600409"/>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kumimoji="0" lang="en-US" b="1" i="0" u="none" strike="noStrike" kern="0" cap="none" spc="0" normalizeH="0" baseline="0" noProof="0" dirty="0">
                <a:ln>
                  <a:noFill/>
                </a:ln>
                <a:solidFill>
                  <a:srgbClr val="707276"/>
                </a:solidFill>
                <a:effectLst/>
                <a:uLnTx/>
                <a:uFillTx/>
              </a:endParaRPr>
            </a:p>
          </p:txBody>
        </p:sp>
        <p:sp>
          <p:nvSpPr>
            <p:cNvPr id="17" name="TextBox 16"/>
            <p:cNvSpPr txBox="1"/>
            <p:nvPr/>
          </p:nvSpPr>
          <p:spPr>
            <a:xfrm>
              <a:off x="1269446" y="4221829"/>
              <a:ext cx="1487835" cy="1138773"/>
            </a:xfrm>
            <a:prstGeom prst="rect">
              <a:avLst/>
            </a:prstGeom>
            <a:noFill/>
          </p:spPr>
          <p:txBody>
            <a:bodyPr wrap="square" rtlCol="0">
              <a:spAutoFit/>
            </a:bodyPr>
            <a:lstStyle/>
            <a:p>
              <a:pPr lvl="0" algn="ctr">
                <a:defRPr/>
              </a:pPr>
              <a:r>
                <a:rPr lang="en-US" sz="2400" b="1" kern="0" dirty="0">
                  <a:solidFill>
                    <a:srgbClr val="707276"/>
                  </a:solidFill>
                </a:rPr>
                <a:t>36% </a:t>
              </a:r>
            </a:p>
            <a:p>
              <a:pPr lvl="0" algn="ctr">
                <a:defRPr/>
              </a:pPr>
              <a:r>
                <a:rPr lang="en-US" sz="1400" b="1" kern="0" dirty="0">
                  <a:solidFill>
                    <a:srgbClr val="707276"/>
                  </a:solidFill>
                </a:rPr>
                <a:t>helping the country</a:t>
              </a:r>
            </a:p>
            <a:p>
              <a:endParaRPr lang="en-US" sz="1600" dirty="0"/>
            </a:p>
          </p:txBody>
        </p:sp>
      </p:grpSp>
      <p:sp>
        <p:nvSpPr>
          <p:cNvPr id="20" name="Oval 19"/>
          <p:cNvSpPr/>
          <p:nvPr/>
        </p:nvSpPr>
        <p:spPr>
          <a:xfrm>
            <a:off x="6466094" y="2873853"/>
            <a:ext cx="1518380" cy="1452601"/>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kumimoji="0" lang="en-US" b="1" i="0" u="none" strike="noStrike" kern="0" cap="none" spc="0" normalizeH="0" baseline="0" noProof="0" dirty="0">
              <a:ln>
                <a:noFill/>
              </a:ln>
              <a:solidFill>
                <a:srgbClr val="707276"/>
              </a:solidFill>
              <a:effectLst/>
              <a:uLnTx/>
              <a:uFillTx/>
            </a:endParaRPr>
          </a:p>
        </p:txBody>
      </p:sp>
      <p:sp>
        <p:nvSpPr>
          <p:cNvPr id="2" name="Title 1"/>
          <p:cNvSpPr>
            <a:spLocks noGrp="1"/>
          </p:cNvSpPr>
          <p:nvPr>
            <p:ph type="title"/>
          </p:nvPr>
        </p:nvSpPr>
        <p:spPr>
          <a:xfrm>
            <a:off x="792480" y="676656"/>
            <a:ext cx="10408920" cy="571500"/>
          </a:xfrm>
        </p:spPr>
        <p:txBody>
          <a:bodyPr/>
          <a:lstStyle/>
          <a:p>
            <a:r>
              <a:rPr lang="en-US" dirty="0"/>
              <a:t>Nearly 2 in 3 voters say the investigations into Russia and trump are hurting the country</a:t>
            </a:r>
          </a:p>
        </p:txBody>
      </p:sp>
      <p:sp>
        <p:nvSpPr>
          <p:cNvPr id="3" name="Text Placeholder 2"/>
          <p:cNvSpPr>
            <a:spLocks noGrp="1"/>
          </p:cNvSpPr>
          <p:nvPr>
            <p:ph type="body" idx="13"/>
          </p:nvPr>
        </p:nvSpPr>
        <p:spPr/>
        <p:txBody>
          <a:bodyPr/>
          <a:lstStyle/>
          <a:p>
            <a:r>
              <a:rPr lang="en-US" dirty="0"/>
              <a:t>Over 3 in 5 say these investigations will ultimately lead to the ending of the Russia inquiry. </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(n=2258) </a:t>
            </a:r>
          </a:p>
          <a:p>
            <a:r>
              <a:rPr lang="en-US" dirty="0">
                <a:solidFill>
                  <a:srgbClr val="262626"/>
                </a:solidFill>
                <a:ea typeface="MS Mincho" panose="02020609040205080304" pitchFamily="49" charset="-128"/>
              </a:rPr>
              <a:t>M10. Do you think the investigations into Russia and President Trump are helping the country or hurting the country?</a:t>
            </a:r>
          </a:p>
          <a:p>
            <a:r>
              <a:rPr lang="en-US" dirty="0">
                <a:solidFill>
                  <a:srgbClr val="262626"/>
                </a:solidFill>
                <a:ea typeface="MS Mincho" panose="02020609040205080304" pitchFamily="49" charset="-128"/>
              </a:rPr>
              <a:t>M11. Do you think these investigations will ultimately lead to impeachment of the President or to nothing much beyond ending this matter?</a:t>
            </a:r>
            <a:endParaRPr lang="en-US" dirty="0"/>
          </a:p>
        </p:txBody>
      </p:sp>
      <p:graphicFrame>
        <p:nvGraphicFramePr>
          <p:cNvPr id="5" name="Chart 4"/>
          <p:cNvGraphicFramePr/>
          <p:nvPr>
            <p:extLst>
              <p:ext uri="{D42A27DB-BD31-4B8C-83A1-F6EECF244321}">
                <p14:modId xmlns:p14="http://schemas.microsoft.com/office/powerpoint/2010/main" val="1501231482"/>
              </p:ext>
            </p:extLst>
          </p:nvPr>
        </p:nvGraphicFramePr>
        <p:xfrm>
          <a:off x="6705600" y="3053590"/>
          <a:ext cx="4133958" cy="27871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397356778"/>
              </p:ext>
            </p:extLst>
          </p:nvPr>
        </p:nvGraphicFramePr>
        <p:xfrm>
          <a:off x="1773692" y="3053590"/>
          <a:ext cx="4133958" cy="278711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6498178" y="2427559"/>
            <a:ext cx="4062124" cy="338554"/>
          </a:xfrm>
          <a:prstGeom prst="rect">
            <a:avLst/>
          </a:prstGeom>
        </p:spPr>
        <p:txBody>
          <a:bodyPr wrap="square">
            <a:spAutoFit/>
          </a:bodyPr>
          <a:lstStyle/>
          <a:p>
            <a:pPr algn="ctr"/>
            <a:r>
              <a:rPr lang="en-US" sz="1600" b="1" dirty="0">
                <a:solidFill>
                  <a:srgbClr val="707276"/>
                </a:solidFill>
              </a:rPr>
              <a:t>These investigations will ultimately lead to…</a:t>
            </a:r>
          </a:p>
        </p:txBody>
      </p:sp>
      <p:sp>
        <p:nvSpPr>
          <p:cNvPr id="9" name="Rectangle 8"/>
          <p:cNvSpPr/>
          <p:nvPr/>
        </p:nvSpPr>
        <p:spPr>
          <a:xfrm>
            <a:off x="1825306" y="2365363"/>
            <a:ext cx="3571407" cy="584775"/>
          </a:xfrm>
          <a:prstGeom prst="rect">
            <a:avLst/>
          </a:prstGeom>
        </p:spPr>
        <p:txBody>
          <a:bodyPr wrap="square">
            <a:spAutoFit/>
          </a:bodyPr>
          <a:lstStyle/>
          <a:p>
            <a:pPr algn="ctr"/>
            <a:r>
              <a:rPr lang="en-US" sz="1600" b="1" dirty="0">
                <a:solidFill>
                  <a:srgbClr val="707276"/>
                </a:solidFill>
              </a:rPr>
              <a:t>The investigations into Russia and President Trump are…</a:t>
            </a:r>
          </a:p>
        </p:txBody>
      </p:sp>
      <p:sp>
        <p:nvSpPr>
          <p:cNvPr id="15" name="TextBox 14"/>
          <p:cNvSpPr txBox="1"/>
          <p:nvPr/>
        </p:nvSpPr>
        <p:spPr>
          <a:xfrm>
            <a:off x="3102642" y="3821863"/>
            <a:ext cx="1476057" cy="1138773"/>
          </a:xfrm>
          <a:prstGeom prst="rect">
            <a:avLst/>
          </a:prstGeom>
          <a:noFill/>
        </p:spPr>
        <p:txBody>
          <a:bodyPr wrap="square" rtlCol="0">
            <a:spAutoFit/>
          </a:bodyPr>
          <a:lstStyle/>
          <a:p>
            <a:pPr algn="ctr"/>
            <a:r>
              <a:rPr lang="en-US" sz="3200" b="1" dirty="0">
                <a:solidFill>
                  <a:srgbClr val="C00000"/>
                </a:solidFill>
              </a:rPr>
              <a:t>64%</a:t>
            </a:r>
            <a:r>
              <a:rPr lang="en-US" sz="2400" b="1" dirty="0">
                <a:solidFill>
                  <a:srgbClr val="C00000"/>
                </a:solidFill>
              </a:rPr>
              <a:t> </a:t>
            </a:r>
            <a:br>
              <a:rPr lang="en-US" sz="2400" b="1" dirty="0">
                <a:solidFill>
                  <a:srgbClr val="C00000"/>
                </a:solidFill>
              </a:rPr>
            </a:br>
            <a:r>
              <a:rPr lang="en-US" b="1" dirty="0">
                <a:solidFill>
                  <a:srgbClr val="C00000"/>
                </a:solidFill>
              </a:rPr>
              <a:t>hurting the country</a:t>
            </a:r>
          </a:p>
        </p:txBody>
      </p:sp>
      <p:sp>
        <p:nvSpPr>
          <p:cNvPr id="18" name="TextBox 17"/>
          <p:cNvSpPr txBox="1"/>
          <p:nvPr/>
        </p:nvSpPr>
        <p:spPr>
          <a:xfrm>
            <a:off x="8021749" y="3667974"/>
            <a:ext cx="1521349" cy="1138773"/>
          </a:xfrm>
          <a:prstGeom prst="rect">
            <a:avLst/>
          </a:prstGeom>
          <a:noFill/>
        </p:spPr>
        <p:txBody>
          <a:bodyPr wrap="square" rtlCol="0">
            <a:spAutoFit/>
          </a:bodyPr>
          <a:lstStyle/>
          <a:p>
            <a:pPr algn="ctr"/>
            <a:r>
              <a:rPr lang="en-US" sz="3200" b="1" dirty="0">
                <a:solidFill>
                  <a:srgbClr val="C00000"/>
                </a:solidFill>
              </a:rPr>
              <a:t>62%</a:t>
            </a:r>
            <a:br>
              <a:rPr lang="en-US" sz="3200" b="1" dirty="0">
                <a:solidFill>
                  <a:srgbClr val="C00000"/>
                </a:solidFill>
              </a:rPr>
            </a:br>
            <a:r>
              <a:rPr lang="en-US" b="1" dirty="0">
                <a:solidFill>
                  <a:srgbClr val="C00000"/>
                </a:solidFill>
              </a:rPr>
              <a:t>ending of the Russia inquiry</a:t>
            </a:r>
          </a:p>
        </p:txBody>
      </p:sp>
      <p:sp>
        <p:nvSpPr>
          <p:cNvPr id="19" name="TextBox 18"/>
          <p:cNvSpPr txBox="1"/>
          <p:nvPr/>
        </p:nvSpPr>
        <p:spPr>
          <a:xfrm>
            <a:off x="6466094" y="3037032"/>
            <a:ext cx="1487835" cy="1354217"/>
          </a:xfrm>
          <a:prstGeom prst="rect">
            <a:avLst/>
          </a:prstGeom>
          <a:noFill/>
        </p:spPr>
        <p:txBody>
          <a:bodyPr wrap="square" rtlCol="0">
            <a:spAutoFit/>
          </a:bodyPr>
          <a:lstStyle/>
          <a:p>
            <a:pPr lvl="0" algn="ctr">
              <a:defRPr/>
            </a:pPr>
            <a:r>
              <a:rPr lang="en-US" sz="2400" b="1" kern="0" dirty="0">
                <a:solidFill>
                  <a:srgbClr val="707276"/>
                </a:solidFill>
              </a:rPr>
              <a:t>38% </a:t>
            </a:r>
          </a:p>
          <a:p>
            <a:pPr lvl="0" algn="ctr">
              <a:defRPr/>
            </a:pPr>
            <a:r>
              <a:rPr lang="en-US" sz="1400" b="1" kern="0" dirty="0">
                <a:solidFill>
                  <a:srgbClr val="707276"/>
                </a:solidFill>
              </a:rPr>
              <a:t>impeachment of the</a:t>
            </a:r>
            <a:br>
              <a:rPr lang="en-US" sz="1400" b="1" kern="0" dirty="0">
                <a:solidFill>
                  <a:srgbClr val="707276"/>
                </a:solidFill>
              </a:rPr>
            </a:br>
            <a:r>
              <a:rPr lang="en-US" sz="1400" b="1" kern="0" dirty="0">
                <a:solidFill>
                  <a:srgbClr val="707276"/>
                </a:solidFill>
              </a:rPr>
              <a:t>President</a:t>
            </a:r>
          </a:p>
          <a:p>
            <a:endParaRPr lang="en-US" sz="1600" dirty="0"/>
          </a:p>
        </p:txBody>
      </p:sp>
    </p:spTree>
    <p:extLst>
      <p:ext uri="{BB962C8B-B14F-4D97-AF65-F5344CB8AC3E}">
        <p14:creationId xmlns:p14="http://schemas.microsoft.com/office/powerpoint/2010/main" val="1654052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7467599" y="2819399"/>
            <a:ext cx="4495801" cy="3355497"/>
            <a:chOff x="7543800" y="3202631"/>
            <a:chExt cx="4495801" cy="3355497"/>
          </a:xfrm>
        </p:grpSpPr>
        <p:sp>
          <p:nvSpPr>
            <p:cNvPr id="13" name="Oval 12"/>
            <p:cNvSpPr/>
            <p:nvPr/>
          </p:nvSpPr>
          <p:spPr>
            <a:xfrm>
              <a:off x="10146617" y="4729328"/>
              <a:ext cx="1892984" cy="1828800"/>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400" b="1" kern="0" dirty="0">
                  <a:solidFill>
                    <a:srgbClr val="707276"/>
                  </a:solidFill>
                </a:rPr>
                <a:t>44</a:t>
              </a:r>
              <a:r>
                <a:rPr kumimoji="0" lang="en-US" sz="2400" b="1" i="0" u="none" strike="noStrike" kern="0" cap="none" spc="0" normalizeH="0" baseline="0" noProof="0" dirty="0">
                  <a:ln>
                    <a:noFill/>
                  </a:ln>
                  <a:solidFill>
                    <a:srgbClr val="707276"/>
                  </a:solidFill>
                  <a:effectLst/>
                  <a:uLnTx/>
                  <a:uFillTx/>
                </a:rPr>
                <a:t>% </a:t>
              </a:r>
              <a:br>
                <a:rPr kumimoji="0" lang="en-US" b="1" i="0" u="none" strike="noStrike" kern="0" cap="none" spc="0" normalizeH="0" baseline="0" noProof="0" dirty="0">
                  <a:ln>
                    <a:noFill/>
                  </a:ln>
                  <a:solidFill>
                    <a:srgbClr val="707276"/>
                  </a:solidFill>
                  <a:effectLst/>
                  <a:uLnTx/>
                  <a:uFillTx/>
                </a:rPr>
              </a:br>
              <a:r>
                <a:rPr lang="en-US" sz="1600" b="1" kern="0" dirty="0">
                  <a:solidFill>
                    <a:srgbClr val="707276"/>
                  </a:solidFill>
                </a:rPr>
                <a:t>of voters approve of Trump firing </a:t>
              </a:r>
              <a:r>
                <a:rPr lang="en-US" sz="1600" b="1" kern="0" dirty="0" err="1">
                  <a:solidFill>
                    <a:srgbClr val="707276"/>
                  </a:solidFill>
                </a:rPr>
                <a:t>Comey</a:t>
              </a:r>
              <a:endParaRPr lang="en-US" sz="1000" b="1" kern="0" dirty="0">
                <a:solidFill>
                  <a:srgbClr val="707276"/>
                </a:solidFill>
              </a:endParaRPr>
            </a:p>
          </p:txBody>
        </p:sp>
        <p:grpSp>
          <p:nvGrpSpPr>
            <p:cNvPr id="14" name="Group 13"/>
            <p:cNvGrpSpPr/>
            <p:nvPr/>
          </p:nvGrpSpPr>
          <p:grpSpPr>
            <a:xfrm>
              <a:off x="7543800" y="3202631"/>
              <a:ext cx="3931920" cy="2743200"/>
              <a:chOff x="4800600" y="2566836"/>
              <a:chExt cx="5359400" cy="3547533"/>
            </a:xfrm>
          </p:grpSpPr>
          <p:graphicFrame>
            <p:nvGraphicFramePr>
              <p:cNvPr id="15" name="Chart 14"/>
              <p:cNvGraphicFramePr/>
              <p:nvPr>
                <p:extLst>
                  <p:ext uri="{D42A27DB-BD31-4B8C-83A1-F6EECF244321}">
                    <p14:modId xmlns:p14="http://schemas.microsoft.com/office/powerpoint/2010/main" val="2098348304"/>
                  </p:ext>
                </p:extLst>
              </p:nvPr>
            </p:nvGraphicFramePr>
            <p:xfrm>
              <a:off x="4800600" y="2566836"/>
              <a:ext cx="5359400" cy="3547533"/>
            </p:xfrm>
            <a:graphic>
              <a:graphicData uri="http://schemas.openxmlformats.org/drawingml/2006/chart">
                <c:chart xmlns:c="http://schemas.openxmlformats.org/drawingml/2006/chart" xmlns:r="http://schemas.openxmlformats.org/officeDocument/2006/relationships" r:id="rId2"/>
              </a:graphicData>
            </a:graphic>
          </p:graphicFrame>
          <p:sp>
            <p:nvSpPr>
              <p:cNvPr id="16" name="Oval 15"/>
              <p:cNvSpPr/>
              <p:nvPr/>
            </p:nvSpPr>
            <p:spPr>
              <a:xfrm>
                <a:off x="5848693" y="2592160"/>
                <a:ext cx="3263212"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kern="0" dirty="0">
                    <a:solidFill>
                      <a:schemeClr val="accent1"/>
                    </a:solidFill>
                  </a:rPr>
                  <a:t>56</a:t>
                </a:r>
                <a:r>
                  <a:rPr kumimoji="0" lang="en-US" sz="3200" b="1" i="0" u="none" strike="noStrike" kern="0" cap="none" spc="0" normalizeH="0" baseline="0" noProof="0" dirty="0">
                    <a:ln>
                      <a:noFill/>
                    </a:ln>
                    <a:solidFill>
                      <a:schemeClr val="accent1"/>
                    </a:solidFill>
                    <a:effectLst/>
                    <a:uLnTx/>
                    <a:uFillTx/>
                  </a:rPr>
                  <a:t>%</a:t>
                </a:r>
                <a:br>
                  <a:rPr kumimoji="0" lang="en-US" sz="3200" b="1" i="0" u="none" strike="noStrike" kern="0" cap="none" spc="0" normalizeH="0" baseline="0" noProof="0" dirty="0">
                    <a:ln>
                      <a:noFill/>
                    </a:ln>
                    <a:solidFill>
                      <a:schemeClr val="accent1"/>
                    </a:solidFill>
                    <a:effectLst/>
                    <a:uLnTx/>
                    <a:uFillTx/>
                  </a:rPr>
                </a:br>
                <a:r>
                  <a:rPr kumimoji="0" lang="en-US" sz="2000" b="1" i="0" u="none" strike="noStrike" kern="0" cap="none" spc="0" normalizeH="0" baseline="0" noProof="0" dirty="0">
                    <a:ln>
                      <a:noFill/>
                    </a:ln>
                    <a:solidFill>
                      <a:schemeClr val="accent1"/>
                    </a:solidFill>
                    <a:effectLst/>
                    <a:uLnTx/>
                    <a:uFillTx/>
                  </a:rPr>
                  <a:t>of voters </a:t>
                </a:r>
                <a:r>
                  <a:rPr lang="en-US" sz="2000" b="1" kern="0" dirty="0">
                    <a:solidFill>
                      <a:schemeClr val="accent1"/>
                    </a:solidFill>
                  </a:rPr>
                  <a:t>disapprove of Trump firing </a:t>
                </a:r>
                <a:r>
                  <a:rPr lang="en-US" sz="2000" b="1" kern="0" dirty="0" err="1">
                    <a:solidFill>
                      <a:schemeClr val="accent1"/>
                    </a:solidFill>
                  </a:rPr>
                  <a:t>Comey</a:t>
                </a:r>
                <a:endParaRPr lang="en-US" sz="1100" b="1" kern="0" dirty="0">
                  <a:solidFill>
                    <a:schemeClr val="accent1"/>
                  </a:solidFill>
                </a:endParaRPr>
              </a:p>
            </p:txBody>
          </p:sp>
        </p:grpSp>
      </p:grpSp>
      <p:graphicFrame>
        <p:nvGraphicFramePr>
          <p:cNvPr id="8" name="Chart 7"/>
          <p:cNvGraphicFramePr/>
          <p:nvPr>
            <p:extLst>
              <p:ext uri="{D42A27DB-BD31-4B8C-83A1-F6EECF244321}">
                <p14:modId xmlns:p14="http://schemas.microsoft.com/office/powerpoint/2010/main" val="1019426418"/>
              </p:ext>
            </p:extLst>
          </p:nvPr>
        </p:nvGraphicFramePr>
        <p:xfrm>
          <a:off x="685800" y="2631113"/>
          <a:ext cx="7135345" cy="339513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Less than half of voters say </a:t>
            </a:r>
            <a:r>
              <a:rPr lang="en-US" dirty="0" err="1"/>
              <a:t>comey</a:t>
            </a:r>
            <a:r>
              <a:rPr lang="en-US" dirty="0"/>
              <a:t> was doing a good or excellent job as director of the </a:t>
            </a:r>
            <a:r>
              <a:rPr lang="en-US" dirty="0" err="1"/>
              <a:t>fbi</a:t>
            </a:r>
            <a:endParaRPr lang="en-US" dirty="0"/>
          </a:p>
        </p:txBody>
      </p:sp>
      <p:sp>
        <p:nvSpPr>
          <p:cNvPr id="3" name="Text Placeholder 2"/>
          <p:cNvSpPr>
            <a:spLocks noGrp="1"/>
          </p:cNvSpPr>
          <p:nvPr>
            <p:ph type="body" idx="13"/>
          </p:nvPr>
        </p:nvSpPr>
        <p:spPr/>
        <p:txBody>
          <a:bodyPr/>
          <a:lstStyle/>
          <a:p>
            <a:r>
              <a:rPr lang="en-US" dirty="0"/>
              <a:t>More than half of voters disapprove of Trump firing James </a:t>
            </a:r>
            <a:r>
              <a:rPr lang="en-US" dirty="0" err="1"/>
              <a:t>Comey</a:t>
            </a:r>
            <a:r>
              <a:rPr lang="en-US" dirty="0"/>
              <a:t>.</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(n=2258) </a:t>
            </a:r>
          </a:p>
          <a:p>
            <a:r>
              <a:rPr lang="en-US" dirty="0"/>
              <a:t>CT1 How would you rate the job that James </a:t>
            </a:r>
            <a:r>
              <a:rPr lang="en-US" dirty="0" err="1"/>
              <a:t>Comey</a:t>
            </a:r>
            <a:r>
              <a:rPr lang="en-US" dirty="0"/>
              <a:t> was doing as director of the FBI?</a:t>
            </a:r>
          </a:p>
          <a:p>
            <a:r>
              <a:rPr lang="en-US" dirty="0"/>
              <a:t>CT2 Do you approve or disapprove of President Trump firing FBI director James </a:t>
            </a:r>
            <a:r>
              <a:rPr lang="en-US" dirty="0" err="1"/>
              <a:t>Comey</a:t>
            </a:r>
            <a:r>
              <a:rPr lang="en-US" dirty="0"/>
              <a:t>?</a:t>
            </a:r>
          </a:p>
        </p:txBody>
      </p:sp>
      <p:sp>
        <p:nvSpPr>
          <p:cNvPr id="5" name="Rounded Rectangle 4"/>
          <p:cNvSpPr/>
          <p:nvPr/>
        </p:nvSpPr>
        <p:spPr>
          <a:xfrm>
            <a:off x="1369999" y="2920362"/>
            <a:ext cx="2328672" cy="55612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a:solidFill>
                  <a:srgbClr val="A10028"/>
                </a:solidFill>
              </a:rPr>
              <a:t>53% </a:t>
            </a:r>
            <a:r>
              <a:rPr lang="en-US" sz="2000" b="1" dirty="0">
                <a:solidFill>
                  <a:srgbClr val="A10028"/>
                </a:solidFill>
              </a:rPr>
              <a:t>fair/poor</a:t>
            </a:r>
          </a:p>
        </p:txBody>
      </p:sp>
      <p:sp>
        <p:nvSpPr>
          <p:cNvPr id="6" name="Rounded Rectangle 5"/>
          <p:cNvSpPr/>
          <p:nvPr/>
        </p:nvSpPr>
        <p:spPr>
          <a:xfrm>
            <a:off x="4588412" y="2871783"/>
            <a:ext cx="2882705" cy="58759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a:solidFill>
                  <a:schemeClr val="accent1"/>
                </a:solidFill>
              </a:rPr>
              <a:t>47% </a:t>
            </a:r>
            <a:r>
              <a:rPr lang="en-US" sz="2000" b="1" dirty="0">
                <a:solidFill>
                  <a:schemeClr val="accent1"/>
                </a:solidFill>
              </a:rPr>
              <a:t>excellent/good</a:t>
            </a:r>
          </a:p>
        </p:txBody>
      </p:sp>
      <p:sp>
        <p:nvSpPr>
          <p:cNvPr id="9" name="Left Bracket 8"/>
          <p:cNvSpPr/>
          <p:nvPr/>
        </p:nvSpPr>
        <p:spPr>
          <a:xfrm rot="5400000">
            <a:off x="2599006" y="1719494"/>
            <a:ext cx="76200" cy="3564988"/>
          </a:xfrm>
          <a:prstGeom prst="leftBracket">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0" name="Left Bracket 9"/>
          <p:cNvSpPr/>
          <p:nvPr/>
        </p:nvSpPr>
        <p:spPr>
          <a:xfrm rot="5400000">
            <a:off x="6012765" y="1946922"/>
            <a:ext cx="76201" cy="3110132"/>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 name="Rectangle 10"/>
          <p:cNvSpPr/>
          <p:nvPr/>
        </p:nvSpPr>
        <p:spPr>
          <a:xfrm>
            <a:off x="1295400" y="2274031"/>
            <a:ext cx="6096000" cy="646331"/>
          </a:xfrm>
          <a:prstGeom prst="rect">
            <a:avLst/>
          </a:prstGeom>
        </p:spPr>
        <p:txBody>
          <a:bodyPr wrap="square">
            <a:spAutoFit/>
          </a:bodyPr>
          <a:lstStyle/>
          <a:p>
            <a:pPr algn="ctr"/>
            <a:r>
              <a:rPr lang="en-US" b="1" dirty="0">
                <a:solidFill>
                  <a:srgbClr val="707276"/>
                </a:solidFill>
              </a:rPr>
              <a:t>Voters rate the job that James </a:t>
            </a:r>
            <a:r>
              <a:rPr lang="en-US" b="1" dirty="0" err="1">
                <a:solidFill>
                  <a:srgbClr val="707276"/>
                </a:solidFill>
              </a:rPr>
              <a:t>Comey</a:t>
            </a:r>
            <a:r>
              <a:rPr lang="en-US" b="1" dirty="0">
                <a:solidFill>
                  <a:srgbClr val="707276"/>
                </a:solidFill>
              </a:rPr>
              <a:t> was doing as a director of the FBI as…</a:t>
            </a:r>
          </a:p>
        </p:txBody>
      </p:sp>
    </p:spTree>
    <p:extLst>
      <p:ext uri="{BB962C8B-B14F-4D97-AF65-F5344CB8AC3E}">
        <p14:creationId xmlns:p14="http://schemas.microsoft.com/office/powerpoint/2010/main" val="1801329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voters narrowly think president trump was within </a:t>
            </a:r>
            <a:br>
              <a:rPr lang="en-US" dirty="0"/>
            </a:br>
            <a:r>
              <a:rPr lang="en-US" dirty="0"/>
              <a:t>legal power by firing </a:t>
            </a:r>
            <a:r>
              <a:rPr lang="en-US" dirty="0" err="1"/>
              <a:t>comey</a:t>
            </a:r>
            <a:endParaRPr lang="en-US" dirty="0"/>
          </a:p>
        </p:txBody>
      </p:sp>
      <p:sp>
        <p:nvSpPr>
          <p:cNvPr id="3" name="Text Placeholder 2"/>
          <p:cNvSpPr>
            <a:spLocks noGrp="1"/>
          </p:cNvSpPr>
          <p:nvPr>
            <p:ph type="body" idx="13"/>
          </p:nvPr>
        </p:nvSpPr>
        <p:spPr/>
        <p:txBody>
          <a:bodyPr/>
          <a:lstStyle/>
          <a:p>
            <a:r>
              <a:rPr lang="en-US" dirty="0"/>
              <a:t>Less than 1 in 5 voters say they neither heard about nor watched the testimony of former FBI director </a:t>
            </a:r>
            <a:r>
              <a:rPr lang="en-US" dirty="0" err="1"/>
              <a:t>Comey</a:t>
            </a:r>
            <a:r>
              <a:rPr lang="en-US" dirty="0"/>
              <a:t> to the Senate Intelligence Committee.</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(n=2258) </a:t>
            </a:r>
          </a:p>
          <a:p>
            <a:r>
              <a:rPr lang="en-US" dirty="0"/>
              <a:t>CT3 Do you think that President Trump obstructed justice by firing </a:t>
            </a:r>
            <a:r>
              <a:rPr lang="en-US" dirty="0" err="1"/>
              <a:t>Comey</a:t>
            </a:r>
            <a:r>
              <a:rPr lang="en-US" dirty="0"/>
              <a:t> as the head of the FBI, or was his firing within the legal power of the President?</a:t>
            </a:r>
          </a:p>
          <a:p>
            <a:r>
              <a:rPr lang="en-US" dirty="0"/>
              <a:t>CT4 Did you hear anything about or watch the testimony of former FBI director </a:t>
            </a:r>
            <a:r>
              <a:rPr lang="en-US" dirty="0" err="1"/>
              <a:t>Comey</a:t>
            </a:r>
            <a:r>
              <a:rPr lang="en-US" dirty="0"/>
              <a:t> to the Senate Intelligence Committee?</a:t>
            </a:r>
          </a:p>
        </p:txBody>
      </p:sp>
      <p:grpSp>
        <p:nvGrpSpPr>
          <p:cNvPr id="5" name="Group 4"/>
          <p:cNvGrpSpPr/>
          <p:nvPr/>
        </p:nvGrpSpPr>
        <p:grpSpPr>
          <a:xfrm>
            <a:off x="5562600" y="2635021"/>
            <a:ext cx="6457627" cy="2133600"/>
            <a:chOff x="6391573" y="5020252"/>
            <a:chExt cx="5281336" cy="1641443"/>
          </a:xfrm>
        </p:grpSpPr>
        <p:grpSp>
          <p:nvGrpSpPr>
            <p:cNvPr id="6" name="Group 5"/>
            <p:cNvGrpSpPr/>
            <p:nvPr/>
          </p:nvGrpSpPr>
          <p:grpSpPr>
            <a:xfrm>
              <a:off x="6391573" y="5020252"/>
              <a:ext cx="5281336" cy="1641443"/>
              <a:chOff x="5249366" y="3972352"/>
              <a:chExt cx="5281336" cy="1641443"/>
            </a:xfrm>
          </p:grpSpPr>
          <p:graphicFrame>
            <p:nvGraphicFramePr>
              <p:cNvPr id="8" name="Chart 7"/>
              <p:cNvGraphicFramePr/>
              <p:nvPr>
                <p:extLst/>
              </p:nvPr>
            </p:nvGraphicFramePr>
            <p:xfrm>
              <a:off x="5249366" y="4324126"/>
              <a:ext cx="5281336" cy="1289669"/>
            </p:xfrm>
            <a:graphic>
              <a:graphicData uri="http://schemas.openxmlformats.org/drawingml/2006/chart">
                <c:chart xmlns:c="http://schemas.openxmlformats.org/drawingml/2006/chart" xmlns:r="http://schemas.openxmlformats.org/officeDocument/2006/relationships" r:id="rId2"/>
              </a:graphicData>
            </a:graphic>
          </p:graphicFrame>
          <p:sp>
            <p:nvSpPr>
              <p:cNvPr id="9" name="Rounded Rectangle 127"/>
              <p:cNvSpPr/>
              <p:nvPr/>
            </p:nvSpPr>
            <p:spPr>
              <a:xfrm>
                <a:off x="8485797" y="3972352"/>
                <a:ext cx="2030596" cy="7817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r">
                  <a:defRPr/>
                </a:pPr>
                <a:r>
                  <a:rPr lang="en-US" b="1" kern="0" dirty="0">
                    <a:solidFill>
                      <a:srgbClr val="009DD9"/>
                    </a:solidFill>
                  </a:rPr>
                  <a:t>Was within the legal power of the President</a:t>
                </a:r>
                <a:endParaRPr lang="en-US" i="1" kern="0" dirty="0">
                  <a:solidFill>
                    <a:srgbClr val="009DD9"/>
                  </a:solidFill>
                </a:endParaRPr>
              </a:p>
            </p:txBody>
          </p:sp>
        </p:grpSp>
        <p:sp>
          <p:nvSpPr>
            <p:cNvPr id="7" name="Rounded Rectangle 128"/>
            <p:cNvSpPr/>
            <p:nvPr/>
          </p:nvSpPr>
          <p:spPr>
            <a:xfrm>
              <a:off x="6427645" y="5028066"/>
              <a:ext cx="2030596" cy="7817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b="1" kern="0" dirty="0">
                  <a:solidFill>
                    <a:srgbClr val="A10028"/>
                  </a:solidFill>
                </a:rPr>
                <a:t>Obstructed justice</a:t>
              </a:r>
              <a:endParaRPr lang="en-US" i="1" kern="0" dirty="0">
                <a:solidFill>
                  <a:srgbClr val="A10028"/>
                </a:solidFill>
              </a:endParaRPr>
            </a:p>
          </p:txBody>
        </p:sp>
      </p:grpSp>
      <p:sp>
        <p:nvSpPr>
          <p:cNvPr id="10" name="Rectangle 9"/>
          <p:cNvSpPr/>
          <p:nvPr/>
        </p:nvSpPr>
        <p:spPr>
          <a:xfrm>
            <a:off x="5924227" y="2265689"/>
            <a:ext cx="6096000" cy="369332"/>
          </a:xfrm>
          <a:prstGeom prst="rect">
            <a:avLst/>
          </a:prstGeom>
        </p:spPr>
        <p:txBody>
          <a:bodyPr wrap="square">
            <a:spAutoFit/>
          </a:bodyPr>
          <a:lstStyle/>
          <a:p>
            <a:pPr algn="ctr"/>
            <a:r>
              <a:rPr lang="en-US" b="1" dirty="0">
                <a:solidFill>
                  <a:srgbClr val="707276"/>
                </a:solidFill>
              </a:rPr>
              <a:t>By firing </a:t>
            </a:r>
            <a:r>
              <a:rPr lang="en-US" b="1" dirty="0" err="1">
                <a:solidFill>
                  <a:srgbClr val="707276"/>
                </a:solidFill>
              </a:rPr>
              <a:t>Comey</a:t>
            </a:r>
            <a:r>
              <a:rPr lang="en-US" b="1" dirty="0">
                <a:solidFill>
                  <a:srgbClr val="707276"/>
                </a:solidFill>
              </a:rPr>
              <a:t> as the head of the FBI, President Trump… </a:t>
            </a:r>
          </a:p>
        </p:txBody>
      </p:sp>
      <p:graphicFrame>
        <p:nvGraphicFramePr>
          <p:cNvPr id="14" name="Chart 13"/>
          <p:cNvGraphicFramePr/>
          <p:nvPr>
            <p:extLst>
              <p:ext uri="{D42A27DB-BD31-4B8C-83A1-F6EECF244321}">
                <p14:modId xmlns:p14="http://schemas.microsoft.com/office/powerpoint/2010/main" val="1636204033"/>
              </p:ext>
            </p:extLst>
          </p:nvPr>
        </p:nvGraphicFramePr>
        <p:xfrm>
          <a:off x="653829" y="2852903"/>
          <a:ext cx="3976709" cy="3514470"/>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p:cNvSpPr/>
          <p:nvPr/>
        </p:nvSpPr>
        <p:spPr>
          <a:xfrm>
            <a:off x="197654" y="1946506"/>
            <a:ext cx="4648200" cy="923330"/>
          </a:xfrm>
          <a:prstGeom prst="rect">
            <a:avLst/>
          </a:prstGeom>
        </p:spPr>
        <p:txBody>
          <a:bodyPr wrap="square">
            <a:spAutoFit/>
          </a:bodyPr>
          <a:lstStyle/>
          <a:p>
            <a:pPr algn="ctr"/>
            <a:r>
              <a:rPr lang="en-US" b="1" dirty="0">
                <a:solidFill>
                  <a:srgbClr val="707276"/>
                </a:solidFill>
              </a:rPr>
              <a:t>In regards to the testimony of former FBI director </a:t>
            </a:r>
            <a:r>
              <a:rPr lang="en-US" b="1" dirty="0" err="1">
                <a:solidFill>
                  <a:srgbClr val="707276"/>
                </a:solidFill>
              </a:rPr>
              <a:t>Comey</a:t>
            </a:r>
            <a:r>
              <a:rPr lang="en-US" b="1" dirty="0">
                <a:solidFill>
                  <a:srgbClr val="707276"/>
                </a:solidFill>
              </a:rPr>
              <a:t> to the Senate Intelligence Committee, voters…</a:t>
            </a:r>
          </a:p>
        </p:txBody>
      </p:sp>
      <p:sp>
        <p:nvSpPr>
          <p:cNvPr id="16" name="Rectangular Callout 15"/>
          <p:cNvSpPr/>
          <p:nvPr/>
        </p:nvSpPr>
        <p:spPr>
          <a:xfrm>
            <a:off x="9677400" y="4706492"/>
            <a:ext cx="1260077" cy="1098769"/>
          </a:xfrm>
          <a:prstGeom prst="wedgeRectCallout">
            <a:avLst>
              <a:gd name="adj1" fmla="val -22411"/>
              <a:gd name="adj2" fmla="val -66353"/>
            </a:avLst>
          </a:prstGeom>
          <a:noFill/>
          <a:ln>
            <a:solidFill>
              <a:srgbClr val="44546A"/>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1200" kern="0" dirty="0">
                <a:solidFill>
                  <a:srgbClr val="707276"/>
                </a:solidFill>
              </a:rPr>
              <a:t>Highest among:</a:t>
            </a:r>
          </a:p>
          <a:p>
            <a:pPr marL="285750" indent="-285750">
              <a:buFont typeface="Arial" panose="020B0604020202020204" pitchFamily="34" charset="0"/>
              <a:buChar char="•"/>
              <a:defRPr/>
            </a:pPr>
            <a:r>
              <a:rPr lang="en-US" sz="1200" kern="0" dirty="0">
                <a:solidFill>
                  <a:srgbClr val="707276"/>
                </a:solidFill>
              </a:rPr>
              <a:t>Republicans (84%)</a:t>
            </a:r>
          </a:p>
          <a:p>
            <a:pPr marL="285750" indent="-285750">
              <a:buFont typeface="Arial" panose="020B0604020202020204" pitchFamily="34" charset="0"/>
              <a:buChar char="•"/>
              <a:defRPr/>
            </a:pPr>
            <a:r>
              <a:rPr lang="en-US" sz="1200" kern="0" dirty="0">
                <a:solidFill>
                  <a:srgbClr val="707276"/>
                </a:solidFill>
              </a:rPr>
              <a:t>Trump voters (89%)</a:t>
            </a:r>
          </a:p>
        </p:txBody>
      </p:sp>
      <p:sp>
        <p:nvSpPr>
          <p:cNvPr id="17" name="Rectangular Callout 16"/>
          <p:cNvSpPr/>
          <p:nvPr/>
        </p:nvSpPr>
        <p:spPr>
          <a:xfrm>
            <a:off x="6553200" y="4716649"/>
            <a:ext cx="1260077" cy="1098769"/>
          </a:xfrm>
          <a:prstGeom prst="wedgeRectCallout">
            <a:avLst>
              <a:gd name="adj1" fmla="val -22411"/>
              <a:gd name="adj2" fmla="val -66353"/>
            </a:avLst>
          </a:prstGeom>
          <a:noFill/>
          <a:ln>
            <a:solidFill>
              <a:srgbClr val="44546A"/>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1200" kern="0" dirty="0">
                <a:solidFill>
                  <a:srgbClr val="707276"/>
                </a:solidFill>
              </a:rPr>
              <a:t>Highest among:</a:t>
            </a:r>
          </a:p>
          <a:p>
            <a:pPr marL="285750" indent="-285750">
              <a:buFont typeface="Arial" panose="020B0604020202020204" pitchFamily="34" charset="0"/>
              <a:buChar char="•"/>
              <a:defRPr/>
            </a:pPr>
            <a:r>
              <a:rPr lang="en-US" sz="1200" kern="0" dirty="0">
                <a:solidFill>
                  <a:srgbClr val="707276"/>
                </a:solidFill>
              </a:rPr>
              <a:t>Democrats (77%)</a:t>
            </a:r>
          </a:p>
          <a:p>
            <a:pPr marL="285750" indent="-285750">
              <a:buFont typeface="Arial" panose="020B0604020202020204" pitchFamily="34" charset="0"/>
              <a:buChar char="•"/>
              <a:defRPr/>
            </a:pPr>
            <a:r>
              <a:rPr lang="en-US" sz="1200" kern="0" dirty="0">
                <a:solidFill>
                  <a:srgbClr val="707276"/>
                </a:solidFill>
              </a:rPr>
              <a:t>Clinton voters (82%)</a:t>
            </a:r>
          </a:p>
        </p:txBody>
      </p:sp>
    </p:spTree>
    <p:extLst>
      <p:ext uri="{BB962C8B-B14F-4D97-AF65-F5344CB8AC3E}">
        <p14:creationId xmlns:p14="http://schemas.microsoft.com/office/powerpoint/2010/main" val="3018836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3988901" y="3334215"/>
            <a:ext cx="1238136" cy="1240413"/>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400" b="1" kern="0" noProof="0" dirty="0">
                <a:solidFill>
                  <a:srgbClr val="707276"/>
                </a:solidFill>
              </a:rPr>
              <a:t>32% </a:t>
            </a:r>
          </a:p>
          <a:p>
            <a:pPr lvl="0" algn="ctr">
              <a:defRPr/>
            </a:pPr>
            <a:r>
              <a:rPr lang="en-US" sz="1400" b="1" kern="0" dirty="0">
                <a:solidFill>
                  <a:srgbClr val="707276"/>
                </a:solidFill>
              </a:rPr>
              <a:t>it did not happen</a:t>
            </a:r>
            <a:endParaRPr kumimoji="0" lang="en-US" sz="1400" b="1" i="0" u="none" strike="noStrike" kern="0" cap="none" spc="0" normalizeH="0" baseline="0" noProof="0" dirty="0">
              <a:ln>
                <a:noFill/>
              </a:ln>
              <a:solidFill>
                <a:srgbClr val="707276"/>
              </a:solidFill>
              <a:effectLst/>
              <a:uLnTx/>
              <a:uFillTx/>
            </a:endParaRPr>
          </a:p>
        </p:txBody>
      </p:sp>
      <p:graphicFrame>
        <p:nvGraphicFramePr>
          <p:cNvPr id="6" name="Chart 5"/>
          <p:cNvGraphicFramePr/>
          <p:nvPr>
            <p:extLst>
              <p:ext uri="{D42A27DB-BD31-4B8C-83A1-F6EECF244321}">
                <p14:modId xmlns:p14="http://schemas.microsoft.com/office/powerpoint/2010/main" val="2806297309"/>
              </p:ext>
            </p:extLst>
          </p:nvPr>
        </p:nvGraphicFramePr>
        <p:xfrm>
          <a:off x="4024462" y="3294931"/>
          <a:ext cx="4133958" cy="2787112"/>
        </p:xfrm>
        <a:graphic>
          <a:graphicData uri="http://schemas.openxmlformats.org/drawingml/2006/chart">
            <c:chart xmlns:c="http://schemas.openxmlformats.org/drawingml/2006/chart" xmlns:r="http://schemas.openxmlformats.org/officeDocument/2006/relationships" r:id="rId2"/>
          </a:graphicData>
        </a:graphic>
      </p:graphicFrame>
      <p:sp>
        <p:nvSpPr>
          <p:cNvPr id="15" name="Oval 14"/>
          <p:cNvSpPr/>
          <p:nvPr/>
        </p:nvSpPr>
        <p:spPr>
          <a:xfrm>
            <a:off x="409226" y="3169650"/>
            <a:ext cx="1238136" cy="1240413"/>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400" b="1" kern="0" noProof="0" dirty="0">
                <a:solidFill>
                  <a:srgbClr val="707276"/>
                </a:solidFill>
              </a:rPr>
              <a:t>33% </a:t>
            </a:r>
          </a:p>
          <a:p>
            <a:pPr lvl="0" algn="ctr">
              <a:defRPr/>
            </a:pPr>
            <a:r>
              <a:rPr lang="en-US" sz="1400" b="1" kern="0" dirty="0">
                <a:solidFill>
                  <a:srgbClr val="707276"/>
                </a:solidFill>
              </a:rPr>
              <a:t>it did not happen</a:t>
            </a:r>
            <a:endParaRPr kumimoji="0" lang="en-US" sz="1400" b="1" i="0" u="none" strike="noStrike" kern="0" cap="none" spc="0" normalizeH="0" baseline="0" noProof="0" dirty="0">
              <a:ln>
                <a:noFill/>
              </a:ln>
              <a:solidFill>
                <a:srgbClr val="707276"/>
              </a:solidFill>
              <a:effectLst/>
              <a:uLnTx/>
              <a:uFillTx/>
            </a:endParaRPr>
          </a:p>
        </p:txBody>
      </p:sp>
      <p:graphicFrame>
        <p:nvGraphicFramePr>
          <p:cNvPr id="7" name="Chart 6"/>
          <p:cNvGraphicFramePr/>
          <p:nvPr>
            <p:extLst>
              <p:ext uri="{D42A27DB-BD31-4B8C-83A1-F6EECF244321}">
                <p14:modId xmlns:p14="http://schemas.microsoft.com/office/powerpoint/2010/main" val="1000334035"/>
              </p:ext>
            </p:extLst>
          </p:nvPr>
        </p:nvGraphicFramePr>
        <p:xfrm>
          <a:off x="457200" y="3292760"/>
          <a:ext cx="4133958" cy="2787112"/>
        </p:xfrm>
        <a:graphic>
          <a:graphicData uri="http://schemas.openxmlformats.org/drawingml/2006/chart">
            <c:chart xmlns:c="http://schemas.openxmlformats.org/drawingml/2006/chart" xmlns:r="http://schemas.openxmlformats.org/officeDocument/2006/relationships" r:id="rId3"/>
          </a:graphicData>
        </a:graphic>
      </p:graphicFrame>
      <p:sp>
        <p:nvSpPr>
          <p:cNvPr id="17" name="Oval 16"/>
          <p:cNvSpPr/>
          <p:nvPr/>
        </p:nvSpPr>
        <p:spPr>
          <a:xfrm>
            <a:off x="7780456" y="2892121"/>
            <a:ext cx="1411099" cy="1383928"/>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400" b="1" kern="0" dirty="0">
                <a:solidFill>
                  <a:srgbClr val="707276"/>
                </a:solidFill>
              </a:rPr>
              <a:t>42</a:t>
            </a:r>
            <a:r>
              <a:rPr lang="en-US" sz="2400" b="1" kern="0" noProof="0" dirty="0">
                <a:solidFill>
                  <a:srgbClr val="707276"/>
                </a:solidFill>
              </a:rPr>
              <a:t>% </a:t>
            </a:r>
          </a:p>
          <a:p>
            <a:pPr lvl="0" algn="ctr">
              <a:defRPr/>
            </a:pPr>
            <a:r>
              <a:rPr lang="en-US" sz="1200" b="1" kern="0" noProof="0" dirty="0">
                <a:solidFill>
                  <a:srgbClr val="707276"/>
                </a:solidFill>
              </a:rPr>
              <a:t>Self-serving documents he created afterwards</a:t>
            </a:r>
            <a:endParaRPr kumimoji="0" lang="en-US" sz="1200" b="1" i="0" u="none" strike="noStrike" kern="0" cap="none" spc="0" normalizeH="0" baseline="0" noProof="0" dirty="0">
              <a:ln>
                <a:noFill/>
              </a:ln>
              <a:solidFill>
                <a:srgbClr val="707276"/>
              </a:solidFill>
              <a:effectLst/>
              <a:uLnTx/>
              <a:uFillTx/>
            </a:endParaRPr>
          </a:p>
        </p:txBody>
      </p:sp>
      <p:sp>
        <p:nvSpPr>
          <p:cNvPr id="2" name="Title 1"/>
          <p:cNvSpPr>
            <a:spLocks noGrp="1"/>
          </p:cNvSpPr>
          <p:nvPr>
            <p:ph type="title"/>
          </p:nvPr>
        </p:nvSpPr>
        <p:spPr/>
        <p:txBody>
          <a:bodyPr/>
          <a:lstStyle/>
          <a:p>
            <a:r>
              <a:rPr lang="en-US" dirty="0"/>
              <a:t>2 in 3 voters think trump asked for </a:t>
            </a:r>
            <a:r>
              <a:rPr lang="en-US" dirty="0" err="1"/>
              <a:t>comey’s</a:t>
            </a:r>
            <a:r>
              <a:rPr lang="en-US" dirty="0"/>
              <a:t> loyalty </a:t>
            </a:r>
            <a:br>
              <a:rPr lang="en-US" dirty="0"/>
            </a:br>
            <a:r>
              <a:rPr lang="en-US" dirty="0"/>
              <a:t>and for </a:t>
            </a:r>
            <a:r>
              <a:rPr lang="en-US" dirty="0" err="1"/>
              <a:t>comey</a:t>
            </a:r>
            <a:r>
              <a:rPr lang="en-US" dirty="0"/>
              <a:t> to let the Flynn matter go</a:t>
            </a:r>
          </a:p>
        </p:txBody>
      </p:sp>
      <p:sp>
        <p:nvSpPr>
          <p:cNvPr id="3" name="Text Placeholder 2"/>
          <p:cNvSpPr>
            <a:spLocks noGrp="1"/>
          </p:cNvSpPr>
          <p:nvPr>
            <p:ph type="body" idx="13"/>
          </p:nvPr>
        </p:nvSpPr>
        <p:spPr/>
        <p:txBody>
          <a:bodyPr/>
          <a:lstStyle/>
          <a:p>
            <a:r>
              <a:rPr lang="en-US" dirty="0"/>
              <a:t>Over half think </a:t>
            </a:r>
            <a:r>
              <a:rPr lang="en-US" dirty="0" err="1"/>
              <a:t>Comey’s</a:t>
            </a:r>
            <a:r>
              <a:rPr lang="en-US" dirty="0"/>
              <a:t> memos are accurate reflections of the conversations with President Trump.</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(n=2258) </a:t>
            </a:r>
          </a:p>
          <a:p>
            <a:r>
              <a:rPr lang="en-US" dirty="0"/>
              <a:t>CT5 Former FBI director </a:t>
            </a:r>
            <a:r>
              <a:rPr lang="en-US" dirty="0" err="1"/>
              <a:t>Comey</a:t>
            </a:r>
            <a:r>
              <a:rPr lang="en-US" dirty="0"/>
              <a:t> alleges that President Trump invited him to dinner to ask for his loyalty. President Trump says that did not happen. Do you think President Trump asked for loyalty or that did not happen? </a:t>
            </a:r>
          </a:p>
          <a:p>
            <a:r>
              <a:rPr lang="en-US" dirty="0"/>
              <a:t>CT6 Former FBI director </a:t>
            </a:r>
            <a:r>
              <a:rPr lang="en-US" dirty="0" err="1"/>
              <a:t>Comey</a:t>
            </a:r>
            <a:r>
              <a:rPr lang="en-US" dirty="0"/>
              <a:t> also alleged that President Trump said he hoped that </a:t>
            </a:r>
            <a:r>
              <a:rPr lang="en-US" dirty="0" err="1"/>
              <a:t>Comey</a:t>
            </a:r>
            <a:r>
              <a:rPr lang="en-US" dirty="0"/>
              <a:t> could let the investigation of former national security adviser Michael Flynn go after Trump fired Flynn, saying Flynn was a good guy. President Trump says that did not happen. Do you think Trump said he hoped </a:t>
            </a:r>
            <a:r>
              <a:rPr lang="en-US" dirty="0" err="1"/>
              <a:t>Comey</a:t>
            </a:r>
            <a:r>
              <a:rPr lang="en-US" dirty="0"/>
              <a:t> could let the Flynn matter go or did that not happen?</a:t>
            </a:r>
          </a:p>
          <a:p>
            <a:r>
              <a:rPr lang="en-US" dirty="0"/>
              <a:t>CT9 Do you believe that former FBI director </a:t>
            </a:r>
            <a:r>
              <a:rPr lang="en-US" dirty="0" err="1"/>
              <a:t>Comey's</a:t>
            </a:r>
            <a:r>
              <a:rPr lang="en-US" dirty="0"/>
              <a:t> memos detailing his meetings with President Trump are accurate reflections of their conversations or were they self-serving documents he created afterwards? </a:t>
            </a:r>
          </a:p>
        </p:txBody>
      </p:sp>
      <p:graphicFrame>
        <p:nvGraphicFramePr>
          <p:cNvPr id="5" name="Chart 4"/>
          <p:cNvGraphicFramePr/>
          <p:nvPr>
            <p:extLst/>
          </p:nvPr>
        </p:nvGraphicFramePr>
        <p:xfrm>
          <a:off x="7898076" y="3276600"/>
          <a:ext cx="4133958" cy="2787112"/>
        </p:xfrm>
        <a:graphic>
          <a:graphicData uri="http://schemas.openxmlformats.org/drawingml/2006/chart">
            <c:chart xmlns:c="http://schemas.openxmlformats.org/drawingml/2006/chart" xmlns:r="http://schemas.openxmlformats.org/officeDocument/2006/relationships" r:id="rId4"/>
          </a:graphicData>
        </a:graphic>
      </p:graphicFrame>
      <p:sp>
        <p:nvSpPr>
          <p:cNvPr id="8" name="Oval 7"/>
          <p:cNvSpPr/>
          <p:nvPr/>
        </p:nvSpPr>
        <p:spPr>
          <a:xfrm>
            <a:off x="8704759" y="3230085"/>
            <a:ext cx="2517070" cy="2563736"/>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600" b="1" kern="0" noProof="0" dirty="0">
                <a:solidFill>
                  <a:schemeClr val="accent4">
                    <a:lumMod val="75000"/>
                  </a:schemeClr>
                </a:solidFill>
              </a:rPr>
              <a:t>58</a:t>
            </a:r>
            <a:r>
              <a:rPr kumimoji="0" lang="en-US" sz="3600" b="1" i="0" u="none" strike="noStrike" kern="0" cap="none" spc="0" normalizeH="0" baseline="0" noProof="0" dirty="0">
                <a:ln>
                  <a:noFill/>
                </a:ln>
                <a:solidFill>
                  <a:schemeClr val="accent4">
                    <a:lumMod val="75000"/>
                  </a:schemeClr>
                </a:solidFill>
                <a:effectLst/>
                <a:uLnTx/>
                <a:uFillTx/>
              </a:rPr>
              <a:t>%</a:t>
            </a:r>
            <a:br>
              <a:rPr kumimoji="0" lang="en-US" sz="4400" b="1" i="0" u="none" strike="noStrike" kern="0" cap="none" spc="0" normalizeH="0" baseline="0" noProof="0" dirty="0">
                <a:ln>
                  <a:noFill/>
                </a:ln>
                <a:solidFill>
                  <a:schemeClr val="accent4">
                    <a:lumMod val="75000"/>
                  </a:schemeClr>
                </a:solidFill>
                <a:effectLst/>
                <a:uLnTx/>
                <a:uFillTx/>
              </a:rPr>
            </a:br>
            <a:r>
              <a:rPr kumimoji="0" lang="en-US" b="1" i="0" u="none" strike="noStrike" kern="0" cap="none" spc="0" normalizeH="0" baseline="0" noProof="0" dirty="0">
                <a:ln>
                  <a:noFill/>
                </a:ln>
                <a:solidFill>
                  <a:schemeClr val="accent4">
                    <a:lumMod val="75000"/>
                  </a:schemeClr>
                </a:solidFill>
                <a:effectLst/>
                <a:uLnTx/>
                <a:uFillTx/>
              </a:rPr>
              <a:t>accurate reflections </a:t>
            </a:r>
            <a:br>
              <a:rPr kumimoji="0" lang="en-US" b="1" i="0" u="none" strike="noStrike" kern="0" cap="none" spc="0" normalizeH="0" baseline="0" noProof="0" dirty="0">
                <a:ln>
                  <a:noFill/>
                </a:ln>
                <a:solidFill>
                  <a:schemeClr val="accent4">
                    <a:lumMod val="75000"/>
                  </a:schemeClr>
                </a:solidFill>
                <a:effectLst/>
                <a:uLnTx/>
                <a:uFillTx/>
              </a:rPr>
            </a:br>
            <a:r>
              <a:rPr kumimoji="0" lang="en-US" b="1" i="0" u="none" strike="noStrike" kern="0" cap="none" spc="0" normalizeH="0" baseline="0" noProof="0" dirty="0">
                <a:ln>
                  <a:noFill/>
                </a:ln>
                <a:solidFill>
                  <a:schemeClr val="accent4">
                    <a:lumMod val="75000"/>
                  </a:schemeClr>
                </a:solidFill>
                <a:effectLst/>
                <a:uLnTx/>
                <a:uFillTx/>
              </a:rPr>
              <a:t>of the conversations</a:t>
            </a:r>
            <a:endParaRPr kumimoji="0" lang="en-US" i="0" u="none" strike="noStrike" kern="0" cap="none" spc="0" normalizeH="0" baseline="0" noProof="0" dirty="0">
              <a:ln>
                <a:noFill/>
              </a:ln>
              <a:solidFill>
                <a:schemeClr val="accent4">
                  <a:lumMod val="75000"/>
                </a:schemeClr>
              </a:solidFill>
              <a:effectLst/>
              <a:uLnTx/>
              <a:uFillTx/>
            </a:endParaRPr>
          </a:p>
        </p:txBody>
      </p:sp>
      <p:sp>
        <p:nvSpPr>
          <p:cNvPr id="9" name="Oval 8"/>
          <p:cNvSpPr/>
          <p:nvPr/>
        </p:nvSpPr>
        <p:spPr>
          <a:xfrm>
            <a:off x="1281945" y="3292760"/>
            <a:ext cx="2517070" cy="2563736"/>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b="1" kern="0" dirty="0">
                <a:solidFill>
                  <a:schemeClr val="accent4">
                    <a:lumMod val="75000"/>
                  </a:schemeClr>
                </a:solidFill>
              </a:rPr>
              <a:t>67</a:t>
            </a:r>
            <a:r>
              <a:rPr kumimoji="0" lang="en-US" sz="3600" b="1" i="0" u="none" strike="noStrike" kern="0" cap="none" spc="0" normalizeH="0" baseline="0" noProof="0" dirty="0">
                <a:ln>
                  <a:noFill/>
                </a:ln>
                <a:solidFill>
                  <a:schemeClr val="accent4">
                    <a:lumMod val="75000"/>
                  </a:schemeClr>
                </a:solidFill>
                <a:effectLst/>
                <a:uLnTx/>
                <a:uFillTx/>
              </a:rPr>
              <a:t>%</a:t>
            </a:r>
            <a:br>
              <a:rPr kumimoji="0" lang="en-US" sz="4400" b="1" i="0" u="none" strike="noStrike" kern="0" cap="none" spc="0" normalizeH="0" baseline="0" noProof="0" dirty="0">
                <a:ln>
                  <a:noFill/>
                </a:ln>
                <a:solidFill>
                  <a:schemeClr val="accent4">
                    <a:lumMod val="75000"/>
                  </a:schemeClr>
                </a:solidFill>
                <a:effectLst/>
                <a:uLnTx/>
                <a:uFillTx/>
              </a:rPr>
            </a:br>
            <a:r>
              <a:rPr lang="en-US" sz="2000" b="1" kern="0" dirty="0">
                <a:solidFill>
                  <a:schemeClr val="accent4">
                    <a:lumMod val="75000"/>
                  </a:schemeClr>
                </a:solidFill>
              </a:rPr>
              <a:t>President Trump asked for loyalty</a:t>
            </a:r>
            <a:endParaRPr kumimoji="0" lang="en-US" sz="2000" i="0" u="none" strike="noStrike" kern="0" cap="none" spc="0" normalizeH="0" baseline="0" noProof="0" dirty="0">
              <a:ln>
                <a:noFill/>
              </a:ln>
              <a:solidFill>
                <a:schemeClr val="accent4">
                  <a:lumMod val="75000"/>
                </a:schemeClr>
              </a:solidFill>
              <a:effectLst/>
              <a:uLnTx/>
              <a:uFillTx/>
            </a:endParaRPr>
          </a:p>
        </p:txBody>
      </p:sp>
      <p:sp>
        <p:nvSpPr>
          <p:cNvPr id="10" name="Oval 9"/>
          <p:cNvSpPr/>
          <p:nvPr/>
        </p:nvSpPr>
        <p:spPr>
          <a:xfrm>
            <a:off x="4832906" y="3388064"/>
            <a:ext cx="2517070" cy="2563736"/>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b="1" kern="0" noProof="0" dirty="0">
                <a:solidFill>
                  <a:schemeClr val="accent4">
                    <a:lumMod val="75000"/>
                  </a:schemeClr>
                </a:solidFill>
              </a:rPr>
              <a:t>68</a:t>
            </a:r>
            <a:r>
              <a:rPr kumimoji="0" lang="en-US" sz="3600" b="1" i="0" u="none" strike="noStrike" kern="0" cap="none" spc="0" normalizeH="0" baseline="0" noProof="0" dirty="0">
                <a:ln>
                  <a:noFill/>
                </a:ln>
                <a:solidFill>
                  <a:schemeClr val="accent4">
                    <a:lumMod val="75000"/>
                  </a:schemeClr>
                </a:solidFill>
                <a:effectLst/>
                <a:uLnTx/>
                <a:uFillTx/>
              </a:rPr>
              <a:t>%</a:t>
            </a:r>
            <a:br>
              <a:rPr kumimoji="0" lang="en-US" sz="4400" b="1" i="0" u="none" strike="noStrike" kern="0" cap="none" spc="0" normalizeH="0" baseline="0" noProof="0" dirty="0">
                <a:ln>
                  <a:noFill/>
                </a:ln>
                <a:solidFill>
                  <a:schemeClr val="accent4">
                    <a:lumMod val="75000"/>
                  </a:schemeClr>
                </a:solidFill>
                <a:effectLst/>
                <a:uLnTx/>
                <a:uFillTx/>
              </a:rPr>
            </a:br>
            <a:r>
              <a:rPr lang="en-US" b="1" kern="0" dirty="0">
                <a:solidFill>
                  <a:schemeClr val="accent4">
                    <a:lumMod val="75000"/>
                  </a:schemeClr>
                </a:solidFill>
              </a:rPr>
              <a:t>President Trump asked </a:t>
            </a:r>
            <a:r>
              <a:rPr lang="en-US" b="1" kern="0" dirty="0" err="1">
                <a:solidFill>
                  <a:schemeClr val="accent4">
                    <a:lumMod val="75000"/>
                  </a:schemeClr>
                </a:solidFill>
              </a:rPr>
              <a:t>Comey</a:t>
            </a:r>
            <a:r>
              <a:rPr lang="en-US" b="1" kern="0" dirty="0">
                <a:solidFill>
                  <a:schemeClr val="accent4">
                    <a:lumMod val="75000"/>
                  </a:schemeClr>
                </a:solidFill>
              </a:rPr>
              <a:t> to let the Flynn matter go</a:t>
            </a:r>
            <a:endParaRPr kumimoji="0" lang="en-US" i="0" u="none" strike="noStrike" kern="0" cap="none" spc="0" normalizeH="0" baseline="0" noProof="0" dirty="0">
              <a:ln>
                <a:noFill/>
              </a:ln>
              <a:solidFill>
                <a:schemeClr val="accent4">
                  <a:lumMod val="75000"/>
                </a:schemeClr>
              </a:solidFill>
              <a:effectLst/>
              <a:uLnTx/>
              <a:uFillTx/>
            </a:endParaRPr>
          </a:p>
        </p:txBody>
      </p:sp>
      <p:sp>
        <p:nvSpPr>
          <p:cNvPr id="12" name="Rectangle 11"/>
          <p:cNvSpPr/>
          <p:nvPr/>
        </p:nvSpPr>
        <p:spPr>
          <a:xfrm>
            <a:off x="8207023" y="2252690"/>
            <a:ext cx="3571407" cy="584775"/>
          </a:xfrm>
          <a:prstGeom prst="rect">
            <a:avLst/>
          </a:prstGeom>
        </p:spPr>
        <p:txBody>
          <a:bodyPr wrap="square">
            <a:spAutoFit/>
          </a:bodyPr>
          <a:lstStyle/>
          <a:p>
            <a:pPr algn="ctr"/>
            <a:r>
              <a:rPr lang="en-US" sz="1600" b="1" dirty="0" err="1">
                <a:solidFill>
                  <a:srgbClr val="707276"/>
                </a:solidFill>
              </a:rPr>
              <a:t>Comey’s</a:t>
            </a:r>
            <a:r>
              <a:rPr lang="en-US" sz="1600" b="1" dirty="0">
                <a:solidFill>
                  <a:srgbClr val="707276"/>
                </a:solidFill>
              </a:rPr>
              <a:t> memos detailing his meetings with President Trump are…</a:t>
            </a:r>
          </a:p>
        </p:txBody>
      </p:sp>
      <p:sp>
        <p:nvSpPr>
          <p:cNvPr id="13" name="Rectangle 12"/>
          <p:cNvSpPr/>
          <p:nvPr/>
        </p:nvSpPr>
        <p:spPr>
          <a:xfrm>
            <a:off x="4382012" y="1969321"/>
            <a:ext cx="3571407" cy="1323439"/>
          </a:xfrm>
          <a:prstGeom prst="rect">
            <a:avLst/>
          </a:prstGeom>
        </p:spPr>
        <p:txBody>
          <a:bodyPr wrap="square">
            <a:spAutoFit/>
          </a:bodyPr>
          <a:lstStyle/>
          <a:p>
            <a:pPr algn="ctr"/>
            <a:r>
              <a:rPr lang="en-US" sz="1600" b="1" dirty="0" err="1">
                <a:solidFill>
                  <a:srgbClr val="707276"/>
                </a:solidFill>
              </a:rPr>
              <a:t>Comey</a:t>
            </a:r>
            <a:r>
              <a:rPr lang="en-US" sz="1600" b="1" dirty="0">
                <a:solidFill>
                  <a:srgbClr val="707276"/>
                </a:solidFill>
              </a:rPr>
              <a:t> alleged that Trump said he hoped </a:t>
            </a:r>
            <a:r>
              <a:rPr lang="en-US" sz="1600" b="1" dirty="0" err="1">
                <a:solidFill>
                  <a:srgbClr val="707276"/>
                </a:solidFill>
              </a:rPr>
              <a:t>Comey</a:t>
            </a:r>
            <a:r>
              <a:rPr lang="en-US" sz="1600" b="1" dirty="0">
                <a:solidFill>
                  <a:srgbClr val="707276"/>
                </a:solidFill>
              </a:rPr>
              <a:t> could let the investigation of Michael Flynn go after Trump fired Flynn. Trump denies that. Voters think that … </a:t>
            </a:r>
          </a:p>
        </p:txBody>
      </p:sp>
      <p:sp>
        <p:nvSpPr>
          <p:cNvPr id="14" name="Rectangle 13"/>
          <p:cNvSpPr/>
          <p:nvPr/>
        </p:nvSpPr>
        <p:spPr>
          <a:xfrm>
            <a:off x="610624" y="2092432"/>
            <a:ext cx="3571407" cy="1077218"/>
          </a:xfrm>
          <a:prstGeom prst="rect">
            <a:avLst/>
          </a:prstGeom>
        </p:spPr>
        <p:txBody>
          <a:bodyPr wrap="square">
            <a:spAutoFit/>
          </a:bodyPr>
          <a:lstStyle/>
          <a:p>
            <a:pPr algn="ctr"/>
            <a:r>
              <a:rPr lang="en-US" sz="1600" b="1" dirty="0" err="1">
                <a:solidFill>
                  <a:srgbClr val="707276"/>
                </a:solidFill>
              </a:rPr>
              <a:t>Comey</a:t>
            </a:r>
            <a:r>
              <a:rPr lang="en-US" sz="1600" b="1" dirty="0">
                <a:solidFill>
                  <a:srgbClr val="707276"/>
                </a:solidFill>
              </a:rPr>
              <a:t> alleges that Trump invited him to dinner to ask for his loyalty. Trump says that did not happen. Voters think that…</a:t>
            </a:r>
          </a:p>
        </p:txBody>
      </p:sp>
    </p:spTree>
    <p:extLst>
      <p:ext uri="{BB962C8B-B14F-4D97-AF65-F5344CB8AC3E}">
        <p14:creationId xmlns:p14="http://schemas.microsoft.com/office/powerpoint/2010/main" val="2210465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Roughly 6 In 10 voters think that if president trump </a:t>
            </a:r>
            <a:br>
              <a:rPr lang="en-US" dirty="0"/>
            </a:br>
            <a:r>
              <a:rPr lang="en-US" dirty="0"/>
              <a:t>said those things, he was not obstructing justice</a:t>
            </a:r>
          </a:p>
        </p:txBody>
      </p:sp>
      <p:sp>
        <p:nvSpPr>
          <p:cNvPr id="3" name="Text Placeholder 2"/>
          <p:cNvSpPr>
            <a:spLocks noGrp="1"/>
          </p:cNvSpPr>
          <p:nvPr>
            <p:ph type="body" idx="13"/>
          </p:nvPr>
        </p:nvSpPr>
        <p:spPr/>
        <p:txBody>
          <a:bodyPr/>
          <a:lstStyle/>
          <a:p>
            <a:r>
              <a:rPr lang="en-US" dirty="0"/>
              <a:t>2 in 5 voters think that if true, Trump’s comments were inappropriate</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(n=2258) </a:t>
            </a:r>
          </a:p>
          <a:p>
            <a:r>
              <a:rPr lang="en-US" dirty="0"/>
              <a:t>CT8 If true, do you think President Trump's comments were obstruction of justice, were inappropriate but don't rise to the level of obstruction of justice, or were appropriate comments from the President once he was told he was not under investigation? </a:t>
            </a:r>
          </a:p>
        </p:txBody>
      </p:sp>
      <p:grpSp>
        <p:nvGrpSpPr>
          <p:cNvPr id="16" name="Group 15"/>
          <p:cNvGrpSpPr/>
          <p:nvPr/>
        </p:nvGrpSpPr>
        <p:grpSpPr>
          <a:xfrm>
            <a:off x="2552862" y="2209800"/>
            <a:ext cx="7359663" cy="3964489"/>
            <a:chOff x="5105400" y="2276221"/>
            <a:chExt cx="7359663" cy="3964489"/>
          </a:xfrm>
        </p:grpSpPr>
        <p:grpSp>
          <p:nvGrpSpPr>
            <p:cNvPr id="9" name="Group 8"/>
            <p:cNvGrpSpPr/>
            <p:nvPr/>
          </p:nvGrpSpPr>
          <p:grpSpPr>
            <a:xfrm>
              <a:off x="5105400" y="2763541"/>
              <a:ext cx="6479686" cy="2378400"/>
              <a:chOff x="6373532" y="4831920"/>
              <a:chExt cx="5299377" cy="1829775"/>
            </a:xfrm>
          </p:grpSpPr>
          <p:grpSp>
            <p:nvGrpSpPr>
              <p:cNvPr id="10" name="Group 9"/>
              <p:cNvGrpSpPr/>
              <p:nvPr/>
            </p:nvGrpSpPr>
            <p:grpSpPr>
              <a:xfrm>
                <a:off x="6391573" y="4831920"/>
                <a:ext cx="5281336" cy="1829775"/>
                <a:chOff x="5249366" y="3784020"/>
                <a:chExt cx="5281336" cy="1829775"/>
              </a:xfrm>
            </p:grpSpPr>
            <p:graphicFrame>
              <p:nvGraphicFramePr>
                <p:cNvPr id="12" name="Chart 11"/>
                <p:cNvGraphicFramePr/>
                <p:nvPr>
                  <p:extLst/>
                </p:nvPr>
              </p:nvGraphicFramePr>
              <p:xfrm>
                <a:off x="5249366" y="4324126"/>
                <a:ext cx="5281336" cy="1289669"/>
              </p:xfrm>
              <a:graphic>
                <a:graphicData uri="http://schemas.openxmlformats.org/drawingml/2006/chart">
                  <c:chart xmlns:c="http://schemas.openxmlformats.org/drawingml/2006/chart" xmlns:r="http://schemas.openxmlformats.org/officeDocument/2006/relationships" r:id="rId2"/>
                </a:graphicData>
              </a:graphic>
            </p:graphicFrame>
            <p:sp>
              <p:nvSpPr>
                <p:cNvPr id="13" name="Rounded Rectangle 127"/>
                <p:cNvSpPr/>
                <p:nvPr/>
              </p:nvSpPr>
              <p:spPr>
                <a:xfrm>
                  <a:off x="7431507" y="3784020"/>
                  <a:ext cx="2030596" cy="7817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b="1" kern="0" dirty="0">
                      <a:solidFill>
                        <a:schemeClr val="tx1">
                          <a:lumMod val="60000"/>
                          <a:lumOff val="40000"/>
                        </a:schemeClr>
                      </a:solidFill>
                    </a:rPr>
                    <a:t>Inappropriate but don’t rise to the level of obstruction of justice</a:t>
                  </a:r>
                  <a:endParaRPr lang="en-US" i="1" kern="0" dirty="0">
                    <a:solidFill>
                      <a:schemeClr val="tx1">
                        <a:lumMod val="60000"/>
                        <a:lumOff val="40000"/>
                      </a:schemeClr>
                    </a:solidFill>
                  </a:endParaRPr>
                </a:p>
              </p:txBody>
            </p:sp>
          </p:grpSp>
          <p:sp>
            <p:nvSpPr>
              <p:cNvPr id="11" name="Rounded Rectangle 128"/>
              <p:cNvSpPr/>
              <p:nvPr/>
            </p:nvSpPr>
            <p:spPr>
              <a:xfrm>
                <a:off x="6373532" y="5006001"/>
                <a:ext cx="2030596" cy="7817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b="1" kern="0" dirty="0">
                    <a:solidFill>
                      <a:srgbClr val="A10028"/>
                    </a:solidFill>
                  </a:rPr>
                  <a:t>Obstruction of justice</a:t>
                </a:r>
                <a:endParaRPr lang="en-US" i="1" kern="0" dirty="0">
                  <a:solidFill>
                    <a:srgbClr val="A10028"/>
                  </a:solidFill>
                </a:endParaRPr>
              </a:p>
            </p:txBody>
          </p:sp>
        </p:grpSp>
        <p:sp>
          <p:nvSpPr>
            <p:cNvPr id="14" name="Rectangle 13"/>
            <p:cNvSpPr/>
            <p:nvPr/>
          </p:nvSpPr>
          <p:spPr>
            <a:xfrm>
              <a:off x="5334000" y="2276221"/>
              <a:ext cx="6096000" cy="369332"/>
            </a:xfrm>
            <a:prstGeom prst="rect">
              <a:avLst/>
            </a:prstGeom>
          </p:spPr>
          <p:txBody>
            <a:bodyPr wrap="square">
              <a:spAutoFit/>
            </a:bodyPr>
            <a:lstStyle/>
            <a:p>
              <a:pPr algn="ctr"/>
              <a:r>
                <a:rPr lang="en-US" b="1" dirty="0">
                  <a:solidFill>
                    <a:srgbClr val="707276"/>
                  </a:solidFill>
                </a:rPr>
                <a:t>If true, voters think that President Trump’s comments were…</a:t>
              </a:r>
            </a:p>
          </p:txBody>
        </p:sp>
        <p:sp>
          <p:nvSpPr>
            <p:cNvPr id="15" name="Rounded Rectangle 127"/>
            <p:cNvSpPr/>
            <p:nvPr/>
          </p:nvSpPr>
          <p:spPr>
            <a:xfrm>
              <a:off x="9982200" y="2773377"/>
              <a:ext cx="2482863" cy="101610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b="1" kern="0" dirty="0">
                  <a:solidFill>
                    <a:srgbClr val="009DD9"/>
                  </a:solidFill>
                </a:rPr>
                <a:t>Appropriate once he was told he was not under investigation</a:t>
              </a:r>
              <a:endParaRPr lang="en-US" i="1" kern="0" dirty="0">
                <a:solidFill>
                  <a:srgbClr val="009DD9"/>
                </a:solidFill>
              </a:endParaRPr>
            </a:p>
          </p:txBody>
        </p:sp>
        <p:sp>
          <p:nvSpPr>
            <p:cNvPr id="17" name="Rectangular Callout 16"/>
            <p:cNvSpPr/>
            <p:nvPr/>
          </p:nvSpPr>
          <p:spPr>
            <a:xfrm>
              <a:off x="5867400" y="5141941"/>
              <a:ext cx="1260077" cy="1098769"/>
            </a:xfrm>
            <a:prstGeom prst="wedgeRectCallout">
              <a:avLst>
                <a:gd name="adj1" fmla="val -22411"/>
                <a:gd name="adj2" fmla="val -66353"/>
              </a:avLst>
            </a:prstGeom>
            <a:noFill/>
            <a:ln>
              <a:solidFill>
                <a:srgbClr val="44546A"/>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1200" kern="0" dirty="0">
                  <a:solidFill>
                    <a:srgbClr val="707276"/>
                  </a:solidFill>
                </a:rPr>
                <a:t>Highest among:</a:t>
              </a:r>
            </a:p>
            <a:p>
              <a:pPr marL="285750" indent="-285750">
                <a:buFont typeface="Arial" panose="020B0604020202020204" pitchFamily="34" charset="0"/>
                <a:buChar char="•"/>
                <a:defRPr/>
              </a:pPr>
              <a:r>
                <a:rPr lang="en-US" sz="1200" kern="0" dirty="0">
                  <a:solidFill>
                    <a:srgbClr val="707276"/>
                  </a:solidFill>
                </a:rPr>
                <a:t>Democrats (70%)</a:t>
              </a:r>
            </a:p>
            <a:p>
              <a:pPr marL="285750" indent="-285750">
                <a:buFont typeface="Arial" panose="020B0604020202020204" pitchFamily="34" charset="0"/>
                <a:buChar char="•"/>
                <a:defRPr/>
              </a:pPr>
              <a:r>
                <a:rPr lang="en-US" sz="1200" kern="0" dirty="0">
                  <a:solidFill>
                    <a:srgbClr val="707276"/>
                  </a:solidFill>
                </a:rPr>
                <a:t>Clinton voters (77%)</a:t>
              </a:r>
            </a:p>
          </p:txBody>
        </p:sp>
      </p:grpSp>
    </p:spTree>
    <p:extLst>
      <p:ext uri="{BB962C8B-B14F-4D97-AF65-F5344CB8AC3E}">
        <p14:creationId xmlns:p14="http://schemas.microsoft.com/office/powerpoint/2010/main" val="1649616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Nearly 3 in 5 voters think </a:t>
            </a:r>
            <a:r>
              <a:rPr lang="en-US" dirty="0" err="1"/>
              <a:t>comey’s</a:t>
            </a:r>
            <a:r>
              <a:rPr lang="en-US" dirty="0"/>
              <a:t> memos are property </a:t>
            </a:r>
            <a:br>
              <a:rPr lang="en-US" dirty="0"/>
            </a:br>
            <a:r>
              <a:rPr lang="en-US" dirty="0"/>
              <a:t>of the </a:t>
            </a:r>
            <a:r>
              <a:rPr lang="en-US" dirty="0" err="1"/>
              <a:t>u.s.</a:t>
            </a:r>
            <a:r>
              <a:rPr lang="en-US" dirty="0"/>
              <a:t> government</a:t>
            </a:r>
          </a:p>
        </p:txBody>
      </p:sp>
      <p:sp>
        <p:nvSpPr>
          <p:cNvPr id="3" name="Text Placeholder 2"/>
          <p:cNvSpPr>
            <a:spLocks noGrp="1"/>
          </p:cNvSpPr>
          <p:nvPr>
            <p:ph type="body" idx="13"/>
          </p:nvPr>
        </p:nvSpPr>
        <p:spPr/>
        <p:txBody>
          <a:bodyPr/>
          <a:lstStyle/>
          <a:p>
            <a:r>
              <a:rPr lang="en-US" dirty="0"/>
              <a:t>Over half think that </a:t>
            </a:r>
            <a:r>
              <a:rPr lang="en-US" dirty="0" err="1"/>
              <a:t>Comey</a:t>
            </a:r>
            <a:r>
              <a:rPr lang="en-US" dirty="0"/>
              <a:t> was wrong to leak his memos after he was fired.</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(n=2258) </a:t>
            </a:r>
            <a:endParaRPr lang="en-US" dirty="0"/>
          </a:p>
          <a:p>
            <a:r>
              <a:rPr lang="en-US" dirty="0"/>
              <a:t>CT10 Do you believe former FBI director </a:t>
            </a:r>
            <a:r>
              <a:rPr lang="en-US" dirty="0" err="1"/>
              <a:t>Comey's</a:t>
            </a:r>
            <a:r>
              <a:rPr lang="en-US" dirty="0"/>
              <a:t> memos detailing his meetings with President Trump are personal documents or property of the U.S. government? </a:t>
            </a:r>
          </a:p>
          <a:p>
            <a:r>
              <a:rPr lang="en-US" dirty="0"/>
              <a:t>CT11 Do you think former FBI director </a:t>
            </a:r>
            <a:r>
              <a:rPr lang="en-US" dirty="0" err="1"/>
              <a:t>Comey</a:t>
            </a:r>
            <a:r>
              <a:rPr lang="en-US" dirty="0"/>
              <a:t> was right or wrong to leak his memos after he was fired? </a:t>
            </a:r>
          </a:p>
        </p:txBody>
      </p:sp>
      <p:grpSp>
        <p:nvGrpSpPr>
          <p:cNvPr id="8" name="Group 7"/>
          <p:cNvGrpSpPr/>
          <p:nvPr/>
        </p:nvGrpSpPr>
        <p:grpSpPr>
          <a:xfrm>
            <a:off x="914400" y="2895600"/>
            <a:ext cx="2762673" cy="172351"/>
            <a:chOff x="2433918" y="3393138"/>
            <a:chExt cx="2478725" cy="154637"/>
          </a:xfrm>
          <a:solidFill>
            <a:srgbClr val="A10028"/>
          </a:solidFill>
        </p:grpSpPr>
        <p:sp>
          <p:nvSpPr>
            <p:cNvPr id="9" name="Oval 8"/>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 name="Oval 9"/>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 name="Oval 10"/>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2" name="Oval 11"/>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3" name="Oval 12"/>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4" name="Oval 13"/>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5" name="Oval 14"/>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6" name="Oval 15"/>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7" name="Oval 16"/>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8" name="Oval 17"/>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19" name="Group 18"/>
          <p:cNvGrpSpPr/>
          <p:nvPr/>
        </p:nvGrpSpPr>
        <p:grpSpPr>
          <a:xfrm>
            <a:off x="914400" y="3196395"/>
            <a:ext cx="2762673" cy="172351"/>
            <a:chOff x="2433918" y="3393138"/>
            <a:chExt cx="2478725" cy="154637"/>
          </a:xfrm>
          <a:solidFill>
            <a:srgbClr val="A10028"/>
          </a:solidFill>
        </p:grpSpPr>
        <p:sp>
          <p:nvSpPr>
            <p:cNvPr id="20" name="Oval 19"/>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1" name="Oval 20"/>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2" name="Oval 21"/>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3" name="Oval 22"/>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4" name="Oval 23"/>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5" name="Oval 24"/>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6" name="Oval 25"/>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7" name="Oval 26"/>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8" name="Oval 27"/>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9" name="Oval 28"/>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30" name="Group 29"/>
          <p:cNvGrpSpPr/>
          <p:nvPr/>
        </p:nvGrpSpPr>
        <p:grpSpPr>
          <a:xfrm>
            <a:off x="914400" y="3497190"/>
            <a:ext cx="2762673" cy="172351"/>
            <a:chOff x="2433918" y="3393138"/>
            <a:chExt cx="2478725" cy="154637"/>
          </a:xfrm>
          <a:solidFill>
            <a:srgbClr val="A10028"/>
          </a:solidFill>
        </p:grpSpPr>
        <p:sp>
          <p:nvSpPr>
            <p:cNvPr id="31" name="Oval 30"/>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2" name="Oval 31"/>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3" name="Oval 32"/>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4" name="Oval 33"/>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5" name="Oval 34"/>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6" name="Oval 35"/>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7" name="Oval 36"/>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8" name="Oval 37"/>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9" name="Oval 38"/>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0" name="Oval 39"/>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41" name="Group 40"/>
          <p:cNvGrpSpPr/>
          <p:nvPr/>
        </p:nvGrpSpPr>
        <p:grpSpPr>
          <a:xfrm>
            <a:off x="914400" y="3797984"/>
            <a:ext cx="2762673" cy="172351"/>
            <a:chOff x="2433918" y="3393138"/>
            <a:chExt cx="2478725" cy="154637"/>
          </a:xfrm>
          <a:solidFill>
            <a:srgbClr val="A10028"/>
          </a:solidFill>
        </p:grpSpPr>
        <p:sp>
          <p:nvSpPr>
            <p:cNvPr id="42" name="Oval 41"/>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3" name="Oval 42"/>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4" name="Oval 43"/>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5" name="Oval 44"/>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6" name="Oval 45"/>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7" name="Oval 46"/>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8" name="Oval 47"/>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9" name="Oval 48"/>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0" name="Oval 49"/>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1" name="Oval 50"/>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52" name="Group 51"/>
          <p:cNvGrpSpPr/>
          <p:nvPr/>
        </p:nvGrpSpPr>
        <p:grpSpPr>
          <a:xfrm>
            <a:off x="914400" y="4098779"/>
            <a:ext cx="2762673" cy="172351"/>
            <a:chOff x="2433918" y="3393138"/>
            <a:chExt cx="2478725" cy="154637"/>
          </a:xfrm>
          <a:solidFill>
            <a:srgbClr val="A10028"/>
          </a:solidFill>
        </p:grpSpPr>
        <p:sp>
          <p:nvSpPr>
            <p:cNvPr id="53" name="Oval 52"/>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4" name="Oval 53"/>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5" name="Oval 54"/>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6" name="Oval 55"/>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7" name="Oval 56"/>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8" name="Oval 57"/>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9" name="Oval 58"/>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0" name="Oval 59"/>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1" name="Oval 60"/>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2" name="Oval 61"/>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63" name="Group 62"/>
          <p:cNvGrpSpPr/>
          <p:nvPr/>
        </p:nvGrpSpPr>
        <p:grpSpPr>
          <a:xfrm>
            <a:off x="914400" y="4399574"/>
            <a:ext cx="2762673" cy="172351"/>
            <a:chOff x="2433918" y="3393138"/>
            <a:chExt cx="2478725" cy="154637"/>
          </a:xfrm>
          <a:solidFill>
            <a:srgbClr val="009DD9"/>
          </a:solidFill>
        </p:grpSpPr>
        <p:sp>
          <p:nvSpPr>
            <p:cNvPr id="64" name="Oval 63"/>
            <p:cNvSpPr/>
            <p:nvPr/>
          </p:nvSpPr>
          <p:spPr>
            <a:xfrm>
              <a:off x="2433918" y="3393142"/>
              <a:ext cx="147917" cy="147917"/>
            </a:xfrm>
            <a:prstGeom prst="ellipse">
              <a:avLst/>
            </a:prstGeom>
            <a:solidFill>
              <a:srgbClr val="A1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5" name="Oval 64"/>
            <p:cNvSpPr/>
            <p:nvPr/>
          </p:nvSpPr>
          <p:spPr>
            <a:xfrm>
              <a:off x="2692897" y="3393141"/>
              <a:ext cx="147917" cy="147917"/>
            </a:xfrm>
            <a:prstGeom prst="ellipse">
              <a:avLst/>
            </a:prstGeom>
            <a:solidFill>
              <a:srgbClr val="A1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6" name="Oval 65"/>
            <p:cNvSpPr/>
            <p:nvPr/>
          </p:nvSpPr>
          <p:spPr>
            <a:xfrm>
              <a:off x="2951876" y="3393140"/>
              <a:ext cx="147917" cy="147917"/>
            </a:xfrm>
            <a:prstGeom prst="ellipse">
              <a:avLst/>
            </a:prstGeom>
            <a:solidFill>
              <a:srgbClr val="A1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7" name="Oval 66"/>
            <p:cNvSpPr/>
            <p:nvPr/>
          </p:nvSpPr>
          <p:spPr>
            <a:xfrm>
              <a:off x="3210855" y="3393140"/>
              <a:ext cx="147917" cy="147917"/>
            </a:xfrm>
            <a:prstGeom prst="ellipse">
              <a:avLst/>
            </a:prstGeom>
            <a:solidFill>
              <a:srgbClr val="A1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8" name="Oval 67"/>
            <p:cNvSpPr/>
            <p:nvPr/>
          </p:nvSpPr>
          <p:spPr>
            <a:xfrm>
              <a:off x="3469834" y="3393140"/>
              <a:ext cx="147917" cy="147917"/>
            </a:xfrm>
            <a:prstGeom prst="ellipse">
              <a:avLst/>
            </a:prstGeom>
            <a:solidFill>
              <a:srgbClr val="A1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9" name="Oval 68"/>
            <p:cNvSpPr/>
            <p:nvPr/>
          </p:nvSpPr>
          <p:spPr>
            <a:xfrm>
              <a:off x="3728813" y="3393140"/>
              <a:ext cx="147917" cy="147917"/>
            </a:xfrm>
            <a:prstGeom prst="ellipse">
              <a:avLst/>
            </a:prstGeom>
            <a:solidFill>
              <a:srgbClr val="A1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0" name="Oval 69"/>
            <p:cNvSpPr/>
            <p:nvPr/>
          </p:nvSpPr>
          <p:spPr>
            <a:xfrm>
              <a:off x="3987792" y="3393140"/>
              <a:ext cx="147917" cy="147917"/>
            </a:xfrm>
            <a:prstGeom prst="ellipse">
              <a:avLst/>
            </a:prstGeom>
            <a:solidFill>
              <a:srgbClr val="A1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1" name="Oval 70"/>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2" name="Oval 71"/>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3" name="Oval 72"/>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74" name="Group 73"/>
          <p:cNvGrpSpPr/>
          <p:nvPr/>
        </p:nvGrpSpPr>
        <p:grpSpPr>
          <a:xfrm>
            <a:off x="914400" y="4700369"/>
            <a:ext cx="2762673" cy="172351"/>
            <a:chOff x="2433918" y="3393138"/>
            <a:chExt cx="2478725" cy="154637"/>
          </a:xfrm>
          <a:solidFill>
            <a:srgbClr val="009DD9"/>
          </a:solidFill>
        </p:grpSpPr>
        <p:sp>
          <p:nvSpPr>
            <p:cNvPr id="75" name="Oval 74"/>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6" name="Oval 75"/>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7" name="Oval 76"/>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8" name="Oval 77"/>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9" name="Oval 78"/>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0" name="Oval 79"/>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1" name="Oval 80"/>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2" name="Oval 81"/>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3" name="Oval 82"/>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4" name="Oval 83"/>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85" name="Group 84"/>
          <p:cNvGrpSpPr/>
          <p:nvPr/>
        </p:nvGrpSpPr>
        <p:grpSpPr>
          <a:xfrm>
            <a:off x="914400" y="5001163"/>
            <a:ext cx="2762673" cy="172351"/>
            <a:chOff x="2433918" y="3393138"/>
            <a:chExt cx="2478725" cy="154637"/>
          </a:xfrm>
          <a:solidFill>
            <a:srgbClr val="009DD9"/>
          </a:solidFill>
        </p:grpSpPr>
        <p:sp>
          <p:nvSpPr>
            <p:cNvPr id="86" name="Oval 85"/>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7" name="Oval 86"/>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8" name="Oval 87"/>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9" name="Oval 88"/>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0" name="Oval 89"/>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1" name="Oval 90"/>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2" name="Oval 91"/>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3" name="Oval 92"/>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4" name="Oval 93"/>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5" name="Oval 94"/>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96" name="Group 95"/>
          <p:cNvGrpSpPr/>
          <p:nvPr/>
        </p:nvGrpSpPr>
        <p:grpSpPr>
          <a:xfrm>
            <a:off x="914400" y="5301958"/>
            <a:ext cx="2762673" cy="172351"/>
            <a:chOff x="2433918" y="3393138"/>
            <a:chExt cx="2478725" cy="154637"/>
          </a:xfrm>
          <a:solidFill>
            <a:schemeClr val="accent1"/>
          </a:solidFill>
        </p:grpSpPr>
        <p:sp>
          <p:nvSpPr>
            <p:cNvPr id="97" name="Oval 96"/>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8" name="Oval 97"/>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9" name="Oval 98"/>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0" name="Oval 99"/>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1" name="Oval 100"/>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2" name="Oval 101"/>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3" name="Oval 102"/>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4" name="Oval 103"/>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5" name="Oval 104"/>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6" name="Oval 105"/>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107" name="Group 106"/>
          <p:cNvGrpSpPr/>
          <p:nvPr/>
        </p:nvGrpSpPr>
        <p:grpSpPr>
          <a:xfrm>
            <a:off x="914400" y="5602750"/>
            <a:ext cx="2762673" cy="172351"/>
            <a:chOff x="2433918" y="3393138"/>
            <a:chExt cx="2478725" cy="154637"/>
          </a:xfrm>
          <a:solidFill>
            <a:schemeClr val="accent1"/>
          </a:solidFill>
        </p:grpSpPr>
        <p:sp>
          <p:nvSpPr>
            <p:cNvPr id="108" name="Oval 107"/>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9" name="Oval 108"/>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0" name="Oval 109"/>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1" name="Oval 110"/>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2" name="Oval 111"/>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3" name="Oval 112"/>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4" name="Oval 113"/>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5" name="Oval 114"/>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6" name="Oval 115"/>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7" name="Oval 116"/>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118" name="Group 117"/>
          <p:cNvGrpSpPr/>
          <p:nvPr/>
        </p:nvGrpSpPr>
        <p:grpSpPr>
          <a:xfrm>
            <a:off x="3754975" y="2737577"/>
            <a:ext cx="2806446" cy="2798828"/>
            <a:chOff x="3481772" y="3264959"/>
            <a:chExt cx="2806446" cy="2798828"/>
          </a:xfrm>
        </p:grpSpPr>
        <p:sp>
          <p:nvSpPr>
            <p:cNvPr id="119" name="TextBox 118"/>
            <p:cNvSpPr txBox="1"/>
            <p:nvPr/>
          </p:nvSpPr>
          <p:spPr>
            <a:xfrm>
              <a:off x="3481772" y="3264959"/>
              <a:ext cx="1759065" cy="1384995"/>
            </a:xfrm>
            <a:prstGeom prst="rect">
              <a:avLst/>
            </a:prstGeom>
            <a:noFill/>
          </p:spPr>
          <p:txBody>
            <a:bodyPr wrap="square" rtlCol="0">
              <a:spAutoFit/>
            </a:bodyPr>
            <a:lstStyle/>
            <a:p>
              <a:pPr>
                <a:defRPr/>
              </a:pPr>
              <a:r>
                <a:rPr lang="en-US" sz="6600" b="1" kern="0" dirty="0">
                  <a:solidFill>
                    <a:srgbClr val="A10028"/>
                  </a:solidFill>
                </a:rPr>
                <a:t>57%</a:t>
              </a:r>
              <a:endParaRPr lang="en-US" sz="3200" b="1" kern="0" dirty="0">
                <a:solidFill>
                  <a:srgbClr val="A10028"/>
                </a:solidFill>
              </a:endParaRPr>
            </a:p>
            <a:p>
              <a:pPr>
                <a:defRPr/>
              </a:pPr>
              <a:endParaRPr lang="en-US" b="1" kern="0" dirty="0">
                <a:solidFill>
                  <a:srgbClr val="A10028"/>
                </a:solidFill>
              </a:endParaRPr>
            </a:p>
          </p:txBody>
        </p:sp>
        <p:sp>
          <p:nvSpPr>
            <p:cNvPr id="120" name="Rectangle 119"/>
            <p:cNvSpPr/>
            <p:nvPr/>
          </p:nvSpPr>
          <p:spPr>
            <a:xfrm>
              <a:off x="3499436" y="4080158"/>
              <a:ext cx="2366040" cy="759182"/>
            </a:xfrm>
            <a:prstGeom prst="rect">
              <a:avLst/>
            </a:prstGeom>
          </p:spPr>
          <p:txBody>
            <a:bodyPr wrap="square">
              <a:spAutoFit/>
            </a:bodyPr>
            <a:lstStyle/>
            <a:p>
              <a:pPr>
                <a:lnSpc>
                  <a:spcPts val="2600"/>
                </a:lnSpc>
                <a:defRPr/>
              </a:pPr>
              <a:r>
                <a:rPr lang="en-US" sz="2000" b="1" kern="0" dirty="0">
                  <a:solidFill>
                    <a:srgbClr val="A10028"/>
                  </a:solidFill>
                </a:rPr>
                <a:t>Property of the US government</a:t>
              </a:r>
            </a:p>
          </p:txBody>
        </p:sp>
        <p:sp>
          <p:nvSpPr>
            <p:cNvPr id="121" name="TextBox 120"/>
            <p:cNvSpPr txBox="1"/>
            <p:nvPr/>
          </p:nvSpPr>
          <p:spPr>
            <a:xfrm>
              <a:off x="3483275" y="4878102"/>
              <a:ext cx="1759065" cy="1107996"/>
            </a:xfrm>
            <a:prstGeom prst="rect">
              <a:avLst/>
            </a:prstGeom>
            <a:noFill/>
          </p:spPr>
          <p:txBody>
            <a:bodyPr wrap="square" rtlCol="0">
              <a:spAutoFit/>
            </a:bodyPr>
            <a:lstStyle/>
            <a:p>
              <a:pPr>
                <a:defRPr/>
              </a:pPr>
              <a:r>
                <a:rPr lang="en-US" sz="6600" b="1" kern="0" dirty="0">
                  <a:solidFill>
                    <a:srgbClr val="009DD9"/>
                  </a:solidFill>
                </a:rPr>
                <a:t>43%</a:t>
              </a:r>
              <a:endParaRPr lang="en-US" sz="3200" b="1" kern="0" dirty="0">
                <a:solidFill>
                  <a:srgbClr val="009DD9"/>
                </a:solidFill>
              </a:endParaRPr>
            </a:p>
          </p:txBody>
        </p:sp>
        <p:sp>
          <p:nvSpPr>
            <p:cNvPr id="122" name="Rectangle 121"/>
            <p:cNvSpPr/>
            <p:nvPr/>
          </p:nvSpPr>
          <p:spPr>
            <a:xfrm>
              <a:off x="3500940" y="5663677"/>
              <a:ext cx="2787278" cy="400110"/>
            </a:xfrm>
            <a:prstGeom prst="rect">
              <a:avLst/>
            </a:prstGeom>
          </p:spPr>
          <p:txBody>
            <a:bodyPr wrap="square">
              <a:spAutoFit/>
            </a:bodyPr>
            <a:lstStyle/>
            <a:p>
              <a:pPr>
                <a:defRPr/>
              </a:pPr>
              <a:r>
                <a:rPr lang="en-US" sz="2000" b="1" kern="0" dirty="0">
                  <a:solidFill>
                    <a:srgbClr val="009DD9"/>
                  </a:solidFill>
                </a:rPr>
                <a:t>Personal documents</a:t>
              </a:r>
              <a:endParaRPr lang="en-US" sz="2000" kern="0" dirty="0">
                <a:solidFill>
                  <a:srgbClr val="009DD9"/>
                </a:solidFill>
              </a:endParaRPr>
            </a:p>
          </p:txBody>
        </p:sp>
      </p:grpSp>
      <p:sp>
        <p:nvSpPr>
          <p:cNvPr id="123" name="Rectangle 122"/>
          <p:cNvSpPr/>
          <p:nvPr/>
        </p:nvSpPr>
        <p:spPr>
          <a:xfrm>
            <a:off x="375774" y="2128466"/>
            <a:ext cx="6414247" cy="646331"/>
          </a:xfrm>
          <a:prstGeom prst="rect">
            <a:avLst/>
          </a:prstGeom>
        </p:spPr>
        <p:txBody>
          <a:bodyPr wrap="square">
            <a:spAutoFit/>
          </a:bodyPr>
          <a:lstStyle/>
          <a:p>
            <a:pPr algn="ctr"/>
            <a:r>
              <a:rPr lang="en-US" b="1" dirty="0">
                <a:solidFill>
                  <a:srgbClr val="707276"/>
                </a:solidFill>
              </a:rPr>
              <a:t>Voters say </a:t>
            </a:r>
            <a:r>
              <a:rPr lang="en-US" b="1" dirty="0" err="1">
                <a:solidFill>
                  <a:srgbClr val="707276"/>
                </a:solidFill>
              </a:rPr>
              <a:t>Comey’s</a:t>
            </a:r>
            <a:r>
              <a:rPr lang="en-US" b="1" dirty="0">
                <a:solidFill>
                  <a:srgbClr val="707276"/>
                </a:solidFill>
              </a:rPr>
              <a:t> memos detailing his </a:t>
            </a:r>
            <a:br>
              <a:rPr lang="en-US" b="1" dirty="0">
                <a:solidFill>
                  <a:srgbClr val="707276"/>
                </a:solidFill>
              </a:rPr>
            </a:br>
            <a:r>
              <a:rPr lang="en-US" b="1" dirty="0">
                <a:solidFill>
                  <a:srgbClr val="707276"/>
                </a:solidFill>
              </a:rPr>
              <a:t>meetings with President Trump are…</a:t>
            </a:r>
          </a:p>
        </p:txBody>
      </p:sp>
      <p:sp>
        <p:nvSpPr>
          <p:cNvPr id="124" name="Oval 123"/>
          <p:cNvSpPr/>
          <p:nvPr/>
        </p:nvSpPr>
        <p:spPr>
          <a:xfrm>
            <a:off x="7372956" y="2980280"/>
            <a:ext cx="1518380" cy="1452601"/>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kumimoji="0" lang="en-US" b="1" i="0" u="none" strike="noStrike" kern="0" cap="none" spc="0" normalizeH="0" baseline="0" noProof="0" dirty="0">
              <a:ln>
                <a:noFill/>
              </a:ln>
              <a:solidFill>
                <a:srgbClr val="707276"/>
              </a:solidFill>
              <a:effectLst/>
              <a:uLnTx/>
              <a:uFillTx/>
            </a:endParaRPr>
          </a:p>
        </p:txBody>
      </p:sp>
      <p:graphicFrame>
        <p:nvGraphicFramePr>
          <p:cNvPr id="125" name="Chart 124"/>
          <p:cNvGraphicFramePr/>
          <p:nvPr>
            <p:extLst/>
          </p:nvPr>
        </p:nvGraphicFramePr>
        <p:xfrm>
          <a:off x="7612462" y="3160017"/>
          <a:ext cx="4133958" cy="2787112"/>
        </p:xfrm>
        <a:graphic>
          <a:graphicData uri="http://schemas.openxmlformats.org/drawingml/2006/chart">
            <c:chart xmlns:c="http://schemas.openxmlformats.org/drawingml/2006/chart" xmlns:r="http://schemas.openxmlformats.org/officeDocument/2006/relationships" r:id="rId2"/>
          </a:graphicData>
        </a:graphic>
      </p:graphicFrame>
      <p:sp>
        <p:nvSpPr>
          <p:cNvPr id="126" name="TextBox 125"/>
          <p:cNvSpPr txBox="1"/>
          <p:nvPr/>
        </p:nvSpPr>
        <p:spPr>
          <a:xfrm>
            <a:off x="8977397" y="3951802"/>
            <a:ext cx="1521349" cy="892552"/>
          </a:xfrm>
          <a:prstGeom prst="rect">
            <a:avLst/>
          </a:prstGeom>
          <a:noFill/>
        </p:spPr>
        <p:txBody>
          <a:bodyPr wrap="square" rtlCol="0">
            <a:spAutoFit/>
          </a:bodyPr>
          <a:lstStyle/>
          <a:p>
            <a:pPr algn="ctr"/>
            <a:r>
              <a:rPr lang="en-US" sz="2800" b="1" dirty="0">
                <a:solidFill>
                  <a:srgbClr val="A10028"/>
                </a:solidFill>
              </a:rPr>
              <a:t>52% </a:t>
            </a:r>
          </a:p>
          <a:p>
            <a:pPr algn="ctr"/>
            <a:r>
              <a:rPr lang="en-US" sz="2400" b="1" dirty="0">
                <a:solidFill>
                  <a:srgbClr val="A10028"/>
                </a:solidFill>
              </a:rPr>
              <a:t>wrong</a:t>
            </a:r>
          </a:p>
        </p:txBody>
      </p:sp>
      <p:sp>
        <p:nvSpPr>
          <p:cNvPr id="127" name="Rectangle 126"/>
          <p:cNvSpPr/>
          <p:nvPr/>
        </p:nvSpPr>
        <p:spPr>
          <a:xfrm>
            <a:off x="8011196" y="2048265"/>
            <a:ext cx="3571407" cy="923330"/>
          </a:xfrm>
          <a:prstGeom prst="rect">
            <a:avLst/>
          </a:prstGeom>
        </p:spPr>
        <p:txBody>
          <a:bodyPr wrap="square">
            <a:spAutoFit/>
          </a:bodyPr>
          <a:lstStyle/>
          <a:p>
            <a:pPr algn="ctr"/>
            <a:r>
              <a:rPr lang="en-US" b="1" dirty="0">
                <a:solidFill>
                  <a:srgbClr val="707276"/>
                </a:solidFill>
              </a:rPr>
              <a:t>Was former FBI director </a:t>
            </a:r>
            <a:r>
              <a:rPr lang="en-US" b="1" dirty="0" err="1">
                <a:solidFill>
                  <a:srgbClr val="707276"/>
                </a:solidFill>
              </a:rPr>
              <a:t>Comey</a:t>
            </a:r>
            <a:r>
              <a:rPr lang="en-US" b="1" dirty="0">
                <a:solidFill>
                  <a:srgbClr val="707276"/>
                </a:solidFill>
              </a:rPr>
              <a:t> right or wrong to leak his memos after he was fired?</a:t>
            </a:r>
          </a:p>
        </p:txBody>
      </p:sp>
      <p:sp>
        <p:nvSpPr>
          <p:cNvPr id="128" name="TextBox 127"/>
          <p:cNvSpPr txBox="1"/>
          <p:nvPr/>
        </p:nvSpPr>
        <p:spPr>
          <a:xfrm>
            <a:off x="7323815" y="3286315"/>
            <a:ext cx="1487835" cy="769441"/>
          </a:xfrm>
          <a:prstGeom prst="rect">
            <a:avLst/>
          </a:prstGeom>
          <a:noFill/>
        </p:spPr>
        <p:txBody>
          <a:bodyPr wrap="square" rtlCol="0">
            <a:spAutoFit/>
          </a:bodyPr>
          <a:lstStyle/>
          <a:p>
            <a:pPr lvl="0" algn="ctr">
              <a:defRPr/>
            </a:pPr>
            <a:r>
              <a:rPr lang="en-US" sz="2800" b="1" kern="0" dirty="0">
                <a:solidFill>
                  <a:srgbClr val="707276"/>
                </a:solidFill>
              </a:rPr>
              <a:t>48% </a:t>
            </a:r>
          </a:p>
          <a:p>
            <a:pPr lvl="0" algn="ctr">
              <a:defRPr/>
            </a:pPr>
            <a:r>
              <a:rPr lang="en-US" sz="1600" b="1" kern="0" dirty="0">
                <a:solidFill>
                  <a:srgbClr val="707276"/>
                </a:solidFill>
              </a:rPr>
              <a:t>right</a:t>
            </a:r>
            <a:endParaRPr lang="en-US" dirty="0"/>
          </a:p>
        </p:txBody>
      </p:sp>
      <p:sp>
        <p:nvSpPr>
          <p:cNvPr id="129" name="Rectangular Callout 128"/>
          <p:cNvSpPr/>
          <p:nvPr/>
        </p:nvSpPr>
        <p:spPr>
          <a:xfrm>
            <a:off x="6623062" y="4515257"/>
            <a:ext cx="1499787" cy="1098769"/>
          </a:xfrm>
          <a:prstGeom prst="wedgeRectCallout">
            <a:avLst>
              <a:gd name="adj1" fmla="val 21693"/>
              <a:gd name="adj2" fmla="val -63271"/>
            </a:avLst>
          </a:prstGeom>
          <a:noFill/>
          <a:ln>
            <a:solidFill>
              <a:srgbClr val="44546A"/>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1200" kern="0" dirty="0">
                <a:solidFill>
                  <a:srgbClr val="707276"/>
                </a:solidFill>
              </a:rPr>
              <a:t>Highest among:</a:t>
            </a:r>
          </a:p>
          <a:p>
            <a:pPr marL="285750" indent="-285750">
              <a:buFont typeface="Arial" panose="020B0604020202020204" pitchFamily="34" charset="0"/>
              <a:buChar char="•"/>
              <a:defRPr/>
            </a:pPr>
            <a:r>
              <a:rPr lang="en-US" sz="1200" kern="0" dirty="0">
                <a:solidFill>
                  <a:srgbClr val="707276"/>
                </a:solidFill>
              </a:rPr>
              <a:t>18-34 year olds (62%)</a:t>
            </a:r>
          </a:p>
          <a:p>
            <a:pPr marL="285750" indent="-285750">
              <a:buFont typeface="Arial" panose="020B0604020202020204" pitchFamily="34" charset="0"/>
              <a:buChar char="•"/>
              <a:defRPr/>
            </a:pPr>
            <a:r>
              <a:rPr lang="en-US" sz="1200" kern="0" dirty="0">
                <a:solidFill>
                  <a:srgbClr val="707276"/>
                </a:solidFill>
              </a:rPr>
              <a:t>Clinton voters (82%)</a:t>
            </a:r>
          </a:p>
        </p:txBody>
      </p:sp>
    </p:spTree>
    <p:extLst>
      <p:ext uri="{BB962C8B-B14F-4D97-AF65-F5344CB8AC3E}">
        <p14:creationId xmlns:p14="http://schemas.microsoft.com/office/powerpoint/2010/main" val="2644350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 half of voters think </a:t>
            </a:r>
            <a:r>
              <a:rPr lang="en-US" dirty="0" err="1"/>
              <a:t>Comey’s</a:t>
            </a:r>
            <a:r>
              <a:rPr lang="en-US" dirty="0"/>
              <a:t> leaks were </a:t>
            </a:r>
            <a:br>
              <a:rPr lang="en-US" dirty="0"/>
            </a:br>
            <a:r>
              <a:rPr lang="en-US" dirty="0"/>
              <a:t>motivated by his desire to tell American people the truth</a:t>
            </a:r>
          </a:p>
        </p:txBody>
      </p:sp>
      <p:sp>
        <p:nvSpPr>
          <p:cNvPr id="3" name="Text Placeholder 2"/>
          <p:cNvSpPr>
            <a:spLocks noGrp="1"/>
          </p:cNvSpPr>
          <p:nvPr>
            <p:ph type="body" idx="13"/>
          </p:nvPr>
        </p:nvSpPr>
        <p:spPr/>
        <p:txBody>
          <a:bodyPr/>
          <a:lstStyle/>
          <a:p>
            <a:r>
              <a:rPr lang="en-US" dirty="0"/>
              <a:t>Nearly 3 in 5 say the leaking of </a:t>
            </a:r>
            <a:r>
              <a:rPr lang="en-US" dirty="0" err="1"/>
              <a:t>Comey’s</a:t>
            </a:r>
            <a:r>
              <a:rPr lang="en-US" dirty="0"/>
              <a:t> memos was legal since they were his property.</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(n=2258) </a:t>
            </a:r>
            <a:endParaRPr lang="en-US" dirty="0"/>
          </a:p>
          <a:p>
            <a:r>
              <a:rPr lang="en-US" dirty="0"/>
              <a:t>CT12 Do you think former FBI director </a:t>
            </a:r>
            <a:r>
              <a:rPr lang="en-US" dirty="0" err="1"/>
              <a:t>Comey's</a:t>
            </a:r>
            <a:r>
              <a:rPr lang="en-US" dirty="0"/>
              <a:t> leaks were primarily motivated by his desire to tell the American people the truth or by his desire to get back at President Trump for being fired? </a:t>
            </a:r>
          </a:p>
          <a:p>
            <a:r>
              <a:rPr lang="en-US" dirty="0"/>
              <a:t>CT13 Do you think that former FBI director </a:t>
            </a:r>
            <a:r>
              <a:rPr lang="en-US" dirty="0" err="1"/>
              <a:t>Comey's</a:t>
            </a:r>
            <a:r>
              <a:rPr lang="en-US" dirty="0"/>
              <a:t> leaking of his memos was legal since they were his property or illegal because they were government property? </a:t>
            </a:r>
          </a:p>
        </p:txBody>
      </p:sp>
      <p:grpSp>
        <p:nvGrpSpPr>
          <p:cNvPr id="5" name="Group 4"/>
          <p:cNvGrpSpPr/>
          <p:nvPr/>
        </p:nvGrpSpPr>
        <p:grpSpPr>
          <a:xfrm>
            <a:off x="617901" y="2345266"/>
            <a:ext cx="5788342" cy="3530009"/>
            <a:chOff x="1084898" y="2629053"/>
            <a:chExt cx="5788342" cy="3530009"/>
          </a:xfrm>
        </p:grpSpPr>
        <p:sp>
          <p:nvSpPr>
            <p:cNvPr id="6" name="Oval 5"/>
            <p:cNvSpPr/>
            <p:nvPr/>
          </p:nvSpPr>
          <p:spPr>
            <a:xfrm>
              <a:off x="1084898" y="3125516"/>
              <a:ext cx="1828800" cy="1828800"/>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2800" b="1" i="0" u="none" strike="noStrike" kern="0" cap="none" spc="0" normalizeH="0" baseline="0" noProof="0" dirty="0">
                  <a:ln>
                    <a:noFill/>
                  </a:ln>
                  <a:solidFill>
                    <a:srgbClr val="707276"/>
                  </a:solidFill>
                  <a:effectLst/>
                  <a:uLnTx/>
                  <a:uFillTx/>
                </a:rPr>
                <a:t>47% </a:t>
              </a:r>
              <a:br>
                <a:rPr kumimoji="0" lang="en-US" sz="3600" b="1" i="0" u="none" strike="noStrike" kern="0" cap="none" spc="0" normalizeH="0" baseline="0" noProof="0" dirty="0">
                  <a:ln>
                    <a:noFill/>
                  </a:ln>
                  <a:solidFill>
                    <a:srgbClr val="707276"/>
                  </a:solidFill>
                  <a:effectLst/>
                  <a:uLnTx/>
                  <a:uFillTx/>
                </a:rPr>
              </a:br>
              <a:r>
                <a:rPr lang="en-US" b="1" kern="0" dirty="0">
                  <a:solidFill>
                    <a:srgbClr val="707276"/>
                  </a:solidFill>
                </a:rPr>
                <a:t>get back at President Trump</a:t>
              </a:r>
              <a:endParaRPr lang="en-US" kern="0" dirty="0">
                <a:solidFill>
                  <a:srgbClr val="707276"/>
                </a:solidFill>
              </a:endParaRPr>
            </a:p>
          </p:txBody>
        </p:sp>
        <p:grpSp>
          <p:nvGrpSpPr>
            <p:cNvPr id="7" name="Group 6"/>
            <p:cNvGrpSpPr/>
            <p:nvPr/>
          </p:nvGrpSpPr>
          <p:grpSpPr>
            <a:xfrm>
              <a:off x="1813560" y="2629053"/>
              <a:ext cx="5059680" cy="3530009"/>
              <a:chOff x="4800600" y="2566837"/>
              <a:chExt cx="5359400" cy="3547533"/>
            </a:xfrm>
          </p:grpSpPr>
          <p:graphicFrame>
            <p:nvGraphicFramePr>
              <p:cNvPr id="8" name="Chart 7"/>
              <p:cNvGraphicFramePr/>
              <p:nvPr>
                <p:extLst/>
              </p:nvPr>
            </p:nvGraphicFramePr>
            <p:xfrm>
              <a:off x="4800600" y="2566837"/>
              <a:ext cx="5359400" cy="3547533"/>
            </p:xfrm>
            <a:graphic>
              <a:graphicData uri="http://schemas.openxmlformats.org/drawingml/2006/chart">
                <c:chart xmlns:c="http://schemas.openxmlformats.org/drawingml/2006/chart" xmlns:r="http://schemas.openxmlformats.org/officeDocument/2006/relationships" r:id="rId2"/>
              </a:graphicData>
            </a:graphic>
          </p:graphicFrame>
          <p:sp>
            <p:nvSpPr>
              <p:cNvPr id="9" name="Oval 8"/>
              <p:cNvSpPr/>
              <p:nvPr/>
            </p:nvSpPr>
            <p:spPr>
              <a:xfrm>
                <a:off x="5848694" y="2708996"/>
                <a:ext cx="3263212"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chemeClr val="accent4">
                        <a:lumMod val="75000"/>
                      </a:schemeClr>
                    </a:solidFill>
                    <a:effectLst/>
                    <a:uLnTx/>
                    <a:uFillTx/>
                  </a:rPr>
                  <a:t>53%</a:t>
                </a:r>
                <a:br>
                  <a:rPr kumimoji="0" lang="en-US" sz="6600" b="1" i="0" u="none" strike="noStrike" kern="0" cap="none" spc="0" normalizeH="0" baseline="0" noProof="0" dirty="0">
                    <a:ln>
                      <a:noFill/>
                    </a:ln>
                    <a:solidFill>
                      <a:schemeClr val="accent4">
                        <a:lumMod val="75000"/>
                      </a:schemeClr>
                    </a:solidFill>
                    <a:effectLst/>
                    <a:uLnTx/>
                    <a:uFillTx/>
                  </a:rPr>
                </a:br>
                <a:r>
                  <a:rPr kumimoji="0" lang="en-US" sz="2400" b="1" i="0" u="none" strike="noStrike" kern="0" cap="none" spc="0" normalizeH="0" baseline="0" noProof="0" dirty="0">
                    <a:ln>
                      <a:noFill/>
                    </a:ln>
                    <a:solidFill>
                      <a:schemeClr val="accent4">
                        <a:lumMod val="75000"/>
                      </a:schemeClr>
                    </a:solidFill>
                    <a:effectLst/>
                    <a:uLnTx/>
                    <a:uFillTx/>
                  </a:rPr>
                  <a:t>tell American people the truth</a:t>
                </a:r>
                <a:endParaRPr kumimoji="0" lang="en-US" sz="2400" i="0" u="none" strike="noStrike" kern="0" cap="none" spc="0" normalizeH="0" baseline="0" noProof="0" dirty="0">
                  <a:ln>
                    <a:noFill/>
                  </a:ln>
                  <a:solidFill>
                    <a:schemeClr val="accent4">
                      <a:lumMod val="75000"/>
                    </a:schemeClr>
                  </a:solidFill>
                  <a:effectLst/>
                  <a:uLnTx/>
                  <a:uFillTx/>
                </a:endParaRPr>
              </a:p>
            </p:txBody>
          </p:sp>
        </p:grpSp>
      </p:grpSp>
      <p:grpSp>
        <p:nvGrpSpPr>
          <p:cNvPr id="10" name="Group 9"/>
          <p:cNvGrpSpPr/>
          <p:nvPr/>
        </p:nvGrpSpPr>
        <p:grpSpPr>
          <a:xfrm>
            <a:off x="5715000" y="2362199"/>
            <a:ext cx="5752617" cy="3530009"/>
            <a:chOff x="1813560" y="2629053"/>
            <a:chExt cx="5752617" cy="3530009"/>
          </a:xfrm>
        </p:grpSpPr>
        <p:sp>
          <p:nvSpPr>
            <p:cNvPr id="11" name="Oval 10"/>
            <p:cNvSpPr/>
            <p:nvPr/>
          </p:nvSpPr>
          <p:spPr>
            <a:xfrm>
              <a:off x="5554497" y="2657354"/>
              <a:ext cx="2011680" cy="2008101"/>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en-US" sz="2000" kern="0" dirty="0">
                <a:solidFill>
                  <a:srgbClr val="707276"/>
                </a:solidFill>
              </a:endParaRPr>
            </a:p>
          </p:txBody>
        </p:sp>
        <p:grpSp>
          <p:nvGrpSpPr>
            <p:cNvPr id="12" name="Group 11"/>
            <p:cNvGrpSpPr/>
            <p:nvPr/>
          </p:nvGrpSpPr>
          <p:grpSpPr>
            <a:xfrm>
              <a:off x="1813560" y="2629053"/>
              <a:ext cx="5059680" cy="3530009"/>
              <a:chOff x="4800600" y="2566837"/>
              <a:chExt cx="5359400" cy="3547533"/>
            </a:xfrm>
          </p:grpSpPr>
          <p:graphicFrame>
            <p:nvGraphicFramePr>
              <p:cNvPr id="13" name="Chart 12"/>
              <p:cNvGraphicFramePr/>
              <p:nvPr>
                <p:extLst/>
              </p:nvPr>
            </p:nvGraphicFramePr>
            <p:xfrm>
              <a:off x="4800600" y="2566837"/>
              <a:ext cx="5359400" cy="3547533"/>
            </p:xfrm>
            <a:graphic>
              <a:graphicData uri="http://schemas.openxmlformats.org/drawingml/2006/chart">
                <c:chart xmlns:c="http://schemas.openxmlformats.org/drawingml/2006/chart" xmlns:r="http://schemas.openxmlformats.org/officeDocument/2006/relationships" r:id="rId3"/>
              </a:graphicData>
            </a:graphic>
          </p:graphicFrame>
          <p:sp>
            <p:nvSpPr>
              <p:cNvPr id="14" name="Oval 13"/>
              <p:cNvSpPr/>
              <p:nvPr/>
            </p:nvSpPr>
            <p:spPr>
              <a:xfrm>
                <a:off x="5848694" y="2592160"/>
                <a:ext cx="3263212"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chemeClr val="accent1"/>
                    </a:solidFill>
                    <a:effectLst/>
                    <a:uLnTx/>
                    <a:uFillTx/>
                  </a:rPr>
                  <a:t>57%</a:t>
                </a:r>
                <a:br>
                  <a:rPr kumimoji="0" lang="en-US" sz="6600" b="1" i="0" u="none" strike="noStrike" kern="0" cap="none" spc="0" normalizeH="0" baseline="0" noProof="0" dirty="0">
                    <a:ln>
                      <a:noFill/>
                    </a:ln>
                    <a:solidFill>
                      <a:schemeClr val="accent1"/>
                    </a:solidFill>
                    <a:effectLst/>
                    <a:uLnTx/>
                    <a:uFillTx/>
                  </a:rPr>
                </a:br>
                <a:r>
                  <a:rPr lang="en-US" sz="2400" b="1" kern="0" dirty="0">
                    <a:solidFill>
                      <a:schemeClr val="accent1"/>
                    </a:solidFill>
                  </a:rPr>
                  <a:t>legal since they were his property</a:t>
                </a:r>
                <a:endParaRPr kumimoji="0" lang="en-US" sz="2400" i="0" u="none" strike="noStrike" kern="0" cap="none" spc="0" normalizeH="0" baseline="0" noProof="0" dirty="0">
                  <a:ln>
                    <a:noFill/>
                  </a:ln>
                  <a:solidFill>
                    <a:schemeClr val="accent1"/>
                  </a:solidFill>
                  <a:effectLst/>
                  <a:uLnTx/>
                  <a:uFillTx/>
                </a:endParaRPr>
              </a:p>
            </p:txBody>
          </p:sp>
        </p:grpSp>
      </p:grpSp>
      <p:sp>
        <p:nvSpPr>
          <p:cNvPr id="15" name="Rectangle 14"/>
          <p:cNvSpPr/>
          <p:nvPr/>
        </p:nvSpPr>
        <p:spPr>
          <a:xfrm>
            <a:off x="1163186" y="1812089"/>
            <a:ext cx="4951517" cy="646331"/>
          </a:xfrm>
          <a:prstGeom prst="rect">
            <a:avLst/>
          </a:prstGeom>
        </p:spPr>
        <p:txBody>
          <a:bodyPr wrap="square">
            <a:spAutoFit/>
          </a:bodyPr>
          <a:lstStyle/>
          <a:p>
            <a:pPr algn="ctr"/>
            <a:r>
              <a:rPr lang="en-US" b="1" dirty="0">
                <a:solidFill>
                  <a:srgbClr val="707276"/>
                </a:solidFill>
              </a:rPr>
              <a:t>Voters think </a:t>
            </a:r>
            <a:r>
              <a:rPr lang="en-US" b="1" dirty="0" err="1">
                <a:solidFill>
                  <a:srgbClr val="707276"/>
                </a:solidFill>
              </a:rPr>
              <a:t>Comey’s</a:t>
            </a:r>
            <a:r>
              <a:rPr lang="en-US" b="1" dirty="0">
                <a:solidFill>
                  <a:srgbClr val="707276"/>
                </a:solidFill>
              </a:rPr>
              <a:t> leaks were primarily motivated by his desire to…</a:t>
            </a:r>
          </a:p>
        </p:txBody>
      </p:sp>
      <p:sp>
        <p:nvSpPr>
          <p:cNvPr id="16" name="Rectangle 15"/>
          <p:cNvSpPr/>
          <p:nvPr/>
        </p:nvSpPr>
        <p:spPr>
          <a:xfrm>
            <a:off x="6400800" y="1855647"/>
            <a:ext cx="4786662" cy="369332"/>
          </a:xfrm>
          <a:prstGeom prst="rect">
            <a:avLst/>
          </a:prstGeom>
        </p:spPr>
        <p:txBody>
          <a:bodyPr wrap="square">
            <a:spAutoFit/>
          </a:bodyPr>
          <a:lstStyle/>
          <a:p>
            <a:pPr algn="ctr"/>
            <a:r>
              <a:rPr lang="en-US" b="1" dirty="0" err="1">
                <a:solidFill>
                  <a:srgbClr val="707276"/>
                </a:solidFill>
              </a:rPr>
              <a:t>Comey’s</a:t>
            </a:r>
            <a:r>
              <a:rPr lang="en-US" b="1" dirty="0">
                <a:solidFill>
                  <a:srgbClr val="707276"/>
                </a:solidFill>
              </a:rPr>
              <a:t> leaking of his memos was…</a:t>
            </a:r>
          </a:p>
        </p:txBody>
      </p:sp>
      <p:sp>
        <p:nvSpPr>
          <p:cNvPr id="17" name="TextBox 16"/>
          <p:cNvSpPr txBox="1"/>
          <p:nvPr/>
        </p:nvSpPr>
        <p:spPr>
          <a:xfrm>
            <a:off x="9601200" y="2387435"/>
            <a:ext cx="1996562" cy="1908215"/>
          </a:xfrm>
          <a:prstGeom prst="rect">
            <a:avLst/>
          </a:prstGeom>
          <a:noFill/>
        </p:spPr>
        <p:txBody>
          <a:bodyPr wrap="square" rtlCol="0">
            <a:spAutoFit/>
          </a:bodyPr>
          <a:lstStyle/>
          <a:p>
            <a:pPr lvl="0" algn="ctr">
              <a:defRPr/>
            </a:pPr>
            <a:r>
              <a:rPr lang="en-US" sz="4000" b="1" kern="0" dirty="0">
                <a:solidFill>
                  <a:srgbClr val="707276"/>
                </a:solidFill>
              </a:rPr>
              <a:t>43% </a:t>
            </a:r>
            <a:br>
              <a:rPr lang="en-US" sz="4800" b="1" kern="0" dirty="0">
                <a:solidFill>
                  <a:srgbClr val="707276"/>
                </a:solidFill>
              </a:rPr>
            </a:br>
            <a:r>
              <a:rPr lang="en-US" sz="2000" b="1" kern="0" dirty="0">
                <a:solidFill>
                  <a:srgbClr val="707276"/>
                </a:solidFill>
              </a:rPr>
              <a:t>illegal because they were govt. property</a:t>
            </a:r>
            <a:endParaRPr lang="en-US" sz="2000" kern="0" dirty="0">
              <a:solidFill>
                <a:srgbClr val="707276"/>
              </a:solidFill>
            </a:endParaRPr>
          </a:p>
          <a:p>
            <a:endParaRPr lang="en-US" dirty="0"/>
          </a:p>
        </p:txBody>
      </p:sp>
      <p:sp>
        <p:nvSpPr>
          <p:cNvPr id="18" name="Rectangular Callout 17"/>
          <p:cNvSpPr/>
          <p:nvPr/>
        </p:nvSpPr>
        <p:spPr>
          <a:xfrm>
            <a:off x="9530047" y="5308970"/>
            <a:ext cx="1499787" cy="1098769"/>
          </a:xfrm>
          <a:prstGeom prst="wedgeRectCallout">
            <a:avLst>
              <a:gd name="adj1" fmla="val -35324"/>
              <a:gd name="adj2" fmla="val -63271"/>
            </a:avLst>
          </a:prstGeom>
          <a:noFill/>
          <a:ln>
            <a:solidFill>
              <a:srgbClr val="44546A"/>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1200" kern="0" dirty="0">
                <a:solidFill>
                  <a:srgbClr val="707276"/>
                </a:solidFill>
              </a:rPr>
              <a:t>Highest among:</a:t>
            </a:r>
          </a:p>
          <a:p>
            <a:pPr marL="285750" indent="-285750">
              <a:buFont typeface="Arial" panose="020B0604020202020204" pitchFamily="34" charset="0"/>
              <a:buChar char="•"/>
              <a:defRPr/>
            </a:pPr>
            <a:r>
              <a:rPr lang="en-US" sz="1200" kern="0" dirty="0">
                <a:solidFill>
                  <a:srgbClr val="707276"/>
                </a:solidFill>
              </a:rPr>
              <a:t>Democrats (77%)</a:t>
            </a:r>
          </a:p>
          <a:p>
            <a:pPr marL="285750" indent="-285750">
              <a:buFont typeface="Arial" panose="020B0604020202020204" pitchFamily="34" charset="0"/>
              <a:buChar char="•"/>
              <a:defRPr/>
            </a:pPr>
            <a:r>
              <a:rPr lang="en-US" sz="1200" kern="0" dirty="0">
                <a:solidFill>
                  <a:srgbClr val="707276"/>
                </a:solidFill>
              </a:rPr>
              <a:t>Clinton voters (85%)</a:t>
            </a:r>
          </a:p>
        </p:txBody>
      </p:sp>
    </p:spTree>
    <p:extLst>
      <p:ext uri="{BB962C8B-B14F-4D97-AF65-F5344CB8AC3E}">
        <p14:creationId xmlns:p14="http://schemas.microsoft.com/office/powerpoint/2010/main" val="805829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4" name="think-cell Slide" r:id="rId4" imgW="540" imgH="541" progId="TCLayout.ActiveDocument.1">
                  <p:embed/>
                </p:oleObj>
              </mc:Choice>
              <mc:Fallback>
                <p:oleObj name="think-cell Slide" r:id="rId4" imgW="540" imgH="541"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ectangle 1"/>
          <p:cNvSpPr/>
          <p:nvPr/>
        </p:nvSpPr>
        <p:spPr>
          <a:xfrm>
            <a:off x="4572001" y="1867763"/>
            <a:ext cx="7109375" cy="3555326"/>
          </a:xfrm>
          <a:prstGeom prst="rect">
            <a:avLst/>
          </a:prstGeom>
          <a:solidFill>
            <a:srgbClr val="009D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Title 4"/>
          <p:cNvSpPr>
            <a:spLocks noGrp="1"/>
          </p:cNvSpPr>
          <p:nvPr>
            <p:ph type="title"/>
          </p:nvPr>
        </p:nvSpPr>
        <p:spPr/>
        <p:txBody>
          <a:bodyPr/>
          <a:lstStyle/>
          <a:p>
            <a:r>
              <a:rPr lang="en-US" dirty="0"/>
              <a:t>Survey method</a:t>
            </a:r>
          </a:p>
        </p:txBody>
      </p:sp>
      <p:sp>
        <p:nvSpPr>
          <p:cNvPr id="6" name="Text Placeholder 5"/>
          <p:cNvSpPr>
            <a:spLocks noGrp="1"/>
          </p:cNvSpPr>
          <p:nvPr>
            <p:ph type="body" idx="13"/>
          </p:nvPr>
        </p:nvSpPr>
        <p:spPr>
          <a:xfrm>
            <a:off x="792481" y="1752600"/>
            <a:ext cx="3779520" cy="4616648"/>
          </a:xfrm>
          <a:solidFill>
            <a:schemeClr val="bg1"/>
          </a:solidFill>
          <a:ln>
            <a:solidFill>
              <a:srgbClr val="009DD9"/>
            </a:solidFill>
          </a:ln>
        </p:spPr>
        <p:txBody>
          <a:bodyPr wrap="square" lIns="274320" tIns="274320" rIns="274320" bIns="274320">
            <a:spAutoFit/>
          </a:bodyPr>
          <a:lstStyle/>
          <a:p>
            <a:pPr>
              <a:lnSpc>
                <a:spcPct val="100000"/>
              </a:lnSpc>
            </a:pPr>
            <a:r>
              <a:rPr lang="en-US" sz="2400" dirty="0">
                <a:latin typeface="Segoe UI" panose="020B0502040204020203" pitchFamily="34" charset="0"/>
                <a:cs typeface="Segoe UI" panose="020B0502040204020203" pitchFamily="34" charset="0"/>
              </a:rPr>
              <a:t>This survey was conducted online within the United States between </a:t>
            </a:r>
            <a:r>
              <a:rPr lang="en-US" sz="2400" dirty="0">
                <a:solidFill>
                  <a:srgbClr val="FF8300"/>
                </a:solidFill>
                <a:latin typeface="Segoe UI" panose="020B0502040204020203" pitchFamily="34" charset="0"/>
                <a:cs typeface="Segoe UI" panose="020B0502040204020203" pitchFamily="34" charset="0"/>
              </a:rPr>
              <a:t>June 19-21, 2017 among 2,258 </a:t>
            </a:r>
            <a:r>
              <a:rPr lang="en-US" sz="2400" b="1" dirty="0">
                <a:solidFill>
                  <a:srgbClr val="FF8300"/>
                </a:solidFill>
                <a:latin typeface="Segoe UI" panose="020B0502040204020203" pitchFamily="34" charset="0"/>
                <a:cs typeface="Segoe UI" panose="020B0502040204020203" pitchFamily="34" charset="0"/>
              </a:rPr>
              <a:t>registered voters by The Harris Poll</a:t>
            </a:r>
            <a:r>
              <a:rPr lang="en-US" sz="2400" dirty="0">
                <a:solidFill>
                  <a:srgbClr val="FF8300"/>
                </a:solidFill>
                <a:latin typeface="Segoe UI" panose="020B0502040204020203" pitchFamily="34" charset="0"/>
                <a:cs typeface="Segoe UI" panose="020B0502040204020203" pitchFamily="34" charset="0"/>
              </a:rPr>
              <a:t>.  </a:t>
            </a:r>
            <a:r>
              <a:rPr lang="en-US" sz="2400" dirty="0">
                <a:latin typeface="Segoe UI" panose="020B0502040204020203" pitchFamily="34" charset="0"/>
                <a:cs typeface="Segoe UI" panose="020B0502040204020203" pitchFamily="34" charset="0"/>
              </a:rPr>
              <a:t>Party respondent breakdown for the poll was: 35% Dem., 29% Rep., 30% Ind., 6% Other. </a:t>
            </a:r>
          </a:p>
        </p:txBody>
      </p:sp>
      <p:sp>
        <p:nvSpPr>
          <p:cNvPr id="4" name="Text Placeholder 5"/>
          <p:cNvSpPr txBox="1">
            <a:spLocks/>
          </p:cNvSpPr>
          <p:nvPr/>
        </p:nvSpPr>
        <p:spPr bwMode="gray">
          <a:xfrm>
            <a:off x="4773888" y="2075765"/>
            <a:ext cx="7037112" cy="3139321"/>
          </a:xfrm>
          <a:prstGeom prst="rect">
            <a:avLst/>
          </a:prstGeom>
        </p:spPr>
        <p:txBody>
          <a:bodyPr vert="horz" wrap="square" lIns="182880" tIns="182880" rIns="182880" bIns="182880" rtlCol="0" anchor="t" anchorCtr="0">
            <a:spAutoFit/>
          </a:bodyPr>
          <a:lstStyle>
            <a:lvl1pPr marL="0" indent="0" algn="l" defTabSz="457200" rtl="0" eaLnBrk="1" latinLnBrk="0" hangingPunct="1">
              <a:lnSpc>
                <a:spcPct val="85000"/>
              </a:lnSpc>
              <a:spcBef>
                <a:spcPts val="0"/>
              </a:spcBef>
              <a:buClr>
                <a:srgbClr val="5F5F5F"/>
              </a:buClr>
              <a:buFont typeface="Arial"/>
              <a:buNone/>
              <a:defRPr sz="1400" b="0" kern="1200" baseline="0">
                <a:solidFill>
                  <a:schemeClr val="tx1"/>
                </a:solidFill>
                <a:latin typeface="+mn-lt"/>
                <a:ea typeface="+mn-ea"/>
                <a:cs typeface="+mn-cs"/>
              </a:defRPr>
            </a:lvl1pPr>
            <a:lvl2pPr marL="457200" indent="0" algn="l" defTabSz="457200" rtl="0" eaLnBrk="1" latinLnBrk="0" hangingPunct="1">
              <a:lnSpc>
                <a:spcPct val="100000"/>
              </a:lnSpc>
              <a:spcBef>
                <a:spcPts val="800"/>
              </a:spcBef>
              <a:buClr>
                <a:srgbClr val="5F5F5F"/>
              </a:buClr>
              <a:buFont typeface="Arial" pitchFamily="34" charset="0"/>
              <a:buNone/>
              <a:defRPr sz="2000" b="1" kern="1200" baseline="0">
                <a:solidFill>
                  <a:srgbClr val="5F5F5F"/>
                </a:solidFill>
                <a:latin typeface="+mn-lt"/>
                <a:ea typeface="+mn-ea"/>
                <a:cs typeface="+mn-cs"/>
              </a:defRPr>
            </a:lvl2pPr>
            <a:lvl3pPr marL="914400" indent="0" algn="l" defTabSz="457200" rtl="0" eaLnBrk="1" latinLnBrk="0" hangingPunct="1">
              <a:lnSpc>
                <a:spcPct val="100000"/>
              </a:lnSpc>
              <a:spcBef>
                <a:spcPts val="700"/>
              </a:spcBef>
              <a:buClr>
                <a:srgbClr val="5F5F5F"/>
              </a:buClr>
              <a:buFont typeface="Arial"/>
              <a:buNone/>
              <a:defRPr sz="1800" b="1" kern="1200" baseline="0">
                <a:solidFill>
                  <a:srgbClr val="5F5F5F"/>
                </a:solidFill>
                <a:latin typeface="+mn-lt"/>
                <a:ea typeface="+mn-ea"/>
                <a:cs typeface="+mn-cs"/>
              </a:defRPr>
            </a:lvl3pPr>
            <a:lvl4pPr marL="13716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4pPr>
            <a:lvl5pPr marL="18288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nSpc>
                <a:spcPct val="100000"/>
              </a:lnSpc>
            </a:pPr>
            <a:r>
              <a:rPr lang="en-US" sz="2000" dirty="0">
                <a:solidFill>
                  <a:srgbClr val="FFFFFF"/>
                </a:solidFill>
                <a:latin typeface="Segoe UI" panose="020B0502040204020203" pitchFamily="34" charset="0"/>
                <a:cs typeface="Segoe UI" panose="020B0502040204020203" pitchFamily="34" charset="0"/>
              </a:rPr>
              <a:t>Results were weighted for age within gender, region, race/ethnicity, marital status, household size, income, employment, and education where necessary to align them with their actual proportions in the population.  </a:t>
            </a:r>
          </a:p>
          <a:p>
            <a:pPr>
              <a:lnSpc>
                <a:spcPct val="100000"/>
              </a:lnSpc>
            </a:pPr>
            <a:r>
              <a:rPr lang="en-US" sz="2000" dirty="0">
                <a:solidFill>
                  <a:srgbClr val="FFFFFF"/>
                </a:solidFill>
                <a:latin typeface="Segoe UI" panose="020B0502040204020203" pitchFamily="34" charset="0"/>
                <a:cs typeface="Segoe UI" panose="020B0502040204020203" pitchFamily="34" charset="0"/>
              </a:rPr>
              <a:t>Propensity score weighting was also used to adjust for respondents’ propensity to be online.</a:t>
            </a:r>
          </a:p>
          <a:p>
            <a:pPr>
              <a:lnSpc>
                <a:spcPct val="100000"/>
              </a:lnSpc>
            </a:pPr>
            <a:endParaRPr lang="en-US" sz="2000" dirty="0">
              <a:solidFill>
                <a:srgbClr val="FFFFFF"/>
              </a:solidFill>
              <a:latin typeface="Segoe UI" panose="020B0502040204020203" pitchFamily="34" charset="0"/>
              <a:cs typeface="Segoe UI" panose="020B0502040204020203" pitchFamily="34" charset="0"/>
            </a:endParaRPr>
          </a:p>
          <a:p>
            <a:pPr>
              <a:lnSpc>
                <a:spcPct val="100000"/>
              </a:lnSpc>
            </a:pPr>
            <a:r>
              <a:rPr lang="en-US" sz="2000" i="1" dirty="0">
                <a:solidFill>
                  <a:srgbClr val="FFFFFF"/>
                </a:solidFill>
                <a:latin typeface="Segoe UI" panose="020B0502040204020203" pitchFamily="34" charset="0"/>
                <a:cs typeface="Segoe UI" panose="020B0502040204020203" pitchFamily="34" charset="0"/>
              </a:rPr>
              <a:t>Pollsters Mark Penn, Prof. Stephen Ansolabehere, and Dritan Nesho supervised the poll.</a:t>
            </a:r>
          </a:p>
        </p:txBody>
      </p:sp>
    </p:spTree>
    <p:extLst>
      <p:ext uri="{BB962C8B-B14F-4D97-AF65-F5344CB8AC3E}">
        <p14:creationId xmlns:p14="http://schemas.microsoft.com/office/powerpoint/2010/main" val="2316486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a:t>
            </a:r>
            <a:br>
              <a:rPr lang="en-US" dirty="0"/>
            </a:br>
            <a:br>
              <a:rPr lang="en-US" dirty="0"/>
            </a:br>
            <a:r>
              <a:rPr lang="en-US" dirty="0"/>
              <a:t>SLIGHT MAJORITY of voters DON’T think president trump </a:t>
            </a:r>
            <a:br>
              <a:rPr lang="en-US" dirty="0"/>
            </a:br>
            <a:r>
              <a:rPr lang="en-US" dirty="0"/>
              <a:t>colluded with the Russians during the election</a:t>
            </a:r>
          </a:p>
        </p:txBody>
      </p:sp>
      <p:sp>
        <p:nvSpPr>
          <p:cNvPr id="3" name="Text Placeholder 2"/>
          <p:cNvSpPr>
            <a:spLocks noGrp="1"/>
          </p:cNvSpPr>
          <p:nvPr>
            <p:ph type="body" idx="13"/>
          </p:nvPr>
        </p:nvSpPr>
        <p:spPr/>
        <p:txBody>
          <a:bodyPr/>
          <a:lstStyle/>
          <a:p>
            <a:r>
              <a:rPr lang="en-US" dirty="0"/>
              <a:t>But slightly over half think associates of Trump did collude with Russians during the election.</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(n=2258) </a:t>
            </a:r>
            <a:endParaRPr lang="en-US" dirty="0"/>
          </a:p>
          <a:p>
            <a:r>
              <a:rPr lang="en-US" dirty="0"/>
              <a:t>CT14 Do you think that President Trump colluded with the Russians during the election over the hacking of the Democratic National Committee and John Podesta's emails?</a:t>
            </a:r>
          </a:p>
          <a:p>
            <a:r>
              <a:rPr lang="en-US" dirty="0"/>
              <a:t>CT15 Do you think that associates of President Trump colluded with the Russians during the election over the hacking of the Democratic National Committee and John Podesta's emails? </a:t>
            </a:r>
          </a:p>
        </p:txBody>
      </p:sp>
      <p:grpSp>
        <p:nvGrpSpPr>
          <p:cNvPr id="5" name="Group 4"/>
          <p:cNvGrpSpPr/>
          <p:nvPr/>
        </p:nvGrpSpPr>
        <p:grpSpPr>
          <a:xfrm>
            <a:off x="1219200" y="1799584"/>
            <a:ext cx="9220200" cy="2667000"/>
            <a:chOff x="1219200" y="2530713"/>
            <a:chExt cx="9220200" cy="2667000"/>
          </a:xfrm>
        </p:grpSpPr>
        <p:graphicFrame>
          <p:nvGraphicFramePr>
            <p:cNvPr id="6" name="Chart 5"/>
            <p:cNvGraphicFramePr/>
            <p:nvPr>
              <p:extLst/>
            </p:nvPr>
          </p:nvGraphicFramePr>
          <p:xfrm>
            <a:off x="1219200" y="2530713"/>
            <a:ext cx="9220200" cy="2667000"/>
          </p:xfrm>
          <a:graphic>
            <a:graphicData uri="http://schemas.openxmlformats.org/drawingml/2006/chart">
              <c:chart xmlns:c="http://schemas.openxmlformats.org/drawingml/2006/chart" xmlns:r="http://schemas.openxmlformats.org/officeDocument/2006/relationships" r:id="rId2"/>
            </a:graphicData>
          </a:graphic>
        </p:graphicFrame>
        <p:sp>
          <p:nvSpPr>
            <p:cNvPr id="7" name="Rounded Rectangle 6"/>
            <p:cNvSpPr/>
            <p:nvPr/>
          </p:nvSpPr>
          <p:spPr>
            <a:xfrm>
              <a:off x="2995950" y="3791565"/>
              <a:ext cx="2328672"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400" b="1" kern="0" dirty="0">
                  <a:solidFill>
                    <a:srgbClr val="FFFFFF"/>
                  </a:solidFill>
                </a:rPr>
                <a:t>no</a:t>
              </a:r>
              <a:endParaRPr lang="en-US" sz="1600" b="1" kern="0" dirty="0">
                <a:solidFill>
                  <a:srgbClr val="FFFFFF"/>
                </a:solidFill>
              </a:endParaRPr>
            </a:p>
          </p:txBody>
        </p:sp>
        <p:sp>
          <p:nvSpPr>
            <p:cNvPr id="8" name="Rounded Rectangle 7"/>
            <p:cNvSpPr/>
            <p:nvPr/>
          </p:nvSpPr>
          <p:spPr>
            <a:xfrm>
              <a:off x="7101372" y="3812206"/>
              <a:ext cx="2328672"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400" b="1" kern="0" dirty="0">
                  <a:solidFill>
                    <a:srgbClr val="FFFFFF"/>
                  </a:solidFill>
                </a:rPr>
                <a:t>yes</a:t>
              </a:r>
              <a:endParaRPr lang="en-US" sz="1600" b="1" kern="0" dirty="0">
                <a:solidFill>
                  <a:srgbClr val="FFFFFF"/>
                </a:solidFill>
              </a:endParaRPr>
            </a:p>
          </p:txBody>
        </p:sp>
      </p:grpSp>
      <p:sp>
        <p:nvSpPr>
          <p:cNvPr id="9" name="Rectangle 8"/>
          <p:cNvSpPr/>
          <p:nvPr/>
        </p:nvSpPr>
        <p:spPr>
          <a:xfrm>
            <a:off x="1962359" y="1845687"/>
            <a:ext cx="8477041" cy="646331"/>
          </a:xfrm>
          <a:prstGeom prst="rect">
            <a:avLst/>
          </a:prstGeom>
        </p:spPr>
        <p:txBody>
          <a:bodyPr wrap="square">
            <a:spAutoFit/>
          </a:bodyPr>
          <a:lstStyle/>
          <a:p>
            <a:pPr algn="ctr"/>
            <a:r>
              <a:rPr lang="en-US" b="1" dirty="0">
                <a:solidFill>
                  <a:srgbClr val="707276"/>
                </a:solidFill>
              </a:rPr>
              <a:t>President Trump colluded with the Russians during the election over the hacking of the Democratic National Committee and John Podesta’s emails…</a:t>
            </a:r>
          </a:p>
        </p:txBody>
      </p:sp>
      <p:graphicFrame>
        <p:nvGraphicFramePr>
          <p:cNvPr id="15" name="Chart 14"/>
          <p:cNvGraphicFramePr/>
          <p:nvPr>
            <p:extLst/>
          </p:nvPr>
        </p:nvGraphicFramePr>
        <p:xfrm>
          <a:off x="1227667" y="3594884"/>
          <a:ext cx="9220200" cy="2667000"/>
        </p:xfrm>
        <a:graphic>
          <a:graphicData uri="http://schemas.openxmlformats.org/drawingml/2006/chart">
            <c:chart xmlns:c="http://schemas.openxmlformats.org/drawingml/2006/chart" xmlns:r="http://schemas.openxmlformats.org/officeDocument/2006/relationships" r:id="rId3"/>
          </a:graphicData>
        </a:graphic>
      </p:graphicFrame>
      <p:sp>
        <p:nvSpPr>
          <p:cNvPr id="16" name="Rounded Rectangle 15"/>
          <p:cNvSpPr/>
          <p:nvPr/>
        </p:nvSpPr>
        <p:spPr>
          <a:xfrm>
            <a:off x="2827867" y="4891391"/>
            <a:ext cx="2328672"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400" b="1" kern="0" dirty="0">
                <a:solidFill>
                  <a:srgbClr val="FFFFFF"/>
                </a:solidFill>
              </a:rPr>
              <a:t>no</a:t>
            </a:r>
            <a:endParaRPr lang="en-US" sz="1600" b="1" kern="0" dirty="0">
              <a:solidFill>
                <a:srgbClr val="FFFFFF"/>
              </a:solidFill>
            </a:endParaRPr>
          </a:p>
        </p:txBody>
      </p:sp>
      <p:sp>
        <p:nvSpPr>
          <p:cNvPr id="17" name="Rounded Rectangle 16"/>
          <p:cNvSpPr/>
          <p:nvPr/>
        </p:nvSpPr>
        <p:spPr>
          <a:xfrm>
            <a:off x="6866467" y="4876377"/>
            <a:ext cx="2328672"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400" b="1" kern="0" dirty="0">
                <a:solidFill>
                  <a:srgbClr val="FFFFFF"/>
                </a:solidFill>
              </a:rPr>
              <a:t>yes</a:t>
            </a:r>
            <a:endParaRPr lang="en-US" sz="1600" b="1" kern="0" dirty="0">
              <a:solidFill>
                <a:srgbClr val="FFFFFF"/>
              </a:solidFill>
            </a:endParaRPr>
          </a:p>
        </p:txBody>
      </p:sp>
      <p:sp>
        <p:nvSpPr>
          <p:cNvPr id="19" name="Rectangle 18"/>
          <p:cNvSpPr/>
          <p:nvPr/>
        </p:nvSpPr>
        <p:spPr>
          <a:xfrm>
            <a:off x="2133599" y="3800256"/>
            <a:ext cx="8314267" cy="646331"/>
          </a:xfrm>
          <a:prstGeom prst="rect">
            <a:avLst/>
          </a:prstGeom>
        </p:spPr>
        <p:txBody>
          <a:bodyPr wrap="square">
            <a:spAutoFit/>
          </a:bodyPr>
          <a:lstStyle/>
          <a:p>
            <a:pPr algn="ctr"/>
            <a:r>
              <a:rPr lang="en-US" b="1" dirty="0">
                <a:solidFill>
                  <a:srgbClr val="707276"/>
                </a:solidFill>
              </a:rPr>
              <a:t>Associates of Trump colluded with the Russians during the election over the hacking of the Democratic National Committee and John Podesta’s emails…</a:t>
            </a:r>
          </a:p>
        </p:txBody>
      </p:sp>
      <p:sp>
        <p:nvSpPr>
          <p:cNvPr id="20" name="Rectangular Callout 19"/>
          <p:cNvSpPr/>
          <p:nvPr/>
        </p:nvSpPr>
        <p:spPr>
          <a:xfrm>
            <a:off x="10586348" y="2653124"/>
            <a:ext cx="1499787" cy="1098769"/>
          </a:xfrm>
          <a:prstGeom prst="wedgeRectCallout">
            <a:avLst>
              <a:gd name="adj1" fmla="val -61292"/>
              <a:gd name="adj2" fmla="val -19349"/>
            </a:avLst>
          </a:prstGeom>
          <a:noFill/>
          <a:ln>
            <a:solidFill>
              <a:srgbClr val="44546A"/>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1200" kern="0" dirty="0">
                <a:solidFill>
                  <a:srgbClr val="707276"/>
                </a:solidFill>
              </a:rPr>
              <a:t>Highest among:</a:t>
            </a:r>
          </a:p>
          <a:p>
            <a:pPr marL="285750" indent="-285750">
              <a:buFont typeface="Arial" panose="020B0604020202020204" pitchFamily="34" charset="0"/>
              <a:buChar char="•"/>
              <a:defRPr/>
            </a:pPr>
            <a:r>
              <a:rPr lang="en-US" sz="1200" kern="0" dirty="0">
                <a:solidFill>
                  <a:srgbClr val="707276"/>
                </a:solidFill>
              </a:rPr>
              <a:t>Democrats (77%)</a:t>
            </a:r>
          </a:p>
          <a:p>
            <a:pPr marL="285750" indent="-285750">
              <a:buFont typeface="Arial" panose="020B0604020202020204" pitchFamily="34" charset="0"/>
              <a:buChar char="•"/>
              <a:defRPr/>
            </a:pPr>
            <a:r>
              <a:rPr lang="en-US" sz="1200" kern="0" dirty="0">
                <a:solidFill>
                  <a:srgbClr val="707276"/>
                </a:solidFill>
              </a:rPr>
              <a:t>Clinton voters (81%)</a:t>
            </a:r>
          </a:p>
        </p:txBody>
      </p:sp>
    </p:spTree>
    <p:extLst>
      <p:ext uri="{BB962C8B-B14F-4D97-AF65-F5344CB8AC3E}">
        <p14:creationId xmlns:p14="http://schemas.microsoft.com/office/powerpoint/2010/main" val="2963890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in 10 voters say there has been no evidence of </a:t>
            </a:r>
            <a:br>
              <a:rPr lang="en-US" dirty="0"/>
            </a:br>
            <a:r>
              <a:rPr lang="en-US" dirty="0"/>
              <a:t>collusion by president trump and the Russians</a:t>
            </a:r>
          </a:p>
        </p:txBody>
      </p:sp>
      <p:sp>
        <p:nvSpPr>
          <p:cNvPr id="3" name="Text Placeholder 2"/>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(n=2,58) </a:t>
            </a:r>
            <a:endParaRPr lang="en-US" dirty="0"/>
          </a:p>
          <a:p>
            <a:r>
              <a:rPr lang="en-US" dirty="0"/>
              <a:t>CT16 Do you think that there is any evidence of collusion by President Trump and the Russians or is there no evidence yet? </a:t>
            </a:r>
          </a:p>
        </p:txBody>
      </p:sp>
      <p:grpSp>
        <p:nvGrpSpPr>
          <p:cNvPr id="5" name="Group 4"/>
          <p:cNvGrpSpPr/>
          <p:nvPr/>
        </p:nvGrpSpPr>
        <p:grpSpPr>
          <a:xfrm>
            <a:off x="3048000" y="2362200"/>
            <a:ext cx="5788342" cy="3530009"/>
            <a:chOff x="1084898" y="2629053"/>
            <a:chExt cx="5788342" cy="3530009"/>
          </a:xfrm>
        </p:grpSpPr>
        <p:sp>
          <p:nvSpPr>
            <p:cNvPr id="6" name="Oval 5"/>
            <p:cNvSpPr/>
            <p:nvPr/>
          </p:nvSpPr>
          <p:spPr>
            <a:xfrm>
              <a:off x="1084898" y="3125516"/>
              <a:ext cx="1828800" cy="1828800"/>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kern="0" dirty="0">
                  <a:solidFill>
                    <a:srgbClr val="707276"/>
                  </a:solidFill>
                </a:rPr>
                <a:t>38</a:t>
              </a:r>
              <a:r>
                <a:rPr kumimoji="0" lang="en-US" sz="2800" b="1" i="0" u="none" strike="noStrike" kern="0" cap="none" spc="0" normalizeH="0" baseline="0" noProof="0" dirty="0">
                  <a:ln>
                    <a:noFill/>
                  </a:ln>
                  <a:solidFill>
                    <a:srgbClr val="707276"/>
                  </a:solidFill>
                  <a:effectLst/>
                  <a:uLnTx/>
                  <a:uFillTx/>
                </a:rPr>
                <a:t>% </a:t>
              </a:r>
              <a:br>
                <a:rPr kumimoji="0" lang="en-US" sz="3600" b="1" i="0" u="none" strike="noStrike" kern="0" cap="none" spc="0" normalizeH="0" baseline="0" noProof="0" dirty="0">
                  <a:ln>
                    <a:noFill/>
                  </a:ln>
                  <a:solidFill>
                    <a:srgbClr val="707276"/>
                  </a:solidFill>
                  <a:effectLst/>
                  <a:uLnTx/>
                  <a:uFillTx/>
                </a:rPr>
              </a:br>
              <a:r>
                <a:rPr lang="en-US" b="1" kern="0" noProof="0" dirty="0">
                  <a:solidFill>
                    <a:srgbClr val="707276"/>
                  </a:solidFill>
                </a:rPr>
                <a:t>there is evidence</a:t>
              </a:r>
              <a:endParaRPr lang="en-US" kern="0" dirty="0">
                <a:solidFill>
                  <a:srgbClr val="707276"/>
                </a:solidFill>
              </a:endParaRPr>
            </a:p>
          </p:txBody>
        </p:sp>
        <p:grpSp>
          <p:nvGrpSpPr>
            <p:cNvPr id="7" name="Group 6"/>
            <p:cNvGrpSpPr/>
            <p:nvPr/>
          </p:nvGrpSpPr>
          <p:grpSpPr>
            <a:xfrm>
              <a:off x="1813560" y="2629053"/>
              <a:ext cx="5059680" cy="3530009"/>
              <a:chOff x="4800600" y="2566837"/>
              <a:chExt cx="5359400" cy="3547533"/>
            </a:xfrm>
          </p:grpSpPr>
          <p:graphicFrame>
            <p:nvGraphicFramePr>
              <p:cNvPr id="8" name="Chart 7"/>
              <p:cNvGraphicFramePr/>
              <p:nvPr>
                <p:extLst/>
              </p:nvPr>
            </p:nvGraphicFramePr>
            <p:xfrm>
              <a:off x="4800600" y="2566837"/>
              <a:ext cx="5359400" cy="3547533"/>
            </p:xfrm>
            <a:graphic>
              <a:graphicData uri="http://schemas.openxmlformats.org/drawingml/2006/chart">
                <c:chart xmlns:c="http://schemas.openxmlformats.org/drawingml/2006/chart" xmlns:r="http://schemas.openxmlformats.org/officeDocument/2006/relationships" r:id="rId2"/>
              </a:graphicData>
            </a:graphic>
          </p:graphicFrame>
          <p:sp>
            <p:nvSpPr>
              <p:cNvPr id="9" name="Oval 8"/>
              <p:cNvSpPr/>
              <p:nvPr/>
            </p:nvSpPr>
            <p:spPr>
              <a:xfrm>
                <a:off x="5848694" y="2708996"/>
                <a:ext cx="3263212"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5400" b="1" kern="0" dirty="0">
                    <a:solidFill>
                      <a:schemeClr val="accent4">
                        <a:lumMod val="75000"/>
                      </a:schemeClr>
                    </a:solidFill>
                  </a:rPr>
                  <a:t>62</a:t>
                </a:r>
                <a:r>
                  <a:rPr kumimoji="0" lang="en-US" sz="5400" b="1" i="0" u="none" strike="noStrike" kern="0" cap="none" spc="0" normalizeH="0" baseline="0" noProof="0" dirty="0">
                    <a:ln>
                      <a:noFill/>
                    </a:ln>
                    <a:solidFill>
                      <a:schemeClr val="accent4">
                        <a:lumMod val="75000"/>
                      </a:schemeClr>
                    </a:solidFill>
                    <a:effectLst/>
                    <a:uLnTx/>
                    <a:uFillTx/>
                  </a:rPr>
                  <a:t>%</a:t>
                </a:r>
                <a:br>
                  <a:rPr kumimoji="0" lang="en-US" sz="6600" b="1" i="0" u="none" strike="noStrike" kern="0" cap="none" spc="0" normalizeH="0" baseline="0" noProof="0" dirty="0">
                    <a:ln>
                      <a:noFill/>
                    </a:ln>
                    <a:solidFill>
                      <a:schemeClr val="accent4">
                        <a:lumMod val="75000"/>
                      </a:schemeClr>
                    </a:solidFill>
                    <a:effectLst/>
                    <a:uLnTx/>
                    <a:uFillTx/>
                  </a:rPr>
                </a:br>
                <a:r>
                  <a:rPr kumimoji="0" lang="en-US" sz="2400" b="1" i="0" u="none" strike="noStrike" kern="0" cap="none" spc="0" normalizeH="0" baseline="0" noProof="0" dirty="0">
                    <a:ln>
                      <a:noFill/>
                    </a:ln>
                    <a:solidFill>
                      <a:schemeClr val="accent4">
                        <a:lumMod val="75000"/>
                      </a:schemeClr>
                    </a:solidFill>
                    <a:effectLst/>
                    <a:uLnTx/>
                    <a:uFillTx/>
                  </a:rPr>
                  <a:t>there is no evidence</a:t>
                </a:r>
                <a:r>
                  <a:rPr kumimoji="0" lang="en-US" sz="2400" b="1" i="0" u="none" strike="noStrike" kern="0" cap="none" spc="0" normalizeH="0" noProof="0" dirty="0">
                    <a:ln>
                      <a:noFill/>
                    </a:ln>
                    <a:solidFill>
                      <a:schemeClr val="accent4">
                        <a:lumMod val="75000"/>
                      </a:schemeClr>
                    </a:solidFill>
                    <a:effectLst/>
                    <a:uLnTx/>
                    <a:uFillTx/>
                  </a:rPr>
                  <a:t> yet</a:t>
                </a:r>
                <a:endParaRPr kumimoji="0" lang="en-US" sz="2400" i="0" u="none" strike="noStrike" kern="0" cap="none" spc="0" normalizeH="0" baseline="0" noProof="0" dirty="0">
                  <a:ln>
                    <a:noFill/>
                  </a:ln>
                  <a:solidFill>
                    <a:schemeClr val="accent4">
                      <a:lumMod val="75000"/>
                    </a:schemeClr>
                  </a:solidFill>
                  <a:effectLst/>
                  <a:uLnTx/>
                  <a:uFillTx/>
                </a:endParaRPr>
              </a:p>
            </p:txBody>
          </p:sp>
        </p:grpSp>
      </p:grpSp>
      <p:sp>
        <p:nvSpPr>
          <p:cNvPr id="10" name="Rectangle 9"/>
          <p:cNvSpPr/>
          <p:nvPr/>
        </p:nvSpPr>
        <p:spPr>
          <a:xfrm>
            <a:off x="2774967" y="1767943"/>
            <a:ext cx="6922315" cy="646331"/>
          </a:xfrm>
          <a:prstGeom prst="rect">
            <a:avLst/>
          </a:prstGeom>
        </p:spPr>
        <p:txBody>
          <a:bodyPr wrap="square">
            <a:spAutoFit/>
          </a:bodyPr>
          <a:lstStyle/>
          <a:p>
            <a:pPr algn="ctr"/>
            <a:r>
              <a:rPr lang="en-US" b="1" dirty="0">
                <a:solidFill>
                  <a:srgbClr val="707276"/>
                </a:solidFill>
              </a:rPr>
              <a:t>On whether there is evidence of collusion by President Trump </a:t>
            </a:r>
            <a:br>
              <a:rPr lang="en-US" b="1" dirty="0">
                <a:solidFill>
                  <a:srgbClr val="707276"/>
                </a:solidFill>
              </a:rPr>
            </a:br>
            <a:r>
              <a:rPr lang="en-US" b="1" dirty="0">
                <a:solidFill>
                  <a:srgbClr val="707276"/>
                </a:solidFill>
              </a:rPr>
              <a:t>and the Russians, voters say…</a:t>
            </a:r>
          </a:p>
        </p:txBody>
      </p:sp>
      <p:sp>
        <p:nvSpPr>
          <p:cNvPr id="11" name="Rectangular Callout 10"/>
          <p:cNvSpPr/>
          <p:nvPr/>
        </p:nvSpPr>
        <p:spPr>
          <a:xfrm>
            <a:off x="8229600" y="3429000"/>
            <a:ext cx="1499787" cy="1098769"/>
          </a:xfrm>
          <a:prstGeom prst="wedgeRectCallout">
            <a:avLst>
              <a:gd name="adj1" fmla="val -61292"/>
              <a:gd name="adj2" fmla="val -19349"/>
            </a:avLst>
          </a:prstGeom>
          <a:noFill/>
          <a:ln>
            <a:solidFill>
              <a:srgbClr val="44546A"/>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1200" kern="0" dirty="0">
                <a:solidFill>
                  <a:srgbClr val="707276"/>
                </a:solidFill>
              </a:rPr>
              <a:t>Highest among:</a:t>
            </a:r>
          </a:p>
          <a:p>
            <a:pPr marL="285750" indent="-285750">
              <a:buFont typeface="Arial" panose="020B0604020202020204" pitchFamily="34" charset="0"/>
              <a:buChar char="•"/>
              <a:defRPr/>
            </a:pPr>
            <a:r>
              <a:rPr lang="en-US" sz="1200" kern="0" dirty="0">
                <a:solidFill>
                  <a:srgbClr val="707276"/>
                </a:solidFill>
              </a:rPr>
              <a:t>Republicans (87%)</a:t>
            </a:r>
          </a:p>
          <a:p>
            <a:pPr marL="285750" indent="-285750">
              <a:buFont typeface="Arial" panose="020B0604020202020204" pitchFamily="34" charset="0"/>
              <a:buChar char="•"/>
              <a:defRPr/>
            </a:pPr>
            <a:r>
              <a:rPr lang="en-US" sz="1200" kern="0" dirty="0">
                <a:solidFill>
                  <a:srgbClr val="707276"/>
                </a:solidFill>
              </a:rPr>
              <a:t>Trump voters (88%)</a:t>
            </a:r>
          </a:p>
        </p:txBody>
      </p:sp>
    </p:spTree>
    <p:extLst>
      <p:ext uri="{BB962C8B-B14F-4D97-AF65-F5344CB8AC3E}">
        <p14:creationId xmlns:p14="http://schemas.microsoft.com/office/powerpoint/2010/main" val="863934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676656"/>
            <a:ext cx="10485120" cy="571500"/>
          </a:xfrm>
        </p:spPr>
        <p:txBody>
          <a:bodyPr/>
          <a:lstStyle/>
          <a:p>
            <a:r>
              <a:rPr lang="en-US" dirty="0"/>
              <a:t>3 in 5 voters think </a:t>
            </a:r>
            <a:r>
              <a:rPr lang="en-US" dirty="0" err="1"/>
              <a:t>comey</a:t>
            </a:r>
            <a:r>
              <a:rPr lang="en-US" dirty="0"/>
              <a:t> should have told Americans that president trump was not under investigation</a:t>
            </a:r>
          </a:p>
        </p:txBody>
      </p:sp>
      <p:sp>
        <p:nvSpPr>
          <p:cNvPr id="3" name="Text Placeholder 2"/>
          <p:cNvSpPr>
            <a:spLocks noGrp="1"/>
          </p:cNvSpPr>
          <p:nvPr>
            <p:ph type="body" idx="13"/>
          </p:nvPr>
        </p:nvSpPr>
        <p:spPr/>
        <p:txBody>
          <a:bodyPr/>
          <a:lstStyle/>
          <a:p>
            <a:r>
              <a:rPr lang="en-US" dirty="0"/>
              <a:t>Nearly 3 in 5 voters also say they think </a:t>
            </a:r>
            <a:r>
              <a:rPr lang="en-US" dirty="0" err="1"/>
              <a:t>Comey</a:t>
            </a:r>
            <a:r>
              <a:rPr lang="en-US" dirty="0"/>
              <a:t> held back the fact Trump was not being investigated because he might have had to correct it.</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(n=2258) </a:t>
            </a:r>
            <a:endParaRPr lang="en-US" dirty="0"/>
          </a:p>
          <a:p>
            <a:r>
              <a:rPr lang="en-US" dirty="0"/>
              <a:t>CT18 If President Trump was not under investigation, do you think former FBI director </a:t>
            </a:r>
            <a:r>
              <a:rPr lang="en-US" dirty="0" err="1"/>
              <a:t>Comey</a:t>
            </a:r>
            <a:r>
              <a:rPr lang="en-US" dirty="0"/>
              <a:t> should have told that to the American people or was he right not to inform the public of that? </a:t>
            </a:r>
          </a:p>
          <a:p>
            <a:r>
              <a:rPr lang="en-US" dirty="0"/>
              <a:t>CT19 Do you think former FBI director </a:t>
            </a:r>
            <a:r>
              <a:rPr lang="en-US" dirty="0" err="1"/>
              <a:t>Comey</a:t>
            </a:r>
            <a:r>
              <a:rPr lang="en-US" dirty="0"/>
              <a:t> held back the fact that President Trump was not being investigated because he might have had to correct that, or because he was trying to let people think he was investigating President Trump? </a:t>
            </a:r>
          </a:p>
        </p:txBody>
      </p:sp>
      <p:grpSp>
        <p:nvGrpSpPr>
          <p:cNvPr id="5" name="Group 4"/>
          <p:cNvGrpSpPr/>
          <p:nvPr/>
        </p:nvGrpSpPr>
        <p:grpSpPr>
          <a:xfrm>
            <a:off x="1066800" y="2540155"/>
            <a:ext cx="4808398" cy="2364684"/>
            <a:chOff x="767949" y="2204962"/>
            <a:chExt cx="4808398" cy="2364684"/>
          </a:xfrm>
        </p:grpSpPr>
        <p:grpSp>
          <p:nvGrpSpPr>
            <p:cNvPr id="6" name="Group 5"/>
            <p:cNvGrpSpPr/>
            <p:nvPr/>
          </p:nvGrpSpPr>
          <p:grpSpPr>
            <a:xfrm>
              <a:off x="2640895" y="2204962"/>
              <a:ext cx="2935452" cy="2364684"/>
              <a:chOff x="441378" y="2855913"/>
              <a:chExt cx="2935452" cy="2364684"/>
            </a:xfrm>
          </p:grpSpPr>
          <p:sp>
            <p:nvSpPr>
              <p:cNvPr id="50" name="TextBox 49"/>
              <p:cNvSpPr txBox="1"/>
              <p:nvPr/>
            </p:nvSpPr>
            <p:spPr>
              <a:xfrm>
                <a:off x="441378" y="2855913"/>
                <a:ext cx="2362200" cy="1323439"/>
              </a:xfrm>
              <a:prstGeom prst="rect">
                <a:avLst/>
              </a:prstGeom>
              <a:noFill/>
            </p:spPr>
            <p:txBody>
              <a:bodyPr wrap="square" rtlCol="0">
                <a:spAutoFit/>
              </a:bodyPr>
              <a:lstStyle/>
              <a:p>
                <a:pPr>
                  <a:defRPr/>
                </a:pPr>
                <a:r>
                  <a:rPr lang="en-US" sz="8000" b="1" kern="0" dirty="0">
                    <a:solidFill>
                      <a:srgbClr val="009DD9"/>
                    </a:solidFill>
                  </a:rPr>
                  <a:t>60%</a:t>
                </a:r>
                <a:endParaRPr lang="en-US" sz="3200" b="1" kern="0" dirty="0">
                  <a:solidFill>
                    <a:srgbClr val="009DD9"/>
                  </a:solidFill>
                </a:endParaRPr>
              </a:p>
            </p:txBody>
          </p:sp>
          <p:sp>
            <p:nvSpPr>
              <p:cNvPr id="51" name="Rectangle 50"/>
              <p:cNvSpPr/>
              <p:nvPr/>
            </p:nvSpPr>
            <p:spPr>
              <a:xfrm>
                <a:off x="450705" y="3897158"/>
                <a:ext cx="2926125" cy="1323439"/>
              </a:xfrm>
              <a:prstGeom prst="rect">
                <a:avLst/>
              </a:prstGeom>
            </p:spPr>
            <p:txBody>
              <a:bodyPr wrap="square">
                <a:spAutoFit/>
              </a:bodyPr>
              <a:lstStyle/>
              <a:p>
                <a:pPr>
                  <a:defRPr/>
                </a:pPr>
                <a:r>
                  <a:rPr lang="en-US" sz="2000" b="1" kern="0" dirty="0">
                    <a:solidFill>
                      <a:srgbClr val="009DD9"/>
                    </a:solidFill>
                  </a:rPr>
                  <a:t>should have told the American people President Trump was not under investigation</a:t>
                </a:r>
                <a:endParaRPr lang="en-US" sz="1600" b="1" kern="0" dirty="0">
                  <a:solidFill>
                    <a:srgbClr val="009DD9"/>
                  </a:solidFill>
                </a:endParaRPr>
              </a:p>
            </p:txBody>
          </p:sp>
        </p:grpSp>
        <p:grpSp>
          <p:nvGrpSpPr>
            <p:cNvPr id="7" name="Group 6"/>
            <p:cNvGrpSpPr/>
            <p:nvPr/>
          </p:nvGrpSpPr>
          <p:grpSpPr>
            <a:xfrm>
              <a:off x="767949" y="2550572"/>
              <a:ext cx="1858723" cy="1779548"/>
              <a:chOff x="8777593" y="3198646"/>
              <a:chExt cx="2545729" cy="2437291"/>
            </a:xfrm>
          </p:grpSpPr>
          <p:grpSp>
            <p:nvGrpSpPr>
              <p:cNvPr id="8" name="Group 7"/>
              <p:cNvGrpSpPr/>
              <p:nvPr/>
            </p:nvGrpSpPr>
            <p:grpSpPr>
              <a:xfrm>
                <a:off x="8777593" y="3198646"/>
                <a:ext cx="2532955" cy="1164976"/>
                <a:chOff x="1330325" y="2137505"/>
                <a:chExt cx="1931532" cy="888365"/>
              </a:xfrm>
            </p:grpSpPr>
            <p:grpSp>
              <p:nvGrpSpPr>
                <p:cNvPr id="30" name="Group 29"/>
                <p:cNvGrpSpPr>
                  <a:grpSpLocks noChangeAspect="1"/>
                </p:cNvGrpSpPr>
                <p:nvPr/>
              </p:nvGrpSpPr>
              <p:grpSpPr bwMode="auto">
                <a:xfrm>
                  <a:off x="1330325" y="2152745"/>
                  <a:ext cx="346075" cy="873125"/>
                  <a:chOff x="803" y="925"/>
                  <a:chExt cx="218" cy="550"/>
                </a:xfrm>
              </p:grpSpPr>
              <p:sp>
                <p:nvSpPr>
                  <p:cNvPr id="47"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48" name="Oval 47"/>
                  <p:cNvSpPr>
                    <a:spLocks noChangeArrowheads="1"/>
                  </p:cNvSpPr>
                  <p:nvPr/>
                </p:nvSpPr>
                <p:spPr bwMode="auto">
                  <a:xfrm>
                    <a:off x="867" y="925"/>
                    <a:ext cx="92" cy="91"/>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49" name="Freeform 48"/>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31" name="Group 30"/>
                <p:cNvGrpSpPr>
                  <a:grpSpLocks noChangeAspect="1"/>
                </p:cNvGrpSpPr>
                <p:nvPr/>
              </p:nvGrpSpPr>
              <p:grpSpPr bwMode="auto">
                <a:xfrm>
                  <a:off x="1733859" y="2152745"/>
                  <a:ext cx="346075" cy="873125"/>
                  <a:chOff x="803" y="925"/>
                  <a:chExt cx="218" cy="550"/>
                </a:xfrm>
              </p:grpSpPr>
              <p:sp>
                <p:nvSpPr>
                  <p:cNvPr id="44"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45" name="Oval 44"/>
                  <p:cNvSpPr>
                    <a:spLocks noChangeArrowheads="1"/>
                  </p:cNvSpPr>
                  <p:nvPr/>
                </p:nvSpPr>
                <p:spPr bwMode="auto">
                  <a:xfrm>
                    <a:off x="867" y="925"/>
                    <a:ext cx="92" cy="91"/>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46" name="Freeform 45"/>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32" name="Group 31"/>
                <p:cNvGrpSpPr>
                  <a:grpSpLocks noChangeAspect="1"/>
                </p:cNvGrpSpPr>
                <p:nvPr/>
              </p:nvGrpSpPr>
              <p:grpSpPr bwMode="auto">
                <a:xfrm>
                  <a:off x="2132795" y="2137505"/>
                  <a:ext cx="346075" cy="873125"/>
                  <a:chOff x="803" y="925"/>
                  <a:chExt cx="218" cy="550"/>
                </a:xfrm>
              </p:grpSpPr>
              <p:sp>
                <p:nvSpPr>
                  <p:cNvPr id="41"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42" name="Oval 41"/>
                  <p:cNvSpPr>
                    <a:spLocks noChangeArrowheads="1"/>
                  </p:cNvSpPr>
                  <p:nvPr/>
                </p:nvSpPr>
                <p:spPr bwMode="auto">
                  <a:xfrm>
                    <a:off x="867" y="925"/>
                    <a:ext cx="92" cy="91"/>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43" name="Freeform 42"/>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33" name="Group 32"/>
                <p:cNvGrpSpPr>
                  <a:grpSpLocks noChangeAspect="1"/>
                </p:cNvGrpSpPr>
                <p:nvPr/>
              </p:nvGrpSpPr>
              <p:grpSpPr bwMode="auto">
                <a:xfrm>
                  <a:off x="2528378" y="2137505"/>
                  <a:ext cx="346075" cy="873125"/>
                  <a:chOff x="803" y="925"/>
                  <a:chExt cx="218" cy="550"/>
                </a:xfrm>
              </p:grpSpPr>
              <p:sp>
                <p:nvSpPr>
                  <p:cNvPr id="38"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39" name="Oval 38"/>
                  <p:cNvSpPr>
                    <a:spLocks noChangeArrowheads="1"/>
                  </p:cNvSpPr>
                  <p:nvPr/>
                </p:nvSpPr>
                <p:spPr bwMode="auto">
                  <a:xfrm>
                    <a:off x="867" y="925"/>
                    <a:ext cx="92" cy="91"/>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40" name="Freeform 39"/>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34" name="Group 33"/>
                <p:cNvGrpSpPr>
                  <a:grpSpLocks noChangeAspect="1"/>
                </p:cNvGrpSpPr>
                <p:nvPr/>
              </p:nvGrpSpPr>
              <p:grpSpPr bwMode="auto">
                <a:xfrm>
                  <a:off x="2915782" y="2137505"/>
                  <a:ext cx="346075" cy="873125"/>
                  <a:chOff x="803" y="925"/>
                  <a:chExt cx="218" cy="550"/>
                </a:xfrm>
              </p:grpSpPr>
              <p:sp>
                <p:nvSpPr>
                  <p:cNvPr id="35"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36" name="Oval 35"/>
                  <p:cNvSpPr>
                    <a:spLocks noChangeArrowheads="1"/>
                  </p:cNvSpPr>
                  <p:nvPr/>
                </p:nvSpPr>
                <p:spPr bwMode="auto">
                  <a:xfrm>
                    <a:off x="867" y="925"/>
                    <a:ext cx="92" cy="91"/>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37" name="Freeform 36"/>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grpSp>
            <p:nvGrpSpPr>
              <p:cNvPr id="9" name="Group 8"/>
              <p:cNvGrpSpPr/>
              <p:nvPr/>
            </p:nvGrpSpPr>
            <p:grpSpPr>
              <a:xfrm>
                <a:off x="8790367" y="4470961"/>
                <a:ext cx="2532955" cy="1164976"/>
                <a:chOff x="1330325" y="2137505"/>
                <a:chExt cx="1931532" cy="888365"/>
              </a:xfrm>
            </p:grpSpPr>
            <p:grpSp>
              <p:nvGrpSpPr>
                <p:cNvPr id="10" name="Group 9"/>
                <p:cNvGrpSpPr>
                  <a:grpSpLocks noChangeAspect="1"/>
                </p:cNvGrpSpPr>
                <p:nvPr/>
              </p:nvGrpSpPr>
              <p:grpSpPr bwMode="auto">
                <a:xfrm>
                  <a:off x="1330325" y="2152745"/>
                  <a:ext cx="346075" cy="873125"/>
                  <a:chOff x="803" y="925"/>
                  <a:chExt cx="218" cy="550"/>
                </a:xfrm>
              </p:grpSpPr>
              <p:sp>
                <p:nvSpPr>
                  <p:cNvPr id="27"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28" name="Oval 27"/>
                  <p:cNvSpPr>
                    <a:spLocks noChangeArrowheads="1"/>
                  </p:cNvSpPr>
                  <p:nvPr/>
                </p:nvSpPr>
                <p:spPr bwMode="auto">
                  <a:xfrm>
                    <a:off x="867" y="925"/>
                    <a:ext cx="92" cy="91"/>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29" name="Freeform 28"/>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11" name="Group 10"/>
                <p:cNvGrpSpPr>
                  <a:grpSpLocks noChangeAspect="1"/>
                </p:cNvGrpSpPr>
                <p:nvPr/>
              </p:nvGrpSpPr>
              <p:grpSpPr bwMode="auto">
                <a:xfrm>
                  <a:off x="1733859" y="2152745"/>
                  <a:ext cx="346075" cy="873125"/>
                  <a:chOff x="803" y="925"/>
                  <a:chExt cx="218" cy="550"/>
                </a:xfrm>
              </p:grpSpPr>
              <p:sp>
                <p:nvSpPr>
                  <p:cNvPr id="24"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25" name="Oval 24"/>
                  <p:cNvSpPr>
                    <a:spLocks noChangeArrowheads="1"/>
                  </p:cNvSpPr>
                  <p:nvPr/>
                </p:nvSpPr>
                <p:spPr bwMode="auto">
                  <a:xfrm>
                    <a:off x="867" y="925"/>
                    <a:ext cx="92" cy="91"/>
                  </a:xfrm>
                  <a:prstGeom prst="ellipse">
                    <a:avLst/>
                  </a:prstGeom>
                  <a:solidFill>
                    <a:srgbClr val="C6C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26" name="Freeform 25"/>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C6C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12" name="Group 11"/>
                <p:cNvGrpSpPr>
                  <a:grpSpLocks noChangeAspect="1"/>
                </p:cNvGrpSpPr>
                <p:nvPr/>
              </p:nvGrpSpPr>
              <p:grpSpPr bwMode="auto">
                <a:xfrm>
                  <a:off x="2132795" y="2137505"/>
                  <a:ext cx="346075" cy="873125"/>
                  <a:chOff x="803" y="925"/>
                  <a:chExt cx="218" cy="550"/>
                </a:xfrm>
              </p:grpSpPr>
              <p:sp>
                <p:nvSpPr>
                  <p:cNvPr id="21"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22" name="Oval 21"/>
                  <p:cNvSpPr>
                    <a:spLocks noChangeArrowheads="1"/>
                  </p:cNvSpPr>
                  <p:nvPr/>
                </p:nvSpPr>
                <p:spPr bwMode="auto">
                  <a:xfrm>
                    <a:off x="867" y="925"/>
                    <a:ext cx="92" cy="91"/>
                  </a:xfrm>
                  <a:prstGeom prst="ellipse">
                    <a:avLst/>
                  </a:prstGeom>
                  <a:solidFill>
                    <a:srgbClr val="C6C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23" name="Freeform 22"/>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C6C7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13" name="Group 12"/>
                <p:cNvGrpSpPr>
                  <a:grpSpLocks noChangeAspect="1"/>
                </p:cNvGrpSpPr>
                <p:nvPr/>
              </p:nvGrpSpPr>
              <p:grpSpPr bwMode="auto">
                <a:xfrm>
                  <a:off x="2528378" y="2137505"/>
                  <a:ext cx="346075" cy="873125"/>
                  <a:chOff x="803" y="925"/>
                  <a:chExt cx="218" cy="550"/>
                </a:xfrm>
              </p:grpSpPr>
              <p:sp>
                <p:nvSpPr>
                  <p:cNvPr id="18"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19" name="Oval 18"/>
                  <p:cNvSpPr>
                    <a:spLocks noChangeArrowheads="1"/>
                  </p:cNvSpPr>
                  <p:nvPr/>
                </p:nvSpPr>
                <p:spPr bwMode="auto">
                  <a:xfrm>
                    <a:off x="867" y="925"/>
                    <a:ext cx="92" cy="91"/>
                  </a:xfrm>
                  <a:prstGeom prst="ellipse">
                    <a:avLst/>
                  </a:pr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20" name="Freeform 19"/>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14" name="Group 13"/>
                <p:cNvGrpSpPr>
                  <a:grpSpLocks noChangeAspect="1"/>
                </p:cNvGrpSpPr>
                <p:nvPr/>
              </p:nvGrpSpPr>
              <p:grpSpPr bwMode="auto">
                <a:xfrm>
                  <a:off x="2915782" y="2137505"/>
                  <a:ext cx="346075" cy="873125"/>
                  <a:chOff x="803" y="925"/>
                  <a:chExt cx="218" cy="550"/>
                </a:xfrm>
              </p:grpSpPr>
              <p:sp>
                <p:nvSpPr>
                  <p:cNvPr id="15"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16" name="Oval 15"/>
                  <p:cNvSpPr>
                    <a:spLocks noChangeArrowheads="1"/>
                  </p:cNvSpPr>
                  <p:nvPr/>
                </p:nvSpPr>
                <p:spPr bwMode="auto">
                  <a:xfrm>
                    <a:off x="867" y="925"/>
                    <a:ext cx="92" cy="91"/>
                  </a:xfrm>
                  <a:prstGeom prst="ellipse">
                    <a:avLst/>
                  </a:prstGeom>
                  <a:solidFill>
                    <a:schemeClr val="accent5">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17" name="Freeform 16"/>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chemeClr val="accent5">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grpSp>
      </p:grpSp>
      <p:grpSp>
        <p:nvGrpSpPr>
          <p:cNvPr id="52" name="Group 51"/>
          <p:cNvGrpSpPr/>
          <p:nvPr/>
        </p:nvGrpSpPr>
        <p:grpSpPr>
          <a:xfrm>
            <a:off x="5901175" y="2559829"/>
            <a:ext cx="5752617" cy="3530009"/>
            <a:chOff x="1813560" y="2629053"/>
            <a:chExt cx="5752617" cy="3530009"/>
          </a:xfrm>
        </p:grpSpPr>
        <p:sp>
          <p:nvSpPr>
            <p:cNvPr id="53" name="Oval 52"/>
            <p:cNvSpPr/>
            <p:nvPr/>
          </p:nvSpPr>
          <p:spPr>
            <a:xfrm>
              <a:off x="5554497" y="2657354"/>
              <a:ext cx="2011680" cy="2008101"/>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en-US" sz="2000" kern="0" dirty="0">
                <a:solidFill>
                  <a:srgbClr val="707276"/>
                </a:solidFill>
              </a:endParaRPr>
            </a:p>
          </p:txBody>
        </p:sp>
        <p:grpSp>
          <p:nvGrpSpPr>
            <p:cNvPr id="54" name="Group 53"/>
            <p:cNvGrpSpPr/>
            <p:nvPr/>
          </p:nvGrpSpPr>
          <p:grpSpPr>
            <a:xfrm>
              <a:off x="1813560" y="2629053"/>
              <a:ext cx="5059680" cy="3530009"/>
              <a:chOff x="4800600" y="2566837"/>
              <a:chExt cx="5359400" cy="3547533"/>
            </a:xfrm>
          </p:grpSpPr>
          <p:graphicFrame>
            <p:nvGraphicFramePr>
              <p:cNvPr id="55" name="Chart 54"/>
              <p:cNvGraphicFramePr/>
              <p:nvPr>
                <p:extLst/>
              </p:nvPr>
            </p:nvGraphicFramePr>
            <p:xfrm>
              <a:off x="4800600" y="2566837"/>
              <a:ext cx="5359400" cy="3547533"/>
            </p:xfrm>
            <a:graphic>
              <a:graphicData uri="http://schemas.openxmlformats.org/drawingml/2006/chart">
                <c:chart xmlns:c="http://schemas.openxmlformats.org/drawingml/2006/chart" xmlns:r="http://schemas.openxmlformats.org/officeDocument/2006/relationships" r:id="rId2"/>
              </a:graphicData>
            </a:graphic>
          </p:graphicFrame>
          <p:sp>
            <p:nvSpPr>
              <p:cNvPr id="56" name="Oval 55"/>
              <p:cNvSpPr/>
              <p:nvPr/>
            </p:nvSpPr>
            <p:spPr>
              <a:xfrm>
                <a:off x="5901608" y="2642138"/>
                <a:ext cx="3263212"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5400" b="1" kern="0" dirty="0">
                    <a:solidFill>
                      <a:srgbClr val="A10028"/>
                    </a:solidFill>
                  </a:rPr>
                  <a:t>58</a:t>
                </a:r>
                <a:r>
                  <a:rPr kumimoji="0" lang="en-US" sz="5400" b="1" i="0" u="none" strike="noStrike" kern="0" cap="none" spc="0" normalizeH="0" baseline="0" noProof="0" dirty="0">
                    <a:ln>
                      <a:noFill/>
                    </a:ln>
                    <a:solidFill>
                      <a:srgbClr val="A10028"/>
                    </a:solidFill>
                    <a:effectLst/>
                    <a:uLnTx/>
                    <a:uFillTx/>
                  </a:rPr>
                  <a:t>%</a:t>
                </a:r>
                <a:br>
                  <a:rPr kumimoji="0" lang="en-US" sz="6600" b="1" i="0" u="none" strike="noStrike" kern="0" cap="none" spc="0" normalizeH="0" baseline="0" noProof="0" dirty="0">
                    <a:ln>
                      <a:noFill/>
                    </a:ln>
                    <a:solidFill>
                      <a:srgbClr val="A10028"/>
                    </a:solidFill>
                    <a:effectLst/>
                    <a:uLnTx/>
                    <a:uFillTx/>
                  </a:rPr>
                </a:br>
                <a:r>
                  <a:rPr lang="en-US" sz="2400" b="1" kern="0" dirty="0">
                    <a:solidFill>
                      <a:srgbClr val="A10028"/>
                    </a:solidFill>
                  </a:rPr>
                  <a:t>he might have had to correct it</a:t>
                </a:r>
                <a:endParaRPr kumimoji="0" lang="en-US" sz="2400" i="0" u="none" strike="noStrike" kern="0" cap="none" spc="0" normalizeH="0" baseline="0" noProof="0" dirty="0">
                  <a:ln>
                    <a:noFill/>
                  </a:ln>
                  <a:solidFill>
                    <a:srgbClr val="A10028"/>
                  </a:solidFill>
                  <a:effectLst/>
                  <a:uLnTx/>
                  <a:uFillTx/>
                </a:endParaRPr>
              </a:p>
            </p:txBody>
          </p:sp>
        </p:grpSp>
      </p:grpSp>
      <p:sp>
        <p:nvSpPr>
          <p:cNvPr id="57" name="TextBox 56"/>
          <p:cNvSpPr txBox="1"/>
          <p:nvPr/>
        </p:nvSpPr>
        <p:spPr>
          <a:xfrm>
            <a:off x="9711175" y="2675805"/>
            <a:ext cx="1968594" cy="2092881"/>
          </a:xfrm>
          <a:prstGeom prst="rect">
            <a:avLst/>
          </a:prstGeom>
          <a:noFill/>
        </p:spPr>
        <p:txBody>
          <a:bodyPr wrap="square" rtlCol="0">
            <a:spAutoFit/>
          </a:bodyPr>
          <a:lstStyle/>
          <a:p>
            <a:pPr lvl="0" algn="ctr">
              <a:defRPr/>
            </a:pPr>
            <a:r>
              <a:rPr lang="en-US" sz="3200" b="1" kern="0" dirty="0">
                <a:solidFill>
                  <a:srgbClr val="707276"/>
                </a:solidFill>
              </a:rPr>
              <a:t>42% </a:t>
            </a:r>
            <a:br>
              <a:rPr lang="en-US" sz="4000" b="1" kern="0" dirty="0">
                <a:solidFill>
                  <a:srgbClr val="707276"/>
                </a:solidFill>
              </a:rPr>
            </a:br>
            <a:r>
              <a:rPr lang="en-US" sz="1600" b="1" kern="0" dirty="0">
                <a:solidFill>
                  <a:srgbClr val="707276"/>
                </a:solidFill>
              </a:rPr>
              <a:t>he was trying</a:t>
            </a:r>
            <a:br>
              <a:rPr lang="en-US" sz="1600" b="1" kern="0" dirty="0">
                <a:solidFill>
                  <a:srgbClr val="707276"/>
                </a:solidFill>
              </a:rPr>
            </a:br>
            <a:r>
              <a:rPr lang="en-US" sz="1600" b="1" kern="0" dirty="0">
                <a:solidFill>
                  <a:srgbClr val="707276"/>
                </a:solidFill>
              </a:rPr>
              <a:t>to let people </a:t>
            </a:r>
            <a:br>
              <a:rPr lang="en-US" sz="1600" b="1" kern="0" dirty="0">
                <a:solidFill>
                  <a:srgbClr val="707276"/>
                </a:solidFill>
              </a:rPr>
            </a:br>
            <a:r>
              <a:rPr lang="en-US" sz="1600" b="1" kern="0" dirty="0">
                <a:solidFill>
                  <a:srgbClr val="707276"/>
                </a:solidFill>
              </a:rPr>
              <a:t>think he was</a:t>
            </a:r>
            <a:br>
              <a:rPr lang="en-US" sz="1600" b="1" kern="0" dirty="0">
                <a:solidFill>
                  <a:srgbClr val="707276"/>
                </a:solidFill>
              </a:rPr>
            </a:br>
            <a:r>
              <a:rPr lang="en-US" sz="1600" b="1" kern="0" dirty="0">
                <a:solidFill>
                  <a:srgbClr val="707276"/>
                </a:solidFill>
              </a:rPr>
              <a:t> investigating </a:t>
            </a:r>
            <a:br>
              <a:rPr lang="en-US" sz="1600" b="1" kern="0" dirty="0">
                <a:solidFill>
                  <a:srgbClr val="707276"/>
                </a:solidFill>
              </a:rPr>
            </a:br>
            <a:r>
              <a:rPr lang="en-US" sz="1600" b="1" kern="0" dirty="0">
                <a:solidFill>
                  <a:srgbClr val="707276"/>
                </a:solidFill>
              </a:rPr>
              <a:t>Trump</a:t>
            </a:r>
            <a:endParaRPr lang="en-US" sz="1600" kern="0" dirty="0">
              <a:solidFill>
                <a:srgbClr val="707276"/>
              </a:solidFill>
            </a:endParaRPr>
          </a:p>
          <a:p>
            <a:endParaRPr lang="en-US" dirty="0"/>
          </a:p>
        </p:txBody>
      </p:sp>
      <p:sp>
        <p:nvSpPr>
          <p:cNvPr id="58" name="Rectangle 57"/>
          <p:cNvSpPr/>
          <p:nvPr/>
        </p:nvSpPr>
        <p:spPr>
          <a:xfrm>
            <a:off x="817880" y="2104753"/>
            <a:ext cx="4800600" cy="646331"/>
          </a:xfrm>
          <a:prstGeom prst="rect">
            <a:avLst/>
          </a:prstGeom>
        </p:spPr>
        <p:txBody>
          <a:bodyPr wrap="square">
            <a:spAutoFit/>
          </a:bodyPr>
          <a:lstStyle/>
          <a:p>
            <a:pPr algn="ctr"/>
            <a:r>
              <a:rPr lang="en-US" b="1" dirty="0">
                <a:solidFill>
                  <a:srgbClr val="707276"/>
                </a:solidFill>
              </a:rPr>
              <a:t>If President Trump was not under investigation, voters think </a:t>
            </a:r>
            <a:r>
              <a:rPr lang="en-US" b="1" dirty="0" err="1">
                <a:solidFill>
                  <a:srgbClr val="707276"/>
                </a:solidFill>
              </a:rPr>
              <a:t>Comey</a:t>
            </a:r>
            <a:r>
              <a:rPr lang="en-US" b="1" dirty="0">
                <a:solidFill>
                  <a:srgbClr val="707276"/>
                </a:solidFill>
              </a:rPr>
              <a:t>…</a:t>
            </a:r>
          </a:p>
        </p:txBody>
      </p:sp>
      <p:sp>
        <p:nvSpPr>
          <p:cNvPr id="59" name="Rectangular Callout 58"/>
          <p:cNvSpPr/>
          <p:nvPr/>
        </p:nvSpPr>
        <p:spPr>
          <a:xfrm>
            <a:off x="2750516" y="4928277"/>
            <a:ext cx="2204322" cy="1098769"/>
          </a:xfrm>
          <a:prstGeom prst="wedgeRectCallout">
            <a:avLst>
              <a:gd name="adj1" fmla="val -20646"/>
              <a:gd name="adj2" fmla="val -62500"/>
            </a:avLst>
          </a:prstGeom>
          <a:noFill/>
          <a:ln>
            <a:solidFill>
              <a:srgbClr val="44546A"/>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1400" b="1" kern="0" dirty="0">
                <a:solidFill>
                  <a:srgbClr val="707276"/>
                </a:solidFill>
              </a:rPr>
              <a:t>40% of voters think </a:t>
            </a:r>
            <a:r>
              <a:rPr lang="en-US" sz="1400" b="1" kern="0" dirty="0" err="1">
                <a:solidFill>
                  <a:srgbClr val="707276"/>
                </a:solidFill>
              </a:rPr>
              <a:t>Comey</a:t>
            </a:r>
            <a:r>
              <a:rPr lang="en-US" sz="1400" b="1" kern="0" dirty="0">
                <a:solidFill>
                  <a:srgbClr val="707276"/>
                </a:solidFill>
              </a:rPr>
              <a:t> was right not to inform the public of that</a:t>
            </a:r>
          </a:p>
        </p:txBody>
      </p:sp>
      <p:sp>
        <p:nvSpPr>
          <p:cNvPr id="60" name="Rectangle 59"/>
          <p:cNvSpPr/>
          <p:nvPr/>
        </p:nvSpPr>
        <p:spPr>
          <a:xfrm>
            <a:off x="6773693" y="1819983"/>
            <a:ext cx="4876972" cy="923330"/>
          </a:xfrm>
          <a:prstGeom prst="rect">
            <a:avLst/>
          </a:prstGeom>
        </p:spPr>
        <p:txBody>
          <a:bodyPr wrap="square">
            <a:spAutoFit/>
          </a:bodyPr>
          <a:lstStyle/>
          <a:p>
            <a:pPr algn="ctr"/>
            <a:r>
              <a:rPr lang="en-US" b="1" dirty="0">
                <a:solidFill>
                  <a:srgbClr val="707276"/>
                </a:solidFill>
              </a:rPr>
              <a:t>Voters think </a:t>
            </a:r>
            <a:r>
              <a:rPr lang="en-US" b="1" dirty="0" err="1">
                <a:solidFill>
                  <a:srgbClr val="707276"/>
                </a:solidFill>
              </a:rPr>
              <a:t>Comey</a:t>
            </a:r>
            <a:r>
              <a:rPr lang="en-US" b="1" dirty="0">
                <a:solidFill>
                  <a:srgbClr val="707276"/>
                </a:solidFill>
              </a:rPr>
              <a:t> held back the fact that President Trump was not being investigated because…</a:t>
            </a:r>
          </a:p>
        </p:txBody>
      </p:sp>
    </p:spTree>
    <p:extLst>
      <p:ext uri="{BB962C8B-B14F-4D97-AF65-F5344CB8AC3E}">
        <p14:creationId xmlns:p14="http://schemas.microsoft.com/office/powerpoint/2010/main" val="1625174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 than half of voters think trump’s unease with the Russia probe was because he had something to hide</a:t>
            </a:r>
          </a:p>
        </p:txBody>
      </p:sp>
      <p:sp>
        <p:nvSpPr>
          <p:cNvPr id="3" name="Text Placeholder 2"/>
          <p:cNvSpPr>
            <a:spLocks noGrp="1"/>
          </p:cNvSpPr>
          <p:nvPr>
            <p:ph type="body" idx="13"/>
          </p:nvPr>
        </p:nvSpPr>
        <p:spPr/>
        <p:txBody>
          <a:bodyPr/>
          <a:lstStyle/>
          <a:p>
            <a:r>
              <a:rPr lang="en-US" dirty="0"/>
              <a:t>More than half of voters think that Congress and the media should move on to other issues.</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(n=2258) </a:t>
            </a:r>
            <a:endParaRPr lang="en-US" dirty="0"/>
          </a:p>
          <a:p>
            <a:r>
              <a:rPr lang="en-US" dirty="0"/>
              <a:t>CT20 Do you think President Trump's unease with the Russia probe was because he was frustrated that he was not being investigated and yet it seemed like a cloud hung over his presidency, or because he had something to hide? </a:t>
            </a:r>
          </a:p>
          <a:p>
            <a:r>
              <a:rPr lang="en-US" dirty="0"/>
              <a:t>CT21 Should Congress and the media keep focusing on the Russia investigation or should we move on to other issues? </a:t>
            </a:r>
          </a:p>
        </p:txBody>
      </p:sp>
      <p:grpSp>
        <p:nvGrpSpPr>
          <p:cNvPr id="10" name="Group 9"/>
          <p:cNvGrpSpPr/>
          <p:nvPr/>
        </p:nvGrpSpPr>
        <p:grpSpPr>
          <a:xfrm>
            <a:off x="7092293" y="2269334"/>
            <a:ext cx="5313096" cy="3354412"/>
            <a:chOff x="1124842" y="2438024"/>
            <a:chExt cx="5748399" cy="3721038"/>
          </a:xfrm>
        </p:grpSpPr>
        <p:sp>
          <p:nvSpPr>
            <p:cNvPr id="11" name="Oval 10"/>
            <p:cNvSpPr/>
            <p:nvPr/>
          </p:nvSpPr>
          <p:spPr>
            <a:xfrm>
              <a:off x="1124842" y="2438024"/>
              <a:ext cx="2011680" cy="2008101"/>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en-US" sz="2000" kern="0" dirty="0">
                <a:solidFill>
                  <a:srgbClr val="707276"/>
                </a:solidFill>
              </a:endParaRPr>
            </a:p>
          </p:txBody>
        </p:sp>
        <p:grpSp>
          <p:nvGrpSpPr>
            <p:cNvPr id="12" name="Group 11"/>
            <p:cNvGrpSpPr/>
            <p:nvPr/>
          </p:nvGrpSpPr>
          <p:grpSpPr>
            <a:xfrm>
              <a:off x="1813560" y="2629053"/>
              <a:ext cx="5059681" cy="3530009"/>
              <a:chOff x="4800600" y="2566837"/>
              <a:chExt cx="5359401" cy="3547533"/>
            </a:xfrm>
          </p:grpSpPr>
          <p:graphicFrame>
            <p:nvGraphicFramePr>
              <p:cNvPr id="13" name="Chart 12"/>
              <p:cNvGraphicFramePr/>
              <p:nvPr>
                <p:extLst/>
              </p:nvPr>
            </p:nvGraphicFramePr>
            <p:xfrm>
              <a:off x="4800600" y="2566837"/>
              <a:ext cx="5359401" cy="3547533"/>
            </p:xfrm>
            <a:graphic>
              <a:graphicData uri="http://schemas.openxmlformats.org/drawingml/2006/chart">
                <c:chart xmlns:c="http://schemas.openxmlformats.org/drawingml/2006/chart" xmlns:r="http://schemas.openxmlformats.org/officeDocument/2006/relationships" r:id="rId2"/>
              </a:graphicData>
            </a:graphic>
          </p:graphicFrame>
          <p:sp>
            <p:nvSpPr>
              <p:cNvPr id="14" name="Oval 13"/>
              <p:cNvSpPr/>
              <p:nvPr/>
            </p:nvSpPr>
            <p:spPr>
              <a:xfrm>
                <a:off x="5848694" y="2592160"/>
                <a:ext cx="3263212"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chemeClr val="accent1"/>
                    </a:solidFill>
                    <a:effectLst/>
                    <a:uLnTx/>
                    <a:uFillTx/>
                  </a:rPr>
                  <a:t>56%</a:t>
                </a:r>
                <a:br>
                  <a:rPr kumimoji="0" lang="en-US" sz="6600" b="1" i="0" u="none" strike="noStrike" kern="0" cap="none" spc="0" normalizeH="0" baseline="0" noProof="0" dirty="0">
                    <a:ln>
                      <a:noFill/>
                    </a:ln>
                    <a:solidFill>
                      <a:schemeClr val="accent1"/>
                    </a:solidFill>
                    <a:effectLst/>
                    <a:uLnTx/>
                    <a:uFillTx/>
                  </a:rPr>
                </a:br>
                <a:r>
                  <a:rPr lang="en-US" sz="2400" b="1" kern="0" dirty="0">
                    <a:solidFill>
                      <a:schemeClr val="accent1"/>
                    </a:solidFill>
                  </a:rPr>
                  <a:t>move on to other issues</a:t>
                </a:r>
                <a:endParaRPr kumimoji="0" lang="en-US" sz="2400" i="0" u="none" strike="noStrike" kern="0" cap="none" spc="0" normalizeH="0" baseline="0" noProof="0" dirty="0">
                  <a:ln>
                    <a:noFill/>
                  </a:ln>
                  <a:solidFill>
                    <a:schemeClr val="accent1"/>
                  </a:solidFill>
                  <a:effectLst/>
                  <a:uLnTx/>
                  <a:uFillTx/>
                </a:endParaRPr>
              </a:p>
            </p:txBody>
          </p:sp>
        </p:grpSp>
      </p:grpSp>
      <p:sp>
        <p:nvSpPr>
          <p:cNvPr id="15" name="Rectangle 14"/>
          <p:cNvSpPr/>
          <p:nvPr/>
        </p:nvSpPr>
        <p:spPr>
          <a:xfrm>
            <a:off x="756983" y="2185844"/>
            <a:ext cx="5440811" cy="369332"/>
          </a:xfrm>
          <a:prstGeom prst="rect">
            <a:avLst/>
          </a:prstGeom>
        </p:spPr>
        <p:txBody>
          <a:bodyPr wrap="square">
            <a:spAutoFit/>
          </a:bodyPr>
          <a:lstStyle/>
          <a:p>
            <a:pPr algn="ctr"/>
            <a:r>
              <a:rPr lang="en-US" b="1" dirty="0">
                <a:solidFill>
                  <a:srgbClr val="707276"/>
                </a:solidFill>
              </a:rPr>
              <a:t>Trump’s unease with the Russia probe was because…</a:t>
            </a:r>
          </a:p>
        </p:txBody>
      </p:sp>
      <p:sp>
        <p:nvSpPr>
          <p:cNvPr id="16" name="Rectangle 15"/>
          <p:cNvSpPr/>
          <p:nvPr/>
        </p:nvSpPr>
        <p:spPr>
          <a:xfrm>
            <a:off x="7618727" y="1932991"/>
            <a:ext cx="4786662" cy="646331"/>
          </a:xfrm>
          <a:prstGeom prst="rect">
            <a:avLst/>
          </a:prstGeom>
        </p:spPr>
        <p:txBody>
          <a:bodyPr wrap="square">
            <a:spAutoFit/>
          </a:bodyPr>
          <a:lstStyle/>
          <a:p>
            <a:pPr algn="ctr"/>
            <a:r>
              <a:rPr lang="en-US" b="1" dirty="0">
                <a:solidFill>
                  <a:srgbClr val="707276"/>
                </a:solidFill>
              </a:rPr>
              <a:t>Voters think that Congress and the media should…</a:t>
            </a:r>
          </a:p>
        </p:txBody>
      </p:sp>
      <p:sp>
        <p:nvSpPr>
          <p:cNvPr id="17" name="TextBox 16"/>
          <p:cNvSpPr txBox="1"/>
          <p:nvPr/>
        </p:nvSpPr>
        <p:spPr>
          <a:xfrm>
            <a:off x="7023684" y="2469234"/>
            <a:ext cx="1996562" cy="1323439"/>
          </a:xfrm>
          <a:prstGeom prst="rect">
            <a:avLst/>
          </a:prstGeom>
          <a:noFill/>
        </p:spPr>
        <p:txBody>
          <a:bodyPr wrap="square" rtlCol="0">
            <a:spAutoFit/>
          </a:bodyPr>
          <a:lstStyle/>
          <a:p>
            <a:pPr lvl="0" algn="ctr">
              <a:defRPr/>
            </a:pPr>
            <a:r>
              <a:rPr lang="en-US" sz="3200" b="1" kern="0" dirty="0">
                <a:solidFill>
                  <a:srgbClr val="707276"/>
                </a:solidFill>
              </a:rPr>
              <a:t>44% </a:t>
            </a:r>
            <a:br>
              <a:rPr lang="en-US" sz="4000" b="1" kern="0" dirty="0">
                <a:solidFill>
                  <a:srgbClr val="707276"/>
                </a:solidFill>
              </a:rPr>
            </a:br>
            <a:r>
              <a:rPr lang="en-US" sz="1600" b="1" kern="0" dirty="0">
                <a:solidFill>
                  <a:srgbClr val="707276"/>
                </a:solidFill>
              </a:rPr>
              <a:t>keep focusing </a:t>
            </a:r>
            <a:br>
              <a:rPr lang="en-US" sz="1600" b="1" kern="0" dirty="0">
                <a:solidFill>
                  <a:srgbClr val="707276"/>
                </a:solidFill>
              </a:rPr>
            </a:br>
            <a:r>
              <a:rPr lang="en-US" sz="1600" b="1" kern="0" dirty="0">
                <a:solidFill>
                  <a:srgbClr val="707276"/>
                </a:solidFill>
              </a:rPr>
              <a:t>on the Russia investigation</a:t>
            </a:r>
            <a:endParaRPr lang="en-US" sz="1400" dirty="0"/>
          </a:p>
        </p:txBody>
      </p:sp>
      <p:sp>
        <p:nvSpPr>
          <p:cNvPr id="18" name="Rectangular Callout 17"/>
          <p:cNvSpPr/>
          <p:nvPr/>
        </p:nvSpPr>
        <p:spPr>
          <a:xfrm>
            <a:off x="7127975" y="4753232"/>
            <a:ext cx="1499787" cy="1098769"/>
          </a:xfrm>
          <a:prstGeom prst="wedgeRectCallout">
            <a:avLst>
              <a:gd name="adj1" fmla="val 68548"/>
              <a:gd name="adj2" fmla="val -25514"/>
            </a:avLst>
          </a:prstGeom>
          <a:noFill/>
          <a:ln>
            <a:solidFill>
              <a:srgbClr val="44546A"/>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1200" kern="0" dirty="0">
                <a:solidFill>
                  <a:srgbClr val="707276"/>
                </a:solidFill>
              </a:rPr>
              <a:t>Highest among:</a:t>
            </a:r>
          </a:p>
          <a:p>
            <a:pPr marL="285750" indent="-285750">
              <a:buFont typeface="Arial" panose="020B0604020202020204" pitchFamily="34" charset="0"/>
              <a:buChar char="•"/>
              <a:defRPr/>
            </a:pPr>
            <a:r>
              <a:rPr lang="en-US" sz="1200" kern="0" dirty="0">
                <a:solidFill>
                  <a:srgbClr val="707276"/>
                </a:solidFill>
              </a:rPr>
              <a:t>Democrats (71%)</a:t>
            </a:r>
          </a:p>
          <a:p>
            <a:pPr marL="285750" indent="-285750">
              <a:buFont typeface="Arial" panose="020B0604020202020204" pitchFamily="34" charset="0"/>
              <a:buChar char="•"/>
              <a:defRPr/>
            </a:pPr>
            <a:r>
              <a:rPr lang="en-US" sz="1200" kern="0" dirty="0">
                <a:solidFill>
                  <a:srgbClr val="707276"/>
                </a:solidFill>
              </a:rPr>
              <a:t>Clinton voters (79%)</a:t>
            </a:r>
          </a:p>
        </p:txBody>
      </p:sp>
      <p:grpSp>
        <p:nvGrpSpPr>
          <p:cNvPr id="19" name="Group 18"/>
          <p:cNvGrpSpPr/>
          <p:nvPr/>
        </p:nvGrpSpPr>
        <p:grpSpPr>
          <a:xfrm>
            <a:off x="304800" y="2676149"/>
            <a:ext cx="6457627" cy="2228711"/>
            <a:chOff x="6391573" y="4947080"/>
            <a:chExt cx="5281336" cy="1714615"/>
          </a:xfrm>
        </p:grpSpPr>
        <p:grpSp>
          <p:nvGrpSpPr>
            <p:cNvPr id="20" name="Group 19"/>
            <p:cNvGrpSpPr/>
            <p:nvPr/>
          </p:nvGrpSpPr>
          <p:grpSpPr>
            <a:xfrm>
              <a:off x="6391573" y="4947080"/>
              <a:ext cx="5281336" cy="1714615"/>
              <a:chOff x="5249366" y="3899180"/>
              <a:chExt cx="5281336" cy="1714615"/>
            </a:xfrm>
          </p:grpSpPr>
          <p:graphicFrame>
            <p:nvGraphicFramePr>
              <p:cNvPr id="22" name="Chart 21"/>
              <p:cNvGraphicFramePr/>
              <p:nvPr>
                <p:extLst/>
              </p:nvPr>
            </p:nvGraphicFramePr>
            <p:xfrm>
              <a:off x="5249366" y="4324126"/>
              <a:ext cx="5281336" cy="1289669"/>
            </p:xfrm>
            <a:graphic>
              <a:graphicData uri="http://schemas.openxmlformats.org/drawingml/2006/chart">
                <c:chart xmlns:c="http://schemas.openxmlformats.org/drawingml/2006/chart" xmlns:r="http://schemas.openxmlformats.org/officeDocument/2006/relationships" r:id="rId3"/>
              </a:graphicData>
            </a:graphic>
          </p:graphicFrame>
          <p:sp>
            <p:nvSpPr>
              <p:cNvPr id="23" name="Rounded Rectangle 127"/>
              <p:cNvSpPr/>
              <p:nvPr/>
            </p:nvSpPr>
            <p:spPr>
              <a:xfrm>
                <a:off x="7333790" y="3899180"/>
                <a:ext cx="3165331" cy="7817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r">
                  <a:defRPr/>
                </a:pPr>
                <a:r>
                  <a:rPr lang="en-US" b="1" kern="0" dirty="0">
                    <a:solidFill>
                      <a:srgbClr val="009DD9"/>
                    </a:solidFill>
                  </a:rPr>
                  <a:t>He was frustrated that he was not being investigated yet it seemed like a cloud hung over his presidency</a:t>
                </a:r>
                <a:endParaRPr lang="en-US" i="1" kern="0" dirty="0">
                  <a:solidFill>
                    <a:srgbClr val="009DD9"/>
                  </a:solidFill>
                </a:endParaRPr>
              </a:p>
            </p:txBody>
          </p:sp>
        </p:grpSp>
        <p:sp>
          <p:nvSpPr>
            <p:cNvPr id="21" name="Rounded Rectangle 128"/>
            <p:cNvSpPr/>
            <p:nvPr/>
          </p:nvSpPr>
          <p:spPr>
            <a:xfrm>
              <a:off x="6427645" y="5154909"/>
              <a:ext cx="2332079" cy="7817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b="1" kern="0" dirty="0">
                  <a:solidFill>
                    <a:srgbClr val="A10028"/>
                  </a:solidFill>
                </a:rPr>
                <a:t>He had something to hide</a:t>
              </a:r>
              <a:endParaRPr lang="en-US" i="1" kern="0" dirty="0">
                <a:solidFill>
                  <a:srgbClr val="A10028"/>
                </a:solidFill>
              </a:endParaRPr>
            </a:p>
          </p:txBody>
        </p:sp>
      </p:grpSp>
    </p:spTree>
    <p:extLst>
      <p:ext uri="{BB962C8B-B14F-4D97-AF65-F5344CB8AC3E}">
        <p14:creationId xmlns:p14="http://schemas.microsoft.com/office/powerpoint/2010/main" val="91849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 half of voters think Mueller’s FRIENDSHIP </a:t>
            </a:r>
            <a:br>
              <a:rPr lang="en-US" dirty="0"/>
            </a:br>
            <a:r>
              <a:rPr lang="en-US" dirty="0"/>
              <a:t>WITH COMEY DISQUALIFIES HIM AS special counsel</a:t>
            </a:r>
          </a:p>
        </p:txBody>
      </p:sp>
      <p:sp>
        <p:nvSpPr>
          <p:cNvPr id="3" name="Text Placeholder 2"/>
          <p:cNvSpPr>
            <a:spLocks noGrp="1"/>
          </p:cNvSpPr>
          <p:nvPr>
            <p:ph type="body" idx="13"/>
          </p:nvPr>
        </p:nvSpPr>
        <p:spPr/>
        <p:txBody>
          <a:bodyPr/>
          <a:lstStyle/>
          <a:p>
            <a:r>
              <a:rPr lang="en-US" dirty="0"/>
              <a:t>Half are concerned about members of Robert Mueller’s legal team and their Clinton contributions</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(n=2258) </a:t>
            </a:r>
            <a:endParaRPr lang="en-US" dirty="0"/>
          </a:p>
          <a:p>
            <a:r>
              <a:rPr lang="en-US" dirty="0"/>
              <a:t>CT22 Does Robert Mueller's long term friendship with former FBI director </a:t>
            </a:r>
            <a:r>
              <a:rPr lang="en-US" dirty="0" err="1"/>
              <a:t>Comey</a:t>
            </a:r>
            <a:r>
              <a:rPr lang="en-US" dirty="0"/>
              <a:t>, a central witness, disqualify him to be special counsel on the Russia investigation? </a:t>
            </a:r>
          </a:p>
          <a:p>
            <a:r>
              <a:rPr lang="en-US" dirty="0"/>
              <a:t>CT23 Are you concerned by recent reports that some members of special counsel Robert Mueller's legal team have a track record of contributing to Democratic candidates and causes? </a:t>
            </a:r>
          </a:p>
        </p:txBody>
      </p:sp>
      <p:grpSp>
        <p:nvGrpSpPr>
          <p:cNvPr id="5" name="Group 4"/>
          <p:cNvGrpSpPr/>
          <p:nvPr/>
        </p:nvGrpSpPr>
        <p:grpSpPr>
          <a:xfrm>
            <a:off x="609600" y="2669004"/>
            <a:ext cx="5708303" cy="3530009"/>
            <a:chOff x="1089100" y="2581926"/>
            <a:chExt cx="5708303" cy="3530009"/>
          </a:xfrm>
        </p:grpSpPr>
        <p:sp>
          <p:nvSpPr>
            <p:cNvPr id="6" name="Oval 5"/>
            <p:cNvSpPr/>
            <p:nvPr/>
          </p:nvSpPr>
          <p:spPr>
            <a:xfrm>
              <a:off x="1089100" y="2766499"/>
              <a:ext cx="1828800" cy="1828800"/>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2800" b="1" i="0" u="none" strike="noStrike" kern="0" cap="none" spc="0" normalizeH="0" baseline="0" noProof="0" dirty="0">
                  <a:ln>
                    <a:noFill/>
                  </a:ln>
                  <a:solidFill>
                    <a:srgbClr val="707276"/>
                  </a:solidFill>
                  <a:effectLst/>
                  <a:uLnTx/>
                  <a:uFillTx/>
                </a:rPr>
                <a:t>48% </a:t>
              </a:r>
              <a:br>
                <a:rPr kumimoji="0" lang="en-US" sz="3600" b="1" i="0" u="none" strike="noStrike" kern="0" cap="none" spc="0" normalizeH="0" baseline="0" noProof="0" dirty="0">
                  <a:ln>
                    <a:noFill/>
                  </a:ln>
                  <a:solidFill>
                    <a:srgbClr val="707276"/>
                  </a:solidFill>
                  <a:effectLst/>
                  <a:uLnTx/>
                  <a:uFillTx/>
                </a:rPr>
              </a:br>
              <a:r>
                <a:rPr lang="en-US" b="1" kern="0" noProof="0" dirty="0">
                  <a:solidFill>
                    <a:srgbClr val="707276"/>
                  </a:solidFill>
                </a:rPr>
                <a:t>no</a:t>
              </a:r>
              <a:endParaRPr lang="en-US" kern="0" dirty="0">
                <a:solidFill>
                  <a:srgbClr val="707276"/>
                </a:solidFill>
              </a:endParaRPr>
            </a:p>
          </p:txBody>
        </p:sp>
        <p:grpSp>
          <p:nvGrpSpPr>
            <p:cNvPr id="7" name="Group 6"/>
            <p:cNvGrpSpPr/>
            <p:nvPr/>
          </p:nvGrpSpPr>
          <p:grpSpPr>
            <a:xfrm>
              <a:off x="1737723" y="2581926"/>
              <a:ext cx="5059680" cy="3530009"/>
              <a:chOff x="4720271" y="2519476"/>
              <a:chExt cx="5359400" cy="3547533"/>
            </a:xfrm>
          </p:grpSpPr>
          <p:graphicFrame>
            <p:nvGraphicFramePr>
              <p:cNvPr id="8" name="Chart 7"/>
              <p:cNvGraphicFramePr/>
              <p:nvPr>
                <p:extLst>
                  <p:ext uri="{D42A27DB-BD31-4B8C-83A1-F6EECF244321}">
                    <p14:modId xmlns:p14="http://schemas.microsoft.com/office/powerpoint/2010/main" val="1217098840"/>
                  </p:ext>
                </p:extLst>
              </p:nvPr>
            </p:nvGraphicFramePr>
            <p:xfrm>
              <a:off x="4720271" y="2519476"/>
              <a:ext cx="5359400" cy="3547533"/>
            </p:xfrm>
            <a:graphic>
              <a:graphicData uri="http://schemas.openxmlformats.org/drawingml/2006/chart">
                <c:chart xmlns:c="http://schemas.openxmlformats.org/drawingml/2006/chart" xmlns:r="http://schemas.openxmlformats.org/officeDocument/2006/relationships" r:id="rId2"/>
              </a:graphicData>
            </a:graphic>
          </p:graphicFrame>
          <p:sp>
            <p:nvSpPr>
              <p:cNvPr id="9" name="Oval 8"/>
              <p:cNvSpPr/>
              <p:nvPr/>
            </p:nvSpPr>
            <p:spPr>
              <a:xfrm>
                <a:off x="5848694" y="2708996"/>
                <a:ext cx="3263212"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chemeClr val="accent4">
                        <a:lumMod val="75000"/>
                      </a:schemeClr>
                    </a:solidFill>
                    <a:effectLst/>
                    <a:uLnTx/>
                    <a:uFillTx/>
                  </a:rPr>
                  <a:t>52%</a:t>
                </a:r>
                <a:br>
                  <a:rPr kumimoji="0" lang="en-US" sz="6600" b="1" i="0" u="none" strike="noStrike" kern="0" cap="none" spc="0" normalizeH="0" baseline="0" noProof="0" dirty="0">
                    <a:ln>
                      <a:noFill/>
                    </a:ln>
                    <a:solidFill>
                      <a:schemeClr val="accent4">
                        <a:lumMod val="75000"/>
                      </a:schemeClr>
                    </a:solidFill>
                    <a:effectLst/>
                    <a:uLnTx/>
                    <a:uFillTx/>
                  </a:rPr>
                </a:br>
                <a:r>
                  <a:rPr lang="en-US" sz="2400" b="1" kern="0" dirty="0">
                    <a:solidFill>
                      <a:schemeClr val="accent4">
                        <a:lumMod val="75000"/>
                      </a:schemeClr>
                    </a:solidFill>
                  </a:rPr>
                  <a:t>yes</a:t>
                </a:r>
                <a:endParaRPr kumimoji="0" lang="en-US" sz="2400" i="0" u="none" strike="noStrike" kern="0" cap="none" spc="0" normalizeH="0" baseline="0" noProof="0" dirty="0">
                  <a:ln>
                    <a:noFill/>
                  </a:ln>
                  <a:solidFill>
                    <a:schemeClr val="accent4">
                      <a:lumMod val="75000"/>
                    </a:schemeClr>
                  </a:solidFill>
                  <a:effectLst/>
                  <a:uLnTx/>
                  <a:uFillTx/>
                </a:endParaRPr>
              </a:p>
            </p:txBody>
          </p:sp>
        </p:grpSp>
      </p:grpSp>
      <p:grpSp>
        <p:nvGrpSpPr>
          <p:cNvPr id="10" name="Group 9"/>
          <p:cNvGrpSpPr/>
          <p:nvPr/>
        </p:nvGrpSpPr>
        <p:grpSpPr>
          <a:xfrm>
            <a:off x="6297869" y="2684792"/>
            <a:ext cx="5772211" cy="3530009"/>
            <a:chOff x="1101029" y="2629053"/>
            <a:chExt cx="5772211" cy="3530009"/>
          </a:xfrm>
        </p:grpSpPr>
        <p:sp>
          <p:nvSpPr>
            <p:cNvPr id="11" name="Oval 10"/>
            <p:cNvSpPr/>
            <p:nvPr/>
          </p:nvSpPr>
          <p:spPr>
            <a:xfrm>
              <a:off x="1101029" y="2904466"/>
              <a:ext cx="2011680" cy="2008101"/>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en-US" sz="2000" kern="0" dirty="0">
                <a:solidFill>
                  <a:srgbClr val="707276"/>
                </a:solidFill>
              </a:endParaRPr>
            </a:p>
          </p:txBody>
        </p:sp>
        <p:grpSp>
          <p:nvGrpSpPr>
            <p:cNvPr id="12" name="Group 11"/>
            <p:cNvGrpSpPr/>
            <p:nvPr/>
          </p:nvGrpSpPr>
          <p:grpSpPr>
            <a:xfrm>
              <a:off x="1813560" y="2629053"/>
              <a:ext cx="5059680" cy="3530009"/>
              <a:chOff x="4800600" y="2566837"/>
              <a:chExt cx="5359400" cy="3547533"/>
            </a:xfrm>
          </p:grpSpPr>
          <p:graphicFrame>
            <p:nvGraphicFramePr>
              <p:cNvPr id="13" name="Chart 12"/>
              <p:cNvGraphicFramePr/>
              <p:nvPr>
                <p:extLst/>
              </p:nvPr>
            </p:nvGraphicFramePr>
            <p:xfrm>
              <a:off x="4800600" y="2566837"/>
              <a:ext cx="5359400" cy="3547533"/>
            </p:xfrm>
            <a:graphic>
              <a:graphicData uri="http://schemas.openxmlformats.org/drawingml/2006/chart">
                <c:chart xmlns:c="http://schemas.openxmlformats.org/drawingml/2006/chart" xmlns:r="http://schemas.openxmlformats.org/officeDocument/2006/relationships" r:id="rId3"/>
              </a:graphicData>
            </a:graphic>
          </p:graphicFrame>
          <p:sp>
            <p:nvSpPr>
              <p:cNvPr id="14" name="Oval 13"/>
              <p:cNvSpPr/>
              <p:nvPr/>
            </p:nvSpPr>
            <p:spPr>
              <a:xfrm>
                <a:off x="5848694" y="2592160"/>
                <a:ext cx="3263212"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chemeClr val="accent1"/>
                    </a:solidFill>
                    <a:effectLst/>
                    <a:uLnTx/>
                    <a:uFillTx/>
                  </a:rPr>
                  <a:t>50%</a:t>
                </a:r>
                <a:br>
                  <a:rPr kumimoji="0" lang="en-US" sz="6600" b="1" i="0" u="none" strike="noStrike" kern="0" cap="none" spc="0" normalizeH="0" baseline="0" noProof="0" dirty="0">
                    <a:ln>
                      <a:noFill/>
                    </a:ln>
                    <a:solidFill>
                      <a:schemeClr val="accent1"/>
                    </a:solidFill>
                    <a:effectLst/>
                    <a:uLnTx/>
                    <a:uFillTx/>
                  </a:rPr>
                </a:br>
                <a:r>
                  <a:rPr lang="en-US" sz="2400" b="1" kern="0" dirty="0">
                    <a:solidFill>
                      <a:schemeClr val="accent1"/>
                    </a:solidFill>
                  </a:rPr>
                  <a:t>yes</a:t>
                </a:r>
                <a:endParaRPr kumimoji="0" lang="en-US" sz="2400" i="0" u="none" strike="noStrike" kern="0" cap="none" spc="0" normalizeH="0" baseline="0" noProof="0" dirty="0">
                  <a:ln>
                    <a:noFill/>
                  </a:ln>
                  <a:solidFill>
                    <a:schemeClr val="accent1"/>
                  </a:solidFill>
                  <a:effectLst/>
                  <a:uLnTx/>
                  <a:uFillTx/>
                </a:endParaRPr>
              </a:p>
            </p:txBody>
          </p:sp>
        </p:grpSp>
      </p:grpSp>
      <p:sp>
        <p:nvSpPr>
          <p:cNvPr id="15" name="Rectangle 14"/>
          <p:cNvSpPr/>
          <p:nvPr/>
        </p:nvSpPr>
        <p:spPr>
          <a:xfrm>
            <a:off x="914400" y="1774971"/>
            <a:ext cx="4951517" cy="923330"/>
          </a:xfrm>
          <a:prstGeom prst="rect">
            <a:avLst/>
          </a:prstGeom>
        </p:spPr>
        <p:txBody>
          <a:bodyPr wrap="square">
            <a:spAutoFit/>
          </a:bodyPr>
          <a:lstStyle/>
          <a:p>
            <a:pPr algn="ctr"/>
            <a:r>
              <a:rPr lang="en-US" b="1" dirty="0">
                <a:solidFill>
                  <a:srgbClr val="707276"/>
                </a:solidFill>
              </a:rPr>
              <a:t>On whether Robert Mueller’s long term friendship with </a:t>
            </a:r>
            <a:r>
              <a:rPr lang="en-US" b="1" dirty="0" err="1">
                <a:solidFill>
                  <a:srgbClr val="707276"/>
                </a:solidFill>
              </a:rPr>
              <a:t>Comey</a:t>
            </a:r>
            <a:r>
              <a:rPr lang="en-US" b="1" dirty="0">
                <a:solidFill>
                  <a:srgbClr val="707276"/>
                </a:solidFill>
              </a:rPr>
              <a:t> disqualify him to be special counsel on the Russia investigation, voters say…</a:t>
            </a:r>
          </a:p>
        </p:txBody>
      </p:sp>
      <p:sp>
        <p:nvSpPr>
          <p:cNvPr id="16" name="Rectangle 15"/>
          <p:cNvSpPr/>
          <p:nvPr/>
        </p:nvSpPr>
        <p:spPr>
          <a:xfrm>
            <a:off x="6726152" y="1696262"/>
            <a:ext cx="5007419" cy="1200329"/>
          </a:xfrm>
          <a:prstGeom prst="rect">
            <a:avLst/>
          </a:prstGeom>
        </p:spPr>
        <p:txBody>
          <a:bodyPr wrap="square">
            <a:spAutoFit/>
          </a:bodyPr>
          <a:lstStyle/>
          <a:p>
            <a:pPr algn="ctr"/>
            <a:r>
              <a:rPr lang="en-US" b="1" dirty="0">
                <a:solidFill>
                  <a:srgbClr val="707276"/>
                </a:solidFill>
              </a:rPr>
              <a:t>On whether there is concern that members of Robert Mueller’s legal team that have a track record of contributing to Democratic candidates and causes, voters say…</a:t>
            </a:r>
          </a:p>
        </p:txBody>
      </p:sp>
      <p:sp>
        <p:nvSpPr>
          <p:cNvPr id="17" name="TextBox 16"/>
          <p:cNvSpPr txBox="1"/>
          <p:nvPr/>
        </p:nvSpPr>
        <p:spPr>
          <a:xfrm>
            <a:off x="6289068" y="3172699"/>
            <a:ext cx="1996562" cy="1015663"/>
          </a:xfrm>
          <a:prstGeom prst="rect">
            <a:avLst/>
          </a:prstGeom>
          <a:noFill/>
        </p:spPr>
        <p:txBody>
          <a:bodyPr wrap="square" rtlCol="0">
            <a:spAutoFit/>
          </a:bodyPr>
          <a:lstStyle/>
          <a:p>
            <a:pPr lvl="0" algn="ctr">
              <a:defRPr/>
            </a:pPr>
            <a:r>
              <a:rPr lang="en-US" sz="4000" b="1" kern="0" dirty="0">
                <a:solidFill>
                  <a:srgbClr val="707276"/>
                </a:solidFill>
              </a:rPr>
              <a:t>50% </a:t>
            </a:r>
            <a:br>
              <a:rPr lang="en-US" sz="4800" b="1" kern="0" dirty="0">
                <a:solidFill>
                  <a:srgbClr val="707276"/>
                </a:solidFill>
              </a:rPr>
            </a:br>
            <a:r>
              <a:rPr lang="en-US" sz="2000" b="1" kern="0" dirty="0">
                <a:solidFill>
                  <a:srgbClr val="707276"/>
                </a:solidFill>
              </a:rPr>
              <a:t>no</a:t>
            </a:r>
            <a:endParaRPr lang="en-US" dirty="0"/>
          </a:p>
        </p:txBody>
      </p:sp>
    </p:spTree>
    <p:extLst>
      <p:ext uri="{BB962C8B-B14F-4D97-AF65-F5344CB8AC3E}">
        <p14:creationId xmlns:p14="http://schemas.microsoft.com/office/powerpoint/2010/main" val="217574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58 per cent of voters think Loretta lynch should be investigated given her meeting with bill clinton</a:t>
            </a:r>
          </a:p>
        </p:txBody>
      </p:sp>
      <p:sp>
        <p:nvSpPr>
          <p:cNvPr id="3" name="Text Placeholder 2"/>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(n=2258) </a:t>
            </a:r>
            <a:endParaRPr lang="en-US" dirty="0"/>
          </a:p>
          <a:p>
            <a:r>
              <a:rPr lang="en-US" dirty="0"/>
              <a:t>CT24 Do you think Loretta Lynch should be investigated given her meeting with former President Bill Clinton during Hillary Clinton's email investigation?</a:t>
            </a:r>
          </a:p>
        </p:txBody>
      </p:sp>
      <p:grpSp>
        <p:nvGrpSpPr>
          <p:cNvPr id="5" name="Group 4"/>
          <p:cNvGrpSpPr/>
          <p:nvPr/>
        </p:nvGrpSpPr>
        <p:grpSpPr>
          <a:xfrm>
            <a:off x="3048000" y="2565991"/>
            <a:ext cx="5788342" cy="3530009"/>
            <a:chOff x="1084898" y="2629053"/>
            <a:chExt cx="5788342" cy="3530009"/>
          </a:xfrm>
        </p:grpSpPr>
        <p:sp>
          <p:nvSpPr>
            <p:cNvPr id="6" name="Oval 5"/>
            <p:cNvSpPr/>
            <p:nvPr/>
          </p:nvSpPr>
          <p:spPr>
            <a:xfrm>
              <a:off x="1084898" y="3125516"/>
              <a:ext cx="1828800" cy="1828800"/>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2800" b="1" i="0" u="none" strike="noStrike" kern="0" cap="none" spc="0" normalizeH="0" baseline="0" noProof="0" dirty="0">
                  <a:ln>
                    <a:noFill/>
                  </a:ln>
                  <a:solidFill>
                    <a:srgbClr val="707276"/>
                  </a:solidFill>
                  <a:effectLst/>
                  <a:uLnTx/>
                  <a:uFillTx/>
                </a:rPr>
                <a:t>42% </a:t>
              </a:r>
              <a:br>
                <a:rPr kumimoji="0" lang="en-US" sz="3600" b="1" i="0" u="none" strike="noStrike" kern="0" cap="none" spc="0" normalizeH="0" baseline="0" noProof="0" dirty="0">
                  <a:ln>
                    <a:noFill/>
                  </a:ln>
                  <a:solidFill>
                    <a:srgbClr val="707276"/>
                  </a:solidFill>
                  <a:effectLst/>
                  <a:uLnTx/>
                  <a:uFillTx/>
                </a:rPr>
              </a:br>
              <a:r>
                <a:rPr lang="en-US" b="1" kern="0" noProof="0" dirty="0">
                  <a:solidFill>
                    <a:srgbClr val="707276"/>
                  </a:solidFill>
                </a:rPr>
                <a:t>no</a:t>
              </a:r>
              <a:endParaRPr lang="en-US" kern="0" dirty="0">
                <a:solidFill>
                  <a:srgbClr val="707276"/>
                </a:solidFill>
              </a:endParaRPr>
            </a:p>
          </p:txBody>
        </p:sp>
        <p:grpSp>
          <p:nvGrpSpPr>
            <p:cNvPr id="7" name="Group 6"/>
            <p:cNvGrpSpPr/>
            <p:nvPr/>
          </p:nvGrpSpPr>
          <p:grpSpPr>
            <a:xfrm>
              <a:off x="1813560" y="2629053"/>
              <a:ext cx="5059680" cy="3530009"/>
              <a:chOff x="4800600" y="2566837"/>
              <a:chExt cx="5359400" cy="3547533"/>
            </a:xfrm>
          </p:grpSpPr>
          <p:graphicFrame>
            <p:nvGraphicFramePr>
              <p:cNvPr id="8" name="Chart 7"/>
              <p:cNvGraphicFramePr/>
              <p:nvPr>
                <p:extLst/>
              </p:nvPr>
            </p:nvGraphicFramePr>
            <p:xfrm>
              <a:off x="4800600" y="2566837"/>
              <a:ext cx="5359400" cy="3547533"/>
            </p:xfrm>
            <a:graphic>
              <a:graphicData uri="http://schemas.openxmlformats.org/drawingml/2006/chart">
                <c:chart xmlns:c="http://schemas.openxmlformats.org/drawingml/2006/chart" xmlns:r="http://schemas.openxmlformats.org/officeDocument/2006/relationships" r:id="rId2"/>
              </a:graphicData>
            </a:graphic>
          </p:graphicFrame>
          <p:sp>
            <p:nvSpPr>
              <p:cNvPr id="9" name="Oval 8"/>
              <p:cNvSpPr/>
              <p:nvPr/>
            </p:nvSpPr>
            <p:spPr>
              <a:xfrm>
                <a:off x="5848694" y="2708996"/>
                <a:ext cx="3263212"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5400" b="1" kern="0" noProof="0" dirty="0">
                    <a:solidFill>
                      <a:schemeClr val="accent4">
                        <a:lumMod val="75000"/>
                      </a:schemeClr>
                    </a:solidFill>
                  </a:rPr>
                  <a:t>58</a:t>
                </a:r>
                <a:r>
                  <a:rPr kumimoji="0" lang="en-US" sz="5400" b="1" i="0" u="none" strike="noStrike" kern="0" cap="none" spc="0" normalizeH="0" baseline="0" noProof="0" dirty="0">
                    <a:ln>
                      <a:noFill/>
                    </a:ln>
                    <a:solidFill>
                      <a:schemeClr val="accent4">
                        <a:lumMod val="75000"/>
                      </a:schemeClr>
                    </a:solidFill>
                    <a:effectLst/>
                    <a:uLnTx/>
                    <a:uFillTx/>
                  </a:rPr>
                  <a:t>%</a:t>
                </a:r>
                <a:br>
                  <a:rPr kumimoji="0" lang="en-US" sz="6600" b="1" i="0" u="none" strike="noStrike" kern="0" cap="none" spc="0" normalizeH="0" baseline="0" noProof="0" dirty="0">
                    <a:ln>
                      <a:noFill/>
                    </a:ln>
                    <a:solidFill>
                      <a:schemeClr val="accent4">
                        <a:lumMod val="75000"/>
                      </a:schemeClr>
                    </a:solidFill>
                    <a:effectLst/>
                    <a:uLnTx/>
                    <a:uFillTx/>
                  </a:rPr>
                </a:br>
                <a:r>
                  <a:rPr kumimoji="0" lang="en-US" sz="2400" b="1" i="0" u="none" strike="noStrike" kern="0" cap="none" spc="0" normalizeH="0" baseline="0" noProof="0" dirty="0">
                    <a:ln>
                      <a:noFill/>
                    </a:ln>
                    <a:solidFill>
                      <a:schemeClr val="accent4">
                        <a:lumMod val="75000"/>
                      </a:schemeClr>
                    </a:solidFill>
                    <a:effectLst/>
                    <a:uLnTx/>
                    <a:uFillTx/>
                  </a:rPr>
                  <a:t>yes</a:t>
                </a:r>
                <a:endParaRPr kumimoji="0" lang="en-US" sz="2400" i="0" u="none" strike="noStrike" kern="0" cap="none" spc="0" normalizeH="0" baseline="0" noProof="0" dirty="0">
                  <a:ln>
                    <a:noFill/>
                  </a:ln>
                  <a:solidFill>
                    <a:schemeClr val="accent4">
                      <a:lumMod val="75000"/>
                    </a:schemeClr>
                  </a:solidFill>
                  <a:effectLst/>
                  <a:uLnTx/>
                  <a:uFillTx/>
                </a:endParaRPr>
              </a:p>
            </p:txBody>
          </p:sp>
        </p:grpSp>
      </p:grpSp>
      <p:sp>
        <p:nvSpPr>
          <p:cNvPr id="10" name="Rectangle 9"/>
          <p:cNvSpPr/>
          <p:nvPr/>
        </p:nvSpPr>
        <p:spPr>
          <a:xfrm>
            <a:off x="2445387" y="1602895"/>
            <a:ext cx="6922315" cy="923330"/>
          </a:xfrm>
          <a:prstGeom prst="rect">
            <a:avLst/>
          </a:prstGeom>
        </p:spPr>
        <p:txBody>
          <a:bodyPr wrap="square">
            <a:spAutoFit/>
          </a:bodyPr>
          <a:lstStyle/>
          <a:p>
            <a:pPr algn="ctr"/>
            <a:r>
              <a:rPr lang="en-US" b="1" dirty="0">
                <a:solidFill>
                  <a:srgbClr val="707276"/>
                </a:solidFill>
              </a:rPr>
              <a:t>On whether Loretta Lynch should be investigated given her meeting with former President Bill Clinton during Hillary Clinton’s email investigation, voters say…</a:t>
            </a:r>
          </a:p>
        </p:txBody>
      </p:sp>
      <p:sp>
        <p:nvSpPr>
          <p:cNvPr id="11" name="Rectangular Callout 10"/>
          <p:cNvSpPr/>
          <p:nvPr/>
        </p:nvSpPr>
        <p:spPr>
          <a:xfrm>
            <a:off x="8229600" y="3429000"/>
            <a:ext cx="1499787" cy="1098769"/>
          </a:xfrm>
          <a:prstGeom prst="wedgeRectCallout">
            <a:avLst>
              <a:gd name="adj1" fmla="val -61292"/>
              <a:gd name="adj2" fmla="val -19349"/>
            </a:avLst>
          </a:prstGeom>
          <a:noFill/>
          <a:ln>
            <a:solidFill>
              <a:srgbClr val="44546A"/>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1200" kern="0" dirty="0">
                <a:solidFill>
                  <a:srgbClr val="707276"/>
                </a:solidFill>
              </a:rPr>
              <a:t>Highest among:</a:t>
            </a:r>
          </a:p>
          <a:p>
            <a:pPr marL="285750" indent="-285750">
              <a:buFont typeface="Arial" panose="020B0604020202020204" pitchFamily="34" charset="0"/>
              <a:buChar char="•"/>
              <a:defRPr/>
            </a:pPr>
            <a:r>
              <a:rPr lang="en-US" sz="1200" kern="0" dirty="0">
                <a:solidFill>
                  <a:srgbClr val="707276"/>
                </a:solidFill>
              </a:rPr>
              <a:t>Republicans (80%)</a:t>
            </a:r>
          </a:p>
          <a:p>
            <a:pPr marL="285750" indent="-285750">
              <a:buFont typeface="Arial" panose="020B0604020202020204" pitchFamily="34" charset="0"/>
              <a:buChar char="•"/>
              <a:defRPr/>
            </a:pPr>
            <a:r>
              <a:rPr lang="en-US" sz="1200" kern="0" dirty="0">
                <a:solidFill>
                  <a:srgbClr val="707276"/>
                </a:solidFill>
              </a:rPr>
              <a:t>Trump voters (84%)</a:t>
            </a:r>
          </a:p>
        </p:txBody>
      </p:sp>
    </p:spTree>
    <p:extLst>
      <p:ext uri="{BB962C8B-B14F-4D97-AF65-F5344CB8AC3E}">
        <p14:creationId xmlns:p14="http://schemas.microsoft.com/office/powerpoint/2010/main" val="3545546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199" y="939382"/>
            <a:ext cx="10888896" cy="571500"/>
          </a:xfrm>
        </p:spPr>
        <p:txBody>
          <a:bodyPr/>
          <a:lstStyle/>
          <a:p>
            <a:r>
              <a:rPr lang="en-US" dirty="0"/>
              <a:t>Majority of voters concerned about many areas OF THE RUSSIA INVESTIGATION</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(n=2258)</a:t>
            </a:r>
            <a:endParaRPr lang="en-US" dirty="0"/>
          </a:p>
          <a:p>
            <a:r>
              <a:rPr lang="en-US" dirty="0"/>
              <a:t>CT25 Are you concerned or not concerned about each of the following?</a:t>
            </a:r>
          </a:p>
        </p:txBody>
      </p:sp>
      <p:graphicFrame>
        <p:nvGraphicFramePr>
          <p:cNvPr id="6" name="Chart 5"/>
          <p:cNvGraphicFramePr/>
          <p:nvPr>
            <p:extLst/>
          </p:nvPr>
        </p:nvGraphicFramePr>
        <p:xfrm>
          <a:off x="602199" y="1828800"/>
          <a:ext cx="11216910" cy="4544568"/>
        </p:xfrm>
        <a:graphic>
          <a:graphicData uri="http://schemas.openxmlformats.org/drawingml/2006/chart">
            <c:chart xmlns:c="http://schemas.openxmlformats.org/drawingml/2006/chart" xmlns:r="http://schemas.openxmlformats.org/officeDocument/2006/relationships" r:id="rId2"/>
          </a:graphicData>
        </a:graphic>
      </p:graphicFrame>
      <p:sp>
        <p:nvSpPr>
          <p:cNvPr id="24" name="Rectangle 23"/>
          <p:cNvSpPr/>
          <p:nvPr/>
        </p:nvSpPr>
        <p:spPr>
          <a:xfrm>
            <a:off x="2514600" y="1516119"/>
            <a:ext cx="7704854" cy="400110"/>
          </a:xfrm>
          <a:prstGeom prst="rect">
            <a:avLst/>
          </a:prstGeom>
        </p:spPr>
        <p:txBody>
          <a:bodyPr wrap="square">
            <a:spAutoFit/>
          </a:bodyPr>
          <a:lstStyle/>
          <a:p>
            <a:pPr algn="ctr"/>
            <a:r>
              <a:rPr lang="en-US" sz="2000" b="1" dirty="0">
                <a:solidFill>
                  <a:srgbClr val="707276"/>
                </a:solidFill>
              </a:rPr>
              <a:t>Voters show concern about…</a:t>
            </a:r>
          </a:p>
        </p:txBody>
      </p:sp>
    </p:spTree>
    <p:extLst>
      <p:ext uri="{BB962C8B-B14F-4D97-AF65-F5344CB8AC3E}">
        <p14:creationId xmlns:p14="http://schemas.microsoft.com/office/powerpoint/2010/main" val="3782410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2" y="1137798"/>
            <a:ext cx="10408920" cy="571500"/>
          </a:xfrm>
        </p:spPr>
        <p:txBody>
          <a:bodyPr/>
          <a:lstStyle/>
          <a:p>
            <a:r>
              <a:rPr lang="en-US" dirty="0"/>
              <a:t>Majority feels there is a campaign to delegitimize the President; just over half feel it is the SO-CALLED “Deep State”</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(n=2258)</a:t>
            </a:r>
            <a:endParaRPr lang="en-US" dirty="0"/>
          </a:p>
          <a:p>
            <a:r>
              <a:rPr lang="en-US" dirty="0"/>
              <a:t>CT26 Do you think there exists a campaign to delegitimize President Trump and his administration or not?</a:t>
            </a:r>
          </a:p>
          <a:p>
            <a:r>
              <a:rPr lang="en-US" dirty="0"/>
              <a:t>CT27 Specifically, do you think the so called ''Deep State'' - the collection of intelligence agencies and holdover government workers from the Obama administration -- is trying to unseat President Trump using leaks of classified information?</a:t>
            </a:r>
          </a:p>
        </p:txBody>
      </p:sp>
      <p:sp>
        <p:nvSpPr>
          <p:cNvPr id="6" name="Rounded Rectangle 5"/>
          <p:cNvSpPr/>
          <p:nvPr/>
        </p:nvSpPr>
        <p:spPr>
          <a:xfrm>
            <a:off x="3352800" y="3560692"/>
            <a:ext cx="2328672"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400" b="1" kern="0" dirty="0">
                <a:solidFill>
                  <a:srgbClr val="FFFFFF"/>
                </a:solidFill>
              </a:rPr>
              <a:t>TOO WEAK</a:t>
            </a:r>
            <a:endParaRPr lang="en-US" sz="1600" b="1" kern="0" dirty="0">
              <a:solidFill>
                <a:srgbClr val="FFFFFF"/>
              </a:solidFill>
            </a:endParaRPr>
          </a:p>
        </p:txBody>
      </p:sp>
      <p:sp>
        <p:nvSpPr>
          <p:cNvPr id="7" name="Rounded Rectangle 6"/>
          <p:cNvSpPr/>
          <p:nvPr/>
        </p:nvSpPr>
        <p:spPr>
          <a:xfrm>
            <a:off x="7543800" y="3721471"/>
            <a:ext cx="2328672"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400" b="1" kern="0" dirty="0">
                <a:solidFill>
                  <a:srgbClr val="FFFFFF"/>
                </a:solidFill>
              </a:rPr>
              <a:t>STRONG ENOUGH</a:t>
            </a:r>
            <a:endParaRPr lang="en-US" sz="1600" b="1" kern="0" dirty="0">
              <a:solidFill>
                <a:srgbClr val="FFFFFF"/>
              </a:solidFill>
            </a:endParaRPr>
          </a:p>
        </p:txBody>
      </p:sp>
      <p:grpSp>
        <p:nvGrpSpPr>
          <p:cNvPr id="5" name="Group 4"/>
          <p:cNvGrpSpPr/>
          <p:nvPr/>
        </p:nvGrpSpPr>
        <p:grpSpPr>
          <a:xfrm>
            <a:off x="1048584" y="2181419"/>
            <a:ext cx="3709368" cy="3742382"/>
            <a:chOff x="7764445" y="2622176"/>
            <a:chExt cx="3709368" cy="3742382"/>
          </a:xfrm>
        </p:grpSpPr>
        <p:sp>
          <p:nvSpPr>
            <p:cNvPr id="9" name="Rectangle 8"/>
            <p:cNvSpPr/>
            <p:nvPr/>
          </p:nvSpPr>
          <p:spPr>
            <a:xfrm>
              <a:off x="7764445" y="3686902"/>
              <a:ext cx="3709368" cy="267765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707276"/>
                  </a:solidFill>
                  <a:effectLst/>
                  <a:uLnTx/>
                  <a:uFillTx/>
                </a:rPr>
                <a:t>of voters </a:t>
              </a:r>
              <a:br>
                <a:rPr kumimoji="0" lang="en-US" sz="2800" b="1" i="0" u="none" strike="noStrike" kern="0" cap="none" spc="0" normalizeH="0" baseline="0" noProof="0" dirty="0">
                  <a:ln>
                    <a:noFill/>
                  </a:ln>
                  <a:solidFill>
                    <a:schemeClr val="accent4">
                      <a:lumMod val="75000"/>
                    </a:schemeClr>
                  </a:solidFill>
                  <a:effectLst/>
                  <a:uLnTx/>
                  <a:uFillTx/>
                </a:rPr>
              </a:br>
              <a:r>
                <a:rPr kumimoji="0" lang="en-US" sz="2800" b="1" i="0" u="none" strike="noStrike" kern="0" cap="none" spc="0" normalizeH="0" baseline="0" noProof="0" dirty="0">
                  <a:ln>
                    <a:noFill/>
                  </a:ln>
                  <a:solidFill>
                    <a:schemeClr val="accent4">
                      <a:lumMod val="75000"/>
                    </a:schemeClr>
                  </a:solidFill>
                  <a:effectLst/>
                  <a:uLnTx/>
                  <a:uFillTx/>
                </a:rPr>
                <a:t>say there </a:t>
              </a:r>
              <a:r>
                <a:rPr lang="en-US" sz="2800" b="1" kern="0" dirty="0">
                  <a:solidFill>
                    <a:schemeClr val="accent4">
                      <a:lumMod val="75000"/>
                    </a:schemeClr>
                  </a:solidFill>
                </a:rPr>
                <a:t>exists a campaign to delegitimize President Trump and his administration</a:t>
              </a:r>
              <a:endParaRPr kumimoji="0" lang="en-US" sz="2800" b="1" i="0" u="none" strike="noStrike" kern="0" cap="none" spc="0" normalizeH="0" baseline="0" noProof="0" dirty="0">
                <a:ln>
                  <a:noFill/>
                </a:ln>
                <a:solidFill>
                  <a:schemeClr val="bg1">
                    <a:lumMod val="75000"/>
                  </a:schemeClr>
                </a:solidFill>
                <a:effectLst/>
                <a:uLnTx/>
                <a:uFillTx/>
              </a:endParaRPr>
            </a:p>
          </p:txBody>
        </p:sp>
        <p:sp>
          <p:nvSpPr>
            <p:cNvPr id="10" name="TextBox 9"/>
            <p:cNvSpPr txBox="1"/>
            <p:nvPr/>
          </p:nvSpPr>
          <p:spPr>
            <a:xfrm>
              <a:off x="7764445" y="2622176"/>
              <a:ext cx="2317796"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a:noFill/>
                  </a:ln>
                  <a:solidFill>
                    <a:schemeClr val="accent4">
                      <a:lumMod val="75000"/>
                    </a:schemeClr>
                  </a:solidFill>
                  <a:effectLst/>
                  <a:uLnTx/>
                  <a:uFillTx/>
                </a:rPr>
                <a:t>62%</a:t>
              </a:r>
              <a:endParaRPr kumimoji="0" lang="en-US" sz="3600" b="1" i="0" u="none" strike="noStrike" kern="0" cap="none" spc="0" normalizeH="0" baseline="0" noProof="0" dirty="0">
                <a:ln>
                  <a:noFill/>
                </a:ln>
                <a:solidFill>
                  <a:schemeClr val="accent4">
                    <a:lumMod val="75000"/>
                  </a:schemeClr>
                </a:solidFill>
                <a:effectLst/>
                <a:uLnTx/>
                <a:uFillTx/>
              </a:endParaRPr>
            </a:p>
          </p:txBody>
        </p:sp>
        <p:grpSp>
          <p:nvGrpSpPr>
            <p:cNvPr id="11" name="Group 10"/>
            <p:cNvGrpSpPr/>
            <p:nvPr/>
          </p:nvGrpSpPr>
          <p:grpSpPr>
            <a:xfrm>
              <a:off x="9601200" y="2723041"/>
              <a:ext cx="1481190" cy="1418096"/>
              <a:chOff x="8777593" y="3198646"/>
              <a:chExt cx="2545730" cy="2437291"/>
            </a:xfrm>
          </p:grpSpPr>
          <p:grpSp>
            <p:nvGrpSpPr>
              <p:cNvPr id="12" name="Group 11"/>
              <p:cNvGrpSpPr/>
              <p:nvPr/>
            </p:nvGrpSpPr>
            <p:grpSpPr>
              <a:xfrm>
                <a:off x="8777593" y="3198646"/>
                <a:ext cx="2532956" cy="1164976"/>
                <a:chOff x="1330325" y="2137505"/>
                <a:chExt cx="1931532" cy="888365"/>
              </a:xfrm>
            </p:grpSpPr>
            <p:grpSp>
              <p:nvGrpSpPr>
                <p:cNvPr id="34" name="Group 33"/>
                <p:cNvGrpSpPr>
                  <a:grpSpLocks noChangeAspect="1"/>
                </p:cNvGrpSpPr>
                <p:nvPr/>
              </p:nvGrpSpPr>
              <p:grpSpPr bwMode="auto">
                <a:xfrm>
                  <a:off x="1330325" y="2152745"/>
                  <a:ext cx="346075" cy="873125"/>
                  <a:chOff x="803" y="925"/>
                  <a:chExt cx="218" cy="550"/>
                </a:xfrm>
              </p:grpSpPr>
              <p:sp>
                <p:nvSpPr>
                  <p:cNvPr id="51"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2" name="Oval 5"/>
                  <p:cNvSpPr>
                    <a:spLocks noChangeArrowheads="1"/>
                  </p:cNvSpPr>
                  <p:nvPr/>
                </p:nvSpPr>
                <p:spPr bwMode="auto">
                  <a:xfrm>
                    <a:off x="867" y="925"/>
                    <a:ext cx="92" cy="91"/>
                  </a:xfrm>
                  <a:prstGeom prst="ellipse">
                    <a:avLst/>
                  </a:pr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3" name="Freeform 6"/>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35" name="Group 34"/>
                <p:cNvGrpSpPr>
                  <a:grpSpLocks noChangeAspect="1"/>
                </p:cNvGrpSpPr>
                <p:nvPr/>
              </p:nvGrpSpPr>
              <p:grpSpPr bwMode="auto">
                <a:xfrm>
                  <a:off x="1733859" y="2152745"/>
                  <a:ext cx="346075" cy="873125"/>
                  <a:chOff x="803" y="925"/>
                  <a:chExt cx="218" cy="550"/>
                </a:xfrm>
              </p:grpSpPr>
              <p:sp>
                <p:nvSpPr>
                  <p:cNvPr id="48"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9" name="Oval 5"/>
                  <p:cNvSpPr>
                    <a:spLocks noChangeArrowheads="1"/>
                  </p:cNvSpPr>
                  <p:nvPr/>
                </p:nvSpPr>
                <p:spPr bwMode="auto">
                  <a:xfrm>
                    <a:off x="867" y="925"/>
                    <a:ext cx="92" cy="91"/>
                  </a:xfrm>
                  <a:prstGeom prst="ellipse">
                    <a:avLst/>
                  </a:pr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0" name="Freeform 6"/>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36" name="Group 35"/>
                <p:cNvGrpSpPr>
                  <a:grpSpLocks noChangeAspect="1"/>
                </p:cNvGrpSpPr>
                <p:nvPr/>
              </p:nvGrpSpPr>
              <p:grpSpPr bwMode="auto">
                <a:xfrm>
                  <a:off x="2132795" y="2137505"/>
                  <a:ext cx="346075" cy="873125"/>
                  <a:chOff x="803" y="925"/>
                  <a:chExt cx="218" cy="550"/>
                </a:xfrm>
              </p:grpSpPr>
              <p:sp>
                <p:nvSpPr>
                  <p:cNvPr id="45"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6" name="Oval 5"/>
                  <p:cNvSpPr>
                    <a:spLocks noChangeArrowheads="1"/>
                  </p:cNvSpPr>
                  <p:nvPr/>
                </p:nvSpPr>
                <p:spPr bwMode="auto">
                  <a:xfrm>
                    <a:off x="867" y="925"/>
                    <a:ext cx="92" cy="91"/>
                  </a:xfrm>
                  <a:prstGeom prst="ellipse">
                    <a:avLst/>
                  </a:pr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7" name="Freeform 6"/>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37" name="Group 36"/>
                <p:cNvGrpSpPr>
                  <a:grpSpLocks noChangeAspect="1"/>
                </p:cNvGrpSpPr>
                <p:nvPr/>
              </p:nvGrpSpPr>
              <p:grpSpPr bwMode="auto">
                <a:xfrm>
                  <a:off x="2528378" y="2137505"/>
                  <a:ext cx="346075" cy="873125"/>
                  <a:chOff x="803" y="925"/>
                  <a:chExt cx="218" cy="550"/>
                </a:xfrm>
              </p:grpSpPr>
              <p:sp>
                <p:nvSpPr>
                  <p:cNvPr id="42"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3" name="Oval 5"/>
                  <p:cNvSpPr>
                    <a:spLocks noChangeArrowheads="1"/>
                  </p:cNvSpPr>
                  <p:nvPr/>
                </p:nvSpPr>
                <p:spPr bwMode="auto">
                  <a:xfrm>
                    <a:off x="867" y="925"/>
                    <a:ext cx="92" cy="91"/>
                  </a:xfrm>
                  <a:prstGeom prst="ellipse">
                    <a:avLst/>
                  </a:pr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4" name="Freeform 6"/>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38" name="Group 37"/>
                <p:cNvGrpSpPr>
                  <a:grpSpLocks noChangeAspect="1"/>
                </p:cNvGrpSpPr>
                <p:nvPr/>
              </p:nvGrpSpPr>
              <p:grpSpPr bwMode="auto">
                <a:xfrm>
                  <a:off x="2915782" y="2137505"/>
                  <a:ext cx="346075" cy="873125"/>
                  <a:chOff x="803" y="925"/>
                  <a:chExt cx="218" cy="550"/>
                </a:xfrm>
              </p:grpSpPr>
              <p:sp>
                <p:nvSpPr>
                  <p:cNvPr id="39"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0" name="Oval 5"/>
                  <p:cNvSpPr>
                    <a:spLocks noChangeArrowheads="1"/>
                  </p:cNvSpPr>
                  <p:nvPr/>
                </p:nvSpPr>
                <p:spPr bwMode="auto">
                  <a:xfrm>
                    <a:off x="867" y="925"/>
                    <a:ext cx="92" cy="91"/>
                  </a:xfrm>
                  <a:prstGeom prst="ellipse">
                    <a:avLst/>
                  </a:pr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 name="Freeform 6"/>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grpSp>
            <p:nvGrpSpPr>
              <p:cNvPr id="13" name="Group 12"/>
              <p:cNvGrpSpPr/>
              <p:nvPr/>
            </p:nvGrpSpPr>
            <p:grpSpPr>
              <a:xfrm>
                <a:off x="8790367" y="4470961"/>
                <a:ext cx="2532956" cy="1164976"/>
                <a:chOff x="1330325" y="2137505"/>
                <a:chExt cx="1931532" cy="888365"/>
              </a:xfrm>
            </p:grpSpPr>
            <p:grpSp>
              <p:nvGrpSpPr>
                <p:cNvPr id="14" name="Group 13"/>
                <p:cNvGrpSpPr>
                  <a:grpSpLocks noChangeAspect="1"/>
                </p:cNvGrpSpPr>
                <p:nvPr/>
              </p:nvGrpSpPr>
              <p:grpSpPr bwMode="auto">
                <a:xfrm>
                  <a:off x="1330325" y="2152745"/>
                  <a:ext cx="346075" cy="873125"/>
                  <a:chOff x="803" y="925"/>
                  <a:chExt cx="218" cy="550"/>
                </a:xfrm>
              </p:grpSpPr>
              <p:sp>
                <p:nvSpPr>
                  <p:cNvPr id="31"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2" name="Oval 5"/>
                  <p:cNvSpPr>
                    <a:spLocks noChangeArrowheads="1"/>
                  </p:cNvSpPr>
                  <p:nvPr/>
                </p:nvSpPr>
                <p:spPr bwMode="auto">
                  <a:xfrm>
                    <a:off x="867" y="925"/>
                    <a:ext cx="92" cy="91"/>
                  </a:xfrm>
                  <a:prstGeom prst="ellipse">
                    <a:avLst/>
                  </a:pr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 name="Freeform 6"/>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15" name="Group 14"/>
                <p:cNvGrpSpPr>
                  <a:grpSpLocks noChangeAspect="1"/>
                </p:cNvGrpSpPr>
                <p:nvPr/>
              </p:nvGrpSpPr>
              <p:grpSpPr bwMode="auto">
                <a:xfrm>
                  <a:off x="1733859" y="2152745"/>
                  <a:ext cx="346075" cy="873125"/>
                  <a:chOff x="803" y="925"/>
                  <a:chExt cx="218" cy="550"/>
                </a:xfrm>
              </p:grpSpPr>
              <p:sp>
                <p:nvSpPr>
                  <p:cNvPr id="28"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9" name="Oval 5"/>
                  <p:cNvSpPr>
                    <a:spLocks noChangeArrowheads="1"/>
                  </p:cNvSpPr>
                  <p:nvPr/>
                </p:nvSpPr>
                <p:spPr bwMode="auto">
                  <a:xfrm>
                    <a:off x="867" y="925"/>
                    <a:ext cx="92" cy="91"/>
                  </a:xfrm>
                  <a:prstGeom prst="ellipse">
                    <a:avLst/>
                  </a:prstGeom>
                  <a:solidFill>
                    <a:schemeClr val="tx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 name="Freeform 6"/>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chemeClr val="tx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16" name="Group 15"/>
                <p:cNvGrpSpPr>
                  <a:grpSpLocks noChangeAspect="1"/>
                </p:cNvGrpSpPr>
                <p:nvPr/>
              </p:nvGrpSpPr>
              <p:grpSpPr bwMode="auto">
                <a:xfrm>
                  <a:off x="2132795" y="2137505"/>
                  <a:ext cx="346075" cy="873125"/>
                  <a:chOff x="803" y="925"/>
                  <a:chExt cx="218" cy="550"/>
                </a:xfrm>
              </p:grpSpPr>
              <p:sp>
                <p:nvSpPr>
                  <p:cNvPr id="25"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 name="Oval 5"/>
                  <p:cNvSpPr>
                    <a:spLocks noChangeArrowheads="1"/>
                  </p:cNvSpPr>
                  <p:nvPr/>
                </p:nvSpPr>
                <p:spPr bwMode="auto">
                  <a:xfrm>
                    <a:off x="867" y="925"/>
                    <a:ext cx="92" cy="91"/>
                  </a:xfrm>
                  <a:prstGeom prst="ellipse">
                    <a:avLst/>
                  </a:prstGeom>
                  <a:solidFill>
                    <a:schemeClr val="tx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 name="Freeform 6"/>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chemeClr val="tx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17" name="Group 16"/>
                <p:cNvGrpSpPr>
                  <a:grpSpLocks noChangeAspect="1"/>
                </p:cNvGrpSpPr>
                <p:nvPr/>
              </p:nvGrpSpPr>
              <p:grpSpPr bwMode="auto">
                <a:xfrm>
                  <a:off x="2528378" y="2137505"/>
                  <a:ext cx="346075" cy="873125"/>
                  <a:chOff x="803" y="925"/>
                  <a:chExt cx="218" cy="550"/>
                </a:xfrm>
              </p:grpSpPr>
              <p:sp>
                <p:nvSpPr>
                  <p:cNvPr id="22"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 name="Oval 5"/>
                  <p:cNvSpPr>
                    <a:spLocks noChangeArrowheads="1"/>
                  </p:cNvSpPr>
                  <p:nvPr/>
                </p:nvSpPr>
                <p:spPr bwMode="auto">
                  <a:xfrm>
                    <a:off x="867" y="925"/>
                    <a:ext cx="92" cy="91"/>
                  </a:xfrm>
                  <a:prstGeom prst="ellipse">
                    <a:avLst/>
                  </a:pr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4" name="Freeform 6"/>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18" name="Group 17"/>
                <p:cNvGrpSpPr>
                  <a:grpSpLocks noChangeAspect="1"/>
                </p:cNvGrpSpPr>
                <p:nvPr/>
              </p:nvGrpSpPr>
              <p:grpSpPr bwMode="auto">
                <a:xfrm>
                  <a:off x="2915782" y="2137505"/>
                  <a:ext cx="346075" cy="873125"/>
                  <a:chOff x="803" y="925"/>
                  <a:chExt cx="218" cy="550"/>
                </a:xfrm>
              </p:grpSpPr>
              <p:sp>
                <p:nvSpPr>
                  <p:cNvPr id="19"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0" name="Oval 5"/>
                  <p:cNvSpPr>
                    <a:spLocks noChangeArrowheads="1"/>
                  </p:cNvSpPr>
                  <p:nvPr/>
                </p:nvSpPr>
                <p:spPr bwMode="auto">
                  <a:xfrm>
                    <a:off x="867" y="925"/>
                    <a:ext cx="92" cy="91"/>
                  </a:xfrm>
                  <a:prstGeom prst="ellipse">
                    <a:avLst/>
                  </a:prstGeom>
                  <a:solidFill>
                    <a:schemeClr val="accent5">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 name="Freeform 6"/>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chemeClr val="accent5">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grpSp>
      </p:grpSp>
      <p:grpSp>
        <p:nvGrpSpPr>
          <p:cNvPr id="55" name="Group 54"/>
          <p:cNvGrpSpPr/>
          <p:nvPr/>
        </p:nvGrpSpPr>
        <p:grpSpPr>
          <a:xfrm>
            <a:off x="5867400" y="2062536"/>
            <a:ext cx="6096001" cy="4104232"/>
            <a:chOff x="-1142999" y="1303094"/>
            <a:chExt cx="6096001" cy="4104232"/>
          </a:xfrm>
        </p:grpSpPr>
        <p:graphicFrame>
          <p:nvGraphicFramePr>
            <p:cNvPr id="56" name="Chart 55"/>
            <p:cNvGraphicFramePr/>
            <p:nvPr>
              <p:extLst/>
            </p:nvPr>
          </p:nvGraphicFramePr>
          <p:xfrm>
            <a:off x="543783" y="2216570"/>
            <a:ext cx="2962571" cy="3190756"/>
          </p:xfrm>
          <a:graphic>
            <a:graphicData uri="http://schemas.openxmlformats.org/drawingml/2006/chart">
              <c:chart xmlns:c="http://schemas.openxmlformats.org/drawingml/2006/chart" xmlns:r="http://schemas.openxmlformats.org/officeDocument/2006/relationships" r:id="rId2"/>
            </a:graphicData>
          </a:graphic>
        </p:graphicFrame>
        <p:grpSp>
          <p:nvGrpSpPr>
            <p:cNvPr id="57" name="Group 56"/>
            <p:cNvGrpSpPr/>
            <p:nvPr/>
          </p:nvGrpSpPr>
          <p:grpSpPr>
            <a:xfrm>
              <a:off x="-1142999" y="1303094"/>
              <a:ext cx="6096001" cy="3341863"/>
              <a:chOff x="-1142999" y="1268005"/>
              <a:chExt cx="6096001" cy="3341863"/>
            </a:xfrm>
          </p:grpSpPr>
          <p:sp>
            <p:nvSpPr>
              <p:cNvPr id="58" name="Rectangle 57"/>
              <p:cNvSpPr/>
              <p:nvPr/>
            </p:nvSpPr>
            <p:spPr>
              <a:xfrm>
                <a:off x="-1142999" y="1268005"/>
                <a:ext cx="6096001" cy="1200329"/>
              </a:xfrm>
              <a:prstGeom prst="rect">
                <a:avLst/>
              </a:prstGeom>
            </p:spPr>
            <p:txBody>
              <a:bodyPr wrap="square">
                <a:spAutoFit/>
              </a:bodyPr>
              <a:lstStyle/>
              <a:p>
                <a:pPr algn="ctr">
                  <a:defRPr/>
                </a:pPr>
                <a:r>
                  <a:rPr lang="en-US" b="1" kern="0" dirty="0">
                    <a:solidFill>
                      <a:srgbClr val="707276"/>
                    </a:solidFill>
                  </a:rPr>
                  <a:t>Do you think the so called ''Deep State'' - the collection of intelligence agencies and holdover government workers from the Obama administration - is trying to unseat President Trump using leaks of classified information?</a:t>
                </a:r>
              </a:p>
            </p:txBody>
          </p:sp>
          <p:sp>
            <p:nvSpPr>
              <p:cNvPr id="60" name="Rounded Rectangle 59"/>
              <p:cNvSpPr/>
              <p:nvPr/>
            </p:nvSpPr>
            <p:spPr>
              <a:xfrm>
                <a:off x="3315278" y="4013695"/>
                <a:ext cx="609600" cy="59617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sz="2400" b="1" kern="0" dirty="0">
                    <a:solidFill>
                      <a:srgbClr val="C00000"/>
                    </a:solidFill>
                  </a:rPr>
                  <a:t>No</a:t>
                </a:r>
                <a:endParaRPr lang="en-US" sz="1600" b="1" kern="0" dirty="0">
                  <a:solidFill>
                    <a:srgbClr val="C00000"/>
                  </a:solidFill>
                </a:endParaRPr>
              </a:p>
            </p:txBody>
          </p:sp>
          <p:sp>
            <p:nvSpPr>
              <p:cNvPr id="61" name="Rounded Rectangle 60"/>
              <p:cNvSpPr/>
              <p:nvPr/>
            </p:nvSpPr>
            <p:spPr>
              <a:xfrm>
                <a:off x="1" y="3478675"/>
                <a:ext cx="699002" cy="778287"/>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r">
                  <a:defRPr/>
                </a:pPr>
                <a:r>
                  <a:rPr lang="en-US" sz="2400" b="1" kern="0" dirty="0">
                    <a:solidFill>
                      <a:srgbClr val="009DD9"/>
                    </a:solidFill>
                  </a:rPr>
                  <a:t>Yes</a:t>
                </a:r>
                <a:endParaRPr lang="en-US" sz="1600" b="1" kern="0" dirty="0">
                  <a:solidFill>
                    <a:srgbClr val="009DD9"/>
                  </a:solidFill>
                </a:endParaRPr>
              </a:p>
            </p:txBody>
          </p:sp>
        </p:grpSp>
      </p:grpSp>
    </p:spTree>
    <p:extLst>
      <p:ext uri="{BB962C8B-B14F-4D97-AF65-F5344CB8AC3E}">
        <p14:creationId xmlns:p14="http://schemas.microsoft.com/office/powerpoint/2010/main" val="892141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704" y="1105387"/>
            <a:ext cx="10888896" cy="571500"/>
          </a:xfrm>
        </p:spPr>
        <p:txBody>
          <a:bodyPr/>
          <a:lstStyle/>
          <a:p>
            <a:r>
              <a:rPr lang="en-US" dirty="0"/>
              <a:t>Majority feel a weak campaign is to blame for Clinton’s loss</a:t>
            </a:r>
          </a:p>
        </p:txBody>
      </p:sp>
      <p:sp>
        <p:nvSpPr>
          <p:cNvPr id="4" name="Text Placeholder 3"/>
          <p:cNvSpPr>
            <a:spLocks noGrp="1"/>
          </p:cNvSpPr>
          <p:nvPr>
            <p:ph type="body" idx="15"/>
          </p:nvPr>
        </p:nvSpPr>
        <p:spPr>
          <a:xfrm>
            <a:off x="792482" y="6339840"/>
            <a:ext cx="10887287" cy="365760"/>
          </a:xfrm>
        </p:spPr>
        <p:txBody>
          <a:bodyPr/>
          <a:lstStyle/>
          <a:p>
            <a:r>
              <a:rPr lang="en-US" u="sng" dirty="0">
                <a:solidFill>
                  <a:srgbClr val="262626"/>
                </a:solidFill>
                <a:ea typeface="MS Mincho" panose="02020609040205080304" pitchFamily="49" charset="-128"/>
              </a:rPr>
              <a:t>BASE: Registered Voters (n=2258)</a:t>
            </a:r>
            <a:endParaRPr lang="en-US" dirty="0"/>
          </a:p>
          <a:p>
            <a:r>
              <a:rPr lang="en-US" dirty="0"/>
              <a:t>CT28 Who do you think is more to blame for Hillary Clinton's loss of the election?</a:t>
            </a:r>
          </a:p>
        </p:txBody>
      </p:sp>
      <p:grpSp>
        <p:nvGrpSpPr>
          <p:cNvPr id="3" name="Group 2"/>
          <p:cNvGrpSpPr/>
          <p:nvPr/>
        </p:nvGrpSpPr>
        <p:grpSpPr>
          <a:xfrm>
            <a:off x="2192676" y="2304594"/>
            <a:ext cx="6612276" cy="3951901"/>
            <a:chOff x="-744876" y="2365709"/>
            <a:chExt cx="6612276" cy="3951901"/>
          </a:xfrm>
        </p:grpSpPr>
        <p:sp>
          <p:nvSpPr>
            <p:cNvPr id="8" name="Oval 7"/>
            <p:cNvSpPr/>
            <p:nvPr/>
          </p:nvSpPr>
          <p:spPr>
            <a:xfrm>
              <a:off x="-744876" y="3012040"/>
              <a:ext cx="2861352" cy="2958776"/>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kern="0" noProof="0" dirty="0">
                  <a:solidFill>
                    <a:srgbClr val="707276"/>
                  </a:solidFill>
                </a:rPr>
                <a:t>33% </a:t>
              </a:r>
            </a:p>
            <a:p>
              <a:pPr lvl="0" algn="ctr">
                <a:defRPr/>
              </a:pPr>
              <a:r>
                <a:rPr lang="en-US" sz="1600" b="1" kern="0" dirty="0">
                  <a:solidFill>
                    <a:srgbClr val="707276"/>
                  </a:solidFill>
                </a:rPr>
                <a:t>Forces like the Russians, former FBI director </a:t>
              </a:r>
              <a:r>
                <a:rPr lang="en-US" sz="1600" b="1" kern="0" dirty="0" err="1">
                  <a:solidFill>
                    <a:srgbClr val="707276"/>
                  </a:solidFill>
                </a:rPr>
                <a:t>Comey</a:t>
              </a:r>
              <a:r>
                <a:rPr lang="en-US" sz="1600" b="1" kern="0" dirty="0">
                  <a:solidFill>
                    <a:srgbClr val="707276"/>
                  </a:solidFill>
                </a:rPr>
                <a:t>, and the Democratic National Committee not having reliable voter data</a:t>
              </a:r>
              <a:endParaRPr kumimoji="0" lang="en-US" sz="1600" b="1" i="0" u="none" strike="noStrike" kern="0" cap="none" spc="0" normalizeH="0" baseline="0" noProof="0" dirty="0">
                <a:ln>
                  <a:noFill/>
                </a:ln>
                <a:solidFill>
                  <a:srgbClr val="707276"/>
                </a:solidFill>
                <a:effectLst/>
                <a:uLnTx/>
                <a:uFillTx/>
              </a:endParaRPr>
            </a:p>
          </p:txBody>
        </p:sp>
        <p:graphicFrame>
          <p:nvGraphicFramePr>
            <p:cNvPr id="6" name="Chart 5"/>
            <p:cNvGraphicFramePr/>
            <p:nvPr>
              <p:extLst/>
            </p:nvPr>
          </p:nvGraphicFramePr>
          <p:xfrm>
            <a:off x="1453878" y="2903104"/>
            <a:ext cx="4219170" cy="3414506"/>
          </p:xfrm>
          <a:graphic>
            <a:graphicData uri="http://schemas.openxmlformats.org/drawingml/2006/chart">
              <c:chart xmlns:c="http://schemas.openxmlformats.org/drawingml/2006/chart" xmlns:r="http://schemas.openxmlformats.org/officeDocument/2006/relationships" r:id="rId2"/>
            </a:graphicData>
          </a:graphic>
        </p:graphicFrame>
        <p:sp>
          <p:nvSpPr>
            <p:cNvPr id="7" name="Oval 6"/>
            <p:cNvSpPr/>
            <p:nvPr/>
          </p:nvSpPr>
          <p:spPr>
            <a:xfrm>
              <a:off x="2023103" y="2849550"/>
              <a:ext cx="3080720" cy="324709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4000" b="1" i="0" u="none" strike="noStrike" kern="0" cap="none" spc="0" normalizeH="0" baseline="0" noProof="0" dirty="0">
                  <a:ln>
                    <a:noFill/>
                  </a:ln>
                  <a:solidFill>
                    <a:schemeClr val="accent4">
                      <a:lumMod val="75000"/>
                    </a:schemeClr>
                  </a:solidFill>
                  <a:effectLst/>
                  <a:uLnTx/>
                  <a:uFillTx/>
                </a:rPr>
                <a:t>67%</a:t>
              </a:r>
              <a:br>
                <a:rPr kumimoji="0" lang="en-US" sz="4800" b="1" i="0" u="none" strike="noStrike" kern="0" cap="none" spc="0" normalizeH="0" baseline="0" noProof="0" dirty="0">
                  <a:ln>
                    <a:noFill/>
                  </a:ln>
                  <a:solidFill>
                    <a:schemeClr val="accent4">
                      <a:lumMod val="75000"/>
                    </a:schemeClr>
                  </a:solidFill>
                  <a:effectLst/>
                  <a:uLnTx/>
                  <a:uFillTx/>
                </a:rPr>
              </a:br>
              <a:r>
                <a:rPr lang="en-US" sz="2000" b="1" kern="0" dirty="0">
                  <a:solidFill>
                    <a:schemeClr val="accent4">
                      <a:lumMod val="75000"/>
                    </a:schemeClr>
                  </a:solidFill>
                </a:rPr>
                <a:t>Hillary Clinton and her campaign team for running a weak campaign</a:t>
              </a:r>
              <a:endParaRPr kumimoji="0" lang="en-US" sz="2000" i="0" u="none" strike="noStrike" kern="0" cap="none" spc="0" normalizeH="0" baseline="0" noProof="0" dirty="0">
                <a:ln>
                  <a:noFill/>
                </a:ln>
                <a:solidFill>
                  <a:schemeClr val="accent4">
                    <a:lumMod val="75000"/>
                  </a:schemeClr>
                </a:solidFill>
                <a:effectLst/>
                <a:uLnTx/>
                <a:uFillTx/>
              </a:endParaRPr>
            </a:p>
          </p:txBody>
        </p:sp>
        <p:sp>
          <p:nvSpPr>
            <p:cNvPr id="9" name="Rectangle 8"/>
            <p:cNvSpPr/>
            <p:nvPr/>
          </p:nvSpPr>
          <p:spPr>
            <a:xfrm>
              <a:off x="685800" y="2365709"/>
              <a:ext cx="5181600" cy="646331"/>
            </a:xfrm>
            <a:prstGeom prst="rect">
              <a:avLst/>
            </a:prstGeom>
          </p:spPr>
          <p:txBody>
            <a:bodyPr wrap="square">
              <a:spAutoFit/>
            </a:bodyPr>
            <a:lstStyle/>
            <a:p>
              <a:pPr algn="ctr"/>
              <a:r>
                <a:rPr lang="en-US" b="1" dirty="0">
                  <a:solidFill>
                    <a:srgbClr val="707276"/>
                  </a:solidFill>
                </a:rPr>
                <a:t>Voters feel the blame for Hillary Clinton’s loss of the election lies with…</a:t>
              </a:r>
            </a:p>
          </p:txBody>
        </p:sp>
      </p:grpSp>
    </p:spTree>
    <p:extLst>
      <p:ext uri="{BB962C8B-B14F-4D97-AF65-F5344CB8AC3E}">
        <p14:creationId xmlns:p14="http://schemas.microsoft.com/office/powerpoint/2010/main" val="223426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1" name="think-cell Slide" r:id="rId4" imgW="540" imgH="541" progId="TCLayout.ActiveDocument.1">
                  <p:embed/>
                </p:oleObj>
              </mc:Choice>
              <mc:Fallback>
                <p:oleObj name="think-cell Slide" r:id="rId4" imgW="540" imgH="541" progId="TCLayout.ActiveDocument.1">
                  <p:embed/>
                  <p:pic>
                    <p:nvPicPr>
                      <p:cNvPr id="5" name="Objec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792480" y="676656"/>
            <a:ext cx="11399520" cy="571500"/>
          </a:xfrm>
        </p:spPr>
        <p:txBody>
          <a:bodyPr/>
          <a:lstStyle/>
          <a:p>
            <a:r>
              <a:rPr lang="en-US" dirty="0"/>
              <a:t>Many feel that harm outweighing benefits is a </a:t>
            </a:r>
            <a:br>
              <a:rPr lang="en-US" dirty="0"/>
            </a:br>
            <a:r>
              <a:rPr lang="en-US" dirty="0"/>
              <a:t>convincing reason to end Russia investigation with no action</a:t>
            </a:r>
          </a:p>
        </p:txBody>
      </p:sp>
      <p:sp>
        <p:nvSpPr>
          <p:cNvPr id="3" name="Text Placeholder 2"/>
          <p:cNvSpPr>
            <a:spLocks noGrp="1"/>
          </p:cNvSpPr>
          <p:nvPr>
            <p:ph type="body" idx="13"/>
          </p:nvPr>
        </p:nvSpPr>
        <p:spPr/>
        <p:txBody>
          <a:bodyPr/>
          <a:lstStyle/>
          <a:p>
            <a:r>
              <a:rPr lang="en-US" dirty="0"/>
              <a:t>Nearly half (47%) find it unconvincing there should be no action against Trump because he was new.</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(n=2258)</a:t>
            </a:r>
            <a:endParaRPr lang="en-US" dirty="0">
              <a:solidFill>
                <a:srgbClr val="262626"/>
              </a:solidFill>
              <a:ea typeface="MS Mincho" panose="02020609040205080304" pitchFamily="49" charset="-128"/>
            </a:endParaRPr>
          </a:p>
          <a:p>
            <a:pPr>
              <a:spcBef>
                <a:spcPts val="0"/>
              </a:spcBef>
            </a:pPr>
            <a:r>
              <a:rPr lang="en-US" dirty="0">
                <a:solidFill>
                  <a:srgbClr val="000000"/>
                </a:solidFill>
                <a:latin typeface="Calibri" panose="020F0502020204030204" pitchFamily="34" charset="0"/>
                <a:ea typeface="Arial" panose="020B0604020202020204" pitchFamily="34" charset="0"/>
                <a:cs typeface="Calibri" panose="020F0502020204030204" pitchFamily="34" charset="0"/>
              </a:rPr>
              <a:t>CT29 For each of these arguments, please indicate if you feel it is a very convincing reason to end the Russia investigation with no action against President Trump, somewhat convincing, somewhat unconvincing, or very unconvincing.</a:t>
            </a:r>
            <a:endParaRPr lang="en-US"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p:txBody>
      </p:sp>
      <p:graphicFrame>
        <p:nvGraphicFramePr>
          <p:cNvPr id="26" name="Chart 25"/>
          <p:cNvGraphicFramePr/>
          <p:nvPr>
            <p:extLst>
              <p:ext uri="{D42A27DB-BD31-4B8C-83A1-F6EECF244321}">
                <p14:modId xmlns:p14="http://schemas.microsoft.com/office/powerpoint/2010/main" val="2380543067"/>
              </p:ext>
            </p:extLst>
          </p:nvPr>
        </p:nvGraphicFramePr>
        <p:xfrm>
          <a:off x="756385" y="2151836"/>
          <a:ext cx="11099322" cy="3874410"/>
        </p:xfrm>
        <a:graphic>
          <a:graphicData uri="http://schemas.openxmlformats.org/drawingml/2006/chart">
            <c:chart xmlns:c="http://schemas.openxmlformats.org/drawingml/2006/chart" xmlns:r="http://schemas.openxmlformats.org/officeDocument/2006/relationships" r:id="rId6"/>
          </a:graphicData>
        </a:graphic>
      </p:graphicFrame>
      <p:sp>
        <p:nvSpPr>
          <p:cNvPr id="33" name="Rectangle 32"/>
          <p:cNvSpPr/>
          <p:nvPr/>
        </p:nvSpPr>
        <p:spPr>
          <a:xfrm>
            <a:off x="1491405" y="1809937"/>
            <a:ext cx="9482578" cy="369331"/>
          </a:xfrm>
          <a:prstGeom prst="rect">
            <a:avLst/>
          </a:prstGeom>
        </p:spPr>
        <p:txBody>
          <a:bodyPr wrap="square">
            <a:spAutoFit/>
          </a:bodyPr>
          <a:lstStyle/>
          <a:p>
            <a:pPr algn="ctr"/>
            <a:r>
              <a:rPr lang="en-US" b="1" dirty="0">
                <a:solidFill>
                  <a:srgbClr val="707276"/>
                </a:solidFill>
              </a:rPr>
              <a:t>Reasons to end the Russia investigation with no action against President Trump</a:t>
            </a:r>
          </a:p>
        </p:txBody>
      </p:sp>
    </p:spTree>
    <p:extLst>
      <p:ext uri="{BB962C8B-B14F-4D97-AF65-F5344CB8AC3E}">
        <p14:creationId xmlns:p14="http://schemas.microsoft.com/office/powerpoint/2010/main" val="4017035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hart 31"/>
          <p:cNvGraphicFramePr/>
          <p:nvPr>
            <p:extLst>
              <p:ext uri="{D42A27DB-BD31-4B8C-83A1-F6EECF244321}">
                <p14:modId xmlns:p14="http://schemas.microsoft.com/office/powerpoint/2010/main" val="3948326592"/>
              </p:ext>
            </p:extLst>
          </p:nvPr>
        </p:nvGraphicFramePr>
        <p:xfrm>
          <a:off x="990600" y="152400"/>
          <a:ext cx="9606243" cy="4212923"/>
        </p:xfrm>
        <a:graphic>
          <a:graphicData uri="http://schemas.openxmlformats.org/drawingml/2006/chart">
            <c:chart xmlns:c="http://schemas.openxmlformats.org/drawingml/2006/chart" xmlns:r="http://schemas.openxmlformats.org/officeDocument/2006/relationships" r:id="rId2"/>
          </a:graphicData>
        </a:graphic>
      </p:graphicFrame>
      <p:grpSp>
        <p:nvGrpSpPr>
          <p:cNvPr id="21" name="Group 20"/>
          <p:cNvGrpSpPr/>
          <p:nvPr/>
        </p:nvGrpSpPr>
        <p:grpSpPr>
          <a:xfrm>
            <a:off x="413837" y="1657290"/>
            <a:ext cx="10818041" cy="6572311"/>
            <a:chOff x="262999" y="1571342"/>
            <a:chExt cx="10237662" cy="6572311"/>
          </a:xfrm>
        </p:grpSpPr>
        <p:graphicFrame>
          <p:nvGraphicFramePr>
            <p:cNvPr id="33" name="Chart 32"/>
            <p:cNvGraphicFramePr/>
            <p:nvPr>
              <p:extLst>
                <p:ext uri="{D42A27DB-BD31-4B8C-83A1-F6EECF244321}">
                  <p14:modId xmlns:p14="http://schemas.microsoft.com/office/powerpoint/2010/main" val="1142949719"/>
                </p:ext>
              </p:extLst>
            </p:nvPr>
          </p:nvGraphicFramePr>
          <p:xfrm>
            <a:off x="808819" y="4000277"/>
            <a:ext cx="9088334" cy="4143376"/>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Straight Connector 16"/>
            <p:cNvCxnSpPr/>
            <p:nvPr/>
          </p:nvCxnSpPr>
          <p:spPr>
            <a:xfrm>
              <a:off x="462680" y="4140911"/>
              <a:ext cx="10037981" cy="0"/>
            </a:xfrm>
            <a:prstGeom prst="line">
              <a:avLst/>
            </a:prstGeom>
            <a:ln>
              <a:solidFill>
                <a:srgbClr val="707276"/>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2671518" y="1571342"/>
              <a:ext cx="167125"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707276"/>
                </a:solidFill>
                <a:effectLst/>
                <a:uLnTx/>
                <a:uFillTx/>
              </a:endParaRPr>
            </a:p>
          </p:txBody>
        </p:sp>
        <p:sp>
          <p:nvSpPr>
            <p:cNvPr id="13" name="Rectangle 12"/>
            <p:cNvSpPr/>
            <p:nvPr/>
          </p:nvSpPr>
          <p:spPr>
            <a:xfrm>
              <a:off x="7198529" y="1571342"/>
              <a:ext cx="167125"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707276"/>
                </a:solidFill>
                <a:effectLst/>
                <a:uLnTx/>
                <a:uFillTx/>
              </a:endParaRPr>
            </a:p>
          </p:txBody>
        </p:sp>
        <p:sp>
          <p:nvSpPr>
            <p:cNvPr id="31" name="Rectangle 30"/>
            <p:cNvSpPr/>
            <p:nvPr/>
          </p:nvSpPr>
          <p:spPr>
            <a:xfrm>
              <a:off x="262999" y="3001921"/>
              <a:ext cx="773975" cy="707886"/>
            </a:xfrm>
            <a:prstGeom prst="rect">
              <a:avLst/>
            </a:prstGeom>
          </p:spPr>
          <p:txBody>
            <a:bodyPr wrap="non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707276"/>
                  </a:solidFill>
                  <a:effectLst/>
                  <a:uLnTx/>
                  <a:uFillTx/>
                </a:rPr>
                <a:t>Right</a:t>
              </a:r>
              <a:br>
                <a:rPr kumimoji="0" lang="en-US" sz="2000" b="1" i="0" u="none" strike="noStrike" kern="0" cap="none" spc="0" normalizeH="0" baseline="0" noProof="0" dirty="0">
                  <a:ln>
                    <a:noFill/>
                  </a:ln>
                  <a:solidFill>
                    <a:srgbClr val="707276"/>
                  </a:solidFill>
                  <a:effectLst/>
                  <a:uLnTx/>
                  <a:uFillTx/>
                </a:rPr>
              </a:br>
              <a:r>
                <a:rPr kumimoji="0" lang="en-US" sz="2000" b="1" i="0" u="none" strike="noStrike" kern="0" cap="none" spc="0" normalizeH="0" baseline="0" noProof="0" dirty="0">
                  <a:ln>
                    <a:noFill/>
                  </a:ln>
                  <a:solidFill>
                    <a:srgbClr val="707276"/>
                  </a:solidFill>
                  <a:effectLst/>
                  <a:uLnTx/>
                  <a:uFillTx/>
                </a:rPr>
                <a:t> Track</a:t>
              </a:r>
            </a:p>
          </p:txBody>
        </p:sp>
        <p:sp>
          <p:nvSpPr>
            <p:cNvPr id="34" name="Rectangle 33"/>
            <p:cNvSpPr/>
            <p:nvPr/>
          </p:nvSpPr>
          <p:spPr>
            <a:xfrm>
              <a:off x="262999" y="4743287"/>
              <a:ext cx="857410" cy="707886"/>
            </a:xfrm>
            <a:prstGeom prst="rect">
              <a:avLst/>
            </a:prstGeom>
          </p:spPr>
          <p:txBody>
            <a:bodyPr wrap="non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707276"/>
                  </a:solidFill>
                  <a:effectLst/>
                  <a:uLnTx/>
                  <a:uFillTx/>
                </a:rPr>
                <a:t>Wrong</a:t>
              </a:r>
              <a:br>
                <a:rPr kumimoji="0" lang="en-US" sz="2000" b="1" i="0" u="none" strike="noStrike" kern="0" cap="none" spc="0" normalizeH="0" baseline="0" noProof="0" dirty="0">
                  <a:ln>
                    <a:noFill/>
                  </a:ln>
                  <a:solidFill>
                    <a:srgbClr val="707276"/>
                  </a:solidFill>
                  <a:effectLst/>
                  <a:uLnTx/>
                  <a:uFillTx/>
                </a:rPr>
              </a:br>
              <a:r>
                <a:rPr kumimoji="0" lang="en-US" sz="2000" b="1" i="0" u="none" strike="noStrike" kern="0" cap="none" spc="0" normalizeH="0" baseline="0" noProof="0" dirty="0">
                  <a:ln>
                    <a:noFill/>
                  </a:ln>
                  <a:solidFill>
                    <a:srgbClr val="707276"/>
                  </a:solidFill>
                  <a:effectLst/>
                  <a:uLnTx/>
                  <a:uFillTx/>
                </a:rPr>
                <a:t> Track</a:t>
              </a:r>
            </a:p>
          </p:txBody>
        </p:sp>
      </p:grpSp>
      <p:sp>
        <p:nvSpPr>
          <p:cNvPr id="2" name="Title 1"/>
          <p:cNvSpPr>
            <a:spLocks noGrp="1"/>
          </p:cNvSpPr>
          <p:nvPr>
            <p:ph type="title"/>
          </p:nvPr>
        </p:nvSpPr>
        <p:spPr/>
        <p:txBody>
          <a:bodyPr/>
          <a:lstStyle/>
          <a:p>
            <a:r>
              <a:rPr lang="en-US" sz="3200" dirty="0"/>
              <a:t>Voters CONSISTENTLY feel THE economy is on the </a:t>
            </a:r>
            <a:br>
              <a:rPr lang="en-US" sz="3200" dirty="0"/>
            </a:br>
            <a:r>
              <a:rPr lang="en-US" sz="3200" dirty="0"/>
              <a:t>right track more so than the country</a:t>
            </a:r>
          </a:p>
        </p:txBody>
      </p:sp>
      <p:sp>
        <p:nvSpPr>
          <p:cNvPr id="3" name="Text Placeholder 2"/>
          <p:cNvSpPr>
            <a:spLocks noGrp="1"/>
          </p:cNvSpPr>
          <p:nvPr>
            <p:ph type="body" idx="13"/>
          </p:nvPr>
        </p:nvSpPr>
        <p:spPr/>
        <p:txBody>
          <a:bodyPr/>
          <a:lstStyle/>
          <a:p>
            <a:r>
              <a:rPr lang="en-US" dirty="0"/>
              <a:t>For the first time in years, most see economy as on right track since Trump election</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(February n=2148; March n= 2092; April n=2027; May n=2006, June n=2258)</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M1.In general, do you think the country is on the right track or is it off on the wrong track?</a:t>
            </a:r>
          </a:p>
          <a:p>
            <a:r>
              <a:rPr lang="en-US" dirty="0">
                <a:solidFill>
                  <a:srgbClr val="262626"/>
                </a:solidFill>
                <a:ea typeface="MS Mincho" panose="02020609040205080304" pitchFamily="49" charset="-128"/>
              </a:rPr>
              <a:t>M2 In general, do you think the American economy is on right track or is it off on the wrong track?</a:t>
            </a:r>
          </a:p>
        </p:txBody>
      </p:sp>
      <p:sp>
        <p:nvSpPr>
          <p:cNvPr id="20" name="Rounded Rectangular Callout 19"/>
          <p:cNvSpPr/>
          <p:nvPr/>
        </p:nvSpPr>
        <p:spPr>
          <a:xfrm>
            <a:off x="10488549" y="4523503"/>
            <a:ext cx="1645729" cy="861283"/>
          </a:xfrm>
          <a:prstGeom prst="wedgeRoundRectCallout">
            <a:avLst>
              <a:gd name="adj1" fmla="val -64604"/>
              <a:gd name="adj2" fmla="val -12411"/>
              <a:gd name="adj3" fmla="val 16667"/>
            </a:avLst>
          </a:prstGeom>
          <a:noFill/>
          <a:ln>
            <a:solidFill>
              <a:srgbClr val="707276"/>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lvl="0">
              <a:defRPr/>
            </a:pPr>
            <a:r>
              <a:rPr lang="en-US" sz="1200" kern="0" dirty="0">
                <a:solidFill>
                  <a:srgbClr val="707276"/>
                </a:solidFill>
              </a:rPr>
              <a:t>Highest among:</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707276"/>
                </a:solidFill>
                <a:effectLst/>
                <a:uLnTx/>
                <a:uFillTx/>
              </a:rPr>
              <a:t>Women (</a:t>
            </a:r>
            <a:r>
              <a:rPr lang="en-US" sz="1200" kern="0" dirty="0">
                <a:solidFill>
                  <a:srgbClr val="707276"/>
                </a:solidFill>
              </a:rPr>
              <a:t>45</a:t>
            </a:r>
            <a:r>
              <a:rPr kumimoji="0" lang="en-US" sz="1200" b="0" i="0" u="none" strike="noStrike" kern="0" cap="none" spc="0" normalizeH="0" baseline="0" noProof="0" dirty="0">
                <a:ln>
                  <a:noFill/>
                </a:ln>
                <a:solidFill>
                  <a:srgbClr val="707276"/>
                </a:solidFill>
                <a:effectLst/>
                <a:uLnTx/>
                <a:uFillTx/>
              </a:rPr>
              <a:t>%)</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707276"/>
                </a:solidFill>
                <a:effectLst/>
                <a:uLnTx/>
                <a:uFillTx/>
              </a:rPr>
              <a:t>Clinton voters (</a:t>
            </a:r>
            <a:r>
              <a:rPr lang="en-US" sz="1200" kern="0" noProof="0" dirty="0">
                <a:solidFill>
                  <a:srgbClr val="707276"/>
                </a:solidFill>
              </a:rPr>
              <a:t>56</a:t>
            </a:r>
            <a:r>
              <a:rPr kumimoji="0" lang="en-US" sz="1200" b="0" i="0" u="none" strike="noStrike" kern="0" cap="none" spc="0" normalizeH="0" baseline="0" noProof="0" dirty="0">
                <a:ln>
                  <a:noFill/>
                </a:ln>
                <a:solidFill>
                  <a:srgbClr val="707276"/>
                </a:solidFill>
                <a:effectLst/>
                <a:uLnTx/>
                <a:uFillTx/>
              </a:rPr>
              <a:t>%)</a:t>
            </a:r>
          </a:p>
        </p:txBody>
      </p:sp>
      <p:sp>
        <p:nvSpPr>
          <p:cNvPr id="23" name="Rounded Rectangular Callout 22"/>
          <p:cNvSpPr/>
          <p:nvPr/>
        </p:nvSpPr>
        <p:spPr>
          <a:xfrm>
            <a:off x="10390249" y="2611506"/>
            <a:ext cx="1744029" cy="1030024"/>
          </a:xfrm>
          <a:prstGeom prst="wedgeRoundRectCallout">
            <a:avLst>
              <a:gd name="adj1" fmla="val -56812"/>
              <a:gd name="adj2" fmla="val 4349"/>
              <a:gd name="adj3" fmla="val 16667"/>
            </a:avLst>
          </a:prstGeom>
          <a:noFill/>
          <a:ln>
            <a:solidFill>
              <a:srgbClr val="707276"/>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lvl="0">
              <a:defRPr/>
            </a:pPr>
            <a:r>
              <a:rPr lang="en-US" sz="1200" kern="0" dirty="0">
                <a:solidFill>
                  <a:srgbClr val="707276"/>
                </a:solidFill>
              </a:rPr>
              <a:t>Highest among:</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707276"/>
                </a:solidFill>
                <a:effectLst/>
                <a:uLnTx/>
                <a:uFillTx/>
              </a:rPr>
              <a:t>Whites (</a:t>
            </a:r>
            <a:r>
              <a:rPr lang="en-US" sz="1200" kern="0" dirty="0">
                <a:solidFill>
                  <a:srgbClr val="707276"/>
                </a:solidFill>
              </a:rPr>
              <a:t>48</a:t>
            </a:r>
            <a:r>
              <a:rPr kumimoji="0" lang="en-US" sz="1200" b="0" i="0" u="none" strike="noStrike" kern="0" cap="none" spc="0" normalizeH="0" baseline="0" noProof="0" dirty="0">
                <a:ln>
                  <a:noFill/>
                </a:ln>
                <a:solidFill>
                  <a:srgbClr val="707276"/>
                </a:solidFill>
                <a:effectLst/>
                <a:uLnTx/>
                <a:uFillTx/>
              </a:rPr>
              <a:t>%)</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707276"/>
                </a:solidFill>
                <a:effectLst/>
                <a:uLnTx/>
                <a:uFillTx/>
              </a:rPr>
              <a:t>Republicans (</a:t>
            </a:r>
            <a:r>
              <a:rPr lang="en-US" sz="1200" kern="0" dirty="0">
                <a:solidFill>
                  <a:srgbClr val="707276"/>
                </a:solidFill>
              </a:rPr>
              <a:t>69</a:t>
            </a:r>
            <a:r>
              <a:rPr kumimoji="0" lang="en-US" sz="1200" b="0" i="0" u="none" strike="noStrike" kern="0" cap="none" spc="0" normalizeH="0" baseline="0" noProof="0" dirty="0">
                <a:ln>
                  <a:noFill/>
                </a:ln>
                <a:solidFill>
                  <a:srgbClr val="707276"/>
                </a:solidFill>
                <a:effectLst/>
                <a:uLnTx/>
                <a:uFillTx/>
              </a:rPr>
              <a:t>%)</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707276"/>
                </a:solidFill>
                <a:effectLst/>
                <a:uLnTx/>
                <a:uFillTx/>
              </a:rPr>
              <a:t>Trump voters (72%)</a:t>
            </a:r>
          </a:p>
        </p:txBody>
      </p:sp>
      <p:graphicFrame>
        <p:nvGraphicFramePr>
          <p:cNvPr id="6" name="Table 5"/>
          <p:cNvGraphicFramePr>
            <a:graphicFrameLocks noGrp="1"/>
          </p:cNvGraphicFramePr>
          <p:nvPr>
            <p:extLst>
              <p:ext uri="{D42A27DB-BD31-4B8C-83A1-F6EECF244321}">
                <p14:modId xmlns:p14="http://schemas.microsoft.com/office/powerpoint/2010/main" val="2601566090"/>
              </p:ext>
            </p:extLst>
          </p:nvPr>
        </p:nvGraphicFramePr>
        <p:xfrm>
          <a:off x="914400" y="1693754"/>
          <a:ext cx="4450780" cy="76834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765468">
                  <a:extLst>
                    <a:ext uri="{9D8B030D-6E8A-4147-A177-3AD203B41FA5}">
                      <a16:colId xmlns:a16="http://schemas.microsoft.com/office/drawing/2014/main" val="20002"/>
                    </a:ext>
                  </a:extLst>
                </a:gridCol>
                <a:gridCol w="890156">
                  <a:extLst>
                    <a:ext uri="{9D8B030D-6E8A-4147-A177-3AD203B41FA5}">
                      <a16:colId xmlns:a16="http://schemas.microsoft.com/office/drawing/2014/main" val="20003"/>
                    </a:ext>
                  </a:extLst>
                </a:gridCol>
                <a:gridCol w="890156">
                  <a:extLst>
                    <a:ext uri="{9D8B030D-6E8A-4147-A177-3AD203B41FA5}">
                      <a16:colId xmlns:a16="http://schemas.microsoft.com/office/drawing/2014/main" val="20004"/>
                    </a:ext>
                  </a:extLst>
                </a:gridCol>
              </a:tblGrid>
              <a:tr h="384170">
                <a:tc gridSpan="5">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707276"/>
                          </a:solidFill>
                          <a:effectLst/>
                          <a:uLnTx/>
                          <a:uFillTx/>
                        </a:rPr>
                        <a:t>The Country</a:t>
                      </a: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dirty="0"/>
                    </a:p>
                  </a:txBody>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4170">
                <a:tc>
                  <a:txBody>
                    <a:bodyPr/>
                    <a:lstStyle/>
                    <a:p>
                      <a:pPr algn="ctr"/>
                      <a:r>
                        <a:rPr lang="en-US"/>
                        <a:t>February</a:t>
                      </a:r>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a:t>March</a:t>
                      </a:r>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a:t>April</a:t>
                      </a:r>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a:t>May</a:t>
                      </a:r>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dirty="0"/>
                        <a:t>June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1734935836"/>
              </p:ext>
            </p:extLst>
          </p:nvPr>
        </p:nvGraphicFramePr>
        <p:xfrm>
          <a:off x="6019801" y="1693754"/>
          <a:ext cx="4495800" cy="768340"/>
        </p:xfrm>
        <a:graphic>
          <a:graphicData uri="http://schemas.openxmlformats.org/drawingml/2006/table">
            <a:tbl>
              <a:tblPr firstRow="1" bandRow="1">
                <a:tableStyleId>{5C22544A-7EE6-4342-B048-85BDC9FD1C3A}</a:tableStyleId>
              </a:tblPr>
              <a:tblGrid>
                <a:gridCol w="1142999">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716281">
                  <a:extLst>
                    <a:ext uri="{9D8B030D-6E8A-4147-A177-3AD203B41FA5}">
                      <a16:colId xmlns:a16="http://schemas.microsoft.com/office/drawing/2014/main" val="20002"/>
                    </a:ext>
                  </a:extLst>
                </a:gridCol>
                <a:gridCol w="899160">
                  <a:extLst>
                    <a:ext uri="{9D8B030D-6E8A-4147-A177-3AD203B41FA5}">
                      <a16:colId xmlns:a16="http://schemas.microsoft.com/office/drawing/2014/main" val="20003"/>
                    </a:ext>
                  </a:extLst>
                </a:gridCol>
                <a:gridCol w="899160">
                  <a:extLst>
                    <a:ext uri="{9D8B030D-6E8A-4147-A177-3AD203B41FA5}">
                      <a16:colId xmlns:a16="http://schemas.microsoft.com/office/drawing/2014/main" val="20004"/>
                    </a:ext>
                  </a:extLst>
                </a:gridCol>
              </a:tblGrid>
              <a:tr h="384170">
                <a:tc gridSpan="5">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707276"/>
                          </a:solidFill>
                          <a:effectLst/>
                          <a:uLnTx/>
                          <a:uFillTx/>
                        </a:rPr>
                        <a:t>The Economy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dirty="0"/>
                    </a:p>
                  </a:txBody>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7276"/>
                        </a:solidFill>
                        <a:effectLst/>
                        <a:uLnTx/>
                        <a:uFillTx/>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4170">
                <a:tc>
                  <a:txBody>
                    <a:bodyPr/>
                    <a:lstStyle/>
                    <a:p>
                      <a:pPr algn="ctr"/>
                      <a:r>
                        <a:rPr lang="en-US" dirty="0"/>
                        <a:t>February</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dirty="0"/>
                        <a:t>March</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dirty="0"/>
                        <a:t>April</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dirty="0"/>
                        <a:t>May</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dirty="0"/>
                        <a:t>June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pSp>
        <p:nvGrpSpPr>
          <p:cNvPr id="7" name="Group 6"/>
          <p:cNvGrpSpPr/>
          <p:nvPr/>
        </p:nvGrpSpPr>
        <p:grpSpPr>
          <a:xfrm>
            <a:off x="5255897" y="2602728"/>
            <a:ext cx="1110143" cy="1658269"/>
            <a:chOff x="5255897" y="2602728"/>
            <a:chExt cx="1110143" cy="1658269"/>
          </a:xfrm>
        </p:grpSpPr>
        <p:sp>
          <p:nvSpPr>
            <p:cNvPr id="18" name="Rounded Rectangular Callout 17"/>
            <p:cNvSpPr/>
            <p:nvPr/>
          </p:nvSpPr>
          <p:spPr>
            <a:xfrm>
              <a:off x="5255897" y="2602728"/>
              <a:ext cx="1110143" cy="1512072"/>
            </a:xfrm>
            <a:prstGeom prst="wedgeRoundRectCallout">
              <a:avLst>
                <a:gd name="adj1" fmla="val -57138"/>
                <a:gd name="adj2" fmla="val 20042"/>
                <a:gd name="adj3" fmla="val 16667"/>
              </a:avLst>
            </a:prstGeom>
            <a:noFill/>
            <a:ln>
              <a:solidFill>
                <a:srgbClr val="707276"/>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707276"/>
                </a:solidFill>
                <a:effectLst/>
                <a:uLnTx/>
                <a:uFillTx/>
              </a:endParaRPr>
            </a:p>
          </p:txBody>
        </p:sp>
        <p:sp>
          <p:nvSpPr>
            <p:cNvPr id="5" name="TextBox 4"/>
            <p:cNvSpPr txBox="1"/>
            <p:nvPr/>
          </p:nvSpPr>
          <p:spPr>
            <a:xfrm>
              <a:off x="5327918" y="2645170"/>
              <a:ext cx="996683" cy="1615827"/>
            </a:xfrm>
            <a:prstGeom prst="rect">
              <a:avLst/>
            </a:prstGeom>
            <a:noFill/>
          </p:spPr>
          <p:txBody>
            <a:bodyPr wrap="square" rtlCol="0">
              <a:spAutoFit/>
            </a:bodyPr>
            <a:lstStyle/>
            <a:p>
              <a:pPr lvl="0">
                <a:defRPr/>
              </a:pPr>
              <a:r>
                <a:rPr lang="en-US" sz="1100" kern="0" dirty="0">
                  <a:solidFill>
                    <a:srgbClr val="707276"/>
                  </a:solidFill>
                </a:rPr>
                <a:t>Highest among:</a:t>
              </a:r>
            </a:p>
            <a:p>
              <a:pPr marL="114300" lvl="0" indent="-114300">
                <a:buFont typeface="Arial" panose="020B0604020202020204" pitchFamily="34" charset="0"/>
                <a:buChar char="•"/>
                <a:defRPr/>
              </a:pPr>
              <a:r>
                <a:rPr lang="en-US" sz="1100" kern="0" dirty="0">
                  <a:solidFill>
                    <a:srgbClr val="707276"/>
                  </a:solidFill>
                </a:rPr>
                <a:t>Men (42%)</a:t>
              </a:r>
            </a:p>
            <a:p>
              <a:pPr marL="114300" lvl="0" indent="-114300">
                <a:buFont typeface="Arial" panose="020B0604020202020204" pitchFamily="34" charset="0"/>
                <a:buChar char="•"/>
                <a:defRPr/>
              </a:pPr>
              <a:r>
                <a:rPr lang="en-US" sz="1100" kern="0" dirty="0">
                  <a:solidFill>
                    <a:srgbClr val="707276"/>
                  </a:solidFill>
                </a:rPr>
                <a:t>Republicans (57%)</a:t>
              </a:r>
            </a:p>
            <a:p>
              <a:pPr marL="114300" lvl="0" indent="-114300">
                <a:buFont typeface="Arial" panose="020B0604020202020204" pitchFamily="34" charset="0"/>
                <a:buChar char="•"/>
                <a:defRPr/>
              </a:pPr>
              <a:r>
                <a:rPr lang="en-US" sz="1100" kern="0" dirty="0">
                  <a:solidFill>
                    <a:srgbClr val="707276"/>
                  </a:solidFill>
                </a:rPr>
                <a:t>Trump voters (63%)</a:t>
              </a:r>
            </a:p>
            <a:p>
              <a:endParaRPr lang="en-US" sz="1100" dirty="0"/>
            </a:p>
          </p:txBody>
        </p:sp>
      </p:grpSp>
      <p:grpSp>
        <p:nvGrpSpPr>
          <p:cNvPr id="9" name="Group 8"/>
          <p:cNvGrpSpPr/>
          <p:nvPr/>
        </p:nvGrpSpPr>
        <p:grpSpPr>
          <a:xfrm>
            <a:off x="5290657" y="4835380"/>
            <a:ext cx="1033944" cy="1555810"/>
            <a:chOff x="5290657" y="4835380"/>
            <a:chExt cx="1033944" cy="1555810"/>
          </a:xfrm>
        </p:grpSpPr>
        <p:sp>
          <p:nvSpPr>
            <p:cNvPr id="19" name="Rounded Rectangular Callout 18"/>
            <p:cNvSpPr/>
            <p:nvPr/>
          </p:nvSpPr>
          <p:spPr>
            <a:xfrm>
              <a:off x="5290657" y="4835380"/>
              <a:ext cx="1033944" cy="1407597"/>
            </a:xfrm>
            <a:prstGeom prst="wedgeRoundRectCallout">
              <a:avLst>
                <a:gd name="adj1" fmla="val -56481"/>
                <a:gd name="adj2" fmla="val 11873"/>
                <a:gd name="adj3" fmla="val 16667"/>
              </a:avLst>
            </a:prstGeom>
            <a:noFill/>
            <a:ln>
              <a:solidFill>
                <a:srgbClr val="707276"/>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lvl="0">
                <a:defRPr/>
              </a:pPr>
              <a:endParaRPr kumimoji="0" lang="en-US" sz="1400" b="0" i="0" u="none" strike="noStrike" kern="0" cap="none" spc="0" normalizeH="0" baseline="0" noProof="0" dirty="0">
                <a:ln>
                  <a:noFill/>
                </a:ln>
                <a:solidFill>
                  <a:srgbClr val="707276"/>
                </a:solidFill>
                <a:effectLst/>
                <a:uLnTx/>
                <a:uFillTx/>
              </a:endParaRPr>
            </a:p>
          </p:txBody>
        </p:sp>
        <p:sp>
          <p:nvSpPr>
            <p:cNvPr id="8" name="TextBox 7"/>
            <p:cNvSpPr txBox="1"/>
            <p:nvPr/>
          </p:nvSpPr>
          <p:spPr>
            <a:xfrm>
              <a:off x="5327918" y="4944640"/>
              <a:ext cx="996683" cy="1446550"/>
            </a:xfrm>
            <a:prstGeom prst="rect">
              <a:avLst/>
            </a:prstGeom>
            <a:noFill/>
          </p:spPr>
          <p:txBody>
            <a:bodyPr wrap="square" rtlCol="0">
              <a:spAutoFit/>
            </a:bodyPr>
            <a:lstStyle/>
            <a:p>
              <a:pPr lvl="0">
                <a:defRPr/>
              </a:pPr>
              <a:r>
                <a:rPr lang="en-US" sz="1100" kern="0" dirty="0">
                  <a:solidFill>
                    <a:srgbClr val="707276"/>
                  </a:solidFill>
                </a:rPr>
                <a:t>Highest among:</a:t>
              </a:r>
            </a:p>
            <a:p>
              <a:pPr marL="114300" lvl="0" indent="-114300">
                <a:buFont typeface="Arial" panose="020B0604020202020204" pitchFamily="34" charset="0"/>
                <a:buChar char="•"/>
                <a:defRPr/>
              </a:pPr>
              <a:r>
                <a:rPr lang="en-US" sz="1100" kern="0" dirty="0">
                  <a:solidFill>
                    <a:srgbClr val="707276"/>
                  </a:solidFill>
                </a:rPr>
                <a:t>Democrats (76%)</a:t>
              </a:r>
            </a:p>
            <a:p>
              <a:pPr marL="114300" lvl="0" indent="-114300">
                <a:buFont typeface="Arial" panose="020B0604020202020204" pitchFamily="34" charset="0"/>
                <a:buChar char="•"/>
                <a:defRPr/>
              </a:pPr>
              <a:r>
                <a:rPr lang="en-US" sz="1100" kern="0" dirty="0">
                  <a:solidFill>
                    <a:srgbClr val="707276"/>
                  </a:solidFill>
                </a:rPr>
                <a:t>Clinton voters (84%)</a:t>
              </a:r>
            </a:p>
            <a:p>
              <a:endParaRPr lang="en-US" sz="1100" dirty="0"/>
            </a:p>
          </p:txBody>
        </p:sp>
      </p:grpSp>
    </p:spTree>
    <p:extLst>
      <p:ext uri="{BB962C8B-B14F-4D97-AF65-F5344CB8AC3E}">
        <p14:creationId xmlns:p14="http://schemas.microsoft.com/office/powerpoint/2010/main" val="2587967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5" name="think-cell Slide" r:id="rId4" imgW="540" imgH="541" progId="TCLayout.ActiveDocument.1">
                  <p:embed/>
                </p:oleObj>
              </mc:Choice>
              <mc:Fallback>
                <p:oleObj name="think-cell Slide" r:id="rId4" imgW="540" imgH="541" progId="TCLayout.ActiveDocument.1">
                  <p:embed/>
                  <p:pic>
                    <p:nvPicPr>
                      <p:cNvPr id="5" name="Objec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792480" y="917896"/>
            <a:ext cx="10104120" cy="571500"/>
          </a:xfrm>
        </p:spPr>
        <p:txBody>
          <a:bodyPr/>
          <a:lstStyle/>
          <a:p>
            <a:r>
              <a:rPr lang="en-US" dirty="0" err="1"/>
              <a:t>Comey</a:t>
            </a:r>
            <a:r>
              <a:rPr lang="en-US" dirty="0"/>
              <a:t> is strongest witness against Trump; his testimony, not Russian connections biggest issue</a:t>
            </a:r>
          </a:p>
        </p:txBody>
      </p:sp>
      <p:sp>
        <p:nvSpPr>
          <p:cNvPr id="3" name="Text Placeholder 2"/>
          <p:cNvSpPr>
            <a:spLocks noGrp="1"/>
          </p:cNvSpPr>
          <p:nvPr>
            <p:ph type="body" idx="13"/>
          </p:nvPr>
        </p:nvSpPr>
        <p:spPr>
          <a:xfrm>
            <a:off x="792480" y="1525036"/>
            <a:ext cx="10880429" cy="315118"/>
          </a:xfrm>
        </p:spPr>
        <p:txBody>
          <a:bodyPr/>
          <a:lstStyle/>
          <a:p>
            <a:r>
              <a:rPr lang="en-US" dirty="0"/>
              <a:t>Less than 2 in 5 voters believe the election being stolen from Hillary Clinton by the Russians, former FBI director </a:t>
            </a:r>
            <a:r>
              <a:rPr lang="en-US" dirty="0" err="1"/>
              <a:t>Comey</a:t>
            </a:r>
            <a:r>
              <a:rPr lang="en-US" dirty="0"/>
              <a:t>, and other unfair actions to be a convincing reason to end the investigation with the impeachment of Trump.</a:t>
            </a:r>
          </a:p>
        </p:txBody>
      </p:sp>
      <p:sp>
        <p:nvSpPr>
          <p:cNvPr id="4" name="Text Placeholder 3"/>
          <p:cNvSpPr>
            <a:spLocks noGrp="1"/>
          </p:cNvSpPr>
          <p:nvPr>
            <p:ph type="body" idx="15"/>
          </p:nvPr>
        </p:nvSpPr>
        <p:spPr>
          <a:xfrm>
            <a:off x="792482" y="6400800"/>
            <a:ext cx="10887287" cy="365760"/>
          </a:xfrm>
        </p:spPr>
        <p:txBody>
          <a:bodyPr/>
          <a:lstStyle/>
          <a:p>
            <a:r>
              <a:rPr lang="en-US" u="sng" dirty="0">
                <a:solidFill>
                  <a:srgbClr val="262626"/>
                </a:solidFill>
                <a:ea typeface="MS Mincho" panose="02020609040205080304" pitchFamily="49" charset="-128"/>
              </a:rPr>
              <a:t>BASE: Registered Voters (n=2258)</a:t>
            </a:r>
            <a:endParaRPr lang="en-US" dirty="0">
              <a:solidFill>
                <a:srgbClr val="262626"/>
              </a:solidFill>
              <a:ea typeface="MS Mincho" panose="02020609040205080304" pitchFamily="49" charset="-128"/>
            </a:endParaRPr>
          </a:p>
          <a:p>
            <a:pPr>
              <a:spcBef>
                <a:spcPts val="0"/>
              </a:spcBef>
            </a:pPr>
            <a:r>
              <a:rPr lang="en-US" dirty="0">
                <a:solidFill>
                  <a:srgbClr val="000000"/>
                </a:solidFill>
                <a:latin typeface="Calibri" panose="020F0502020204030204" pitchFamily="34" charset="0"/>
                <a:ea typeface="Arial" panose="020B0604020202020204" pitchFamily="34" charset="0"/>
                <a:cs typeface="Calibri" panose="020F0502020204030204" pitchFamily="34" charset="0"/>
              </a:rPr>
              <a:t>CT30 For each of these arguments, please indicate if you feel it is a very convincing reason to end the Russia investigation with the impeachment of President Trump, somewhat convincing, somewhat unconvincing or very unconvincing.</a:t>
            </a:r>
            <a:endParaRPr lang="en-US"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p:txBody>
      </p:sp>
      <p:graphicFrame>
        <p:nvGraphicFramePr>
          <p:cNvPr id="26" name="Chart 25"/>
          <p:cNvGraphicFramePr/>
          <p:nvPr>
            <p:extLst>
              <p:ext uri="{D42A27DB-BD31-4B8C-83A1-F6EECF244321}">
                <p14:modId xmlns:p14="http://schemas.microsoft.com/office/powerpoint/2010/main" val="4090324682"/>
              </p:ext>
            </p:extLst>
          </p:nvPr>
        </p:nvGraphicFramePr>
        <p:xfrm>
          <a:off x="792480" y="2517942"/>
          <a:ext cx="11099322" cy="3874410"/>
        </p:xfrm>
        <a:graphic>
          <a:graphicData uri="http://schemas.openxmlformats.org/drawingml/2006/chart">
            <c:chart xmlns:c="http://schemas.openxmlformats.org/drawingml/2006/chart" xmlns:r="http://schemas.openxmlformats.org/officeDocument/2006/relationships" r:id="rId6"/>
          </a:graphicData>
        </a:graphic>
      </p:graphicFrame>
      <p:sp>
        <p:nvSpPr>
          <p:cNvPr id="33" name="Rectangle 32"/>
          <p:cNvSpPr/>
          <p:nvPr/>
        </p:nvSpPr>
        <p:spPr>
          <a:xfrm>
            <a:off x="1570039" y="2143090"/>
            <a:ext cx="9482578" cy="369331"/>
          </a:xfrm>
          <a:prstGeom prst="rect">
            <a:avLst/>
          </a:prstGeom>
        </p:spPr>
        <p:txBody>
          <a:bodyPr wrap="square">
            <a:spAutoFit/>
          </a:bodyPr>
          <a:lstStyle/>
          <a:p>
            <a:pPr algn="ctr"/>
            <a:r>
              <a:rPr lang="en-US" b="1" dirty="0">
                <a:solidFill>
                  <a:srgbClr val="707276"/>
                </a:solidFill>
              </a:rPr>
              <a:t>Reasons to end the Russia investigation with the impeachment of President Trump</a:t>
            </a:r>
          </a:p>
        </p:txBody>
      </p:sp>
    </p:spTree>
    <p:extLst>
      <p:ext uri="{BB962C8B-B14F-4D97-AF65-F5344CB8AC3E}">
        <p14:creationId xmlns:p14="http://schemas.microsoft.com/office/powerpoint/2010/main" val="3841132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spid="_x0000_s19459" name="think-cell Slide" r:id="rId4" imgW="540" imgH="541" progId="TCLayout.ActiveDocument.1">
                  <p:embed/>
                </p:oleObj>
              </mc:Choice>
              <mc:Fallback>
                <p:oleObj name="think-cell Slide" r:id="rId4" imgW="540" imgH="541" progId="TCLayout.ActiveDocument.1">
                  <p:embed/>
                  <p:pic>
                    <p:nvPicPr>
                      <p:cNvPr id="5" name="Object 4" hidden="1"/>
                      <p:cNvPicPr/>
                      <p:nvPr/>
                    </p:nvPicPr>
                    <p:blipFill>
                      <a:blip r:embed="rId5"/>
                      <a:stretch>
                        <a:fillRect/>
                      </a:stretch>
                    </p:blipFill>
                    <p:spPr>
                      <a:xfrm>
                        <a:off x="1525589" y="1589"/>
                        <a:ext cx="1587" cy="1587"/>
                      </a:xfrm>
                      <a:prstGeom prst="rect">
                        <a:avLst/>
                      </a:prstGeom>
                    </p:spPr>
                  </p:pic>
                </p:oleObj>
              </mc:Fallback>
            </mc:AlternateContent>
          </a:graphicData>
        </a:graphic>
      </p:graphicFrame>
      <p:sp>
        <p:nvSpPr>
          <p:cNvPr id="6" name="Title 5"/>
          <p:cNvSpPr>
            <a:spLocks noGrp="1"/>
          </p:cNvSpPr>
          <p:nvPr>
            <p:ph type="title"/>
          </p:nvPr>
        </p:nvSpPr>
        <p:spPr>
          <a:xfrm>
            <a:off x="792480" y="676656"/>
            <a:ext cx="11247120" cy="571500"/>
          </a:xfrm>
        </p:spPr>
        <p:txBody>
          <a:bodyPr/>
          <a:lstStyle/>
          <a:p>
            <a:r>
              <a:rPr lang="en-US" dirty="0"/>
              <a:t>Majority of voters more favorable to trump after</a:t>
            </a:r>
            <a:br>
              <a:rPr lang="en-US" dirty="0"/>
            </a:br>
            <a:r>
              <a:rPr lang="en-US" dirty="0"/>
              <a:t>effort to bring home student held captive in north </a:t>
            </a:r>
            <a:r>
              <a:rPr lang="en-US" dirty="0" err="1"/>
              <a:t>korea</a:t>
            </a:r>
            <a:endParaRPr lang="en-US" dirty="0">
              <a:solidFill>
                <a:srgbClr val="44546A"/>
              </a:solidFill>
            </a:endParaRPr>
          </a:p>
        </p:txBody>
      </p:sp>
      <p:sp>
        <p:nvSpPr>
          <p:cNvPr id="243" name="Text Placeholder 6"/>
          <p:cNvSpPr>
            <a:spLocks noGrp="1"/>
          </p:cNvSpPr>
          <p:nvPr>
            <p:ph type="body" idx="13"/>
          </p:nvPr>
        </p:nvSpPr>
        <p:spPr/>
        <p:txBody>
          <a:bodyPr/>
          <a:lstStyle/>
          <a:p>
            <a:r>
              <a:rPr lang="en-US" sz="1600" dirty="0"/>
              <a:t>Roughly one third of voters (34%) say Trump’s order to renegotiate the Cuba deal makes them feel less favorable towards him.</a:t>
            </a:r>
          </a:p>
        </p:txBody>
      </p:sp>
      <p:sp>
        <p:nvSpPr>
          <p:cNvPr id="8" name="Text Placeholder 7"/>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(n=2258)</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CT31 For each of these please indicate if they make you more or less favorable towards President Trump, or if you have not heard about it?</a:t>
            </a:r>
          </a:p>
        </p:txBody>
      </p:sp>
      <p:graphicFrame>
        <p:nvGraphicFramePr>
          <p:cNvPr id="245" name="Chart 244"/>
          <p:cNvGraphicFramePr/>
          <p:nvPr>
            <p:extLst>
              <p:ext uri="{D42A27DB-BD31-4B8C-83A1-F6EECF244321}">
                <p14:modId xmlns:p14="http://schemas.microsoft.com/office/powerpoint/2010/main" val="2400462503"/>
              </p:ext>
            </p:extLst>
          </p:nvPr>
        </p:nvGraphicFramePr>
        <p:xfrm>
          <a:off x="1905000" y="2292601"/>
          <a:ext cx="9296399" cy="3624726"/>
        </p:xfrm>
        <a:graphic>
          <a:graphicData uri="http://schemas.openxmlformats.org/drawingml/2006/chart">
            <c:chart xmlns:c="http://schemas.openxmlformats.org/drawingml/2006/chart" xmlns:r="http://schemas.openxmlformats.org/officeDocument/2006/relationships" r:id="rId6"/>
          </a:graphicData>
        </a:graphic>
      </p:graphicFrame>
      <p:sp>
        <p:nvSpPr>
          <p:cNvPr id="7" name="Rectangle 6"/>
          <p:cNvSpPr/>
          <p:nvPr/>
        </p:nvSpPr>
        <p:spPr>
          <a:xfrm>
            <a:off x="1491405" y="2035277"/>
            <a:ext cx="9482578" cy="369331"/>
          </a:xfrm>
          <a:prstGeom prst="rect">
            <a:avLst/>
          </a:prstGeom>
        </p:spPr>
        <p:txBody>
          <a:bodyPr wrap="square">
            <a:spAutoFit/>
          </a:bodyPr>
          <a:lstStyle/>
          <a:p>
            <a:pPr algn="ctr"/>
            <a:r>
              <a:rPr lang="en-US" b="1" dirty="0">
                <a:solidFill>
                  <a:srgbClr val="707276"/>
                </a:solidFill>
              </a:rPr>
              <a:t>How President Trump’s actions effect voters’ view of the President</a:t>
            </a:r>
          </a:p>
        </p:txBody>
      </p:sp>
    </p:spTree>
    <p:extLst>
      <p:ext uri="{BB962C8B-B14F-4D97-AF65-F5344CB8AC3E}">
        <p14:creationId xmlns:p14="http://schemas.microsoft.com/office/powerpoint/2010/main" val="2984019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676656"/>
            <a:ext cx="10408920" cy="571500"/>
          </a:xfrm>
        </p:spPr>
        <p:txBody>
          <a:bodyPr/>
          <a:lstStyle/>
          <a:p>
            <a:r>
              <a:rPr lang="en-US" dirty="0"/>
              <a:t>Majority of voters think Political violence in the </a:t>
            </a:r>
            <a:r>
              <a:rPr lang="en-US" dirty="0" err="1"/>
              <a:t>u.s.</a:t>
            </a:r>
            <a:r>
              <a:rPr lang="en-US" dirty="0"/>
              <a:t> is increasing</a:t>
            </a:r>
          </a:p>
        </p:txBody>
      </p:sp>
      <p:sp>
        <p:nvSpPr>
          <p:cNvPr id="3" name="Text Placeholder 2"/>
          <p:cNvSpPr>
            <a:spLocks noGrp="1"/>
          </p:cNvSpPr>
          <p:nvPr>
            <p:ph type="body" idx="13"/>
          </p:nvPr>
        </p:nvSpPr>
        <p:spPr>
          <a:xfrm>
            <a:off x="791908" y="1382605"/>
            <a:ext cx="10880429" cy="315118"/>
          </a:xfrm>
        </p:spPr>
        <p:txBody>
          <a:bodyPr/>
          <a:lstStyle/>
          <a:p>
            <a:r>
              <a:rPr lang="en-US" dirty="0"/>
              <a:t>And they don’t seem to be optimistic about it improving as nearly three quarters seem to think it is going to increase.</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(n=2258)</a:t>
            </a:r>
            <a:endParaRPr lang="en-US" dirty="0"/>
          </a:p>
          <a:p>
            <a:r>
              <a:rPr lang="en-US" dirty="0"/>
              <a:t>O1 Do you feel that political violence in the United States is increasing, decreasing, or has stayed about the same?</a:t>
            </a:r>
          </a:p>
          <a:p>
            <a:r>
              <a:rPr lang="en-US" dirty="0"/>
              <a:t>O3 Do you think political violence is going to increase, decrease or stay the same?</a:t>
            </a:r>
          </a:p>
        </p:txBody>
      </p:sp>
      <p:sp>
        <p:nvSpPr>
          <p:cNvPr id="6" name="Rounded Rectangle 5"/>
          <p:cNvSpPr/>
          <p:nvPr/>
        </p:nvSpPr>
        <p:spPr>
          <a:xfrm>
            <a:off x="3352800" y="3560692"/>
            <a:ext cx="2328672"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400" b="1" kern="0" dirty="0">
                <a:solidFill>
                  <a:srgbClr val="FFFFFF"/>
                </a:solidFill>
              </a:rPr>
              <a:t>TOO WEAK</a:t>
            </a:r>
            <a:endParaRPr lang="en-US" sz="1600" b="1" kern="0" dirty="0">
              <a:solidFill>
                <a:srgbClr val="FFFFFF"/>
              </a:solidFill>
            </a:endParaRPr>
          </a:p>
        </p:txBody>
      </p:sp>
      <p:sp>
        <p:nvSpPr>
          <p:cNvPr id="7" name="Rounded Rectangle 6"/>
          <p:cNvSpPr/>
          <p:nvPr/>
        </p:nvSpPr>
        <p:spPr>
          <a:xfrm>
            <a:off x="7543800" y="3721471"/>
            <a:ext cx="2328672"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400" b="1" kern="0" dirty="0">
                <a:solidFill>
                  <a:srgbClr val="FFFFFF"/>
                </a:solidFill>
              </a:rPr>
              <a:t>STRONG ENOUGH</a:t>
            </a:r>
            <a:endParaRPr lang="en-US" sz="1600" b="1" kern="0" dirty="0">
              <a:solidFill>
                <a:srgbClr val="FFFFFF"/>
              </a:solidFill>
            </a:endParaRPr>
          </a:p>
        </p:txBody>
      </p:sp>
      <p:grpSp>
        <p:nvGrpSpPr>
          <p:cNvPr id="55" name="Group 54"/>
          <p:cNvGrpSpPr/>
          <p:nvPr/>
        </p:nvGrpSpPr>
        <p:grpSpPr>
          <a:xfrm>
            <a:off x="1274956" y="1954710"/>
            <a:ext cx="4786233" cy="4307491"/>
            <a:chOff x="-457199" y="1408195"/>
            <a:chExt cx="4786233" cy="4307491"/>
          </a:xfrm>
        </p:grpSpPr>
        <p:graphicFrame>
          <p:nvGraphicFramePr>
            <p:cNvPr id="56" name="Chart 55"/>
            <p:cNvGraphicFramePr/>
            <p:nvPr>
              <p:extLst>
                <p:ext uri="{D42A27DB-BD31-4B8C-83A1-F6EECF244321}">
                  <p14:modId xmlns:p14="http://schemas.microsoft.com/office/powerpoint/2010/main" val="708163005"/>
                </p:ext>
              </p:extLst>
            </p:nvPr>
          </p:nvGraphicFramePr>
          <p:xfrm>
            <a:off x="-284355" y="1746472"/>
            <a:ext cx="4613389" cy="3969214"/>
          </p:xfrm>
          <a:graphic>
            <a:graphicData uri="http://schemas.openxmlformats.org/drawingml/2006/chart">
              <c:chart xmlns:c="http://schemas.openxmlformats.org/drawingml/2006/chart" xmlns:r="http://schemas.openxmlformats.org/officeDocument/2006/relationships" r:id="rId2"/>
            </a:graphicData>
          </a:graphic>
        </p:graphicFrame>
        <p:sp>
          <p:nvSpPr>
            <p:cNvPr id="58" name="Rectangle 57"/>
            <p:cNvSpPr/>
            <p:nvPr/>
          </p:nvSpPr>
          <p:spPr>
            <a:xfrm>
              <a:off x="-457199" y="1408195"/>
              <a:ext cx="4648200" cy="369332"/>
            </a:xfrm>
            <a:prstGeom prst="rect">
              <a:avLst/>
            </a:prstGeom>
          </p:spPr>
          <p:txBody>
            <a:bodyPr wrap="square">
              <a:spAutoFit/>
            </a:bodyPr>
            <a:lstStyle/>
            <a:p>
              <a:pPr algn="ctr">
                <a:defRPr/>
              </a:pPr>
              <a:r>
                <a:rPr lang="en-US" b="1" kern="0" dirty="0">
                  <a:solidFill>
                    <a:srgbClr val="707276"/>
                  </a:solidFill>
                </a:rPr>
                <a:t>Political violence in the U.S. is…</a:t>
              </a:r>
            </a:p>
          </p:txBody>
        </p:sp>
      </p:grpSp>
      <p:grpSp>
        <p:nvGrpSpPr>
          <p:cNvPr id="62" name="Group 61"/>
          <p:cNvGrpSpPr/>
          <p:nvPr/>
        </p:nvGrpSpPr>
        <p:grpSpPr>
          <a:xfrm>
            <a:off x="6844799" y="1962541"/>
            <a:ext cx="4977334" cy="4479482"/>
            <a:chOff x="-457199" y="1408195"/>
            <a:chExt cx="4977334" cy="4479482"/>
          </a:xfrm>
        </p:grpSpPr>
        <p:graphicFrame>
          <p:nvGraphicFramePr>
            <p:cNvPr id="63" name="Chart 62"/>
            <p:cNvGraphicFramePr/>
            <p:nvPr>
              <p:extLst>
                <p:ext uri="{D42A27DB-BD31-4B8C-83A1-F6EECF244321}">
                  <p14:modId xmlns:p14="http://schemas.microsoft.com/office/powerpoint/2010/main" val="3595616965"/>
                </p:ext>
              </p:extLst>
            </p:nvPr>
          </p:nvGraphicFramePr>
          <p:xfrm>
            <a:off x="-149234" y="1558819"/>
            <a:ext cx="4669369" cy="4328858"/>
          </p:xfrm>
          <a:graphic>
            <a:graphicData uri="http://schemas.openxmlformats.org/drawingml/2006/chart">
              <c:chart xmlns:c="http://schemas.openxmlformats.org/drawingml/2006/chart" xmlns:r="http://schemas.openxmlformats.org/officeDocument/2006/relationships" r:id="rId3"/>
            </a:graphicData>
          </a:graphic>
        </p:graphicFrame>
        <p:grpSp>
          <p:nvGrpSpPr>
            <p:cNvPr id="64" name="Group 63"/>
            <p:cNvGrpSpPr/>
            <p:nvPr/>
          </p:nvGrpSpPr>
          <p:grpSpPr>
            <a:xfrm>
              <a:off x="-457199" y="1408195"/>
              <a:ext cx="4648200" cy="3915940"/>
              <a:chOff x="-457199" y="1373106"/>
              <a:chExt cx="4648200" cy="3915940"/>
            </a:xfrm>
          </p:grpSpPr>
          <p:sp>
            <p:nvSpPr>
              <p:cNvPr id="65" name="Rectangle 64"/>
              <p:cNvSpPr/>
              <p:nvPr/>
            </p:nvSpPr>
            <p:spPr>
              <a:xfrm>
                <a:off x="-457199" y="1373106"/>
                <a:ext cx="4648200" cy="369332"/>
              </a:xfrm>
              <a:prstGeom prst="rect">
                <a:avLst/>
              </a:prstGeom>
            </p:spPr>
            <p:txBody>
              <a:bodyPr wrap="square">
                <a:spAutoFit/>
              </a:bodyPr>
              <a:lstStyle/>
              <a:p>
                <a:pPr algn="ctr">
                  <a:defRPr/>
                </a:pPr>
                <a:r>
                  <a:rPr lang="en-US" b="1" kern="0" dirty="0">
                    <a:solidFill>
                      <a:srgbClr val="707276"/>
                    </a:solidFill>
                  </a:rPr>
                  <a:t>Political violence in the U.S. is going to…</a:t>
                </a:r>
              </a:p>
            </p:txBody>
          </p:sp>
          <p:sp>
            <p:nvSpPr>
              <p:cNvPr id="66" name="Rounded Rectangle 65"/>
              <p:cNvSpPr/>
              <p:nvPr/>
            </p:nvSpPr>
            <p:spPr>
              <a:xfrm>
                <a:off x="3200400" y="4692873"/>
                <a:ext cx="609600" cy="59617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endParaRPr lang="en-US" sz="1600" b="1" kern="0" dirty="0">
                  <a:solidFill>
                    <a:srgbClr val="C00000"/>
                  </a:solidFill>
                </a:endParaRPr>
              </a:p>
            </p:txBody>
          </p:sp>
          <p:sp>
            <p:nvSpPr>
              <p:cNvPr id="67" name="Rounded Rectangle 66"/>
              <p:cNvSpPr/>
              <p:nvPr/>
            </p:nvSpPr>
            <p:spPr>
              <a:xfrm>
                <a:off x="0" y="2546294"/>
                <a:ext cx="699002" cy="778287"/>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r">
                  <a:defRPr/>
                </a:pPr>
                <a:endParaRPr lang="en-US" sz="1600" b="1" kern="0" dirty="0">
                  <a:solidFill>
                    <a:srgbClr val="009DD9"/>
                  </a:solidFill>
                </a:endParaRPr>
              </a:p>
            </p:txBody>
          </p:sp>
        </p:grpSp>
      </p:grpSp>
    </p:spTree>
    <p:extLst>
      <p:ext uri="{BB962C8B-B14F-4D97-AF65-F5344CB8AC3E}">
        <p14:creationId xmlns:p14="http://schemas.microsoft.com/office/powerpoint/2010/main" val="4211564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3" name="think-cell Slide" r:id="rId4" imgW="540" imgH="541" progId="TCLayout.ActiveDocument.1">
                  <p:embed/>
                </p:oleObj>
              </mc:Choice>
              <mc:Fallback>
                <p:oleObj name="think-cell Slide" r:id="rId4" imgW="540" imgH="541" progId="TCLayout.ActiveDocument.1">
                  <p:embed/>
                  <p:pic>
                    <p:nvPicPr>
                      <p:cNvPr id="5" name="Objec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765172" y="1066800"/>
            <a:ext cx="10713720" cy="571500"/>
          </a:xfrm>
        </p:spPr>
        <p:txBody>
          <a:bodyPr/>
          <a:lstStyle/>
          <a:p>
            <a:r>
              <a:rPr lang="en-US" dirty="0"/>
              <a:t>Over One third of Voters Say the media is prompting political violence</a:t>
            </a:r>
          </a:p>
        </p:txBody>
      </p:sp>
      <p:sp>
        <p:nvSpPr>
          <p:cNvPr id="4" name="Text Placeholder 3"/>
          <p:cNvSpPr>
            <a:spLocks noGrp="1"/>
          </p:cNvSpPr>
          <p:nvPr>
            <p:ph type="body" idx="15"/>
          </p:nvPr>
        </p:nvSpPr>
        <p:spPr>
          <a:xfrm>
            <a:off x="825416" y="6339840"/>
            <a:ext cx="10887287" cy="365760"/>
          </a:xfrm>
        </p:spPr>
        <p:txBody>
          <a:bodyPr/>
          <a:lstStyle/>
          <a:p>
            <a:r>
              <a:rPr lang="en-US" u="sng" dirty="0">
                <a:solidFill>
                  <a:srgbClr val="262626"/>
                </a:solidFill>
                <a:ea typeface="MS Mincho" panose="02020609040205080304" pitchFamily="49" charset="-128"/>
              </a:rPr>
              <a:t>BASE: Registered Voters (n=2258)</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O2 Among the following, who do you blame the most for instigating political violence?</a:t>
            </a:r>
          </a:p>
        </p:txBody>
      </p:sp>
      <p:sp>
        <p:nvSpPr>
          <p:cNvPr id="34" name="Rectangle 33"/>
          <p:cNvSpPr/>
          <p:nvPr/>
        </p:nvSpPr>
        <p:spPr>
          <a:xfrm>
            <a:off x="152400" y="3914618"/>
            <a:ext cx="2838794" cy="2007069"/>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endParaRPr lang="en-US" sz="1400" kern="0" dirty="0">
              <a:solidFill>
                <a:srgbClr val="009DD9"/>
              </a:solidFill>
            </a:endParaRPr>
          </a:p>
        </p:txBody>
      </p:sp>
      <p:sp>
        <p:nvSpPr>
          <p:cNvPr id="127" name="Text Placeholder 2"/>
          <p:cNvSpPr>
            <a:spLocks noGrp="1"/>
          </p:cNvSpPr>
          <p:nvPr>
            <p:ph type="body" idx="13"/>
          </p:nvPr>
        </p:nvSpPr>
        <p:spPr>
          <a:xfrm>
            <a:off x="778171" y="1691631"/>
            <a:ext cx="10880429" cy="315118"/>
          </a:xfrm>
        </p:spPr>
        <p:txBody>
          <a:bodyPr/>
          <a:lstStyle/>
          <a:p>
            <a:r>
              <a:rPr lang="en-US" dirty="0"/>
              <a:t>61 per cent blame media or Democrats and the left</a:t>
            </a:r>
          </a:p>
        </p:txBody>
      </p:sp>
      <p:sp>
        <p:nvSpPr>
          <p:cNvPr id="175" name="Rectangle 174"/>
          <p:cNvSpPr/>
          <p:nvPr/>
        </p:nvSpPr>
        <p:spPr>
          <a:xfrm>
            <a:off x="3425171" y="2202687"/>
            <a:ext cx="5436104" cy="369332"/>
          </a:xfrm>
          <a:prstGeom prst="rect">
            <a:avLst/>
          </a:prstGeom>
        </p:spPr>
        <p:txBody>
          <a:bodyPr wrap="none">
            <a:spAutoFit/>
          </a:bodyPr>
          <a:lstStyle/>
          <a:p>
            <a:pPr>
              <a:defRPr/>
            </a:pPr>
            <a:r>
              <a:rPr lang="en-US" b="1" kern="0" dirty="0">
                <a:solidFill>
                  <a:srgbClr val="707276"/>
                </a:solidFill>
              </a:rPr>
              <a:t>Who is to blame most for instigating political violence?</a:t>
            </a:r>
          </a:p>
        </p:txBody>
      </p:sp>
      <p:graphicFrame>
        <p:nvGraphicFramePr>
          <p:cNvPr id="176" name="Chart 175"/>
          <p:cNvGraphicFramePr/>
          <p:nvPr>
            <p:extLst>
              <p:ext uri="{D42A27DB-BD31-4B8C-83A1-F6EECF244321}">
                <p14:modId xmlns:p14="http://schemas.microsoft.com/office/powerpoint/2010/main" val="3418772801"/>
              </p:ext>
            </p:extLst>
          </p:nvPr>
        </p:nvGraphicFramePr>
        <p:xfrm>
          <a:off x="2991194" y="2727935"/>
          <a:ext cx="8286406" cy="322847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11527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07" name="think-cell Slide" r:id="rId4" imgW="540" imgH="541" progId="TCLayout.ActiveDocument.1">
                  <p:embed/>
                </p:oleObj>
              </mc:Choice>
              <mc:Fallback>
                <p:oleObj name="think-cell Slide" r:id="rId4" imgW="540" imgH="541" progId="TCLayout.ActiveDocument.1">
                  <p:embed/>
                  <p:pic>
                    <p:nvPicPr>
                      <p:cNvPr id="5" name="Objec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Portrayals of violence against the president are contributing to political violence in the </a:t>
            </a:r>
            <a:r>
              <a:rPr lang="en-US" dirty="0" err="1"/>
              <a:t>u.s.</a:t>
            </a:r>
            <a:r>
              <a:rPr lang="en-US" dirty="0"/>
              <a:t>, says Majority</a:t>
            </a:r>
          </a:p>
        </p:txBody>
      </p:sp>
      <p:sp>
        <p:nvSpPr>
          <p:cNvPr id="16" name="Text Placeholder 2"/>
          <p:cNvSpPr>
            <a:spLocks noGrp="1"/>
          </p:cNvSpPr>
          <p:nvPr>
            <p:ph type="body" idx="13"/>
          </p:nvPr>
        </p:nvSpPr>
        <p:spPr/>
        <p:txBody>
          <a:bodyPr/>
          <a:lstStyle/>
          <a:p>
            <a:r>
              <a:rPr lang="en-US" dirty="0"/>
              <a:t>However, less than half of voters think preventing hate speech and creating safe spaces is more important than strengthening protections for free speech.</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(n=2258)</a:t>
            </a:r>
            <a:endParaRPr lang="en-US" dirty="0">
              <a:solidFill>
                <a:srgbClr val="262626"/>
              </a:solidFill>
              <a:ea typeface="MS Mincho" panose="02020609040205080304" pitchFamily="49" charset="-128"/>
            </a:endParaRPr>
          </a:p>
          <a:p>
            <a:pPr>
              <a:spcBef>
                <a:spcPts val="0"/>
              </a:spcBef>
            </a:pPr>
            <a:r>
              <a:rPr lang="en-US" dirty="0">
                <a:solidFill>
                  <a:srgbClr val="000000"/>
                </a:solidFill>
                <a:latin typeface="Calibri" panose="020F0502020204030204" pitchFamily="34" charset="0"/>
                <a:ea typeface="Arial" panose="020B0604020202020204" pitchFamily="34" charset="0"/>
                <a:cs typeface="Calibri" panose="020F0502020204030204" pitchFamily="34" charset="0"/>
              </a:rPr>
              <a:t>O4 Do you think it is more important now to strengthen protections for free speech or more important to prevent hate speech and create safe spaces?</a:t>
            </a:r>
          </a:p>
          <a:p>
            <a:pPr>
              <a:spcBef>
                <a:spcPts val="0"/>
              </a:spcBef>
            </a:pPr>
            <a:r>
              <a:rPr lang="en-US" dirty="0">
                <a:solidFill>
                  <a:srgbClr val="000000"/>
                </a:solidFill>
                <a:latin typeface="Calibri" panose="020F0502020204030204" pitchFamily="34" charset="0"/>
                <a:ea typeface="Arial" panose="020B0604020202020204" pitchFamily="34" charset="0"/>
                <a:cs typeface="Calibri" panose="020F0502020204030204" pitchFamily="34" charset="0"/>
              </a:rPr>
              <a:t>O5 In your opinion, are plays showing the assassination of President Trump and comedians showing mocks of his severed head on social media contributing to political violence in America, or do they really not stimulate any violence?</a:t>
            </a:r>
          </a:p>
        </p:txBody>
      </p:sp>
      <p:grpSp>
        <p:nvGrpSpPr>
          <p:cNvPr id="74" name="Group 73"/>
          <p:cNvGrpSpPr/>
          <p:nvPr/>
        </p:nvGrpSpPr>
        <p:grpSpPr>
          <a:xfrm>
            <a:off x="5693933" y="2980333"/>
            <a:ext cx="5694377" cy="3624886"/>
            <a:chOff x="1813561" y="2613196"/>
            <a:chExt cx="5694377" cy="3624886"/>
          </a:xfrm>
        </p:grpSpPr>
        <p:sp>
          <p:nvSpPr>
            <p:cNvPr id="75" name="Oval 74"/>
            <p:cNvSpPr/>
            <p:nvPr/>
          </p:nvSpPr>
          <p:spPr>
            <a:xfrm>
              <a:off x="5584899" y="2613196"/>
              <a:ext cx="1923039" cy="1857028"/>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kern="0" dirty="0">
                  <a:solidFill>
                    <a:srgbClr val="707276"/>
                  </a:solidFill>
                </a:rPr>
                <a:t>31</a:t>
              </a:r>
              <a:r>
                <a:rPr kumimoji="0" lang="en-US" sz="4000" b="1" i="0" u="none" strike="noStrike" kern="0" cap="none" spc="0" normalizeH="0" baseline="0" noProof="0" dirty="0">
                  <a:ln>
                    <a:noFill/>
                  </a:ln>
                  <a:solidFill>
                    <a:srgbClr val="707276"/>
                  </a:solidFill>
                  <a:effectLst/>
                  <a:uLnTx/>
                  <a:uFillTx/>
                </a:rPr>
                <a:t>% </a:t>
              </a:r>
              <a:br>
                <a:rPr kumimoji="0" lang="en-US" sz="4800" b="1" i="0" u="none" strike="noStrike" kern="0" cap="none" spc="0" normalizeH="0" baseline="0" noProof="0" dirty="0">
                  <a:ln>
                    <a:noFill/>
                  </a:ln>
                  <a:solidFill>
                    <a:srgbClr val="707276"/>
                  </a:solidFill>
                  <a:effectLst/>
                  <a:uLnTx/>
                  <a:uFillTx/>
                </a:rPr>
              </a:br>
              <a:r>
                <a:rPr lang="en-US" sz="2000" b="1" kern="0" noProof="0" dirty="0">
                  <a:solidFill>
                    <a:srgbClr val="707276"/>
                  </a:solidFill>
                </a:rPr>
                <a:t>not really simulating violence</a:t>
              </a:r>
              <a:endParaRPr lang="en-US" sz="2000" kern="0" dirty="0">
                <a:solidFill>
                  <a:srgbClr val="707276"/>
                </a:solidFill>
              </a:endParaRPr>
            </a:p>
          </p:txBody>
        </p:sp>
        <p:grpSp>
          <p:nvGrpSpPr>
            <p:cNvPr id="76" name="Group 75"/>
            <p:cNvGrpSpPr/>
            <p:nvPr/>
          </p:nvGrpSpPr>
          <p:grpSpPr>
            <a:xfrm>
              <a:off x="1813561" y="2654251"/>
              <a:ext cx="5059680" cy="3583831"/>
              <a:chOff x="4800601" y="2592160"/>
              <a:chExt cx="5359400" cy="3601622"/>
            </a:xfrm>
          </p:grpSpPr>
          <p:graphicFrame>
            <p:nvGraphicFramePr>
              <p:cNvPr id="77" name="Chart 76"/>
              <p:cNvGraphicFramePr/>
              <p:nvPr>
                <p:extLst>
                  <p:ext uri="{D42A27DB-BD31-4B8C-83A1-F6EECF244321}">
                    <p14:modId xmlns:p14="http://schemas.microsoft.com/office/powerpoint/2010/main" val="78902458"/>
                  </p:ext>
                </p:extLst>
              </p:nvPr>
            </p:nvGraphicFramePr>
            <p:xfrm>
              <a:off x="4800601" y="2646249"/>
              <a:ext cx="5359400" cy="3547533"/>
            </p:xfrm>
            <a:graphic>
              <a:graphicData uri="http://schemas.openxmlformats.org/drawingml/2006/chart">
                <c:chart xmlns:c="http://schemas.openxmlformats.org/drawingml/2006/chart" xmlns:r="http://schemas.openxmlformats.org/officeDocument/2006/relationships" r:id="rId6"/>
              </a:graphicData>
            </a:graphic>
          </p:graphicFrame>
          <p:sp>
            <p:nvSpPr>
              <p:cNvPr id="78" name="Oval 77"/>
              <p:cNvSpPr/>
              <p:nvPr/>
            </p:nvSpPr>
            <p:spPr>
              <a:xfrm>
                <a:off x="5848694" y="2592160"/>
                <a:ext cx="3263212"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5000" b="1" kern="0" noProof="0" dirty="0">
                    <a:solidFill>
                      <a:schemeClr val="accent1"/>
                    </a:solidFill>
                  </a:rPr>
                  <a:t>69</a:t>
                </a:r>
                <a:r>
                  <a:rPr kumimoji="0" lang="en-US" sz="5000" b="1" i="0" u="none" strike="noStrike" kern="0" cap="none" spc="0" normalizeH="0" baseline="0" noProof="0" dirty="0">
                    <a:ln>
                      <a:noFill/>
                    </a:ln>
                    <a:solidFill>
                      <a:schemeClr val="accent1"/>
                    </a:solidFill>
                    <a:effectLst/>
                    <a:uLnTx/>
                    <a:uFillTx/>
                  </a:rPr>
                  <a:t>%</a:t>
                </a:r>
                <a:br>
                  <a:rPr kumimoji="0" lang="en-US" sz="6600" b="1" i="0" u="none" strike="noStrike" kern="0" cap="none" spc="0" normalizeH="0" baseline="0" noProof="0" dirty="0">
                    <a:ln>
                      <a:noFill/>
                    </a:ln>
                    <a:solidFill>
                      <a:schemeClr val="accent1"/>
                    </a:solidFill>
                    <a:effectLst/>
                    <a:uLnTx/>
                    <a:uFillTx/>
                  </a:rPr>
                </a:br>
                <a:r>
                  <a:rPr kumimoji="0" lang="en-US" sz="2400" b="1" i="0" u="none" strike="noStrike" kern="0" cap="none" spc="0" normalizeH="0" baseline="0" noProof="0" dirty="0">
                    <a:ln>
                      <a:noFill/>
                    </a:ln>
                    <a:solidFill>
                      <a:schemeClr val="accent1"/>
                    </a:solidFill>
                    <a:effectLst/>
                    <a:uLnTx/>
                    <a:uFillTx/>
                  </a:rPr>
                  <a:t>contributing to political violence in the U.S.</a:t>
                </a:r>
                <a:endParaRPr kumimoji="0" lang="en-US" sz="2400" i="0" u="none" strike="noStrike" kern="0" cap="none" spc="0" normalizeH="0" baseline="0" noProof="0" dirty="0">
                  <a:ln>
                    <a:noFill/>
                  </a:ln>
                  <a:solidFill>
                    <a:schemeClr val="accent1"/>
                  </a:solidFill>
                  <a:effectLst/>
                  <a:uLnTx/>
                  <a:uFillTx/>
                </a:endParaRPr>
              </a:p>
            </p:txBody>
          </p:sp>
        </p:grpSp>
      </p:grpSp>
      <p:grpSp>
        <p:nvGrpSpPr>
          <p:cNvPr id="18" name="Group 17"/>
          <p:cNvGrpSpPr/>
          <p:nvPr/>
        </p:nvGrpSpPr>
        <p:grpSpPr>
          <a:xfrm>
            <a:off x="133576" y="2106664"/>
            <a:ext cx="5180939" cy="2247834"/>
            <a:chOff x="6324600" y="2184475"/>
            <a:chExt cx="5180939" cy="2247834"/>
          </a:xfrm>
        </p:grpSpPr>
        <p:grpSp>
          <p:nvGrpSpPr>
            <p:cNvPr id="23" name="Group 22"/>
            <p:cNvGrpSpPr/>
            <p:nvPr/>
          </p:nvGrpSpPr>
          <p:grpSpPr>
            <a:xfrm>
              <a:off x="6324600" y="2184475"/>
              <a:ext cx="3271603" cy="2155949"/>
              <a:chOff x="1032813" y="2855913"/>
              <a:chExt cx="2473354" cy="2155949"/>
            </a:xfrm>
          </p:grpSpPr>
          <p:sp>
            <p:nvSpPr>
              <p:cNvPr id="68" name="TextBox 67"/>
              <p:cNvSpPr txBox="1"/>
              <p:nvPr/>
            </p:nvSpPr>
            <p:spPr>
              <a:xfrm>
                <a:off x="1143967" y="2855913"/>
                <a:ext cx="2362200" cy="1446550"/>
              </a:xfrm>
              <a:prstGeom prst="rect">
                <a:avLst/>
              </a:prstGeom>
              <a:noFill/>
            </p:spPr>
            <p:txBody>
              <a:bodyPr wrap="square" rtlCol="0">
                <a:spAutoFit/>
              </a:bodyPr>
              <a:lstStyle/>
              <a:p>
                <a:pPr algn="r">
                  <a:defRPr/>
                </a:pPr>
                <a:r>
                  <a:rPr lang="en-US" sz="8800" b="1" kern="0" dirty="0">
                    <a:solidFill>
                      <a:srgbClr val="A10028"/>
                    </a:solidFill>
                  </a:rPr>
                  <a:t>58%</a:t>
                </a:r>
                <a:endParaRPr lang="en-US" sz="3600" b="1" kern="0" dirty="0">
                  <a:solidFill>
                    <a:srgbClr val="A10028"/>
                  </a:solidFill>
                </a:endParaRPr>
              </a:p>
            </p:txBody>
          </p:sp>
          <p:sp>
            <p:nvSpPr>
              <p:cNvPr id="69" name="Rectangle 68"/>
              <p:cNvSpPr/>
              <p:nvPr/>
            </p:nvSpPr>
            <p:spPr>
              <a:xfrm>
                <a:off x="1032813" y="3996199"/>
                <a:ext cx="2473354" cy="1015663"/>
              </a:xfrm>
              <a:prstGeom prst="rect">
                <a:avLst/>
              </a:prstGeom>
            </p:spPr>
            <p:txBody>
              <a:bodyPr wrap="square">
                <a:spAutoFit/>
              </a:bodyPr>
              <a:lstStyle/>
              <a:p>
                <a:pPr algn="r">
                  <a:defRPr/>
                </a:pPr>
                <a:r>
                  <a:rPr lang="en-US" sz="2000" kern="0" dirty="0">
                    <a:solidFill>
                      <a:srgbClr val="A10028"/>
                    </a:solidFill>
                  </a:rPr>
                  <a:t>of voters think it is more important to strengthen protections for free speech</a:t>
                </a:r>
                <a:endParaRPr lang="en-US" b="1" kern="0" dirty="0">
                  <a:solidFill>
                    <a:srgbClr val="A10028"/>
                  </a:solidFill>
                </a:endParaRPr>
              </a:p>
            </p:txBody>
          </p:sp>
        </p:grpSp>
        <p:grpSp>
          <p:nvGrpSpPr>
            <p:cNvPr id="24" name="Group 23"/>
            <p:cNvGrpSpPr/>
            <p:nvPr/>
          </p:nvGrpSpPr>
          <p:grpSpPr>
            <a:xfrm>
              <a:off x="9646816" y="2652761"/>
              <a:ext cx="1858723" cy="1779548"/>
              <a:chOff x="4165842" y="6663057"/>
              <a:chExt cx="1858723" cy="1779548"/>
            </a:xfrm>
          </p:grpSpPr>
          <p:grpSp>
            <p:nvGrpSpPr>
              <p:cNvPr id="25" name="Group 24"/>
              <p:cNvGrpSpPr/>
              <p:nvPr/>
            </p:nvGrpSpPr>
            <p:grpSpPr>
              <a:xfrm>
                <a:off x="4165842" y="6663057"/>
                <a:ext cx="1849396" cy="850588"/>
                <a:chOff x="1330325" y="2137505"/>
                <a:chExt cx="1931532" cy="888365"/>
              </a:xfrm>
            </p:grpSpPr>
            <p:grpSp>
              <p:nvGrpSpPr>
                <p:cNvPr id="48" name="Group 47"/>
                <p:cNvGrpSpPr>
                  <a:grpSpLocks noChangeAspect="1"/>
                </p:cNvGrpSpPr>
                <p:nvPr/>
              </p:nvGrpSpPr>
              <p:grpSpPr bwMode="auto">
                <a:xfrm>
                  <a:off x="1330325" y="2152745"/>
                  <a:ext cx="346075" cy="873125"/>
                  <a:chOff x="803" y="925"/>
                  <a:chExt cx="218" cy="550"/>
                </a:xfrm>
              </p:grpSpPr>
              <p:sp>
                <p:nvSpPr>
                  <p:cNvPr id="65"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66" name="Oval 65"/>
                  <p:cNvSpPr>
                    <a:spLocks noChangeArrowheads="1"/>
                  </p:cNvSpPr>
                  <p:nvPr/>
                </p:nvSpPr>
                <p:spPr bwMode="auto">
                  <a:xfrm>
                    <a:off x="867" y="925"/>
                    <a:ext cx="92" cy="91"/>
                  </a:xfrm>
                  <a:prstGeom prst="ellipse">
                    <a:avLst/>
                  </a:pr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67" name="Freeform 66"/>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49" name="Group 48"/>
                <p:cNvGrpSpPr>
                  <a:grpSpLocks noChangeAspect="1"/>
                </p:cNvGrpSpPr>
                <p:nvPr/>
              </p:nvGrpSpPr>
              <p:grpSpPr bwMode="auto">
                <a:xfrm>
                  <a:off x="1733859" y="2152745"/>
                  <a:ext cx="346075" cy="873125"/>
                  <a:chOff x="803" y="925"/>
                  <a:chExt cx="218" cy="550"/>
                </a:xfrm>
              </p:grpSpPr>
              <p:sp>
                <p:nvSpPr>
                  <p:cNvPr id="62"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63" name="Oval 62"/>
                  <p:cNvSpPr>
                    <a:spLocks noChangeArrowheads="1"/>
                  </p:cNvSpPr>
                  <p:nvPr/>
                </p:nvSpPr>
                <p:spPr bwMode="auto">
                  <a:xfrm>
                    <a:off x="867" y="925"/>
                    <a:ext cx="92" cy="91"/>
                  </a:xfrm>
                  <a:prstGeom prst="ellipse">
                    <a:avLst/>
                  </a:pr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64" name="Freeform 63"/>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50" name="Group 49"/>
                <p:cNvGrpSpPr>
                  <a:grpSpLocks noChangeAspect="1"/>
                </p:cNvGrpSpPr>
                <p:nvPr/>
              </p:nvGrpSpPr>
              <p:grpSpPr bwMode="auto">
                <a:xfrm>
                  <a:off x="2132795" y="2137505"/>
                  <a:ext cx="346075" cy="873125"/>
                  <a:chOff x="803" y="925"/>
                  <a:chExt cx="218" cy="550"/>
                </a:xfrm>
              </p:grpSpPr>
              <p:sp>
                <p:nvSpPr>
                  <p:cNvPr id="59"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60" name="Oval 59"/>
                  <p:cNvSpPr>
                    <a:spLocks noChangeArrowheads="1"/>
                  </p:cNvSpPr>
                  <p:nvPr/>
                </p:nvSpPr>
                <p:spPr bwMode="auto">
                  <a:xfrm>
                    <a:off x="867" y="925"/>
                    <a:ext cx="92" cy="91"/>
                  </a:xfrm>
                  <a:prstGeom prst="ellipse">
                    <a:avLst/>
                  </a:pr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61" name="Freeform 60"/>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51" name="Group 50"/>
                <p:cNvGrpSpPr>
                  <a:grpSpLocks noChangeAspect="1"/>
                </p:cNvGrpSpPr>
                <p:nvPr/>
              </p:nvGrpSpPr>
              <p:grpSpPr bwMode="auto">
                <a:xfrm>
                  <a:off x="2528378" y="2137505"/>
                  <a:ext cx="346075" cy="873125"/>
                  <a:chOff x="803" y="925"/>
                  <a:chExt cx="218" cy="550"/>
                </a:xfrm>
              </p:grpSpPr>
              <p:sp>
                <p:nvSpPr>
                  <p:cNvPr id="56"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57" name="Oval 56"/>
                  <p:cNvSpPr>
                    <a:spLocks noChangeArrowheads="1"/>
                  </p:cNvSpPr>
                  <p:nvPr/>
                </p:nvSpPr>
                <p:spPr bwMode="auto">
                  <a:xfrm>
                    <a:off x="867" y="925"/>
                    <a:ext cx="92" cy="91"/>
                  </a:xfrm>
                  <a:prstGeom prst="ellipse">
                    <a:avLst/>
                  </a:pr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58" name="Freeform 57"/>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52" name="Group 51"/>
                <p:cNvGrpSpPr>
                  <a:grpSpLocks noChangeAspect="1"/>
                </p:cNvGrpSpPr>
                <p:nvPr/>
              </p:nvGrpSpPr>
              <p:grpSpPr bwMode="auto">
                <a:xfrm>
                  <a:off x="2915782" y="2137505"/>
                  <a:ext cx="346075" cy="873125"/>
                  <a:chOff x="803" y="925"/>
                  <a:chExt cx="218" cy="550"/>
                </a:xfrm>
              </p:grpSpPr>
              <p:sp>
                <p:nvSpPr>
                  <p:cNvPr id="53"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54" name="Oval 53"/>
                  <p:cNvSpPr>
                    <a:spLocks noChangeArrowheads="1"/>
                  </p:cNvSpPr>
                  <p:nvPr/>
                </p:nvSpPr>
                <p:spPr bwMode="auto">
                  <a:xfrm>
                    <a:off x="867" y="925"/>
                    <a:ext cx="92" cy="91"/>
                  </a:xfrm>
                  <a:prstGeom prst="ellipse">
                    <a:avLst/>
                  </a:prstGeom>
                  <a:solidFill>
                    <a:srgbClr val="A10028"/>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55" name="Freeform 54"/>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A10028"/>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grpSp>
            <p:nvGrpSpPr>
              <p:cNvPr id="26" name="Group 25"/>
              <p:cNvGrpSpPr/>
              <p:nvPr/>
            </p:nvGrpSpPr>
            <p:grpSpPr>
              <a:xfrm>
                <a:off x="4175169" y="7592017"/>
                <a:ext cx="1849396" cy="850588"/>
                <a:chOff x="1330325" y="2137505"/>
                <a:chExt cx="1931532" cy="888365"/>
              </a:xfrm>
            </p:grpSpPr>
            <p:grpSp>
              <p:nvGrpSpPr>
                <p:cNvPr id="27" name="Group 26"/>
                <p:cNvGrpSpPr>
                  <a:grpSpLocks noChangeAspect="1"/>
                </p:cNvGrpSpPr>
                <p:nvPr/>
              </p:nvGrpSpPr>
              <p:grpSpPr bwMode="auto">
                <a:xfrm>
                  <a:off x="1330325" y="2152745"/>
                  <a:ext cx="346075" cy="873125"/>
                  <a:chOff x="803" y="925"/>
                  <a:chExt cx="218" cy="550"/>
                </a:xfrm>
              </p:grpSpPr>
              <p:sp>
                <p:nvSpPr>
                  <p:cNvPr id="45"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46" name="Oval 45"/>
                  <p:cNvSpPr>
                    <a:spLocks noChangeArrowheads="1"/>
                  </p:cNvSpPr>
                  <p:nvPr/>
                </p:nvSpPr>
                <p:spPr bwMode="auto">
                  <a:xfrm>
                    <a:off x="867" y="925"/>
                    <a:ext cx="92" cy="91"/>
                  </a:xfrm>
                  <a:prstGeom prst="ellipse">
                    <a:avLst/>
                  </a:pr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47" name="Freeform 46"/>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rgbClr val="A1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29" name="Group 28"/>
                <p:cNvGrpSpPr>
                  <a:grpSpLocks noChangeAspect="1"/>
                </p:cNvGrpSpPr>
                <p:nvPr/>
              </p:nvGrpSpPr>
              <p:grpSpPr bwMode="auto">
                <a:xfrm>
                  <a:off x="1733859" y="2152745"/>
                  <a:ext cx="346075" cy="873125"/>
                  <a:chOff x="803" y="925"/>
                  <a:chExt cx="218" cy="550"/>
                </a:xfrm>
              </p:grpSpPr>
              <p:sp>
                <p:nvSpPr>
                  <p:cNvPr id="42"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43" name="Oval 42"/>
                  <p:cNvSpPr>
                    <a:spLocks noChangeArrowheads="1"/>
                  </p:cNvSpPr>
                  <p:nvPr/>
                </p:nvSpPr>
                <p:spPr bwMode="auto">
                  <a:xfrm>
                    <a:off x="867" y="925"/>
                    <a:ext cx="92" cy="91"/>
                  </a:xfrm>
                  <a:prstGeom prst="ellipse">
                    <a:avLst/>
                  </a:prstGeom>
                  <a:solidFill>
                    <a:schemeClr val="bg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44" name="Freeform 43"/>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chemeClr val="bg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30" name="Group 29"/>
                <p:cNvGrpSpPr>
                  <a:grpSpLocks noChangeAspect="1"/>
                </p:cNvGrpSpPr>
                <p:nvPr/>
              </p:nvGrpSpPr>
              <p:grpSpPr bwMode="auto">
                <a:xfrm>
                  <a:off x="2132795" y="2137505"/>
                  <a:ext cx="346075" cy="873125"/>
                  <a:chOff x="803" y="925"/>
                  <a:chExt cx="218" cy="550"/>
                </a:xfrm>
              </p:grpSpPr>
              <p:sp>
                <p:nvSpPr>
                  <p:cNvPr id="39"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40" name="Oval 39"/>
                  <p:cNvSpPr>
                    <a:spLocks noChangeArrowheads="1"/>
                  </p:cNvSpPr>
                  <p:nvPr/>
                </p:nvSpPr>
                <p:spPr bwMode="auto">
                  <a:xfrm>
                    <a:off x="867" y="925"/>
                    <a:ext cx="92" cy="91"/>
                  </a:xfrm>
                  <a:prstGeom prst="ellipse">
                    <a:avLst/>
                  </a:prstGeom>
                  <a:solidFill>
                    <a:schemeClr val="tx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41" name="Freeform 40"/>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chemeClr val="tx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31" name="Group 30"/>
                <p:cNvGrpSpPr>
                  <a:grpSpLocks noChangeAspect="1"/>
                </p:cNvGrpSpPr>
                <p:nvPr/>
              </p:nvGrpSpPr>
              <p:grpSpPr bwMode="auto">
                <a:xfrm>
                  <a:off x="2528378" y="2137505"/>
                  <a:ext cx="346075" cy="873125"/>
                  <a:chOff x="803" y="925"/>
                  <a:chExt cx="218" cy="550"/>
                </a:xfrm>
              </p:grpSpPr>
              <p:sp>
                <p:nvSpPr>
                  <p:cNvPr id="36"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37" name="Oval 36"/>
                  <p:cNvSpPr>
                    <a:spLocks noChangeArrowheads="1"/>
                  </p:cNvSpPr>
                  <p:nvPr/>
                </p:nvSpPr>
                <p:spPr bwMode="auto">
                  <a:xfrm>
                    <a:off x="867" y="925"/>
                    <a:ext cx="92" cy="91"/>
                  </a:xfrm>
                  <a:prstGeom prst="ellipse">
                    <a:avLst/>
                  </a:pr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38" name="Freeform 37"/>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32" name="Group 31"/>
                <p:cNvGrpSpPr>
                  <a:grpSpLocks noChangeAspect="1"/>
                </p:cNvGrpSpPr>
                <p:nvPr/>
              </p:nvGrpSpPr>
              <p:grpSpPr bwMode="auto">
                <a:xfrm>
                  <a:off x="2915782" y="2137505"/>
                  <a:ext cx="346075" cy="873125"/>
                  <a:chOff x="803" y="925"/>
                  <a:chExt cx="218" cy="550"/>
                </a:xfrm>
              </p:grpSpPr>
              <p:sp>
                <p:nvSpPr>
                  <p:cNvPr id="33"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34" name="Oval 33"/>
                  <p:cNvSpPr>
                    <a:spLocks noChangeArrowheads="1"/>
                  </p:cNvSpPr>
                  <p:nvPr/>
                </p:nvSpPr>
                <p:spPr bwMode="auto">
                  <a:xfrm>
                    <a:off x="867" y="925"/>
                    <a:ext cx="92" cy="91"/>
                  </a:xfrm>
                  <a:prstGeom prst="ellipse">
                    <a:avLst/>
                  </a:prstGeom>
                  <a:solidFill>
                    <a:schemeClr val="accent5">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35" name="Freeform 34"/>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chemeClr val="accent5">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grpSp>
      </p:grpSp>
      <p:sp>
        <p:nvSpPr>
          <p:cNvPr id="70" name="Rectangle 69"/>
          <p:cNvSpPr/>
          <p:nvPr/>
        </p:nvSpPr>
        <p:spPr>
          <a:xfrm>
            <a:off x="6236125" y="1986475"/>
            <a:ext cx="4609994" cy="923330"/>
          </a:xfrm>
          <a:prstGeom prst="rect">
            <a:avLst/>
          </a:prstGeom>
        </p:spPr>
        <p:txBody>
          <a:bodyPr wrap="square">
            <a:spAutoFit/>
          </a:bodyPr>
          <a:lstStyle/>
          <a:p>
            <a:pPr algn="ctr">
              <a:defRPr/>
            </a:pPr>
            <a:r>
              <a:rPr lang="en-US" b="1" kern="0" dirty="0">
                <a:solidFill>
                  <a:srgbClr val="707276"/>
                </a:solidFill>
              </a:rPr>
              <a:t>Plays showing the assassination of President Trump and comedians showing mocks of his severed head on social media are…</a:t>
            </a:r>
          </a:p>
        </p:txBody>
      </p:sp>
      <p:sp>
        <p:nvSpPr>
          <p:cNvPr id="71" name="Rectangular Callout 70"/>
          <p:cNvSpPr/>
          <p:nvPr/>
        </p:nvSpPr>
        <p:spPr>
          <a:xfrm>
            <a:off x="1435295" y="4446689"/>
            <a:ext cx="3556119" cy="646516"/>
          </a:xfrm>
          <a:prstGeom prst="wedgeRectCallout">
            <a:avLst>
              <a:gd name="adj1" fmla="val -18579"/>
              <a:gd name="adj2" fmla="val -49713"/>
            </a:avLst>
          </a:prstGeom>
          <a:noFill/>
          <a:ln>
            <a:solidFill>
              <a:srgbClr val="44546A"/>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2400" b="1" kern="0" dirty="0">
                <a:solidFill>
                  <a:srgbClr val="707276"/>
                </a:solidFill>
              </a:rPr>
              <a:t>42% </a:t>
            </a:r>
            <a:r>
              <a:rPr lang="en-US" sz="1400" kern="0" dirty="0">
                <a:solidFill>
                  <a:srgbClr val="707276"/>
                </a:solidFill>
              </a:rPr>
              <a:t>feel preventing hate speech and creating safe spaces is more important</a:t>
            </a:r>
          </a:p>
        </p:txBody>
      </p:sp>
    </p:spTree>
    <p:extLst>
      <p:ext uri="{BB962C8B-B14F-4D97-AF65-F5344CB8AC3E}">
        <p14:creationId xmlns:p14="http://schemas.microsoft.com/office/powerpoint/2010/main" val="3495647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31" name="think-cell Slide" r:id="rId4" imgW="540" imgH="541" progId="TCLayout.ActiveDocument.1">
                  <p:embed/>
                </p:oleObj>
              </mc:Choice>
              <mc:Fallback>
                <p:oleObj name="think-cell Slide" r:id="rId4" imgW="540" imgH="541" progId="TCLayout.ActiveDocument.1">
                  <p:embed/>
                  <p:pic>
                    <p:nvPicPr>
                      <p:cNvPr id="5" name="Objec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Voters are split when it comes to how the media is treating the president</a:t>
            </a:r>
          </a:p>
        </p:txBody>
      </p:sp>
      <p:sp>
        <p:nvSpPr>
          <p:cNvPr id="16" name="Text Placeholder 2"/>
          <p:cNvSpPr>
            <a:spLocks noGrp="1"/>
          </p:cNvSpPr>
          <p:nvPr>
            <p:ph type="body" idx="13"/>
          </p:nvPr>
        </p:nvSpPr>
        <p:spPr/>
        <p:txBody>
          <a:bodyPr/>
          <a:lstStyle/>
          <a:p>
            <a:r>
              <a:rPr lang="en-US" dirty="0"/>
              <a:t>But most don’t think the President is helping himself with his tweets.</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(n=2258)</a:t>
            </a:r>
            <a:endParaRPr lang="en-US" dirty="0">
              <a:solidFill>
                <a:srgbClr val="262626"/>
              </a:solidFill>
              <a:ea typeface="MS Mincho" panose="02020609040205080304" pitchFamily="49" charset="-128"/>
            </a:endParaRPr>
          </a:p>
          <a:p>
            <a:pPr>
              <a:spcBef>
                <a:spcPts val="0"/>
              </a:spcBef>
            </a:pPr>
            <a:r>
              <a:rPr lang="en-US" dirty="0">
                <a:solidFill>
                  <a:srgbClr val="000000"/>
                </a:solidFill>
                <a:latin typeface="Calibri" panose="020F0502020204030204" pitchFamily="34" charset="0"/>
                <a:ea typeface="Arial" panose="020B0604020202020204" pitchFamily="34" charset="0"/>
                <a:cs typeface="Calibri" panose="020F0502020204030204" pitchFamily="34" charset="0"/>
              </a:rPr>
              <a:t>O6 Do you think the media is being fair or unfair to President Trump?</a:t>
            </a:r>
          </a:p>
          <a:p>
            <a:pPr>
              <a:spcBef>
                <a:spcPts val="0"/>
              </a:spcBef>
            </a:pPr>
            <a:r>
              <a:rPr lang="en-US" dirty="0">
                <a:solidFill>
                  <a:srgbClr val="262626"/>
                </a:solidFill>
              </a:rPr>
              <a:t>O7 Do you think President Trump is helping or hurting his case with his tweets?</a:t>
            </a:r>
          </a:p>
        </p:txBody>
      </p:sp>
      <p:grpSp>
        <p:nvGrpSpPr>
          <p:cNvPr id="3" name="Group 2"/>
          <p:cNvGrpSpPr/>
          <p:nvPr/>
        </p:nvGrpSpPr>
        <p:grpSpPr>
          <a:xfrm>
            <a:off x="1084898" y="2362200"/>
            <a:ext cx="5788342" cy="3530009"/>
            <a:chOff x="1084898" y="2629053"/>
            <a:chExt cx="5788342" cy="3530009"/>
          </a:xfrm>
        </p:grpSpPr>
        <p:sp>
          <p:nvSpPr>
            <p:cNvPr id="19" name="Oval 18"/>
            <p:cNvSpPr/>
            <p:nvPr/>
          </p:nvSpPr>
          <p:spPr>
            <a:xfrm>
              <a:off x="1084898" y="3125516"/>
              <a:ext cx="1828800" cy="1828800"/>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2800" b="1" i="0" u="none" strike="noStrike" kern="0" cap="none" spc="0" normalizeH="0" baseline="0" noProof="0" dirty="0">
                  <a:ln>
                    <a:noFill/>
                  </a:ln>
                  <a:solidFill>
                    <a:srgbClr val="707276"/>
                  </a:solidFill>
                  <a:effectLst/>
                  <a:uLnTx/>
                  <a:uFillTx/>
                </a:rPr>
                <a:t>49% </a:t>
              </a:r>
              <a:br>
                <a:rPr kumimoji="0" lang="en-US" sz="3600" b="1" i="0" u="none" strike="noStrike" kern="0" cap="none" spc="0" normalizeH="0" baseline="0" noProof="0" dirty="0">
                  <a:ln>
                    <a:noFill/>
                  </a:ln>
                  <a:solidFill>
                    <a:srgbClr val="707276"/>
                  </a:solidFill>
                  <a:effectLst/>
                  <a:uLnTx/>
                  <a:uFillTx/>
                </a:rPr>
              </a:br>
              <a:r>
                <a:rPr lang="en-US" b="1" kern="0" noProof="0" dirty="0">
                  <a:solidFill>
                    <a:srgbClr val="707276"/>
                  </a:solidFill>
                </a:rPr>
                <a:t>Fair</a:t>
              </a:r>
              <a:endParaRPr lang="en-US" kern="0" dirty="0">
                <a:solidFill>
                  <a:srgbClr val="707276"/>
                </a:solidFill>
              </a:endParaRPr>
            </a:p>
          </p:txBody>
        </p:sp>
        <p:grpSp>
          <p:nvGrpSpPr>
            <p:cNvPr id="20" name="Group 19"/>
            <p:cNvGrpSpPr/>
            <p:nvPr/>
          </p:nvGrpSpPr>
          <p:grpSpPr>
            <a:xfrm>
              <a:off x="1813560" y="2629053"/>
              <a:ext cx="5059680" cy="3530009"/>
              <a:chOff x="4800600" y="2566837"/>
              <a:chExt cx="5359400" cy="3547533"/>
            </a:xfrm>
          </p:grpSpPr>
          <p:graphicFrame>
            <p:nvGraphicFramePr>
              <p:cNvPr id="21" name="Chart 20"/>
              <p:cNvGraphicFramePr/>
              <p:nvPr>
                <p:extLst/>
              </p:nvPr>
            </p:nvGraphicFramePr>
            <p:xfrm>
              <a:off x="4800600" y="2566837"/>
              <a:ext cx="5359400" cy="3547533"/>
            </p:xfrm>
            <a:graphic>
              <a:graphicData uri="http://schemas.openxmlformats.org/drawingml/2006/chart">
                <c:chart xmlns:c="http://schemas.openxmlformats.org/drawingml/2006/chart" xmlns:r="http://schemas.openxmlformats.org/officeDocument/2006/relationships" r:id="rId6"/>
              </a:graphicData>
            </a:graphic>
          </p:graphicFrame>
          <p:sp>
            <p:nvSpPr>
              <p:cNvPr id="22" name="Oval 21"/>
              <p:cNvSpPr/>
              <p:nvPr/>
            </p:nvSpPr>
            <p:spPr>
              <a:xfrm>
                <a:off x="5785309" y="2643415"/>
                <a:ext cx="3407311"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5400" b="1" kern="0" dirty="0">
                    <a:solidFill>
                      <a:schemeClr val="accent4">
                        <a:lumMod val="75000"/>
                      </a:schemeClr>
                    </a:solidFill>
                  </a:rPr>
                  <a:t>51</a:t>
                </a:r>
                <a:r>
                  <a:rPr kumimoji="0" lang="en-US" sz="5400" b="1" i="0" u="none" strike="noStrike" kern="0" cap="none" spc="0" normalizeH="0" baseline="0" noProof="0" dirty="0">
                    <a:ln>
                      <a:noFill/>
                    </a:ln>
                    <a:solidFill>
                      <a:schemeClr val="accent4">
                        <a:lumMod val="75000"/>
                      </a:schemeClr>
                    </a:solidFill>
                    <a:effectLst/>
                    <a:uLnTx/>
                    <a:uFillTx/>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4">
                        <a:lumMod val="75000"/>
                      </a:schemeClr>
                    </a:solidFill>
                    <a:effectLst/>
                    <a:uLnTx/>
                    <a:uFillTx/>
                  </a:rPr>
                  <a:t>Unfair to President</a:t>
                </a:r>
                <a:r>
                  <a:rPr kumimoji="0" lang="en-US" sz="2400" b="1" i="0" u="none" strike="noStrike" kern="0" cap="none" spc="0" normalizeH="0" noProof="0" dirty="0">
                    <a:ln>
                      <a:noFill/>
                    </a:ln>
                    <a:solidFill>
                      <a:schemeClr val="accent4">
                        <a:lumMod val="75000"/>
                      </a:schemeClr>
                    </a:solidFill>
                    <a:effectLst/>
                    <a:uLnTx/>
                    <a:uFillTx/>
                  </a:rPr>
                  <a:t> Trump</a:t>
                </a:r>
                <a:endParaRPr kumimoji="0" lang="en-US" sz="2400" i="0" u="none" strike="noStrike" kern="0" cap="none" spc="0" normalizeH="0" baseline="0" noProof="0" dirty="0">
                  <a:ln>
                    <a:noFill/>
                  </a:ln>
                  <a:solidFill>
                    <a:schemeClr val="accent4">
                      <a:lumMod val="75000"/>
                    </a:schemeClr>
                  </a:solidFill>
                  <a:effectLst/>
                  <a:uLnTx/>
                  <a:uFillTx/>
                </a:endParaRPr>
              </a:p>
            </p:txBody>
          </p:sp>
        </p:grpSp>
      </p:grpSp>
      <p:sp>
        <p:nvSpPr>
          <p:cNvPr id="28" name="Rectangle 27"/>
          <p:cNvSpPr/>
          <p:nvPr/>
        </p:nvSpPr>
        <p:spPr>
          <a:xfrm>
            <a:off x="1375270" y="1858937"/>
            <a:ext cx="4837371"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707276"/>
                </a:solidFill>
                <a:effectLst/>
                <a:uLnTx/>
                <a:uFillTx/>
              </a:rPr>
              <a:t>The media is being…</a:t>
            </a:r>
          </a:p>
        </p:txBody>
      </p:sp>
      <p:grpSp>
        <p:nvGrpSpPr>
          <p:cNvPr id="74" name="Group 73"/>
          <p:cNvGrpSpPr/>
          <p:nvPr/>
        </p:nvGrpSpPr>
        <p:grpSpPr>
          <a:xfrm>
            <a:off x="5827542" y="2162357"/>
            <a:ext cx="5628330" cy="3599770"/>
            <a:chOff x="1844040" y="2543435"/>
            <a:chExt cx="5628330" cy="3599770"/>
          </a:xfrm>
        </p:grpSpPr>
        <p:sp>
          <p:nvSpPr>
            <p:cNvPr id="75" name="Oval 74"/>
            <p:cNvSpPr/>
            <p:nvPr/>
          </p:nvSpPr>
          <p:spPr>
            <a:xfrm>
              <a:off x="5643570" y="2543435"/>
              <a:ext cx="1828800" cy="1828800"/>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kern="0" noProof="0" dirty="0">
                  <a:solidFill>
                    <a:srgbClr val="707276"/>
                  </a:solidFill>
                </a:rPr>
                <a:t>19</a:t>
              </a:r>
              <a:r>
                <a:rPr kumimoji="0" lang="en-US" sz="4000" b="1" i="0" u="none" strike="noStrike" kern="0" cap="none" spc="0" normalizeH="0" baseline="0" noProof="0" dirty="0">
                  <a:ln>
                    <a:noFill/>
                  </a:ln>
                  <a:solidFill>
                    <a:srgbClr val="707276"/>
                  </a:solidFill>
                  <a:effectLst/>
                  <a:uLnTx/>
                  <a:uFillTx/>
                </a:rPr>
                <a:t>% </a:t>
              </a:r>
              <a:br>
                <a:rPr kumimoji="0" lang="en-US" sz="4800" b="1" i="0" u="none" strike="noStrike" kern="0" cap="none" spc="0" normalizeH="0" baseline="0" noProof="0" dirty="0">
                  <a:ln>
                    <a:noFill/>
                  </a:ln>
                  <a:solidFill>
                    <a:srgbClr val="707276"/>
                  </a:solidFill>
                  <a:effectLst/>
                  <a:uLnTx/>
                  <a:uFillTx/>
                </a:rPr>
              </a:br>
              <a:r>
                <a:rPr lang="en-US" sz="2000" b="1" kern="0" dirty="0">
                  <a:solidFill>
                    <a:srgbClr val="707276"/>
                  </a:solidFill>
                </a:rPr>
                <a:t>helping his case</a:t>
              </a:r>
              <a:endParaRPr lang="en-US" sz="2000" kern="0" dirty="0">
                <a:solidFill>
                  <a:srgbClr val="707276"/>
                </a:solidFill>
              </a:endParaRPr>
            </a:p>
          </p:txBody>
        </p:sp>
        <p:grpSp>
          <p:nvGrpSpPr>
            <p:cNvPr id="76" name="Group 75"/>
            <p:cNvGrpSpPr/>
            <p:nvPr/>
          </p:nvGrpSpPr>
          <p:grpSpPr>
            <a:xfrm>
              <a:off x="1844040" y="2613196"/>
              <a:ext cx="5059680" cy="3530009"/>
              <a:chOff x="4832885" y="2550901"/>
              <a:chExt cx="5359400" cy="3547533"/>
            </a:xfrm>
          </p:grpSpPr>
          <p:graphicFrame>
            <p:nvGraphicFramePr>
              <p:cNvPr id="77" name="Chart 76"/>
              <p:cNvGraphicFramePr/>
              <p:nvPr>
                <p:extLst/>
              </p:nvPr>
            </p:nvGraphicFramePr>
            <p:xfrm>
              <a:off x="4832885" y="2550901"/>
              <a:ext cx="5359400" cy="3547533"/>
            </p:xfrm>
            <a:graphic>
              <a:graphicData uri="http://schemas.openxmlformats.org/drawingml/2006/chart">
                <c:chart xmlns:c="http://schemas.openxmlformats.org/drawingml/2006/chart" xmlns:r="http://schemas.openxmlformats.org/officeDocument/2006/relationships" r:id="rId7"/>
              </a:graphicData>
            </a:graphic>
          </p:graphicFrame>
          <p:sp>
            <p:nvSpPr>
              <p:cNvPr id="78" name="Oval 77"/>
              <p:cNvSpPr/>
              <p:nvPr/>
            </p:nvSpPr>
            <p:spPr>
              <a:xfrm>
                <a:off x="5848694" y="2592160"/>
                <a:ext cx="3263212"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5400" b="1" kern="0" noProof="0" dirty="0">
                    <a:solidFill>
                      <a:schemeClr val="accent1"/>
                    </a:solidFill>
                  </a:rPr>
                  <a:t>81</a:t>
                </a:r>
                <a:r>
                  <a:rPr kumimoji="0" lang="en-US" sz="5400" b="1" i="0" u="none" strike="noStrike" kern="0" cap="none" spc="0" normalizeH="0" baseline="0" noProof="0" dirty="0">
                    <a:ln>
                      <a:noFill/>
                    </a:ln>
                    <a:solidFill>
                      <a:schemeClr val="accent1"/>
                    </a:solidFill>
                    <a:effectLst/>
                    <a:uLnTx/>
                    <a:uFillTx/>
                  </a:rPr>
                  <a:t>%</a:t>
                </a:r>
                <a:br>
                  <a:rPr kumimoji="0" lang="en-US" sz="6600" b="1" i="0" u="none" strike="noStrike" kern="0" cap="none" spc="0" normalizeH="0" baseline="0" noProof="0" dirty="0">
                    <a:ln>
                      <a:noFill/>
                    </a:ln>
                    <a:solidFill>
                      <a:schemeClr val="accent1"/>
                    </a:solidFill>
                    <a:effectLst/>
                    <a:uLnTx/>
                    <a:uFillTx/>
                  </a:rPr>
                </a:br>
                <a:r>
                  <a:rPr kumimoji="0" lang="en-US" sz="2400" b="1" i="0" u="none" strike="noStrike" kern="0" cap="none" spc="0" normalizeH="0" baseline="0" noProof="0" dirty="0">
                    <a:ln>
                      <a:noFill/>
                    </a:ln>
                    <a:solidFill>
                      <a:schemeClr val="accent1"/>
                    </a:solidFill>
                    <a:effectLst/>
                    <a:uLnTx/>
                    <a:uFillTx/>
                  </a:rPr>
                  <a:t>hurting his case with his tweets</a:t>
                </a:r>
                <a:endParaRPr kumimoji="0" lang="en-US" sz="2400" i="0" u="none" strike="noStrike" kern="0" cap="none" spc="0" normalizeH="0" baseline="0" noProof="0" dirty="0">
                  <a:ln>
                    <a:noFill/>
                  </a:ln>
                  <a:solidFill>
                    <a:schemeClr val="accent1"/>
                  </a:solidFill>
                  <a:effectLst/>
                  <a:uLnTx/>
                  <a:uFillTx/>
                </a:endParaRPr>
              </a:p>
            </p:txBody>
          </p:sp>
        </p:grpSp>
      </p:grpSp>
      <p:sp>
        <p:nvSpPr>
          <p:cNvPr id="18" name="Rectangle 17"/>
          <p:cNvSpPr/>
          <p:nvPr/>
        </p:nvSpPr>
        <p:spPr>
          <a:xfrm>
            <a:off x="5938696" y="1858937"/>
            <a:ext cx="4837371"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707276"/>
                </a:solidFill>
                <a:effectLst/>
                <a:uLnTx/>
                <a:uFillTx/>
              </a:rPr>
              <a:t>President Trump</a:t>
            </a:r>
            <a:r>
              <a:rPr lang="en-US" b="1" kern="0" dirty="0">
                <a:solidFill>
                  <a:srgbClr val="707276"/>
                </a:solidFill>
              </a:rPr>
              <a:t> is</a:t>
            </a:r>
            <a:r>
              <a:rPr kumimoji="0" lang="en-US" sz="1800" b="1" i="0" u="none" strike="noStrike" kern="0" cap="none" spc="0" normalizeH="0" noProof="0" dirty="0">
                <a:ln>
                  <a:noFill/>
                </a:ln>
                <a:solidFill>
                  <a:srgbClr val="707276"/>
                </a:solidFill>
                <a:effectLst/>
                <a:uLnTx/>
                <a:uFillTx/>
              </a:rPr>
              <a:t>..</a:t>
            </a:r>
            <a:endParaRPr kumimoji="0" lang="en-US" sz="1800" b="1" i="0" u="none" strike="noStrike" kern="0" cap="none" spc="0" normalizeH="0" baseline="0" noProof="0" dirty="0">
              <a:ln>
                <a:noFill/>
              </a:ln>
              <a:solidFill>
                <a:srgbClr val="707276"/>
              </a:solidFill>
              <a:effectLst/>
              <a:uLnTx/>
              <a:uFillTx/>
            </a:endParaRPr>
          </a:p>
        </p:txBody>
      </p:sp>
    </p:spTree>
    <p:extLst>
      <p:ext uri="{BB962C8B-B14F-4D97-AF65-F5344CB8AC3E}">
        <p14:creationId xmlns:p14="http://schemas.microsoft.com/office/powerpoint/2010/main" val="32083241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Voters Don’t seem to believe the unity shown </a:t>
            </a:r>
            <a:br>
              <a:rPr lang="en-US" dirty="0"/>
            </a:br>
            <a:r>
              <a:rPr lang="en-US" dirty="0"/>
              <a:t>after the congressional shooting will last</a:t>
            </a:r>
          </a:p>
        </p:txBody>
      </p:sp>
      <p:sp>
        <p:nvSpPr>
          <p:cNvPr id="3" name="Text Placeholder 2"/>
          <p:cNvSpPr>
            <a:spLocks noGrp="1"/>
          </p:cNvSpPr>
          <p:nvPr>
            <p:ph type="body" idx="13"/>
          </p:nvPr>
        </p:nvSpPr>
        <p:spPr/>
        <p:txBody>
          <a:bodyPr/>
          <a:lstStyle/>
          <a:p>
            <a:r>
              <a:rPr lang="en-US" dirty="0"/>
              <a:t>Over 4 in 5 voters (82%) believe that the unity was just a show for politics, though younger voters are more optimistic.</a:t>
            </a:r>
          </a:p>
          <a:p>
            <a:endParaRPr lang="en-US" dirty="0"/>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(n=2258)</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O8 Do you think the unity shown after the congressional shooting this week will last or was it just a show for politics?.</a:t>
            </a:r>
          </a:p>
        </p:txBody>
      </p:sp>
      <p:sp>
        <p:nvSpPr>
          <p:cNvPr id="8" name="Rectangle 7"/>
          <p:cNvSpPr/>
          <p:nvPr/>
        </p:nvSpPr>
        <p:spPr>
          <a:xfrm>
            <a:off x="2135628" y="2754868"/>
            <a:ext cx="7160772" cy="369332"/>
          </a:xfrm>
          <a:prstGeom prst="rect">
            <a:avLst/>
          </a:prstGeom>
        </p:spPr>
        <p:txBody>
          <a:bodyPr wrap="square">
            <a:spAutoFit/>
          </a:bodyPr>
          <a:lstStyle/>
          <a:p>
            <a:pPr algn="ctr">
              <a:defRPr/>
            </a:pPr>
            <a:r>
              <a:rPr lang="en-US" b="1" kern="0" dirty="0">
                <a:solidFill>
                  <a:srgbClr val="707276"/>
                </a:solidFill>
              </a:rPr>
              <a:t>Voters feel the unity shown after the congressional shooting this week…</a:t>
            </a:r>
          </a:p>
        </p:txBody>
      </p:sp>
      <p:grpSp>
        <p:nvGrpSpPr>
          <p:cNvPr id="9" name="Group 8"/>
          <p:cNvGrpSpPr/>
          <p:nvPr/>
        </p:nvGrpSpPr>
        <p:grpSpPr>
          <a:xfrm>
            <a:off x="2283972" y="3117166"/>
            <a:ext cx="6934200" cy="1641443"/>
            <a:chOff x="6391573" y="5020252"/>
            <a:chExt cx="5281336" cy="1641443"/>
          </a:xfrm>
        </p:grpSpPr>
        <p:grpSp>
          <p:nvGrpSpPr>
            <p:cNvPr id="10" name="Group 9"/>
            <p:cNvGrpSpPr/>
            <p:nvPr/>
          </p:nvGrpSpPr>
          <p:grpSpPr>
            <a:xfrm>
              <a:off x="6391573" y="5020252"/>
              <a:ext cx="5281336" cy="1641443"/>
              <a:chOff x="5249366" y="3972352"/>
              <a:chExt cx="5281336" cy="1641443"/>
            </a:xfrm>
          </p:grpSpPr>
          <p:graphicFrame>
            <p:nvGraphicFramePr>
              <p:cNvPr id="12" name="Chart 11"/>
              <p:cNvGraphicFramePr/>
              <p:nvPr>
                <p:extLst/>
              </p:nvPr>
            </p:nvGraphicFramePr>
            <p:xfrm>
              <a:off x="5249366" y="4324126"/>
              <a:ext cx="5281336" cy="1289669"/>
            </p:xfrm>
            <a:graphic>
              <a:graphicData uri="http://schemas.openxmlformats.org/drawingml/2006/chart">
                <c:chart xmlns:c="http://schemas.openxmlformats.org/drawingml/2006/chart" xmlns:r="http://schemas.openxmlformats.org/officeDocument/2006/relationships" r:id="rId2"/>
              </a:graphicData>
            </a:graphic>
          </p:graphicFrame>
          <p:sp>
            <p:nvSpPr>
              <p:cNvPr id="13" name="Rounded Rectangle 127"/>
              <p:cNvSpPr/>
              <p:nvPr/>
            </p:nvSpPr>
            <p:spPr>
              <a:xfrm>
                <a:off x="8267272" y="3972352"/>
                <a:ext cx="2249121" cy="7817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r">
                  <a:defRPr/>
                </a:pPr>
                <a:r>
                  <a:rPr lang="en-US" b="1" kern="0" dirty="0">
                    <a:solidFill>
                      <a:srgbClr val="009DD9"/>
                    </a:solidFill>
                  </a:rPr>
                  <a:t>Was just a show for politics</a:t>
                </a:r>
                <a:endParaRPr lang="en-US" i="1" kern="0" dirty="0">
                  <a:solidFill>
                    <a:srgbClr val="009DD9"/>
                  </a:solidFill>
                </a:endParaRPr>
              </a:p>
            </p:txBody>
          </p:sp>
        </p:grpSp>
        <p:sp>
          <p:nvSpPr>
            <p:cNvPr id="11" name="Rounded Rectangle 128"/>
            <p:cNvSpPr/>
            <p:nvPr/>
          </p:nvSpPr>
          <p:spPr>
            <a:xfrm>
              <a:off x="6427645" y="5028066"/>
              <a:ext cx="2030596" cy="7817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b="1" kern="0" dirty="0">
                  <a:solidFill>
                    <a:srgbClr val="A10028"/>
                  </a:solidFill>
                </a:rPr>
                <a:t>Will last</a:t>
              </a:r>
              <a:endParaRPr lang="en-US" i="1" kern="0" dirty="0">
                <a:solidFill>
                  <a:srgbClr val="A10028"/>
                </a:solidFill>
              </a:endParaRPr>
            </a:p>
          </p:txBody>
        </p:sp>
      </p:grpSp>
      <p:sp>
        <p:nvSpPr>
          <p:cNvPr id="14" name="Text Placeholder 3"/>
          <p:cNvSpPr txBox="1">
            <a:spLocks/>
          </p:cNvSpPr>
          <p:nvPr/>
        </p:nvSpPr>
        <p:spPr>
          <a:xfrm>
            <a:off x="989620" y="6142051"/>
            <a:ext cx="10887287" cy="434712"/>
          </a:xfrm>
          <a:prstGeom prst="rect">
            <a:avLst/>
          </a:prstGeom>
        </p:spPr>
        <p:txBody>
          <a:bodyPr vert="horz" wrap="square" lIns="91440" tIns="0" rIns="91440" bIns="0" rtlCol="0" anchor="b" anchorCtr="0">
            <a:noAutofit/>
          </a:bodyPr>
          <a:lstStyle>
            <a:lvl1pPr marL="0" indent="0" algn="l" defTabSz="457200" rtl="0" eaLnBrk="1" latinLnBrk="0" hangingPunct="1">
              <a:lnSpc>
                <a:spcPct val="100000"/>
              </a:lnSpc>
              <a:spcBef>
                <a:spcPts val="60"/>
              </a:spcBef>
              <a:buClr>
                <a:srgbClr val="5F5F5F"/>
              </a:buClr>
              <a:buFont typeface="Arial"/>
              <a:buNone/>
              <a:defRPr sz="800" b="0" kern="1200" baseline="0">
                <a:solidFill>
                  <a:schemeClr val="tx1"/>
                </a:solidFill>
                <a:latin typeface="+mn-lt"/>
                <a:ea typeface="+mn-ea"/>
                <a:cs typeface="+mn-cs"/>
              </a:defRPr>
            </a:lvl1pPr>
            <a:lvl2pPr marL="457200" indent="0" algn="l" defTabSz="457200" rtl="0" eaLnBrk="1" latinLnBrk="0" hangingPunct="1">
              <a:lnSpc>
                <a:spcPct val="100000"/>
              </a:lnSpc>
              <a:spcBef>
                <a:spcPts val="800"/>
              </a:spcBef>
              <a:buClr>
                <a:srgbClr val="5F5F5F"/>
              </a:buClr>
              <a:buFont typeface="Arial" pitchFamily="34" charset="0"/>
              <a:buNone/>
              <a:defRPr sz="2000" b="1" kern="1200" baseline="0">
                <a:solidFill>
                  <a:srgbClr val="5F5F5F"/>
                </a:solidFill>
                <a:latin typeface="+mn-lt"/>
                <a:ea typeface="+mn-ea"/>
                <a:cs typeface="+mn-cs"/>
              </a:defRPr>
            </a:lvl2pPr>
            <a:lvl3pPr marL="914400" indent="0" algn="l" defTabSz="457200" rtl="0" eaLnBrk="1" latinLnBrk="0" hangingPunct="1">
              <a:lnSpc>
                <a:spcPct val="100000"/>
              </a:lnSpc>
              <a:spcBef>
                <a:spcPts val="700"/>
              </a:spcBef>
              <a:buClr>
                <a:srgbClr val="5F5F5F"/>
              </a:buClr>
              <a:buFont typeface="Arial"/>
              <a:buNone/>
              <a:defRPr sz="1800" b="1" kern="1200" baseline="0">
                <a:solidFill>
                  <a:srgbClr val="5F5F5F"/>
                </a:solidFill>
                <a:latin typeface="+mn-lt"/>
                <a:ea typeface="+mn-ea"/>
                <a:cs typeface="+mn-cs"/>
              </a:defRPr>
            </a:lvl3pPr>
            <a:lvl4pPr marL="13716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4pPr>
            <a:lvl5pPr marL="18288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endParaRPr lang="en-US" dirty="0">
              <a:solidFill>
                <a:srgbClr val="262626"/>
              </a:solidFill>
              <a:ea typeface="MS Mincho" panose="02020609040205080304" pitchFamily="49" charset="-128"/>
            </a:endParaRPr>
          </a:p>
        </p:txBody>
      </p:sp>
      <p:sp>
        <p:nvSpPr>
          <p:cNvPr id="15" name="Rectangular Callout 14"/>
          <p:cNvSpPr/>
          <p:nvPr/>
        </p:nvSpPr>
        <p:spPr>
          <a:xfrm>
            <a:off x="2908038" y="5115381"/>
            <a:ext cx="2502161" cy="523420"/>
          </a:xfrm>
          <a:prstGeom prst="wedgeRectCallout">
            <a:avLst>
              <a:gd name="adj1" fmla="val -37821"/>
              <a:gd name="adj2" fmla="val -100250"/>
            </a:avLst>
          </a:prstGeom>
          <a:noFill/>
          <a:ln>
            <a:solidFill>
              <a:srgbClr val="44546A"/>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defRPr/>
            </a:pPr>
            <a:r>
              <a:rPr lang="en-US" sz="1400" kern="0" dirty="0">
                <a:solidFill>
                  <a:srgbClr val="707276"/>
                </a:solidFill>
              </a:rPr>
              <a:t>31% of  18- 34 year olds</a:t>
            </a:r>
          </a:p>
          <a:p>
            <a:pPr marL="285750" indent="-285750">
              <a:buFont typeface="Arial" panose="020B0604020202020204" pitchFamily="34" charset="0"/>
              <a:buChar char="•"/>
              <a:defRPr/>
            </a:pPr>
            <a:r>
              <a:rPr lang="en-US" sz="1400" kern="0" dirty="0">
                <a:solidFill>
                  <a:srgbClr val="707276"/>
                </a:solidFill>
              </a:rPr>
              <a:t>11% of 65+</a:t>
            </a:r>
          </a:p>
        </p:txBody>
      </p:sp>
    </p:spTree>
    <p:extLst>
      <p:ext uri="{BB962C8B-B14F-4D97-AF65-F5344CB8AC3E}">
        <p14:creationId xmlns:p14="http://schemas.microsoft.com/office/powerpoint/2010/main" val="370803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5" name="think-cell Slide" r:id="rId4" imgW="540" imgH="541" progId="TCLayout.ActiveDocument.1">
                  <p:embed/>
                </p:oleObj>
              </mc:Choice>
              <mc:Fallback>
                <p:oleObj name="think-cell Slide" r:id="rId4" imgW="540" imgH="541" progId="TCLayout.ActiveDocument.1">
                  <p:embed/>
                  <p:pic>
                    <p:nvPicPr>
                      <p:cNvPr id="5" name="Objec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Majority of Voters are against raising the U.S. government’s debt ceiling </a:t>
            </a:r>
          </a:p>
        </p:txBody>
      </p:sp>
      <p:sp>
        <p:nvSpPr>
          <p:cNvPr id="16" name="Text Placeholder 2"/>
          <p:cNvSpPr>
            <a:spLocks noGrp="1"/>
          </p:cNvSpPr>
          <p:nvPr>
            <p:ph type="body" idx="13"/>
          </p:nvPr>
        </p:nvSpPr>
        <p:spPr/>
        <p:txBody>
          <a:bodyPr/>
          <a:lstStyle/>
          <a:p>
            <a:r>
              <a:rPr lang="en-US" dirty="0"/>
              <a:t>Over 4 in 5 (83%) believe Congress should include some conditions when increasing the debt ceiling.</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(n=2258)</a:t>
            </a:r>
            <a:endParaRPr lang="en-US" dirty="0">
              <a:solidFill>
                <a:srgbClr val="262626"/>
              </a:solidFill>
              <a:ea typeface="MS Mincho" panose="02020609040205080304" pitchFamily="49" charset="-128"/>
            </a:endParaRPr>
          </a:p>
          <a:p>
            <a:pPr>
              <a:spcBef>
                <a:spcPts val="0"/>
              </a:spcBef>
            </a:pPr>
            <a:r>
              <a:rPr lang="en-US" dirty="0">
                <a:solidFill>
                  <a:srgbClr val="000000"/>
                </a:solidFill>
                <a:latin typeface="Calibri" panose="020F0502020204030204" pitchFamily="34" charset="0"/>
                <a:ea typeface="Arial" panose="020B0604020202020204" pitchFamily="34" charset="0"/>
                <a:cs typeface="Calibri" panose="020F0502020204030204" pitchFamily="34" charset="0"/>
              </a:rPr>
              <a:t>O9 The U.S. government has a legal limit on how much it can borrow, currently set at about $19.8 trillion, which is referred to as the ''debt ceiling.'‘ The limit can be increased only by a vote of Congress and it is currently set to expire in September 2017. Do you favor or oppose raising the U.S. government's debt ceiling?</a:t>
            </a:r>
          </a:p>
          <a:p>
            <a:pPr>
              <a:spcBef>
                <a:spcPts val="0"/>
              </a:spcBef>
            </a:pPr>
            <a:r>
              <a:rPr lang="en-US" dirty="0">
                <a:solidFill>
                  <a:srgbClr val="000000"/>
                </a:solidFill>
                <a:latin typeface="Calibri" panose="020F0502020204030204" pitchFamily="34" charset="0"/>
                <a:ea typeface="Arial" panose="020B0604020202020204" pitchFamily="34" charset="0"/>
                <a:cs typeface="Calibri" panose="020F0502020204030204" pitchFamily="34" charset="0"/>
              </a:rPr>
              <a:t>O12 Do you think Congress should increase the debt ceiling without any conditions or should it include some conditions such as reduced spending or spending reforms?</a:t>
            </a:r>
          </a:p>
        </p:txBody>
      </p:sp>
      <p:grpSp>
        <p:nvGrpSpPr>
          <p:cNvPr id="3" name="Group 2"/>
          <p:cNvGrpSpPr/>
          <p:nvPr/>
        </p:nvGrpSpPr>
        <p:grpSpPr>
          <a:xfrm>
            <a:off x="1084898" y="2362200"/>
            <a:ext cx="5788342" cy="3530009"/>
            <a:chOff x="1084898" y="2629053"/>
            <a:chExt cx="5788342" cy="3530009"/>
          </a:xfrm>
        </p:grpSpPr>
        <p:sp>
          <p:nvSpPr>
            <p:cNvPr id="19" name="Oval 18"/>
            <p:cNvSpPr/>
            <p:nvPr/>
          </p:nvSpPr>
          <p:spPr>
            <a:xfrm>
              <a:off x="1084898" y="3125516"/>
              <a:ext cx="1828800" cy="1828800"/>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sz="2800" b="1" i="0" u="none" strike="noStrike" kern="0" cap="none" spc="0" normalizeH="0" baseline="0" noProof="0" dirty="0">
                  <a:ln>
                    <a:noFill/>
                  </a:ln>
                  <a:solidFill>
                    <a:srgbClr val="707276"/>
                  </a:solidFill>
                  <a:effectLst/>
                  <a:uLnTx/>
                  <a:uFillTx/>
                </a:rPr>
                <a:t>31% </a:t>
              </a:r>
              <a:br>
                <a:rPr kumimoji="0" lang="en-US" sz="3600" b="1" i="0" u="none" strike="noStrike" kern="0" cap="none" spc="0" normalizeH="0" baseline="0" noProof="0" dirty="0">
                  <a:ln>
                    <a:noFill/>
                  </a:ln>
                  <a:solidFill>
                    <a:srgbClr val="707276"/>
                  </a:solidFill>
                  <a:effectLst/>
                  <a:uLnTx/>
                  <a:uFillTx/>
                </a:rPr>
              </a:br>
              <a:r>
                <a:rPr lang="en-US" b="1" kern="0" noProof="0" dirty="0">
                  <a:solidFill>
                    <a:srgbClr val="707276"/>
                  </a:solidFill>
                </a:rPr>
                <a:t>Favor</a:t>
              </a:r>
              <a:endParaRPr lang="en-US" kern="0" dirty="0">
                <a:solidFill>
                  <a:srgbClr val="707276"/>
                </a:solidFill>
              </a:endParaRPr>
            </a:p>
          </p:txBody>
        </p:sp>
        <p:grpSp>
          <p:nvGrpSpPr>
            <p:cNvPr id="20" name="Group 19"/>
            <p:cNvGrpSpPr/>
            <p:nvPr/>
          </p:nvGrpSpPr>
          <p:grpSpPr>
            <a:xfrm>
              <a:off x="1813560" y="2629053"/>
              <a:ext cx="5059680" cy="3530009"/>
              <a:chOff x="4800600" y="2566837"/>
              <a:chExt cx="5359400" cy="3547533"/>
            </a:xfrm>
          </p:grpSpPr>
          <p:graphicFrame>
            <p:nvGraphicFramePr>
              <p:cNvPr id="21" name="Chart 20"/>
              <p:cNvGraphicFramePr/>
              <p:nvPr>
                <p:extLst/>
              </p:nvPr>
            </p:nvGraphicFramePr>
            <p:xfrm>
              <a:off x="4800600" y="2566837"/>
              <a:ext cx="5359400" cy="3547533"/>
            </p:xfrm>
            <a:graphic>
              <a:graphicData uri="http://schemas.openxmlformats.org/drawingml/2006/chart">
                <c:chart xmlns:c="http://schemas.openxmlformats.org/drawingml/2006/chart" xmlns:r="http://schemas.openxmlformats.org/officeDocument/2006/relationships" r:id="rId6"/>
              </a:graphicData>
            </a:graphic>
          </p:graphicFrame>
          <p:sp>
            <p:nvSpPr>
              <p:cNvPr id="22" name="Oval 21"/>
              <p:cNvSpPr/>
              <p:nvPr/>
            </p:nvSpPr>
            <p:spPr>
              <a:xfrm>
                <a:off x="5785309" y="2643415"/>
                <a:ext cx="3407311"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chemeClr val="accent4">
                        <a:lumMod val="75000"/>
                      </a:schemeClr>
                    </a:solidFill>
                    <a:effectLst/>
                    <a:uLnTx/>
                    <a:uFillTx/>
                  </a:rPr>
                  <a:t>69%</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4">
                        <a:lumMod val="75000"/>
                      </a:schemeClr>
                    </a:solidFill>
                    <a:effectLst/>
                    <a:uLnTx/>
                    <a:uFillTx/>
                  </a:rPr>
                  <a:t>Oppose</a:t>
                </a:r>
                <a:endParaRPr kumimoji="0" lang="en-US" sz="2400" i="0" u="none" strike="noStrike" kern="0" cap="none" spc="0" normalizeH="0" baseline="0" noProof="0" dirty="0">
                  <a:ln>
                    <a:noFill/>
                  </a:ln>
                  <a:solidFill>
                    <a:schemeClr val="accent4">
                      <a:lumMod val="75000"/>
                    </a:schemeClr>
                  </a:solidFill>
                  <a:effectLst/>
                  <a:uLnTx/>
                  <a:uFillTx/>
                </a:endParaRPr>
              </a:p>
            </p:txBody>
          </p:sp>
        </p:grpSp>
      </p:grpSp>
      <p:sp>
        <p:nvSpPr>
          <p:cNvPr id="28" name="Rectangle 27"/>
          <p:cNvSpPr/>
          <p:nvPr/>
        </p:nvSpPr>
        <p:spPr>
          <a:xfrm>
            <a:off x="856251" y="1858937"/>
            <a:ext cx="4837371"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707276"/>
                </a:solidFill>
                <a:effectLst/>
                <a:uLnTx/>
                <a:uFillTx/>
              </a:rPr>
              <a:t>Raising the U.S. government’s</a:t>
            </a:r>
            <a:r>
              <a:rPr kumimoji="0" lang="en-US" sz="1800" b="1" i="0" u="none" strike="noStrike" kern="0" cap="none" spc="0" normalizeH="0" noProof="0" dirty="0">
                <a:ln>
                  <a:noFill/>
                </a:ln>
                <a:solidFill>
                  <a:srgbClr val="707276"/>
                </a:solidFill>
                <a:effectLst/>
                <a:uLnTx/>
                <a:uFillTx/>
              </a:rPr>
              <a:t> debt ceiling</a:t>
            </a:r>
            <a:endParaRPr kumimoji="0" lang="en-US" sz="1800" b="1" i="0" u="none" strike="noStrike" kern="0" cap="none" spc="0" normalizeH="0" baseline="0" noProof="0" dirty="0">
              <a:ln>
                <a:noFill/>
              </a:ln>
              <a:solidFill>
                <a:srgbClr val="707276"/>
              </a:solidFill>
              <a:effectLst/>
              <a:uLnTx/>
              <a:uFillTx/>
            </a:endParaRPr>
          </a:p>
        </p:txBody>
      </p:sp>
      <p:sp>
        <p:nvSpPr>
          <p:cNvPr id="23" name="Rectangle 22"/>
          <p:cNvSpPr/>
          <p:nvPr/>
        </p:nvSpPr>
        <p:spPr>
          <a:xfrm>
            <a:off x="6396554" y="1858203"/>
            <a:ext cx="4599640" cy="369332"/>
          </a:xfrm>
          <a:prstGeom prst="rect">
            <a:avLst/>
          </a:prstGeom>
        </p:spPr>
        <p:txBody>
          <a:bodyPr wrap="square">
            <a:spAutoFit/>
          </a:bodyPr>
          <a:lstStyle/>
          <a:p>
            <a:pPr algn="ctr">
              <a:defRPr/>
            </a:pPr>
            <a:r>
              <a:rPr lang="en-US" b="1" kern="0" dirty="0">
                <a:solidFill>
                  <a:srgbClr val="707276"/>
                </a:solidFill>
              </a:rPr>
              <a:t>Congress should increase the debt ceiling…</a:t>
            </a:r>
          </a:p>
        </p:txBody>
      </p:sp>
      <p:grpSp>
        <p:nvGrpSpPr>
          <p:cNvPr id="24" name="Group 23"/>
          <p:cNvGrpSpPr/>
          <p:nvPr/>
        </p:nvGrpSpPr>
        <p:grpSpPr>
          <a:xfrm>
            <a:off x="6742034" y="2258803"/>
            <a:ext cx="4937735" cy="2125158"/>
            <a:chOff x="767949" y="2204962"/>
            <a:chExt cx="4937735" cy="2125158"/>
          </a:xfrm>
        </p:grpSpPr>
        <p:grpSp>
          <p:nvGrpSpPr>
            <p:cNvPr id="25" name="Group 24"/>
            <p:cNvGrpSpPr/>
            <p:nvPr/>
          </p:nvGrpSpPr>
          <p:grpSpPr>
            <a:xfrm>
              <a:off x="2640895" y="2204962"/>
              <a:ext cx="3064789" cy="1509618"/>
              <a:chOff x="441378" y="2855913"/>
              <a:chExt cx="3064789" cy="1509618"/>
            </a:xfrm>
          </p:grpSpPr>
          <p:sp>
            <p:nvSpPr>
              <p:cNvPr id="70" name="TextBox 69"/>
              <p:cNvSpPr txBox="1"/>
              <p:nvPr/>
            </p:nvSpPr>
            <p:spPr>
              <a:xfrm>
                <a:off x="441378" y="2855913"/>
                <a:ext cx="2362200" cy="1323439"/>
              </a:xfrm>
              <a:prstGeom prst="rect">
                <a:avLst/>
              </a:prstGeom>
              <a:noFill/>
            </p:spPr>
            <p:txBody>
              <a:bodyPr wrap="square" rtlCol="0">
                <a:spAutoFit/>
              </a:bodyPr>
              <a:lstStyle/>
              <a:p>
                <a:pPr>
                  <a:defRPr/>
                </a:pPr>
                <a:r>
                  <a:rPr lang="en-US" sz="8000" b="1" kern="0" dirty="0">
                    <a:solidFill>
                      <a:srgbClr val="009DD9"/>
                    </a:solidFill>
                  </a:rPr>
                  <a:t>83%</a:t>
                </a:r>
                <a:endParaRPr lang="en-US" sz="3200" b="1" kern="0" dirty="0">
                  <a:solidFill>
                    <a:srgbClr val="009DD9"/>
                  </a:solidFill>
                </a:endParaRPr>
              </a:p>
            </p:txBody>
          </p:sp>
          <p:sp>
            <p:nvSpPr>
              <p:cNvPr id="71" name="Rectangle 70"/>
              <p:cNvSpPr/>
              <p:nvPr/>
            </p:nvSpPr>
            <p:spPr>
              <a:xfrm>
                <a:off x="441378" y="3996199"/>
                <a:ext cx="3064789" cy="369332"/>
              </a:xfrm>
              <a:prstGeom prst="rect">
                <a:avLst/>
              </a:prstGeom>
            </p:spPr>
            <p:txBody>
              <a:bodyPr wrap="square">
                <a:spAutoFit/>
              </a:bodyPr>
              <a:lstStyle/>
              <a:p>
                <a:pPr>
                  <a:defRPr/>
                </a:pPr>
                <a:r>
                  <a:rPr lang="en-US" kern="0" dirty="0">
                    <a:solidFill>
                      <a:srgbClr val="009DD9"/>
                    </a:solidFill>
                  </a:rPr>
                  <a:t>with some conditions</a:t>
                </a:r>
                <a:endParaRPr lang="en-US" sz="1600" b="1" kern="0" dirty="0">
                  <a:solidFill>
                    <a:srgbClr val="009DD9"/>
                  </a:solidFill>
                </a:endParaRPr>
              </a:p>
            </p:txBody>
          </p:sp>
        </p:grpSp>
        <p:grpSp>
          <p:nvGrpSpPr>
            <p:cNvPr id="26" name="Group 25"/>
            <p:cNvGrpSpPr/>
            <p:nvPr/>
          </p:nvGrpSpPr>
          <p:grpSpPr>
            <a:xfrm>
              <a:off x="767949" y="2550572"/>
              <a:ext cx="1858723" cy="1779548"/>
              <a:chOff x="8777593" y="3198646"/>
              <a:chExt cx="2545729" cy="2437291"/>
            </a:xfrm>
          </p:grpSpPr>
          <p:grpSp>
            <p:nvGrpSpPr>
              <p:cNvPr id="27" name="Group 26"/>
              <p:cNvGrpSpPr/>
              <p:nvPr/>
            </p:nvGrpSpPr>
            <p:grpSpPr>
              <a:xfrm>
                <a:off x="8777593" y="3198646"/>
                <a:ext cx="2532955" cy="1164976"/>
                <a:chOff x="1330325" y="2137505"/>
                <a:chExt cx="1931532" cy="888365"/>
              </a:xfrm>
            </p:grpSpPr>
            <p:grpSp>
              <p:nvGrpSpPr>
                <p:cNvPr id="50" name="Group 49"/>
                <p:cNvGrpSpPr>
                  <a:grpSpLocks noChangeAspect="1"/>
                </p:cNvGrpSpPr>
                <p:nvPr/>
              </p:nvGrpSpPr>
              <p:grpSpPr bwMode="auto">
                <a:xfrm>
                  <a:off x="1330325" y="2152745"/>
                  <a:ext cx="346075" cy="873125"/>
                  <a:chOff x="803" y="925"/>
                  <a:chExt cx="218" cy="550"/>
                </a:xfrm>
              </p:grpSpPr>
              <p:sp>
                <p:nvSpPr>
                  <p:cNvPr id="67"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68" name="Oval 67"/>
                  <p:cNvSpPr>
                    <a:spLocks noChangeArrowheads="1"/>
                  </p:cNvSpPr>
                  <p:nvPr/>
                </p:nvSpPr>
                <p:spPr bwMode="auto">
                  <a:xfrm>
                    <a:off x="867" y="925"/>
                    <a:ext cx="92" cy="91"/>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69" name="Freeform 68"/>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51" name="Group 50"/>
                <p:cNvGrpSpPr>
                  <a:grpSpLocks noChangeAspect="1"/>
                </p:cNvGrpSpPr>
                <p:nvPr/>
              </p:nvGrpSpPr>
              <p:grpSpPr bwMode="auto">
                <a:xfrm>
                  <a:off x="1733859" y="2152745"/>
                  <a:ext cx="346075" cy="873125"/>
                  <a:chOff x="803" y="925"/>
                  <a:chExt cx="218" cy="550"/>
                </a:xfrm>
              </p:grpSpPr>
              <p:sp>
                <p:nvSpPr>
                  <p:cNvPr id="64"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65" name="Oval 64"/>
                  <p:cNvSpPr>
                    <a:spLocks noChangeArrowheads="1"/>
                  </p:cNvSpPr>
                  <p:nvPr/>
                </p:nvSpPr>
                <p:spPr bwMode="auto">
                  <a:xfrm>
                    <a:off x="867" y="925"/>
                    <a:ext cx="92" cy="91"/>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66" name="Freeform 65"/>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52" name="Group 51"/>
                <p:cNvGrpSpPr>
                  <a:grpSpLocks noChangeAspect="1"/>
                </p:cNvGrpSpPr>
                <p:nvPr/>
              </p:nvGrpSpPr>
              <p:grpSpPr bwMode="auto">
                <a:xfrm>
                  <a:off x="2132795" y="2137505"/>
                  <a:ext cx="346075" cy="873125"/>
                  <a:chOff x="803" y="925"/>
                  <a:chExt cx="218" cy="550"/>
                </a:xfrm>
              </p:grpSpPr>
              <p:sp>
                <p:nvSpPr>
                  <p:cNvPr id="61"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62" name="Oval 61"/>
                  <p:cNvSpPr>
                    <a:spLocks noChangeArrowheads="1"/>
                  </p:cNvSpPr>
                  <p:nvPr/>
                </p:nvSpPr>
                <p:spPr bwMode="auto">
                  <a:xfrm>
                    <a:off x="867" y="925"/>
                    <a:ext cx="92" cy="91"/>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63" name="Freeform 62"/>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53" name="Group 52"/>
                <p:cNvGrpSpPr>
                  <a:grpSpLocks noChangeAspect="1"/>
                </p:cNvGrpSpPr>
                <p:nvPr/>
              </p:nvGrpSpPr>
              <p:grpSpPr bwMode="auto">
                <a:xfrm>
                  <a:off x="2528378" y="2137505"/>
                  <a:ext cx="346075" cy="873125"/>
                  <a:chOff x="803" y="925"/>
                  <a:chExt cx="218" cy="550"/>
                </a:xfrm>
              </p:grpSpPr>
              <p:sp>
                <p:nvSpPr>
                  <p:cNvPr id="58"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59" name="Oval 58"/>
                  <p:cNvSpPr>
                    <a:spLocks noChangeArrowheads="1"/>
                  </p:cNvSpPr>
                  <p:nvPr/>
                </p:nvSpPr>
                <p:spPr bwMode="auto">
                  <a:xfrm>
                    <a:off x="867" y="925"/>
                    <a:ext cx="92" cy="91"/>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60" name="Freeform 59"/>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54" name="Group 53"/>
                <p:cNvGrpSpPr>
                  <a:grpSpLocks noChangeAspect="1"/>
                </p:cNvGrpSpPr>
                <p:nvPr/>
              </p:nvGrpSpPr>
              <p:grpSpPr bwMode="auto">
                <a:xfrm>
                  <a:off x="2915782" y="2137505"/>
                  <a:ext cx="346075" cy="873125"/>
                  <a:chOff x="803" y="925"/>
                  <a:chExt cx="218" cy="550"/>
                </a:xfrm>
              </p:grpSpPr>
              <p:sp>
                <p:nvSpPr>
                  <p:cNvPr id="55"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56" name="Oval 55"/>
                  <p:cNvSpPr>
                    <a:spLocks noChangeArrowheads="1"/>
                  </p:cNvSpPr>
                  <p:nvPr/>
                </p:nvSpPr>
                <p:spPr bwMode="auto">
                  <a:xfrm>
                    <a:off x="867" y="925"/>
                    <a:ext cx="92" cy="91"/>
                  </a:xfrm>
                  <a:prstGeom prst="ellipse">
                    <a:avLst/>
                  </a:pr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57" name="Freeform 56"/>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grpSp>
            <p:nvGrpSpPr>
              <p:cNvPr id="29" name="Group 28"/>
              <p:cNvGrpSpPr/>
              <p:nvPr/>
            </p:nvGrpSpPr>
            <p:grpSpPr>
              <a:xfrm>
                <a:off x="8790367" y="4470961"/>
                <a:ext cx="2532955" cy="1164976"/>
                <a:chOff x="1330325" y="2137505"/>
                <a:chExt cx="1931532" cy="888365"/>
              </a:xfrm>
            </p:grpSpPr>
            <p:grpSp>
              <p:nvGrpSpPr>
                <p:cNvPr id="30" name="Group 29"/>
                <p:cNvGrpSpPr>
                  <a:grpSpLocks noChangeAspect="1"/>
                </p:cNvGrpSpPr>
                <p:nvPr/>
              </p:nvGrpSpPr>
              <p:grpSpPr bwMode="auto">
                <a:xfrm>
                  <a:off x="1330325" y="2152745"/>
                  <a:ext cx="346075" cy="873125"/>
                  <a:chOff x="803" y="925"/>
                  <a:chExt cx="218" cy="550"/>
                </a:xfrm>
              </p:grpSpPr>
              <p:sp>
                <p:nvSpPr>
                  <p:cNvPr id="47"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48" name="Oval 47"/>
                  <p:cNvSpPr>
                    <a:spLocks noChangeArrowheads="1"/>
                  </p:cNvSpPr>
                  <p:nvPr/>
                </p:nvSpPr>
                <p:spPr bwMode="auto">
                  <a:xfrm>
                    <a:off x="867" y="925"/>
                    <a:ext cx="92" cy="91"/>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49" name="Freeform 48"/>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31" name="Group 30"/>
                <p:cNvGrpSpPr>
                  <a:grpSpLocks noChangeAspect="1"/>
                </p:cNvGrpSpPr>
                <p:nvPr/>
              </p:nvGrpSpPr>
              <p:grpSpPr bwMode="auto">
                <a:xfrm>
                  <a:off x="1733859" y="2152745"/>
                  <a:ext cx="346075" cy="873125"/>
                  <a:chOff x="803" y="925"/>
                  <a:chExt cx="218" cy="550"/>
                </a:xfrm>
              </p:grpSpPr>
              <p:sp>
                <p:nvSpPr>
                  <p:cNvPr id="44"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45" name="Oval 44"/>
                  <p:cNvSpPr>
                    <a:spLocks noChangeArrowheads="1"/>
                  </p:cNvSpPr>
                  <p:nvPr/>
                </p:nvSpPr>
                <p:spPr bwMode="auto">
                  <a:xfrm>
                    <a:off x="867" y="925"/>
                    <a:ext cx="92" cy="91"/>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46" name="Freeform 45"/>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32" name="Group 31"/>
                <p:cNvGrpSpPr>
                  <a:grpSpLocks noChangeAspect="1"/>
                </p:cNvGrpSpPr>
                <p:nvPr/>
              </p:nvGrpSpPr>
              <p:grpSpPr bwMode="auto">
                <a:xfrm>
                  <a:off x="2132795" y="2137505"/>
                  <a:ext cx="346075" cy="873125"/>
                  <a:chOff x="803" y="925"/>
                  <a:chExt cx="218" cy="550"/>
                </a:xfrm>
              </p:grpSpPr>
              <p:sp>
                <p:nvSpPr>
                  <p:cNvPr id="41"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42" name="Oval 41"/>
                  <p:cNvSpPr>
                    <a:spLocks noChangeArrowheads="1"/>
                  </p:cNvSpPr>
                  <p:nvPr/>
                </p:nvSpPr>
                <p:spPr bwMode="auto">
                  <a:xfrm>
                    <a:off x="867" y="925"/>
                    <a:ext cx="92" cy="91"/>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43" name="Freeform 42"/>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33" name="Group 32"/>
                <p:cNvGrpSpPr>
                  <a:grpSpLocks noChangeAspect="1"/>
                </p:cNvGrpSpPr>
                <p:nvPr/>
              </p:nvGrpSpPr>
              <p:grpSpPr bwMode="auto">
                <a:xfrm>
                  <a:off x="2528378" y="2137505"/>
                  <a:ext cx="346075" cy="873125"/>
                  <a:chOff x="803" y="925"/>
                  <a:chExt cx="218" cy="550"/>
                </a:xfrm>
              </p:grpSpPr>
              <p:sp>
                <p:nvSpPr>
                  <p:cNvPr id="38"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39" name="Oval 38"/>
                  <p:cNvSpPr>
                    <a:spLocks noChangeArrowheads="1"/>
                  </p:cNvSpPr>
                  <p:nvPr/>
                </p:nvSpPr>
                <p:spPr bwMode="auto">
                  <a:xfrm>
                    <a:off x="867" y="925"/>
                    <a:ext cx="92" cy="91"/>
                  </a:xfrm>
                  <a:prstGeom prst="ellipse">
                    <a:avLst/>
                  </a:pr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40" name="Freeform 39"/>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nvGrpSpPr>
                <p:cNvPr id="34" name="Group 33"/>
                <p:cNvGrpSpPr>
                  <a:grpSpLocks noChangeAspect="1"/>
                </p:cNvGrpSpPr>
                <p:nvPr/>
              </p:nvGrpSpPr>
              <p:grpSpPr bwMode="auto">
                <a:xfrm>
                  <a:off x="2915782" y="2137505"/>
                  <a:ext cx="346075" cy="873125"/>
                  <a:chOff x="803" y="925"/>
                  <a:chExt cx="218" cy="550"/>
                </a:xfrm>
              </p:grpSpPr>
              <p:sp>
                <p:nvSpPr>
                  <p:cNvPr id="35" name="AutoShape 3"/>
                  <p:cNvSpPr>
                    <a:spLocks noChangeAspect="1" noChangeArrowheads="1" noTextEdit="1"/>
                  </p:cNvSpPr>
                  <p:nvPr/>
                </p:nvSpPr>
                <p:spPr bwMode="auto">
                  <a:xfrm>
                    <a:off x="803" y="925"/>
                    <a:ext cx="218"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36" name="Oval 35"/>
                  <p:cNvSpPr>
                    <a:spLocks noChangeArrowheads="1"/>
                  </p:cNvSpPr>
                  <p:nvPr/>
                </p:nvSpPr>
                <p:spPr bwMode="auto">
                  <a:xfrm>
                    <a:off x="867" y="925"/>
                    <a:ext cx="92" cy="91"/>
                  </a:xfrm>
                  <a:prstGeom prst="ellipse">
                    <a:avLst/>
                  </a:prstGeom>
                  <a:solidFill>
                    <a:schemeClr val="accent5">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sp>
                <p:nvSpPr>
                  <p:cNvPr id="37" name="Freeform 36"/>
                  <p:cNvSpPr>
                    <a:spLocks/>
                  </p:cNvSpPr>
                  <p:nvPr/>
                </p:nvSpPr>
                <p:spPr bwMode="auto">
                  <a:xfrm>
                    <a:off x="803" y="1027"/>
                    <a:ext cx="218" cy="448"/>
                  </a:xfrm>
                  <a:custGeom>
                    <a:avLst/>
                    <a:gdLst>
                      <a:gd name="T0" fmla="*/ 82 w 112"/>
                      <a:gd name="T1" fmla="*/ 0 h 232"/>
                      <a:gd name="T2" fmla="*/ 112 w 112"/>
                      <a:gd name="T3" fmla="*/ 30 h 232"/>
                      <a:gd name="T4" fmla="*/ 112 w 112"/>
                      <a:gd name="T5" fmla="*/ 103 h 232"/>
                      <a:gd name="T6" fmla="*/ 102 w 112"/>
                      <a:gd name="T7" fmla="*/ 113 h 232"/>
                      <a:gd name="T8" fmla="*/ 92 w 112"/>
                      <a:gd name="T9" fmla="*/ 103 h 232"/>
                      <a:gd name="T10" fmla="*/ 92 w 112"/>
                      <a:gd name="T11" fmla="*/ 37 h 232"/>
                      <a:gd name="T12" fmla="*/ 87 w 112"/>
                      <a:gd name="T13" fmla="*/ 37 h 232"/>
                      <a:gd name="T14" fmla="*/ 87 w 112"/>
                      <a:gd name="T15" fmla="*/ 219 h 232"/>
                      <a:gd name="T16" fmla="*/ 73 w 112"/>
                      <a:gd name="T17" fmla="*/ 232 h 232"/>
                      <a:gd name="T18" fmla="*/ 59 w 112"/>
                      <a:gd name="T19" fmla="*/ 219 h 232"/>
                      <a:gd name="T20" fmla="*/ 59 w 112"/>
                      <a:gd name="T21" fmla="*/ 114 h 232"/>
                      <a:gd name="T22" fmla="*/ 54 w 112"/>
                      <a:gd name="T23" fmla="*/ 114 h 232"/>
                      <a:gd name="T24" fmla="*/ 54 w 112"/>
                      <a:gd name="T25" fmla="*/ 219 h 232"/>
                      <a:gd name="T26" fmla="*/ 40 w 112"/>
                      <a:gd name="T27" fmla="*/ 232 h 232"/>
                      <a:gd name="T28" fmla="*/ 26 w 112"/>
                      <a:gd name="T29" fmla="*/ 219 h 232"/>
                      <a:gd name="T30" fmla="*/ 26 w 112"/>
                      <a:gd name="T31" fmla="*/ 37 h 232"/>
                      <a:gd name="T32" fmla="*/ 21 w 112"/>
                      <a:gd name="T33" fmla="*/ 37 h 232"/>
                      <a:gd name="T34" fmla="*/ 21 w 112"/>
                      <a:gd name="T35" fmla="*/ 103 h 232"/>
                      <a:gd name="T36" fmla="*/ 10 w 112"/>
                      <a:gd name="T37" fmla="*/ 113 h 232"/>
                      <a:gd name="T38" fmla="*/ 0 w 112"/>
                      <a:gd name="T39" fmla="*/ 103 h 232"/>
                      <a:gd name="T40" fmla="*/ 0 w 112"/>
                      <a:gd name="T41" fmla="*/ 30 h 232"/>
                      <a:gd name="T42" fmla="*/ 30 w 112"/>
                      <a:gd name="T43" fmla="*/ 0 h 232"/>
                      <a:gd name="T44" fmla="*/ 82 w 112"/>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32">
                        <a:moveTo>
                          <a:pt x="82" y="0"/>
                        </a:moveTo>
                        <a:cubicBezTo>
                          <a:pt x="99" y="0"/>
                          <a:pt x="112" y="14"/>
                          <a:pt x="112" y="30"/>
                        </a:cubicBezTo>
                        <a:cubicBezTo>
                          <a:pt x="112" y="39"/>
                          <a:pt x="112" y="97"/>
                          <a:pt x="112" y="103"/>
                        </a:cubicBezTo>
                        <a:cubicBezTo>
                          <a:pt x="112" y="109"/>
                          <a:pt x="108" y="113"/>
                          <a:pt x="102" y="113"/>
                        </a:cubicBezTo>
                        <a:cubicBezTo>
                          <a:pt x="97" y="113"/>
                          <a:pt x="92" y="109"/>
                          <a:pt x="92" y="103"/>
                        </a:cubicBezTo>
                        <a:cubicBezTo>
                          <a:pt x="92" y="96"/>
                          <a:pt x="92" y="37"/>
                          <a:pt x="92" y="37"/>
                        </a:cubicBezTo>
                        <a:cubicBezTo>
                          <a:pt x="87" y="37"/>
                          <a:pt x="87" y="37"/>
                          <a:pt x="87" y="37"/>
                        </a:cubicBezTo>
                        <a:cubicBezTo>
                          <a:pt x="87" y="37"/>
                          <a:pt x="87" y="207"/>
                          <a:pt x="87" y="219"/>
                        </a:cubicBezTo>
                        <a:cubicBezTo>
                          <a:pt x="87" y="226"/>
                          <a:pt x="81" y="232"/>
                          <a:pt x="73" y="232"/>
                        </a:cubicBezTo>
                        <a:cubicBezTo>
                          <a:pt x="65" y="232"/>
                          <a:pt x="59" y="226"/>
                          <a:pt x="59" y="219"/>
                        </a:cubicBezTo>
                        <a:cubicBezTo>
                          <a:pt x="59" y="207"/>
                          <a:pt x="59" y="114"/>
                          <a:pt x="59" y="114"/>
                        </a:cubicBezTo>
                        <a:cubicBezTo>
                          <a:pt x="54" y="114"/>
                          <a:pt x="54" y="114"/>
                          <a:pt x="54" y="114"/>
                        </a:cubicBezTo>
                        <a:cubicBezTo>
                          <a:pt x="54" y="114"/>
                          <a:pt x="54" y="207"/>
                          <a:pt x="54" y="219"/>
                        </a:cubicBezTo>
                        <a:cubicBezTo>
                          <a:pt x="54" y="226"/>
                          <a:pt x="47" y="232"/>
                          <a:pt x="40" y="232"/>
                        </a:cubicBezTo>
                        <a:cubicBezTo>
                          <a:pt x="32" y="232"/>
                          <a:pt x="26" y="226"/>
                          <a:pt x="26" y="219"/>
                        </a:cubicBezTo>
                        <a:cubicBezTo>
                          <a:pt x="26" y="207"/>
                          <a:pt x="26" y="37"/>
                          <a:pt x="26" y="37"/>
                        </a:cubicBezTo>
                        <a:cubicBezTo>
                          <a:pt x="21" y="37"/>
                          <a:pt x="21" y="37"/>
                          <a:pt x="21" y="37"/>
                        </a:cubicBezTo>
                        <a:cubicBezTo>
                          <a:pt x="21" y="37"/>
                          <a:pt x="21" y="96"/>
                          <a:pt x="21" y="103"/>
                        </a:cubicBezTo>
                        <a:cubicBezTo>
                          <a:pt x="21" y="109"/>
                          <a:pt x="16" y="113"/>
                          <a:pt x="10" y="113"/>
                        </a:cubicBezTo>
                        <a:cubicBezTo>
                          <a:pt x="5" y="113"/>
                          <a:pt x="0" y="109"/>
                          <a:pt x="0" y="103"/>
                        </a:cubicBezTo>
                        <a:cubicBezTo>
                          <a:pt x="0" y="97"/>
                          <a:pt x="0" y="39"/>
                          <a:pt x="0" y="30"/>
                        </a:cubicBezTo>
                        <a:cubicBezTo>
                          <a:pt x="0" y="14"/>
                          <a:pt x="14" y="0"/>
                          <a:pt x="30" y="0"/>
                        </a:cubicBezTo>
                        <a:cubicBezTo>
                          <a:pt x="38" y="0"/>
                          <a:pt x="74" y="0"/>
                          <a:pt x="82" y="0"/>
                        </a:cubicBezTo>
                      </a:path>
                    </a:pathLst>
                  </a:custGeom>
                  <a:solidFill>
                    <a:schemeClr val="accent5">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kern="0" dirty="0">
                      <a:solidFill>
                        <a:sysClr val="windowText" lastClr="000000"/>
                      </a:solidFill>
                    </a:endParaRPr>
                  </a:p>
                </p:txBody>
              </p:sp>
            </p:grpSp>
          </p:grpSp>
        </p:grpSp>
      </p:grpSp>
      <p:sp>
        <p:nvSpPr>
          <p:cNvPr id="72" name="Rectangular Callout 71"/>
          <p:cNvSpPr/>
          <p:nvPr/>
        </p:nvSpPr>
        <p:spPr>
          <a:xfrm>
            <a:off x="6917040" y="4561808"/>
            <a:ext cx="3809510" cy="430314"/>
          </a:xfrm>
          <a:prstGeom prst="wedgeRectCallout">
            <a:avLst>
              <a:gd name="adj1" fmla="val -18579"/>
              <a:gd name="adj2" fmla="val -49713"/>
            </a:avLst>
          </a:prstGeom>
          <a:noFill/>
          <a:ln>
            <a:solidFill>
              <a:srgbClr val="44546A"/>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2400" b="1" kern="0" dirty="0">
                <a:solidFill>
                  <a:srgbClr val="707276"/>
                </a:solidFill>
              </a:rPr>
              <a:t>17% </a:t>
            </a:r>
            <a:r>
              <a:rPr lang="en-US" sz="1400" kern="0" dirty="0">
                <a:solidFill>
                  <a:srgbClr val="707276"/>
                </a:solidFill>
              </a:rPr>
              <a:t>without any conditions</a:t>
            </a:r>
          </a:p>
        </p:txBody>
      </p:sp>
    </p:spTree>
    <p:extLst>
      <p:ext uri="{BB962C8B-B14F-4D97-AF65-F5344CB8AC3E}">
        <p14:creationId xmlns:p14="http://schemas.microsoft.com/office/powerpoint/2010/main" val="24661165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676656"/>
            <a:ext cx="10332720" cy="571500"/>
          </a:xfrm>
        </p:spPr>
        <p:txBody>
          <a:bodyPr/>
          <a:lstStyle/>
          <a:p>
            <a:r>
              <a:rPr lang="en-US" dirty="0"/>
              <a:t>Both parties would be equally blamed for a government shutdown according to most voters</a:t>
            </a:r>
          </a:p>
        </p:txBody>
      </p:sp>
      <p:sp>
        <p:nvSpPr>
          <p:cNvPr id="3" name="Text Placeholder 2"/>
          <p:cNvSpPr>
            <a:spLocks noGrp="1"/>
          </p:cNvSpPr>
          <p:nvPr>
            <p:ph type="body" idx="13"/>
          </p:nvPr>
        </p:nvSpPr>
        <p:spPr/>
        <p:txBody>
          <a:bodyPr/>
          <a:lstStyle/>
          <a:p>
            <a:r>
              <a:rPr lang="en-US" dirty="0"/>
              <a:t>Just over a third (36%) favor a government shut down over raising the debt ceiling.</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(n=2258)</a:t>
            </a:r>
            <a:endParaRPr lang="en-US" dirty="0">
              <a:solidFill>
                <a:schemeClr val="tx2"/>
              </a:solidFill>
              <a:ea typeface="MS Mincho" panose="02020609040205080304" pitchFamily="49" charset="-128"/>
            </a:endParaRPr>
          </a:p>
          <a:p>
            <a:pPr>
              <a:spcBef>
                <a:spcPts val="0"/>
              </a:spcBef>
            </a:pPr>
            <a:r>
              <a:rPr lang="en-US" dirty="0">
                <a:solidFill>
                  <a:srgbClr val="262626"/>
                </a:solidFill>
              </a:rPr>
              <a:t>O10 Would you favor or oppose a government shut down over raising the debt ceiling?</a:t>
            </a:r>
          </a:p>
          <a:p>
            <a:r>
              <a:rPr lang="en-US" dirty="0">
                <a:solidFill>
                  <a:schemeClr val="tx2"/>
                </a:solidFill>
              </a:rPr>
              <a:t>O11 If there was a government shutdown, would you blame the Democrats or the Republicans?</a:t>
            </a:r>
          </a:p>
        </p:txBody>
      </p:sp>
      <p:grpSp>
        <p:nvGrpSpPr>
          <p:cNvPr id="15" name="Group 14"/>
          <p:cNvGrpSpPr/>
          <p:nvPr/>
        </p:nvGrpSpPr>
        <p:grpSpPr>
          <a:xfrm>
            <a:off x="6748673" y="2920051"/>
            <a:ext cx="2762673" cy="172351"/>
            <a:chOff x="2433918" y="3393138"/>
            <a:chExt cx="2478725" cy="154637"/>
          </a:xfrm>
          <a:solidFill>
            <a:schemeClr val="tx2"/>
          </a:solidFill>
        </p:grpSpPr>
        <p:sp>
          <p:nvSpPr>
            <p:cNvPr id="122" name="Oval 121"/>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23" name="Oval 122"/>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24" name="Oval 123"/>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25" name="Oval 124"/>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26" name="Oval 125"/>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27" name="Oval 126"/>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28" name="Oval 127"/>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29" name="Oval 128"/>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30" name="Oval 129"/>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31" name="Oval 130"/>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16" name="Group 15"/>
          <p:cNvGrpSpPr/>
          <p:nvPr/>
        </p:nvGrpSpPr>
        <p:grpSpPr>
          <a:xfrm>
            <a:off x="6748673" y="3220846"/>
            <a:ext cx="2762673" cy="172351"/>
            <a:chOff x="2433918" y="3393138"/>
            <a:chExt cx="2478725" cy="154637"/>
          </a:xfrm>
          <a:solidFill>
            <a:schemeClr val="tx2"/>
          </a:solidFill>
        </p:grpSpPr>
        <p:sp>
          <p:nvSpPr>
            <p:cNvPr id="112" name="Oval 111"/>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3" name="Oval 112"/>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4" name="Oval 113"/>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5" name="Oval 114"/>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6" name="Oval 115"/>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7" name="Oval 116"/>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8" name="Oval 117"/>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9" name="Oval 118"/>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20" name="Oval 119"/>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21" name="Oval 120"/>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17" name="Group 16"/>
          <p:cNvGrpSpPr/>
          <p:nvPr/>
        </p:nvGrpSpPr>
        <p:grpSpPr>
          <a:xfrm>
            <a:off x="6748673" y="3521641"/>
            <a:ext cx="2762673" cy="172351"/>
            <a:chOff x="2433918" y="3393138"/>
            <a:chExt cx="2478725" cy="154637"/>
          </a:xfrm>
          <a:solidFill>
            <a:schemeClr val="tx2"/>
          </a:solidFill>
        </p:grpSpPr>
        <p:sp>
          <p:nvSpPr>
            <p:cNvPr id="102" name="Oval 101"/>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3" name="Oval 102"/>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4" name="Oval 103"/>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5" name="Oval 104"/>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6" name="Oval 105"/>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7" name="Oval 106"/>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8" name="Oval 107"/>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9" name="Oval 108"/>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0" name="Oval 109"/>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1" name="Oval 110"/>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18" name="Group 17"/>
          <p:cNvGrpSpPr/>
          <p:nvPr/>
        </p:nvGrpSpPr>
        <p:grpSpPr>
          <a:xfrm>
            <a:off x="6748673" y="3822435"/>
            <a:ext cx="2762673" cy="172351"/>
            <a:chOff x="2433918" y="3393138"/>
            <a:chExt cx="2478725" cy="154637"/>
          </a:xfrm>
          <a:solidFill>
            <a:schemeClr val="tx2"/>
          </a:solidFill>
        </p:grpSpPr>
        <p:sp>
          <p:nvSpPr>
            <p:cNvPr id="92" name="Oval 91"/>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3" name="Oval 92"/>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4" name="Oval 93"/>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5" name="Oval 94"/>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6" name="Oval 95"/>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7" name="Oval 96"/>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8" name="Oval 97"/>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9" name="Oval 98"/>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0" name="Oval 99"/>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1" name="Oval 100"/>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19" name="Group 18"/>
          <p:cNvGrpSpPr/>
          <p:nvPr/>
        </p:nvGrpSpPr>
        <p:grpSpPr>
          <a:xfrm>
            <a:off x="6748673" y="4123230"/>
            <a:ext cx="2762673" cy="172351"/>
            <a:chOff x="2433918" y="3393138"/>
            <a:chExt cx="2478725" cy="154637"/>
          </a:xfrm>
          <a:solidFill>
            <a:schemeClr val="tx2"/>
          </a:solidFill>
        </p:grpSpPr>
        <p:sp>
          <p:nvSpPr>
            <p:cNvPr id="82" name="Oval 81"/>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3" name="Oval 82"/>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4" name="Oval 83"/>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5" name="Oval 84"/>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6" name="Oval 85"/>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7" name="Oval 86"/>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8" name="Oval 87"/>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9" name="Oval 88"/>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0" name="Oval 89"/>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1" name="Oval 90"/>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20" name="Group 19"/>
          <p:cNvGrpSpPr/>
          <p:nvPr/>
        </p:nvGrpSpPr>
        <p:grpSpPr>
          <a:xfrm>
            <a:off x="6748673" y="4424025"/>
            <a:ext cx="2762673" cy="172351"/>
            <a:chOff x="2433918" y="3393138"/>
            <a:chExt cx="2478725" cy="154637"/>
          </a:xfrm>
          <a:solidFill>
            <a:schemeClr val="tx2"/>
          </a:solidFill>
        </p:grpSpPr>
        <p:sp>
          <p:nvSpPr>
            <p:cNvPr id="72" name="Oval 71"/>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3" name="Oval 72"/>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4" name="Oval 73"/>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5" name="Oval 74"/>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6" name="Oval 75"/>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7" name="Oval 76"/>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8" name="Oval 77"/>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9" name="Oval 78"/>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0" name="Oval 79"/>
            <p:cNvSpPr/>
            <p:nvPr/>
          </p:nvSpPr>
          <p:spPr>
            <a:xfrm>
              <a:off x="4505750" y="3399858"/>
              <a:ext cx="147917" cy="147917"/>
            </a:xfrm>
            <a:prstGeom prst="ellipse">
              <a:avLst/>
            </a:prstGeom>
            <a:solidFill>
              <a:srgbClr val="A1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1" name="Oval 80"/>
            <p:cNvSpPr/>
            <p:nvPr/>
          </p:nvSpPr>
          <p:spPr>
            <a:xfrm>
              <a:off x="4764726" y="3393138"/>
              <a:ext cx="147917" cy="147917"/>
            </a:xfrm>
            <a:prstGeom prst="ellipse">
              <a:avLst/>
            </a:prstGeom>
            <a:solidFill>
              <a:srgbClr val="A1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21" name="Group 20"/>
          <p:cNvGrpSpPr/>
          <p:nvPr/>
        </p:nvGrpSpPr>
        <p:grpSpPr>
          <a:xfrm>
            <a:off x="6748673" y="4724820"/>
            <a:ext cx="2762673" cy="172351"/>
            <a:chOff x="2433918" y="3393138"/>
            <a:chExt cx="2478725" cy="154637"/>
          </a:xfrm>
          <a:solidFill>
            <a:srgbClr val="A10028"/>
          </a:solidFill>
        </p:grpSpPr>
        <p:sp>
          <p:nvSpPr>
            <p:cNvPr id="62" name="Oval 61"/>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3" name="Oval 62"/>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4" name="Oval 63"/>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5" name="Oval 64"/>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6" name="Oval 65"/>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7" name="Oval 66"/>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8" name="Oval 67"/>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9" name="Oval 68"/>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0" name="Oval 69"/>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1" name="Oval 70"/>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22" name="Group 21"/>
          <p:cNvGrpSpPr/>
          <p:nvPr/>
        </p:nvGrpSpPr>
        <p:grpSpPr>
          <a:xfrm>
            <a:off x="6748673" y="5025614"/>
            <a:ext cx="2762673" cy="172351"/>
            <a:chOff x="2433918" y="3393138"/>
            <a:chExt cx="2478725" cy="154637"/>
          </a:xfrm>
          <a:solidFill>
            <a:srgbClr val="A10028"/>
          </a:solidFill>
        </p:grpSpPr>
        <p:sp>
          <p:nvSpPr>
            <p:cNvPr id="52" name="Oval 51"/>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3" name="Oval 52"/>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4" name="Oval 53"/>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5" name="Oval 54"/>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6" name="Oval 55"/>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7" name="Oval 56"/>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8" name="Oval 57"/>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9" name="Oval 58"/>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0" name="Oval 59"/>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1" name="Oval 60"/>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23" name="Group 22"/>
          <p:cNvGrpSpPr/>
          <p:nvPr/>
        </p:nvGrpSpPr>
        <p:grpSpPr>
          <a:xfrm>
            <a:off x="6748673" y="5326409"/>
            <a:ext cx="2762673" cy="172351"/>
            <a:chOff x="2433918" y="3393138"/>
            <a:chExt cx="2478725" cy="154637"/>
          </a:xfrm>
          <a:solidFill>
            <a:srgbClr val="009DD9"/>
          </a:solidFill>
        </p:grpSpPr>
        <p:sp>
          <p:nvSpPr>
            <p:cNvPr id="42" name="Oval 41"/>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3" name="Oval 42"/>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4" name="Oval 43"/>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5" name="Oval 44"/>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6" name="Oval 45"/>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7" name="Oval 46"/>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8" name="Oval 47"/>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9" name="Oval 48"/>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0" name="Oval 49"/>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1" name="Oval 50"/>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24" name="Group 23"/>
          <p:cNvGrpSpPr/>
          <p:nvPr/>
        </p:nvGrpSpPr>
        <p:grpSpPr>
          <a:xfrm>
            <a:off x="6748673" y="5627201"/>
            <a:ext cx="2762673" cy="172351"/>
            <a:chOff x="2433918" y="3393138"/>
            <a:chExt cx="2478725" cy="154637"/>
          </a:xfrm>
          <a:solidFill>
            <a:srgbClr val="009DD9"/>
          </a:solidFill>
        </p:grpSpPr>
        <p:sp>
          <p:nvSpPr>
            <p:cNvPr id="32" name="Oval 31"/>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3" name="Oval 32"/>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4" name="Oval 33"/>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5" name="Oval 34"/>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6" name="Oval 35"/>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7" name="Oval 36"/>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8" name="Oval 37"/>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9" name="Oval 38"/>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0" name="Oval 39"/>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1" name="Oval 40"/>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25" name="Group 24"/>
          <p:cNvGrpSpPr/>
          <p:nvPr/>
        </p:nvGrpSpPr>
        <p:grpSpPr>
          <a:xfrm>
            <a:off x="9549962" y="2706359"/>
            <a:ext cx="2366040" cy="2392446"/>
            <a:chOff x="3442486" y="3209290"/>
            <a:chExt cx="2366040" cy="2392446"/>
          </a:xfrm>
        </p:grpSpPr>
        <p:sp>
          <p:nvSpPr>
            <p:cNvPr id="28" name="TextBox 27"/>
            <p:cNvSpPr txBox="1"/>
            <p:nvPr/>
          </p:nvSpPr>
          <p:spPr>
            <a:xfrm>
              <a:off x="3481772" y="3209290"/>
              <a:ext cx="1759065" cy="923330"/>
            </a:xfrm>
            <a:prstGeom prst="rect">
              <a:avLst/>
            </a:prstGeom>
            <a:noFill/>
          </p:spPr>
          <p:txBody>
            <a:bodyPr wrap="square" rtlCol="0">
              <a:spAutoFit/>
            </a:bodyPr>
            <a:lstStyle/>
            <a:p>
              <a:pPr>
                <a:defRPr/>
              </a:pPr>
              <a:r>
                <a:rPr lang="en-US" sz="5400" b="1" kern="0" dirty="0">
                  <a:solidFill>
                    <a:srgbClr val="000000"/>
                  </a:solidFill>
                </a:rPr>
                <a:t>58%</a:t>
              </a:r>
            </a:p>
          </p:txBody>
        </p:sp>
        <p:sp>
          <p:nvSpPr>
            <p:cNvPr id="29" name="Rectangle 28"/>
            <p:cNvSpPr/>
            <p:nvPr/>
          </p:nvSpPr>
          <p:spPr>
            <a:xfrm>
              <a:off x="3442486" y="3866979"/>
              <a:ext cx="2366040" cy="759182"/>
            </a:xfrm>
            <a:prstGeom prst="rect">
              <a:avLst/>
            </a:prstGeom>
          </p:spPr>
          <p:txBody>
            <a:bodyPr wrap="square">
              <a:spAutoFit/>
            </a:bodyPr>
            <a:lstStyle/>
            <a:p>
              <a:pPr>
                <a:lnSpc>
                  <a:spcPts val="2600"/>
                </a:lnSpc>
                <a:defRPr/>
              </a:pPr>
              <a:r>
                <a:rPr lang="en-US" b="1" kern="0" dirty="0">
                  <a:solidFill>
                    <a:srgbClr val="000000"/>
                  </a:solidFill>
                </a:rPr>
                <a:t>Both Democrats and Republicans equally</a:t>
              </a:r>
            </a:p>
          </p:txBody>
        </p:sp>
        <p:sp>
          <p:nvSpPr>
            <p:cNvPr id="30" name="TextBox 29"/>
            <p:cNvSpPr txBox="1"/>
            <p:nvPr/>
          </p:nvSpPr>
          <p:spPr>
            <a:xfrm>
              <a:off x="3442486" y="4401407"/>
              <a:ext cx="1759065" cy="1200329"/>
            </a:xfrm>
            <a:prstGeom prst="rect">
              <a:avLst/>
            </a:prstGeom>
            <a:noFill/>
          </p:spPr>
          <p:txBody>
            <a:bodyPr wrap="square" rtlCol="0">
              <a:spAutoFit/>
            </a:bodyPr>
            <a:lstStyle/>
            <a:p>
              <a:pPr>
                <a:defRPr/>
              </a:pPr>
              <a:r>
                <a:rPr lang="en-US" sz="5400" b="1" kern="0" dirty="0">
                  <a:solidFill>
                    <a:srgbClr val="A10028"/>
                  </a:solidFill>
                </a:rPr>
                <a:t>23%</a:t>
              </a:r>
            </a:p>
            <a:p>
              <a:pPr>
                <a:defRPr/>
              </a:pPr>
              <a:endParaRPr lang="en-US" b="1" kern="0" dirty="0">
                <a:solidFill>
                  <a:srgbClr val="009DD9"/>
                </a:solidFill>
              </a:endParaRPr>
            </a:p>
          </p:txBody>
        </p:sp>
        <p:sp>
          <p:nvSpPr>
            <p:cNvPr id="31" name="Rectangle 30"/>
            <p:cNvSpPr/>
            <p:nvPr/>
          </p:nvSpPr>
          <p:spPr>
            <a:xfrm>
              <a:off x="3487771" y="5074501"/>
              <a:ext cx="1471878" cy="400110"/>
            </a:xfrm>
            <a:prstGeom prst="rect">
              <a:avLst/>
            </a:prstGeom>
          </p:spPr>
          <p:txBody>
            <a:bodyPr wrap="none">
              <a:spAutoFit/>
            </a:bodyPr>
            <a:lstStyle/>
            <a:p>
              <a:pPr>
                <a:defRPr/>
              </a:pPr>
              <a:r>
                <a:rPr lang="en-US" sz="2000" b="1" kern="0" dirty="0">
                  <a:solidFill>
                    <a:srgbClr val="A10028"/>
                  </a:solidFill>
                </a:rPr>
                <a:t>Republicans</a:t>
              </a:r>
              <a:endParaRPr lang="en-US" sz="2000" kern="0" dirty="0">
                <a:solidFill>
                  <a:srgbClr val="A10028"/>
                </a:solidFill>
              </a:endParaRPr>
            </a:p>
          </p:txBody>
        </p:sp>
      </p:grpSp>
      <p:sp>
        <p:nvSpPr>
          <p:cNvPr id="26" name="TextBox 25"/>
          <p:cNvSpPr txBox="1"/>
          <p:nvPr/>
        </p:nvSpPr>
        <p:spPr>
          <a:xfrm>
            <a:off x="9589248" y="4771625"/>
            <a:ext cx="1759065" cy="1200329"/>
          </a:xfrm>
          <a:prstGeom prst="rect">
            <a:avLst/>
          </a:prstGeom>
          <a:noFill/>
        </p:spPr>
        <p:txBody>
          <a:bodyPr wrap="square" rtlCol="0">
            <a:spAutoFit/>
          </a:bodyPr>
          <a:lstStyle/>
          <a:p>
            <a:pPr>
              <a:defRPr/>
            </a:pPr>
            <a:r>
              <a:rPr lang="en-US" sz="5400" b="1" kern="0" dirty="0">
                <a:solidFill>
                  <a:srgbClr val="009DD9"/>
                </a:solidFill>
              </a:rPr>
              <a:t>20%</a:t>
            </a:r>
          </a:p>
          <a:p>
            <a:pPr>
              <a:defRPr/>
            </a:pPr>
            <a:endParaRPr lang="en-US" b="1" kern="0" dirty="0">
              <a:solidFill>
                <a:srgbClr val="009DD9"/>
              </a:solidFill>
            </a:endParaRPr>
          </a:p>
        </p:txBody>
      </p:sp>
      <p:sp>
        <p:nvSpPr>
          <p:cNvPr id="27" name="Rectangle 26"/>
          <p:cNvSpPr/>
          <p:nvPr/>
        </p:nvSpPr>
        <p:spPr>
          <a:xfrm>
            <a:off x="9623315" y="5521484"/>
            <a:ext cx="1319592" cy="400110"/>
          </a:xfrm>
          <a:prstGeom prst="rect">
            <a:avLst/>
          </a:prstGeom>
        </p:spPr>
        <p:txBody>
          <a:bodyPr wrap="none">
            <a:spAutoFit/>
          </a:bodyPr>
          <a:lstStyle/>
          <a:p>
            <a:pPr>
              <a:defRPr/>
            </a:pPr>
            <a:r>
              <a:rPr lang="en-US" sz="2000" kern="0" dirty="0">
                <a:solidFill>
                  <a:srgbClr val="009DD9"/>
                </a:solidFill>
              </a:rPr>
              <a:t>Democrats</a:t>
            </a:r>
          </a:p>
        </p:txBody>
      </p:sp>
      <p:sp>
        <p:nvSpPr>
          <p:cNvPr id="132" name="Rectangle 131"/>
          <p:cNvSpPr/>
          <p:nvPr/>
        </p:nvSpPr>
        <p:spPr>
          <a:xfrm>
            <a:off x="6748673" y="2020669"/>
            <a:ext cx="4599640" cy="646331"/>
          </a:xfrm>
          <a:prstGeom prst="rect">
            <a:avLst/>
          </a:prstGeom>
        </p:spPr>
        <p:txBody>
          <a:bodyPr wrap="square">
            <a:spAutoFit/>
          </a:bodyPr>
          <a:lstStyle/>
          <a:p>
            <a:pPr algn="ctr">
              <a:defRPr/>
            </a:pPr>
            <a:r>
              <a:rPr lang="en-US" b="1" kern="0" dirty="0">
                <a:solidFill>
                  <a:srgbClr val="707276"/>
                </a:solidFill>
              </a:rPr>
              <a:t>If there was a government shut down, voters would blame…</a:t>
            </a:r>
          </a:p>
        </p:txBody>
      </p:sp>
      <p:sp>
        <p:nvSpPr>
          <p:cNvPr id="183" name="Rectangle 182"/>
          <p:cNvSpPr/>
          <p:nvPr/>
        </p:nvSpPr>
        <p:spPr>
          <a:xfrm>
            <a:off x="533400" y="1878120"/>
            <a:ext cx="5235929"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707276"/>
                </a:solidFill>
                <a:effectLst/>
                <a:uLnTx/>
                <a:uFillTx/>
              </a:rPr>
              <a:t>Government shut</a:t>
            </a:r>
            <a:r>
              <a:rPr kumimoji="0" lang="en-US" sz="1800" b="1" i="0" u="none" strike="noStrike" kern="0" cap="none" spc="0" normalizeH="0" noProof="0" dirty="0">
                <a:ln>
                  <a:noFill/>
                </a:ln>
                <a:solidFill>
                  <a:srgbClr val="707276"/>
                </a:solidFill>
                <a:effectLst/>
                <a:uLnTx/>
                <a:uFillTx/>
              </a:rPr>
              <a:t> down over raising the debt ceiling</a:t>
            </a:r>
            <a:endParaRPr kumimoji="0" lang="en-US" sz="1800" b="1" i="0" u="none" strike="noStrike" kern="0" cap="none" spc="0" normalizeH="0" baseline="0" noProof="0" dirty="0">
              <a:ln>
                <a:noFill/>
              </a:ln>
              <a:solidFill>
                <a:srgbClr val="707276"/>
              </a:solidFill>
              <a:effectLst/>
              <a:uLnTx/>
              <a:uFillTx/>
            </a:endParaRPr>
          </a:p>
        </p:txBody>
      </p:sp>
      <p:grpSp>
        <p:nvGrpSpPr>
          <p:cNvPr id="184" name="Group 183"/>
          <p:cNvGrpSpPr/>
          <p:nvPr/>
        </p:nvGrpSpPr>
        <p:grpSpPr>
          <a:xfrm>
            <a:off x="4964" y="2364725"/>
            <a:ext cx="5628330" cy="3599770"/>
            <a:chOff x="1844040" y="2543435"/>
            <a:chExt cx="5628330" cy="3599770"/>
          </a:xfrm>
        </p:grpSpPr>
        <p:sp>
          <p:nvSpPr>
            <p:cNvPr id="185" name="Oval 184"/>
            <p:cNvSpPr/>
            <p:nvPr/>
          </p:nvSpPr>
          <p:spPr>
            <a:xfrm>
              <a:off x="5643570" y="2543435"/>
              <a:ext cx="1828800" cy="1828800"/>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kern="0" dirty="0">
                  <a:solidFill>
                    <a:srgbClr val="707276"/>
                  </a:solidFill>
                </a:rPr>
                <a:t>36</a:t>
              </a:r>
              <a:r>
                <a:rPr kumimoji="0" lang="en-US" sz="4000" b="1" i="0" u="none" strike="noStrike" kern="0" cap="none" spc="0" normalizeH="0" baseline="0" noProof="0" dirty="0">
                  <a:ln>
                    <a:noFill/>
                  </a:ln>
                  <a:solidFill>
                    <a:srgbClr val="707276"/>
                  </a:solidFill>
                  <a:effectLst/>
                  <a:uLnTx/>
                  <a:uFillTx/>
                </a:rPr>
                <a:t>% </a:t>
              </a:r>
              <a:br>
                <a:rPr kumimoji="0" lang="en-US" sz="4800" b="1" i="0" u="none" strike="noStrike" kern="0" cap="none" spc="0" normalizeH="0" baseline="0" noProof="0" dirty="0">
                  <a:ln>
                    <a:noFill/>
                  </a:ln>
                  <a:solidFill>
                    <a:srgbClr val="707276"/>
                  </a:solidFill>
                  <a:effectLst/>
                  <a:uLnTx/>
                  <a:uFillTx/>
                </a:rPr>
              </a:br>
              <a:r>
                <a:rPr lang="en-US" sz="2000" b="1" kern="0" dirty="0">
                  <a:solidFill>
                    <a:srgbClr val="707276"/>
                  </a:solidFill>
                </a:rPr>
                <a:t>Favor</a:t>
              </a:r>
              <a:endParaRPr lang="en-US" sz="2000" kern="0" dirty="0">
                <a:solidFill>
                  <a:srgbClr val="707276"/>
                </a:solidFill>
              </a:endParaRPr>
            </a:p>
          </p:txBody>
        </p:sp>
        <p:grpSp>
          <p:nvGrpSpPr>
            <p:cNvPr id="186" name="Group 185"/>
            <p:cNvGrpSpPr/>
            <p:nvPr/>
          </p:nvGrpSpPr>
          <p:grpSpPr>
            <a:xfrm>
              <a:off x="1844040" y="2613196"/>
              <a:ext cx="5059680" cy="3530009"/>
              <a:chOff x="4832885" y="2550901"/>
              <a:chExt cx="5359400" cy="3547533"/>
            </a:xfrm>
          </p:grpSpPr>
          <p:graphicFrame>
            <p:nvGraphicFramePr>
              <p:cNvPr id="187" name="Chart 186"/>
              <p:cNvGraphicFramePr/>
              <p:nvPr>
                <p:extLst/>
              </p:nvPr>
            </p:nvGraphicFramePr>
            <p:xfrm>
              <a:off x="4832885" y="2550901"/>
              <a:ext cx="5359400" cy="3547533"/>
            </p:xfrm>
            <a:graphic>
              <a:graphicData uri="http://schemas.openxmlformats.org/drawingml/2006/chart">
                <c:chart xmlns:c="http://schemas.openxmlformats.org/drawingml/2006/chart" xmlns:r="http://schemas.openxmlformats.org/officeDocument/2006/relationships" r:id="rId2"/>
              </a:graphicData>
            </a:graphic>
          </p:graphicFrame>
          <p:sp>
            <p:nvSpPr>
              <p:cNvPr id="188" name="Oval 187"/>
              <p:cNvSpPr/>
              <p:nvPr/>
            </p:nvSpPr>
            <p:spPr>
              <a:xfrm>
                <a:off x="5848694" y="2592160"/>
                <a:ext cx="3263212" cy="3263212"/>
              </a:xfrm>
              <a:prstGeom prst="ellipse">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5400" b="1" kern="0" dirty="0">
                    <a:solidFill>
                      <a:schemeClr val="accent1"/>
                    </a:solidFill>
                  </a:rPr>
                  <a:t>64</a:t>
                </a:r>
                <a:r>
                  <a:rPr kumimoji="0" lang="en-US" sz="5400" b="1" i="0" u="none" strike="noStrike" kern="0" cap="none" spc="0" normalizeH="0" baseline="0" noProof="0" dirty="0">
                    <a:ln>
                      <a:noFill/>
                    </a:ln>
                    <a:solidFill>
                      <a:schemeClr val="accent1"/>
                    </a:solidFill>
                    <a:effectLst/>
                    <a:uLnTx/>
                    <a:uFillTx/>
                  </a:rPr>
                  <a:t>%</a:t>
                </a:r>
                <a:br>
                  <a:rPr kumimoji="0" lang="en-US" sz="6600" b="1" i="0" u="none" strike="noStrike" kern="0" cap="none" spc="0" normalizeH="0" baseline="0" noProof="0" dirty="0">
                    <a:ln>
                      <a:noFill/>
                    </a:ln>
                    <a:solidFill>
                      <a:schemeClr val="accent1"/>
                    </a:solidFill>
                    <a:effectLst/>
                    <a:uLnTx/>
                    <a:uFillTx/>
                  </a:rPr>
                </a:br>
                <a:r>
                  <a:rPr kumimoji="0" lang="en-US" sz="2400" b="1" i="0" u="none" strike="noStrike" kern="0" cap="none" spc="0" normalizeH="0" baseline="0" noProof="0" dirty="0">
                    <a:ln>
                      <a:noFill/>
                    </a:ln>
                    <a:solidFill>
                      <a:schemeClr val="accent1"/>
                    </a:solidFill>
                    <a:effectLst/>
                    <a:uLnTx/>
                    <a:uFillTx/>
                  </a:rPr>
                  <a:t>Oppose</a:t>
                </a:r>
                <a:endParaRPr kumimoji="0" lang="en-US" sz="2400" i="0" u="none" strike="noStrike" kern="0" cap="none" spc="0" normalizeH="0" baseline="0" noProof="0" dirty="0">
                  <a:ln>
                    <a:noFill/>
                  </a:ln>
                  <a:solidFill>
                    <a:schemeClr val="accent1"/>
                  </a:solidFill>
                  <a:effectLst/>
                  <a:uLnTx/>
                  <a:uFillTx/>
                </a:endParaRPr>
              </a:p>
            </p:txBody>
          </p:sp>
        </p:grpSp>
      </p:grpSp>
    </p:spTree>
    <p:extLst>
      <p:ext uri="{BB962C8B-B14F-4D97-AF65-F5344CB8AC3E}">
        <p14:creationId xmlns:p14="http://schemas.microsoft.com/office/powerpoint/2010/main" val="27695021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Majority OF VOTERS favors holding up congressional </a:t>
            </a:r>
            <a:br>
              <a:rPr lang="en-US" dirty="0"/>
            </a:br>
            <a:r>
              <a:rPr lang="en-US" dirty="0"/>
              <a:t>pay if budget fails to pass on time</a:t>
            </a:r>
          </a:p>
        </p:txBody>
      </p:sp>
      <p:sp>
        <p:nvSpPr>
          <p:cNvPr id="3" name="Text Placeholder 2"/>
          <p:cNvSpPr>
            <a:spLocks noGrp="1"/>
          </p:cNvSpPr>
          <p:nvPr>
            <p:ph type="body" idx="13"/>
          </p:nvPr>
        </p:nvSpPr>
        <p:spPr/>
        <p:txBody>
          <a:bodyPr/>
          <a:lstStyle/>
          <a:p>
            <a:r>
              <a:rPr lang="en-US" dirty="0">
                <a:solidFill>
                  <a:srgbClr val="44546A"/>
                </a:solidFill>
              </a:rPr>
              <a:t>Majority opposes allowing the debt ceiling to increase automatically without a vote.</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(n=2258)</a:t>
            </a:r>
          </a:p>
          <a:p>
            <a:r>
              <a:rPr lang="en-US" dirty="0"/>
              <a:t>O13 Would you favor or oppose Congress adding each of these measures to a vote for the debt ceiling increase?</a:t>
            </a:r>
          </a:p>
        </p:txBody>
      </p:sp>
      <p:graphicFrame>
        <p:nvGraphicFramePr>
          <p:cNvPr id="9" name="Chart 8"/>
          <p:cNvGraphicFramePr/>
          <p:nvPr>
            <p:extLst>
              <p:ext uri="{D42A27DB-BD31-4B8C-83A1-F6EECF244321}">
                <p14:modId xmlns:p14="http://schemas.microsoft.com/office/powerpoint/2010/main" val="3164642462"/>
              </p:ext>
            </p:extLst>
          </p:nvPr>
        </p:nvGraphicFramePr>
        <p:xfrm>
          <a:off x="5500837" y="2541746"/>
          <a:ext cx="5205798" cy="3935254"/>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7329639" y="2442190"/>
            <a:ext cx="957014" cy="369332"/>
          </a:xfrm>
          <a:prstGeom prst="rect">
            <a:avLst/>
          </a:prstGeom>
          <a:noFill/>
        </p:spPr>
        <p:txBody>
          <a:bodyPr wrap="square" rtlCol="0">
            <a:spAutoFit/>
          </a:bodyPr>
          <a:lstStyle/>
          <a:p>
            <a:r>
              <a:rPr lang="en-US" b="1" dirty="0">
                <a:solidFill>
                  <a:srgbClr val="5F5F5F"/>
                </a:solidFill>
              </a:rPr>
              <a:t>Oppose</a:t>
            </a:r>
          </a:p>
        </p:txBody>
      </p:sp>
      <p:sp>
        <p:nvSpPr>
          <p:cNvPr id="15" name="TextBox 14"/>
          <p:cNvSpPr txBox="1"/>
          <p:nvPr/>
        </p:nvSpPr>
        <p:spPr>
          <a:xfrm>
            <a:off x="8991600" y="2440489"/>
            <a:ext cx="1010504" cy="369332"/>
          </a:xfrm>
          <a:prstGeom prst="rect">
            <a:avLst/>
          </a:prstGeom>
          <a:noFill/>
        </p:spPr>
        <p:txBody>
          <a:bodyPr wrap="square" rtlCol="0">
            <a:spAutoFit/>
          </a:bodyPr>
          <a:lstStyle/>
          <a:p>
            <a:r>
              <a:rPr lang="en-US" b="1" dirty="0">
                <a:solidFill>
                  <a:srgbClr val="5F5F5F"/>
                </a:solidFill>
              </a:rPr>
              <a:t>Favor</a:t>
            </a:r>
          </a:p>
        </p:txBody>
      </p:sp>
      <p:sp>
        <p:nvSpPr>
          <p:cNvPr id="16" name="Rectangle 15"/>
          <p:cNvSpPr/>
          <p:nvPr/>
        </p:nvSpPr>
        <p:spPr>
          <a:xfrm>
            <a:off x="3086100" y="1910402"/>
            <a:ext cx="6019800"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rgbClr val="707276"/>
                </a:solidFill>
              </a:rPr>
              <a:t>Potential measures to add to a vote for the debt ceiling</a:t>
            </a:r>
            <a:endParaRPr kumimoji="0" lang="en-US" sz="1800" b="1" i="0" u="none" strike="noStrike" kern="0" cap="none" spc="0" normalizeH="0" baseline="0" noProof="0" dirty="0">
              <a:ln>
                <a:noFill/>
              </a:ln>
              <a:solidFill>
                <a:srgbClr val="707276"/>
              </a:solidFill>
              <a:effectLst/>
              <a:uLnTx/>
              <a:uFillTx/>
            </a:endParaRPr>
          </a:p>
        </p:txBody>
      </p:sp>
      <p:cxnSp>
        <p:nvCxnSpPr>
          <p:cNvPr id="6" name="Straight Connector 5"/>
          <p:cNvCxnSpPr/>
          <p:nvPr/>
        </p:nvCxnSpPr>
        <p:spPr>
          <a:xfrm>
            <a:off x="1066800" y="2998694"/>
            <a:ext cx="9639835" cy="0"/>
          </a:xfrm>
          <a:prstGeom prst="line">
            <a:avLst/>
          </a:prstGeom>
          <a:ln>
            <a:solidFill>
              <a:schemeClr val="tx1">
                <a:lumMod val="20000"/>
                <a:lumOff val="8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066800" y="3303494"/>
            <a:ext cx="9639835" cy="0"/>
          </a:xfrm>
          <a:prstGeom prst="line">
            <a:avLst/>
          </a:prstGeom>
          <a:ln>
            <a:solidFill>
              <a:schemeClr val="tx1">
                <a:lumMod val="20000"/>
                <a:lumOff val="8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066800" y="3603812"/>
            <a:ext cx="9639835" cy="0"/>
          </a:xfrm>
          <a:prstGeom prst="line">
            <a:avLst/>
          </a:prstGeom>
          <a:ln>
            <a:solidFill>
              <a:schemeClr val="tx1">
                <a:lumMod val="20000"/>
                <a:lumOff val="8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066800" y="3899647"/>
            <a:ext cx="9639835" cy="0"/>
          </a:xfrm>
          <a:prstGeom prst="line">
            <a:avLst/>
          </a:prstGeom>
          <a:ln>
            <a:solidFill>
              <a:schemeClr val="tx1">
                <a:lumMod val="20000"/>
                <a:lumOff val="8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066800" y="4213412"/>
            <a:ext cx="9639835" cy="0"/>
          </a:xfrm>
          <a:prstGeom prst="line">
            <a:avLst/>
          </a:prstGeom>
          <a:ln>
            <a:solidFill>
              <a:schemeClr val="tx1">
                <a:lumMod val="20000"/>
                <a:lumOff val="8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066800" y="4495800"/>
            <a:ext cx="9639835" cy="0"/>
          </a:xfrm>
          <a:prstGeom prst="line">
            <a:avLst/>
          </a:prstGeom>
          <a:ln>
            <a:solidFill>
              <a:schemeClr val="tx1">
                <a:lumMod val="20000"/>
                <a:lumOff val="8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066800" y="4827494"/>
            <a:ext cx="9639835" cy="0"/>
          </a:xfrm>
          <a:prstGeom prst="line">
            <a:avLst/>
          </a:prstGeom>
          <a:ln>
            <a:solidFill>
              <a:schemeClr val="tx1">
                <a:lumMod val="20000"/>
                <a:lumOff val="8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066800" y="5091953"/>
            <a:ext cx="9639835" cy="0"/>
          </a:xfrm>
          <a:prstGeom prst="line">
            <a:avLst/>
          </a:prstGeom>
          <a:ln>
            <a:solidFill>
              <a:schemeClr val="tx1">
                <a:lumMod val="20000"/>
                <a:lumOff val="8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066800" y="5410200"/>
            <a:ext cx="9639835" cy="0"/>
          </a:xfrm>
          <a:prstGeom prst="line">
            <a:avLst/>
          </a:prstGeom>
          <a:ln>
            <a:solidFill>
              <a:schemeClr val="tx1">
                <a:lumMod val="20000"/>
                <a:lumOff val="8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066800" y="5701553"/>
            <a:ext cx="9639835" cy="0"/>
          </a:xfrm>
          <a:prstGeom prst="line">
            <a:avLst/>
          </a:prstGeom>
          <a:ln>
            <a:solidFill>
              <a:schemeClr val="tx1">
                <a:lumMod val="20000"/>
                <a:lumOff val="8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1066800" y="6006353"/>
            <a:ext cx="9639835" cy="0"/>
          </a:xfrm>
          <a:prstGeom prst="line">
            <a:avLst/>
          </a:prstGeom>
          <a:ln>
            <a:solidFill>
              <a:schemeClr val="tx1">
                <a:lumMod val="20000"/>
                <a:lumOff val="80000"/>
              </a:schemeClr>
            </a:solidFill>
            <a:prstDash val="sysDot"/>
          </a:ln>
        </p:spPr>
        <p:style>
          <a:lnRef idx="2">
            <a:schemeClr val="accent1"/>
          </a:lnRef>
          <a:fillRef idx="0">
            <a:schemeClr val="accent1"/>
          </a:fillRef>
          <a:effectRef idx="1">
            <a:schemeClr val="accent1"/>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4054583350"/>
              </p:ext>
            </p:extLst>
          </p:nvPr>
        </p:nvGraphicFramePr>
        <p:xfrm>
          <a:off x="914400" y="2723290"/>
          <a:ext cx="5562600" cy="3530844"/>
        </p:xfrm>
        <a:graphic>
          <a:graphicData uri="http://schemas.openxmlformats.org/drawingml/2006/table">
            <a:tbl>
              <a:tblPr firstRow="1" bandRow="1">
                <a:tableStyleId>{5C22544A-7EE6-4342-B048-85BDC9FD1C3A}</a:tableStyleId>
              </a:tblPr>
              <a:tblGrid>
                <a:gridCol w="5562600">
                  <a:extLst>
                    <a:ext uri="{9D8B030D-6E8A-4147-A177-3AD203B41FA5}">
                      <a16:colId xmlns:a16="http://schemas.microsoft.com/office/drawing/2014/main" val="20000"/>
                    </a:ext>
                  </a:extLst>
                </a:gridCol>
              </a:tblGrid>
              <a:tr h="288981">
                <a:tc>
                  <a:txBody>
                    <a:bodyPr/>
                    <a:lstStyle/>
                    <a:p>
                      <a:pPr algn="r" fontAlgn="b"/>
                      <a:r>
                        <a:rPr lang="en-US" sz="1100" b="0" i="0" u="none" strike="noStrike" dirty="0">
                          <a:solidFill>
                            <a:schemeClr val="tx1"/>
                          </a:solidFill>
                          <a:effectLst/>
                          <a:latin typeface="Calibri" panose="020F0502020204030204" pitchFamily="34" charset="0"/>
                        </a:rPr>
                        <a:t>Holding up congressional pay if they fail to pass a budget on time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8981">
                <a:tc>
                  <a:txBody>
                    <a:bodyPr/>
                    <a:lstStyle/>
                    <a:p>
                      <a:pPr algn="r" fontAlgn="b"/>
                      <a:r>
                        <a:rPr lang="en-US" sz="1100" b="0" i="0" u="none" strike="noStrike" dirty="0">
                          <a:solidFill>
                            <a:schemeClr val="tx1"/>
                          </a:solidFill>
                          <a:effectLst/>
                          <a:latin typeface="Calibri" panose="020F0502020204030204" pitchFamily="34" charset="0"/>
                        </a:rPr>
                        <a:t>Requiring healthcare reform to cover pre-existing conditions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40063">
                <a:tc>
                  <a:txBody>
                    <a:bodyPr/>
                    <a:lstStyle/>
                    <a:p>
                      <a:pPr algn="r" fontAlgn="b"/>
                      <a:r>
                        <a:rPr lang="en-US" sz="1100" b="0" i="0" u="none" strike="noStrike" dirty="0">
                          <a:solidFill>
                            <a:schemeClr val="tx1"/>
                          </a:solidFill>
                          <a:effectLst/>
                          <a:latin typeface="Calibri" panose="020F0502020204030204" pitchFamily="34" charset="0"/>
                        </a:rPr>
                        <a:t>Requiring an annual nonpartisan fiscal report to be compiled by the controller general and presented to all of Congress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8981">
                <a:tc>
                  <a:txBody>
                    <a:bodyPr/>
                    <a:lstStyle/>
                    <a:p>
                      <a:pPr algn="r" fontAlgn="b"/>
                      <a:r>
                        <a:rPr lang="en-US" sz="1100" b="0" i="0" u="none" strike="noStrike">
                          <a:solidFill>
                            <a:schemeClr val="tx1"/>
                          </a:solidFill>
                          <a:effectLst/>
                          <a:latin typeface="Calibri" panose="020F0502020204030204" pitchFamily="34" charset="0"/>
                        </a:rPr>
                        <a:t>Require a balanced budget within 5 years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8981">
                <a:tc>
                  <a:txBody>
                    <a:bodyPr/>
                    <a:lstStyle/>
                    <a:p>
                      <a:pPr algn="r" fontAlgn="b"/>
                      <a:r>
                        <a:rPr lang="en-US" sz="1100" b="0" i="0" u="none" strike="noStrike">
                          <a:solidFill>
                            <a:schemeClr val="tx1"/>
                          </a:solidFill>
                          <a:effectLst/>
                          <a:latin typeface="Calibri" panose="020F0502020204030204" pitchFamily="34" charset="0"/>
                        </a:rPr>
                        <a:t>Reducing discretionary spending across the board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40405">
                <a:tc>
                  <a:txBody>
                    <a:bodyPr/>
                    <a:lstStyle/>
                    <a:p>
                      <a:pPr algn="r" fontAlgn="b"/>
                      <a:r>
                        <a:rPr lang="en-US" sz="1100" b="0" i="0" u="none" strike="noStrike">
                          <a:solidFill>
                            <a:schemeClr val="tx1"/>
                          </a:solidFill>
                          <a:effectLst/>
                          <a:latin typeface="Calibri" panose="020F0502020204030204" pitchFamily="34" charset="0"/>
                        </a:rPr>
                        <a:t>Limiting further debt unless there was economic growth to pay for it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40063">
                <a:tc>
                  <a:txBody>
                    <a:bodyPr/>
                    <a:lstStyle/>
                    <a:p>
                      <a:pPr algn="r" fontAlgn="b"/>
                      <a:r>
                        <a:rPr lang="en-US" sz="1100" b="0" i="0" u="none" strike="noStrike" dirty="0">
                          <a:solidFill>
                            <a:schemeClr val="tx1"/>
                          </a:solidFill>
                          <a:effectLst/>
                          <a:latin typeface="Calibri" panose="020F0502020204030204" pitchFamily="34" charset="0"/>
                        </a:rPr>
                        <a:t>Having capital budgets apart from one-year expenditures and changing the scoring system to allow for more long-term investments in infrastructure and preventative healthcare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88981">
                <a:tc>
                  <a:txBody>
                    <a:bodyPr/>
                    <a:lstStyle/>
                    <a:p>
                      <a:pPr algn="r" fontAlgn="b"/>
                      <a:r>
                        <a:rPr lang="en-US" sz="1100" b="0" i="0" u="none" strike="noStrike">
                          <a:solidFill>
                            <a:schemeClr val="tx1"/>
                          </a:solidFill>
                          <a:effectLst/>
                          <a:latin typeface="Calibri" panose="020F0502020204030204" pitchFamily="34" charset="0"/>
                        </a:rPr>
                        <a:t>Retaining the tax deductions on state and local taxes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88981">
                <a:tc>
                  <a:txBody>
                    <a:bodyPr/>
                    <a:lstStyle/>
                    <a:p>
                      <a:pPr algn="r" fontAlgn="b"/>
                      <a:r>
                        <a:rPr lang="en-US" sz="1100" b="0" i="0" u="none" strike="noStrike">
                          <a:solidFill>
                            <a:schemeClr val="tx1"/>
                          </a:solidFill>
                          <a:effectLst/>
                          <a:latin typeface="Calibri" panose="020F0502020204030204" pitchFamily="34" charset="0"/>
                        </a:rPr>
                        <a:t>Prohibiting tax cuts that would benefit those in upper income brackets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88981">
                <a:tc>
                  <a:txBody>
                    <a:bodyPr/>
                    <a:lstStyle/>
                    <a:p>
                      <a:pPr algn="r" fontAlgn="b"/>
                      <a:r>
                        <a:rPr lang="en-US" sz="1100" b="0" i="0" u="none" strike="noStrike">
                          <a:solidFill>
                            <a:schemeClr val="tx1"/>
                          </a:solidFill>
                          <a:effectLst/>
                          <a:latin typeface="Calibri" panose="020F0502020204030204" pitchFamily="34" charset="0"/>
                        </a:rPr>
                        <a:t>Creating two year budgets instead of annual budgets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88981">
                <a:tc>
                  <a:txBody>
                    <a:bodyPr/>
                    <a:lstStyle/>
                    <a:p>
                      <a:pPr algn="r" fontAlgn="b"/>
                      <a:r>
                        <a:rPr lang="en-US" sz="1100" b="0" i="0" u="none" strike="noStrike">
                          <a:solidFill>
                            <a:schemeClr val="tx1"/>
                          </a:solidFill>
                          <a:effectLst/>
                          <a:latin typeface="Calibri" panose="020F0502020204030204" pitchFamily="34" charset="0"/>
                        </a:rPr>
                        <a:t>Eliminating funding for Planned Parenthood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88981">
                <a:tc>
                  <a:txBody>
                    <a:bodyPr/>
                    <a:lstStyle/>
                    <a:p>
                      <a:pPr algn="r" fontAlgn="b"/>
                      <a:r>
                        <a:rPr lang="en-US" sz="1100" b="0" i="0" u="none" strike="noStrike" dirty="0">
                          <a:solidFill>
                            <a:schemeClr val="tx1"/>
                          </a:solidFill>
                          <a:effectLst/>
                          <a:latin typeface="Calibri" panose="020F0502020204030204" pitchFamily="34" charset="0"/>
                        </a:rPr>
                        <a:t>Let debt ceilings increase automatically without a vote and just vote on the expenditures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773257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3"/>
          </p:nvPr>
        </p:nvSpPr>
        <p:spPr/>
        <p:txBody>
          <a:bodyPr/>
          <a:lstStyle/>
          <a:p>
            <a:r>
              <a:rPr lang="en-US" dirty="0"/>
              <a:t>Roughly 2 in 5 say terrorism/national security, and economy and jobs.</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(February n=2148; March n= 2092; April n=2027; May n=2006, June n=2258)</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I1. What would you say are the most important issues facing the country today? Please select three. </a:t>
            </a:r>
          </a:p>
        </p:txBody>
      </p:sp>
      <p:graphicFrame>
        <p:nvGraphicFramePr>
          <p:cNvPr id="5" name="Chart 4"/>
          <p:cNvGraphicFramePr/>
          <p:nvPr>
            <p:extLst>
              <p:ext uri="{D42A27DB-BD31-4B8C-83A1-F6EECF244321}">
                <p14:modId xmlns:p14="http://schemas.microsoft.com/office/powerpoint/2010/main" val="376039295"/>
              </p:ext>
            </p:extLst>
          </p:nvPr>
        </p:nvGraphicFramePr>
        <p:xfrm>
          <a:off x="2133600" y="1907695"/>
          <a:ext cx="10439400" cy="4465673"/>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p:cNvSpPr>
            <a:spLocks noGrp="1"/>
          </p:cNvSpPr>
          <p:nvPr>
            <p:ph type="title"/>
          </p:nvPr>
        </p:nvSpPr>
        <p:spPr>
          <a:xfrm>
            <a:off x="792480" y="676656"/>
            <a:ext cx="10104120" cy="571500"/>
          </a:xfrm>
        </p:spPr>
        <p:txBody>
          <a:bodyPr/>
          <a:lstStyle/>
          <a:p>
            <a:r>
              <a:rPr lang="en-US" sz="3200" dirty="0"/>
              <a:t>Nearly half of voters say health care is among the most important issues facing the country today</a:t>
            </a:r>
          </a:p>
        </p:txBody>
      </p:sp>
      <p:sp>
        <p:nvSpPr>
          <p:cNvPr id="9" name="Rectangle 8"/>
          <p:cNvSpPr/>
          <p:nvPr/>
        </p:nvSpPr>
        <p:spPr>
          <a:xfrm>
            <a:off x="2819400" y="1723029"/>
            <a:ext cx="6708888" cy="369332"/>
          </a:xfrm>
          <a:prstGeom prst="rect">
            <a:avLst/>
          </a:prstGeom>
        </p:spPr>
        <p:txBody>
          <a:bodyPr wrap="none">
            <a:spAutoFit/>
          </a:bodyPr>
          <a:lstStyle/>
          <a:p>
            <a:pPr algn="ctr" defTabSz="457200">
              <a:defRPr/>
            </a:pPr>
            <a:r>
              <a:rPr lang="en-US" b="1" kern="0" dirty="0">
                <a:solidFill>
                  <a:srgbClr val="707276"/>
                </a:solidFill>
              </a:rPr>
              <a:t>Voters say the most important issues facing the country today are…</a:t>
            </a:r>
          </a:p>
        </p:txBody>
      </p:sp>
    </p:spTree>
    <p:extLst>
      <p:ext uri="{BB962C8B-B14F-4D97-AF65-F5344CB8AC3E}">
        <p14:creationId xmlns:p14="http://schemas.microsoft.com/office/powerpoint/2010/main" val="7126895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79" name="think-cell Slide" r:id="rId4" imgW="540" imgH="541" progId="TCLayout.ActiveDocument.1">
                  <p:embed/>
                </p:oleObj>
              </mc:Choice>
              <mc:Fallback>
                <p:oleObj name="think-cell Slide" r:id="rId4" imgW="540" imgH="541" progId="TCLayout.ActiveDocument.1">
                  <p:embed/>
                  <p:pic>
                    <p:nvPicPr>
                      <p:cNvPr id="5" name="Objec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792480" y="608277"/>
            <a:ext cx="10888896" cy="571500"/>
          </a:xfrm>
        </p:spPr>
        <p:txBody>
          <a:bodyPr/>
          <a:lstStyle/>
          <a:p>
            <a:r>
              <a:rPr lang="en-US" dirty="0"/>
              <a:t>Majority feels climate change is real; split on whether </a:t>
            </a:r>
            <a:br>
              <a:rPr lang="en-US" dirty="0"/>
            </a:br>
            <a:r>
              <a:rPr lang="en-US" dirty="0"/>
              <a:t>it’s a most important issue</a:t>
            </a:r>
            <a:endParaRPr lang="en-US" strike="sngStrike" dirty="0"/>
          </a:p>
        </p:txBody>
      </p:sp>
      <p:sp>
        <p:nvSpPr>
          <p:cNvPr id="3" name="Text Placeholder 2"/>
          <p:cNvSpPr>
            <a:spLocks noGrp="1"/>
          </p:cNvSpPr>
          <p:nvPr>
            <p:ph type="body" idx="13"/>
          </p:nvPr>
        </p:nvSpPr>
        <p:spPr/>
        <p:txBody>
          <a:bodyPr/>
          <a:lstStyle/>
          <a:p>
            <a:r>
              <a:rPr lang="en-US" dirty="0"/>
              <a:t>Just 13% of voters feel climate change is a hoax.</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(n=2258)</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PC8 Which is closer to your view?</a:t>
            </a:r>
          </a:p>
        </p:txBody>
      </p:sp>
      <p:graphicFrame>
        <p:nvGraphicFramePr>
          <p:cNvPr id="73" name="Chart 72"/>
          <p:cNvGraphicFramePr/>
          <p:nvPr>
            <p:extLst/>
          </p:nvPr>
        </p:nvGraphicFramePr>
        <p:xfrm>
          <a:off x="4037446" y="2600444"/>
          <a:ext cx="4419600" cy="3800356"/>
        </p:xfrm>
        <a:graphic>
          <a:graphicData uri="http://schemas.openxmlformats.org/drawingml/2006/chart">
            <c:chart xmlns:c="http://schemas.openxmlformats.org/drawingml/2006/chart" xmlns:r="http://schemas.openxmlformats.org/officeDocument/2006/relationships" r:id="rId6"/>
          </a:graphicData>
        </a:graphic>
      </p:graphicFrame>
      <p:sp>
        <p:nvSpPr>
          <p:cNvPr id="74" name="Rectangle 73"/>
          <p:cNvSpPr/>
          <p:nvPr/>
        </p:nvSpPr>
        <p:spPr>
          <a:xfrm>
            <a:off x="4696189" y="1867610"/>
            <a:ext cx="3102131" cy="369332"/>
          </a:xfrm>
          <a:prstGeom prst="rect">
            <a:avLst/>
          </a:prstGeom>
        </p:spPr>
        <p:txBody>
          <a:bodyPr wrap="none">
            <a:spAutoFit/>
          </a:bodyPr>
          <a:lstStyle/>
          <a:p>
            <a:pPr algn="ctr">
              <a:defRPr/>
            </a:pPr>
            <a:r>
              <a:rPr lang="en-US" b="1" kern="0" dirty="0">
                <a:solidFill>
                  <a:srgbClr val="707276"/>
                </a:solidFill>
              </a:rPr>
              <a:t>Voters feel climate change is…</a:t>
            </a:r>
          </a:p>
        </p:txBody>
      </p:sp>
      <p:sp>
        <p:nvSpPr>
          <p:cNvPr id="75" name="Rounded Rectangle 74"/>
          <p:cNvSpPr/>
          <p:nvPr/>
        </p:nvSpPr>
        <p:spPr>
          <a:xfrm>
            <a:off x="8026183" y="3909311"/>
            <a:ext cx="3200400" cy="591311"/>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b="1" kern="0" dirty="0">
                <a:solidFill>
                  <a:srgbClr val="A10028"/>
                </a:solidFill>
              </a:rPr>
              <a:t>Climate change is real and one of the most important issues facing the country</a:t>
            </a:r>
            <a:endParaRPr lang="en-US" sz="1200" b="1" kern="0" dirty="0">
              <a:solidFill>
                <a:srgbClr val="A10028"/>
              </a:solidFill>
            </a:endParaRPr>
          </a:p>
        </p:txBody>
      </p:sp>
      <p:sp>
        <p:nvSpPr>
          <p:cNvPr id="76" name="Rounded Rectangle 75"/>
          <p:cNvSpPr/>
          <p:nvPr/>
        </p:nvSpPr>
        <p:spPr>
          <a:xfrm>
            <a:off x="2286000" y="3495627"/>
            <a:ext cx="2339231" cy="75628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r">
              <a:defRPr/>
            </a:pPr>
            <a:r>
              <a:rPr lang="en-US" b="1" kern="0" dirty="0">
                <a:solidFill>
                  <a:schemeClr val="accent2"/>
                </a:solidFill>
              </a:rPr>
              <a:t>Climate change is a hoax</a:t>
            </a:r>
            <a:endParaRPr lang="en-US" sz="1200" b="1" kern="0" dirty="0">
              <a:solidFill>
                <a:schemeClr val="accent2"/>
              </a:solidFill>
            </a:endParaRPr>
          </a:p>
        </p:txBody>
      </p:sp>
      <p:sp>
        <p:nvSpPr>
          <p:cNvPr id="10" name="Rounded Rectangle 9"/>
          <p:cNvSpPr/>
          <p:nvPr/>
        </p:nvSpPr>
        <p:spPr>
          <a:xfrm>
            <a:off x="609600" y="5575130"/>
            <a:ext cx="4333375" cy="591311"/>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r">
              <a:defRPr/>
            </a:pPr>
            <a:r>
              <a:rPr lang="en-US" b="1" kern="0" dirty="0">
                <a:solidFill>
                  <a:schemeClr val="accent1"/>
                </a:solidFill>
              </a:rPr>
              <a:t>Climate change is real but not one of the most important issues facing the country</a:t>
            </a:r>
            <a:endParaRPr lang="en-US" sz="1200" b="1" kern="0" dirty="0">
              <a:solidFill>
                <a:schemeClr val="accent1"/>
              </a:solidFill>
            </a:endParaRPr>
          </a:p>
        </p:txBody>
      </p:sp>
      <p:sp>
        <p:nvSpPr>
          <p:cNvPr id="11" name="Rounded Rectangle 10"/>
          <p:cNvSpPr/>
          <p:nvPr/>
        </p:nvSpPr>
        <p:spPr>
          <a:xfrm>
            <a:off x="1094875" y="2473383"/>
            <a:ext cx="4191000" cy="75628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r">
              <a:defRPr/>
            </a:pPr>
            <a:r>
              <a:rPr lang="en-US" b="1" kern="0" dirty="0">
                <a:solidFill>
                  <a:schemeClr val="bg2"/>
                </a:solidFill>
              </a:rPr>
              <a:t>I'm unsure whether climate change is real or not</a:t>
            </a:r>
            <a:endParaRPr lang="en-US" sz="1200" b="1" kern="0" dirty="0">
              <a:solidFill>
                <a:schemeClr val="bg2"/>
              </a:solidFill>
            </a:endParaRPr>
          </a:p>
        </p:txBody>
      </p:sp>
    </p:spTree>
    <p:extLst>
      <p:ext uri="{BB962C8B-B14F-4D97-AF65-F5344CB8AC3E}">
        <p14:creationId xmlns:p14="http://schemas.microsoft.com/office/powerpoint/2010/main" val="23936070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Majority favors offering incentives and setting </a:t>
            </a:r>
            <a:br>
              <a:rPr lang="en-US" dirty="0"/>
            </a:br>
            <a:r>
              <a:rPr lang="en-US" dirty="0"/>
              <a:t>tougher emission standards to curb climate change</a:t>
            </a:r>
          </a:p>
        </p:txBody>
      </p:sp>
      <p:sp>
        <p:nvSpPr>
          <p:cNvPr id="3" name="Text Placeholder 2"/>
          <p:cNvSpPr>
            <a:spLocks noGrp="1"/>
          </p:cNvSpPr>
          <p:nvPr>
            <p:ph type="body" idx="13"/>
          </p:nvPr>
        </p:nvSpPr>
        <p:spPr/>
        <p:txBody>
          <a:bodyPr/>
          <a:lstStyle/>
          <a:p>
            <a:r>
              <a:rPr lang="en-US" dirty="0">
                <a:solidFill>
                  <a:srgbClr val="44546A"/>
                </a:solidFill>
              </a:rPr>
              <a:t>Majority opposes raising the price of gasoline, electricity or harming coal industry, oppose Paris payments</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(n=2258)</a:t>
            </a:r>
          </a:p>
          <a:p>
            <a:r>
              <a:rPr lang="en-US" dirty="0"/>
              <a:t>PC1 Do you favor or oppose taking each of the following steps related to climate change?</a:t>
            </a:r>
          </a:p>
        </p:txBody>
      </p:sp>
      <p:graphicFrame>
        <p:nvGraphicFramePr>
          <p:cNvPr id="9" name="Chart 8"/>
          <p:cNvGraphicFramePr/>
          <p:nvPr>
            <p:extLst>
              <p:ext uri="{D42A27DB-BD31-4B8C-83A1-F6EECF244321}">
                <p14:modId xmlns:p14="http://schemas.microsoft.com/office/powerpoint/2010/main" val="1767684118"/>
              </p:ext>
            </p:extLst>
          </p:nvPr>
        </p:nvGraphicFramePr>
        <p:xfrm>
          <a:off x="5500837" y="2541746"/>
          <a:ext cx="5205798" cy="33310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22332287"/>
              </p:ext>
            </p:extLst>
          </p:nvPr>
        </p:nvGraphicFramePr>
        <p:xfrm>
          <a:off x="1143000" y="2636754"/>
          <a:ext cx="4953000" cy="3135798"/>
        </p:xfrm>
        <a:graphic>
          <a:graphicData uri="http://schemas.openxmlformats.org/drawingml/2006/table">
            <a:tbl>
              <a:tblPr firstRow="1" bandRow="1">
                <a:tableStyleId>{5C22544A-7EE6-4342-B048-85BDC9FD1C3A}</a:tableStyleId>
              </a:tblPr>
              <a:tblGrid>
                <a:gridCol w="4953000">
                  <a:extLst>
                    <a:ext uri="{9D8B030D-6E8A-4147-A177-3AD203B41FA5}">
                      <a16:colId xmlns:a16="http://schemas.microsoft.com/office/drawing/2014/main" val="20000"/>
                    </a:ext>
                  </a:extLst>
                </a:gridCol>
              </a:tblGrid>
              <a:tr h="522633">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Offering incentives for electric cars and renewable energy such as wind and solar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22633">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Setting much tougher emission standards for cars and other vehicles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22633">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Contributing 3 billion dollars to a fund aimed at incentivizing other countries to cut carbon emissions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22633">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Putting coal, and all coal and clean coal plants, out of business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22633">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Raising the price of gasoline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22633">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Raising the price of electricity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3" name="TextBox 12"/>
          <p:cNvSpPr txBox="1"/>
          <p:nvPr/>
        </p:nvSpPr>
        <p:spPr>
          <a:xfrm>
            <a:off x="7329639" y="2442190"/>
            <a:ext cx="957014" cy="369332"/>
          </a:xfrm>
          <a:prstGeom prst="rect">
            <a:avLst/>
          </a:prstGeom>
          <a:noFill/>
        </p:spPr>
        <p:txBody>
          <a:bodyPr wrap="square" rtlCol="0">
            <a:spAutoFit/>
          </a:bodyPr>
          <a:lstStyle/>
          <a:p>
            <a:r>
              <a:rPr lang="en-US" b="1" dirty="0">
                <a:solidFill>
                  <a:srgbClr val="5F5F5F"/>
                </a:solidFill>
              </a:rPr>
              <a:t>Oppose</a:t>
            </a:r>
          </a:p>
        </p:txBody>
      </p:sp>
      <p:sp>
        <p:nvSpPr>
          <p:cNvPr id="15" name="TextBox 14"/>
          <p:cNvSpPr txBox="1"/>
          <p:nvPr/>
        </p:nvSpPr>
        <p:spPr>
          <a:xfrm>
            <a:off x="9519534" y="2440489"/>
            <a:ext cx="1010504" cy="369332"/>
          </a:xfrm>
          <a:prstGeom prst="rect">
            <a:avLst/>
          </a:prstGeom>
          <a:noFill/>
        </p:spPr>
        <p:txBody>
          <a:bodyPr wrap="square" rtlCol="0">
            <a:spAutoFit/>
          </a:bodyPr>
          <a:lstStyle/>
          <a:p>
            <a:r>
              <a:rPr lang="en-US" b="1" dirty="0">
                <a:solidFill>
                  <a:srgbClr val="5F5F5F"/>
                </a:solidFill>
              </a:rPr>
              <a:t>Favor</a:t>
            </a:r>
          </a:p>
        </p:txBody>
      </p:sp>
      <p:sp>
        <p:nvSpPr>
          <p:cNvPr id="16" name="Rectangle 15"/>
          <p:cNvSpPr/>
          <p:nvPr/>
        </p:nvSpPr>
        <p:spPr>
          <a:xfrm>
            <a:off x="3086100" y="1910402"/>
            <a:ext cx="6019800"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rgbClr val="707276"/>
                </a:solidFill>
              </a:rPr>
              <a:t>Attitudes towards various steps related to climate change</a:t>
            </a:r>
            <a:endParaRPr kumimoji="0" lang="en-US" sz="1800" b="1" i="0" u="none" strike="noStrike" kern="0" cap="none" spc="0" normalizeH="0" baseline="0" noProof="0" dirty="0">
              <a:ln>
                <a:noFill/>
              </a:ln>
              <a:solidFill>
                <a:srgbClr val="707276"/>
              </a:solidFill>
              <a:effectLst/>
              <a:uLnTx/>
              <a:uFillTx/>
            </a:endParaRPr>
          </a:p>
        </p:txBody>
      </p:sp>
    </p:spTree>
    <p:extLst>
      <p:ext uri="{BB962C8B-B14F-4D97-AF65-F5344CB8AC3E}">
        <p14:creationId xmlns:p14="http://schemas.microsoft.com/office/powerpoint/2010/main" val="2155893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03" name="think-cell Slide" r:id="rId4" imgW="540" imgH="541" progId="TCLayout.ActiveDocument.1">
                  <p:embed/>
                </p:oleObj>
              </mc:Choice>
              <mc:Fallback>
                <p:oleObj name="think-cell Slide" r:id="rId4" imgW="540" imgH="541" progId="TCLayout.ActiveDocument.1">
                  <p:embed/>
                  <p:pic>
                    <p:nvPicPr>
                      <p:cNvPr id="5" name="Object 4"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Majority knows the U.S. pulled out of climate </a:t>
            </a:r>
            <a:br>
              <a:rPr lang="en-US" dirty="0"/>
            </a:br>
            <a:r>
              <a:rPr lang="en-US" dirty="0"/>
              <a:t>agreement; slight majority says it was wrong</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(n=2258)</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PC2 Did you hear anything about or watch President Trump's speech pulling the United States out of the Paris Climate Agreement?</a:t>
            </a:r>
          </a:p>
          <a:p>
            <a:r>
              <a:rPr lang="en-US" dirty="0">
                <a:solidFill>
                  <a:srgbClr val="262626"/>
                </a:solidFill>
                <a:ea typeface="MS Mincho" panose="02020609040205080304" pitchFamily="49" charset="-128"/>
              </a:rPr>
              <a:t>PC3 Do you think President Trump was right or wrong to pull the United States out of the current version of the Paris Climate Agreement?</a:t>
            </a:r>
          </a:p>
          <a:p>
            <a:r>
              <a:rPr lang="en-US" dirty="0">
                <a:solidFill>
                  <a:srgbClr val="262626"/>
                </a:solidFill>
                <a:ea typeface="MS Mincho" panose="02020609040205080304" pitchFamily="49" charset="-128"/>
              </a:rPr>
              <a:t>PC6 Which is closer to your view?</a:t>
            </a:r>
          </a:p>
        </p:txBody>
      </p:sp>
      <p:cxnSp>
        <p:nvCxnSpPr>
          <p:cNvPr id="26" name="Straight Connector 25"/>
          <p:cNvCxnSpPr/>
          <p:nvPr/>
        </p:nvCxnSpPr>
        <p:spPr>
          <a:xfrm flipV="1">
            <a:off x="3930608" y="1885864"/>
            <a:ext cx="0" cy="4114800"/>
          </a:xfrm>
          <a:prstGeom prst="line">
            <a:avLst/>
          </a:prstGeom>
          <a:ln>
            <a:solidFill>
              <a:srgbClr val="D6D6D6"/>
            </a:solidFill>
          </a:ln>
        </p:spPr>
        <p:style>
          <a:lnRef idx="2">
            <a:schemeClr val="accent1"/>
          </a:lnRef>
          <a:fillRef idx="0">
            <a:schemeClr val="accent1"/>
          </a:fillRef>
          <a:effectRef idx="1">
            <a:schemeClr val="accent1"/>
          </a:effectRef>
          <a:fontRef idx="minor">
            <a:schemeClr val="tx1"/>
          </a:fontRef>
        </p:style>
      </p:cxnSp>
      <p:grpSp>
        <p:nvGrpSpPr>
          <p:cNvPr id="27" name="Group 26"/>
          <p:cNvGrpSpPr/>
          <p:nvPr/>
        </p:nvGrpSpPr>
        <p:grpSpPr>
          <a:xfrm>
            <a:off x="4153867" y="1940788"/>
            <a:ext cx="4445263" cy="4292111"/>
            <a:chOff x="1466354" y="1884089"/>
            <a:chExt cx="4445263" cy="4292111"/>
          </a:xfrm>
        </p:grpSpPr>
        <p:grpSp>
          <p:nvGrpSpPr>
            <p:cNvPr id="28" name="Group 27"/>
            <p:cNvGrpSpPr/>
            <p:nvPr/>
          </p:nvGrpSpPr>
          <p:grpSpPr>
            <a:xfrm>
              <a:off x="1466354" y="1884089"/>
              <a:ext cx="4445263" cy="4292111"/>
              <a:chOff x="6120259" y="1968032"/>
              <a:chExt cx="4445263" cy="4292111"/>
            </a:xfrm>
          </p:grpSpPr>
          <p:graphicFrame>
            <p:nvGraphicFramePr>
              <p:cNvPr id="31" name="Chart 30"/>
              <p:cNvGraphicFramePr/>
              <p:nvPr>
                <p:extLst/>
              </p:nvPr>
            </p:nvGraphicFramePr>
            <p:xfrm>
              <a:off x="6120259" y="2459787"/>
              <a:ext cx="4419600" cy="3800356"/>
            </p:xfrm>
            <a:graphic>
              <a:graphicData uri="http://schemas.openxmlformats.org/drawingml/2006/chart">
                <c:chart xmlns:c="http://schemas.openxmlformats.org/drawingml/2006/chart" xmlns:r="http://schemas.openxmlformats.org/officeDocument/2006/relationships" r:id="rId6"/>
              </a:graphicData>
            </a:graphic>
          </p:graphicFrame>
          <p:sp>
            <p:nvSpPr>
              <p:cNvPr id="32" name="Rectangle 31"/>
              <p:cNvSpPr/>
              <p:nvPr/>
            </p:nvSpPr>
            <p:spPr>
              <a:xfrm>
                <a:off x="6120259" y="1968032"/>
                <a:ext cx="4445263" cy="646331"/>
              </a:xfrm>
              <a:prstGeom prst="rect">
                <a:avLst/>
              </a:prstGeom>
            </p:spPr>
            <p:txBody>
              <a:bodyPr wrap="square">
                <a:spAutoFit/>
              </a:bodyPr>
              <a:lstStyle/>
              <a:p>
                <a:pPr algn="ctr">
                  <a:defRPr/>
                </a:pPr>
                <a:r>
                  <a:rPr lang="en-US" b="1" kern="0" dirty="0">
                    <a:solidFill>
                      <a:srgbClr val="707276"/>
                    </a:solidFill>
                  </a:rPr>
                  <a:t>Voters feel pulling out of the agreement was…</a:t>
                </a:r>
              </a:p>
            </p:txBody>
          </p:sp>
        </p:grpSp>
        <p:sp>
          <p:nvSpPr>
            <p:cNvPr id="29" name="Rounded Rectangle 28"/>
            <p:cNvSpPr/>
            <p:nvPr/>
          </p:nvSpPr>
          <p:spPr>
            <a:xfrm>
              <a:off x="1818753" y="4434800"/>
              <a:ext cx="1614432" cy="333017"/>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eaLnBrk="1" fontAlgn="auto" latinLnBrk="0" hangingPunct="1">
                <a:lnSpc>
                  <a:spcPts val="2000"/>
                </a:lnSpc>
                <a:spcBef>
                  <a:spcPts val="0"/>
                </a:spcBef>
                <a:spcAft>
                  <a:spcPts val="0"/>
                </a:spcAft>
                <a:buClrTx/>
                <a:buSzTx/>
                <a:buFontTx/>
                <a:buNone/>
                <a:tabLst/>
                <a:defRPr/>
              </a:pPr>
              <a:r>
                <a:rPr kumimoji="0" lang="en-US" sz="2400" i="0" u="none" strike="noStrike" kern="0" cap="none" spc="0" normalizeH="0" baseline="0" noProof="0" dirty="0">
                  <a:ln>
                    <a:noFill/>
                  </a:ln>
                  <a:solidFill>
                    <a:schemeClr val="bg1"/>
                  </a:solidFill>
                  <a:effectLst/>
                  <a:uLnTx/>
                  <a:uFillTx/>
                </a:rPr>
                <a:t>Right</a:t>
              </a:r>
              <a:endParaRPr kumimoji="0" lang="en-US" sz="1600" i="0" u="none" strike="noStrike" kern="0" cap="none" spc="0" normalizeH="0" baseline="0" noProof="0" dirty="0">
                <a:ln>
                  <a:noFill/>
                </a:ln>
                <a:solidFill>
                  <a:schemeClr val="bg1"/>
                </a:solidFill>
                <a:effectLst/>
                <a:uLnTx/>
                <a:uFillTx/>
              </a:endParaRPr>
            </a:p>
          </p:txBody>
        </p:sp>
        <p:sp>
          <p:nvSpPr>
            <p:cNvPr id="30" name="Rounded Rectangle 29"/>
            <p:cNvSpPr/>
            <p:nvPr/>
          </p:nvSpPr>
          <p:spPr>
            <a:xfrm>
              <a:off x="3680182" y="4114800"/>
              <a:ext cx="1774804" cy="43294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eaLnBrk="1" fontAlgn="auto" latinLnBrk="0" hangingPunct="1">
                <a:lnSpc>
                  <a:spcPts val="2000"/>
                </a:lnSpc>
                <a:spcBef>
                  <a:spcPts val="0"/>
                </a:spcBef>
                <a:spcAft>
                  <a:spcPts val="0"/>
                </a:spcAft>
                <a:buClrTx/>
                <a:buSzTx/>
                <a:buFontTx/>
                <a:buNone/>
                <a:tabLst/>
                <a:defRPr/>
              </a:pPr>
              <a:r>
                <a:rPr kumimoji="0" lang="en-US" sz="2400" i="0" u="none" strike="noStrike" kern="0" cap="none" spc="0" normalizeH="0" baseline="0" noProof="0" dirty="0">
                  <a:ln>
                    <a:noFill/>
                  </a:ln>
                  <a:solidFill>
                    <a:schemeClr val="bg1"/>
                  </a:solidFill>
                  <a:effectLst/>
                  <a:uLnTx/>
                  <a:uFillTx/>
                </a:rPr>
                <a:t>Wrong</a:t>
              </a:r>
              <a:endParaRPr kumimoji="0" lang="en-US" sz="1600" i="0" u="none" strike="noStrike" kern="0" cap="none" spc="0" normalizeH="0" baseline="0" noProof="0" dirty="0">
                <a:ln>
                  <a:noFill/>
                </a:ln>
                <a:solidFill>
                  <a:schemeClr val="bg1"/>
                </a:solidFill>
                <a:effectLst/>
                <a:uLnTx/>
                <a:uFillTx/>
              </a:endParaRPr>
            </a:p>
          </p:txBody>
        </p:sp>
      </p:grpSp>
      <p:grpSp>
        <p:nvGrpSpPr>
          <p:cNvPr id="7" name="Group 6"/>
          <p:cNvGrpSpPr/>
          <p:nvPr/>
        </p:nvGrpSpPr>
        <p:grpSpPr>
          <a:xfrm>
            <a:off x="455983" y="1763849"/>
            <a:ext cx="6384978" cy="4180579"/>
            <a:chOff x="1276006" y="1437379"/>
            <a:chExt cx="6384978" cy="4180579"/>
          </a:xfrm>
        </p:grpSpPr>
        <p:grpSp>
          <p:nvGrpSpPr>
            <p:cNvPr id="15" name="Group 14"/>
            <p:cNvGrpSpPr/>
            <p:nvPr/>
          </p:nvGrpSpPr>
          <p:grpSpPr>
            <a:xfrm>
              <a:off x="1276006" y="1437379"/>
              <a:ext cx="3474625" cy="3723379"/>
              <a:chOff x="8728020" y="1041139"/>
              <a:chExt cx="3474625" cy="3723379"/>
            </a:xfrm>
          </p:grpSpPr>
          <p:sp>
            <p:nvSpPr>
              <p:cNvPr id="16" name="TextBox 18"/>
              <p:cNvSpPr txBox="1"/>
              <p:nvPr/>
            </p:nvSpPr>
            <p:spPr>
              <a:xfrm>
                <a:off x="9016999" y="1041139"/>
                <a:ext cx="236220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7200" b="1" kern="0" dirty="0">
                    <a:solidFill>
                      <a:schemeClr val="accent1"/>
                    </a:solidFill>
                  </a:rPr>
                  <a:t>59</a:t>
                </a:r>
                <a:r>
                  <a:rPr kumimoji="0" lang="en-US" sz="7200" b="1" i="0" u="none" strike="noStrike" kern="0" cap="none" spc="0" normalizeH="0" baseline="0" noProof="0" dirty="0">
                    <a:ln>
                      <a:noFill/>
                    </a:ln>
                    <a:solidFill>
                      <a:schemeClr val="accent1"/>
                    </a:solidFill>
                    <a:effectLst/>
                    <a:uLnTx/>
                    <a:uFillTx/>
                  </a:rPr>
                  <a:t>%</a:t>
                </a:r>
                <a:endParaRPr kumimoji="0" lang="en-US" sz="2800" b="1" i="0" u="none" strike="noStrike" kern="0" cap="none" spc="0" normalizeH="0" baseline="0" noProof="0" dirty="0">
                  <a:ln>
                    <a:noFill/>
                  </a:ln>
                  <a:solidFill>
                    <a:schemeClr val="accent1"/>
                  </a:solidFill>
                  <a:effectLst/>
                  <a:uLnTx/>
                  <a:uFillTx/>
                </a:endParaRPr>
              </a:p>
            </p:txBody>
          </p:sp>
          <p:sp>
            <p:nvSpPr>
              <p:cNvPr id="17" name="Rectangle 16"/>
              <p:cNvSpPr/>
              <p:nvPr/>
            </p:nvSpPr>
            <p:spPr>
              <a:xfrm>
                <a:off x="9016998" y="1963751"/>
                <a:ext cx="3185647" cy="280076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accent1"/>
                    </a:solidFill>
                    <a:effectLst/>
                    <a:uLnTx/>
                    <a:uFillTx/>
                  </a:rPr>
                  <a:t>Of voters say they </a:t>
                </a:r>
                <a:r>
                  <a:rPr kumimoji="0" lang="en-US" sz="2000" b="1" i="0" u="none" strike="noStrike" kern="0" cap="none" spc="0" normalizeH="0" baseline="0" noProof="0" dirty="0">
                    <a:ln>
                      <a:noFill/>
                    </a:ln>
                    <a:solidFill>
                      <a:schemeClr val="accent1"/>
                    </a:solidFill>
                    <a:effectLst/>
                    <a:uLnTx/>
                    <a:uFillTx/>
                  </a:rPr>
                  <a:t>heard about</a:t>
                </a:r>
                <a:r>
                  <a:rPr kumimoji="0" lang="en-US" sz="2000" b="1" i="0" u="none" strike="noStrike" kern="0" cap="none" spc="0" normalizeH="0" noProof="0" dirty="0">
                    <a:ln>
                      <a:noFill/>
                    </a:ln>
                    <a:solidFill>
                      <a:schemeClr val="accent1"/>
                    </a:solidFill>
                    <a:effectLst/>
                    <a:uLnTx/>
                    <a:uFillTx/>
                  </a:rPr>
                  <a:t> </a:t>
                </a:r>
                <a:r>
                  <a:rPr kumimoji="0" lang="en-US" sz="2000" b="0" i="0" u="none" strike="noStrike" kern="0" cap="none" spc="0" normalizeH="0" noProof="0" dirty="0">
                    <a:ln>
                      <a:noFill/>
                    </a:ln>
                    <a:solidFill>
                      <a:schemeClr val="accent1"/>
                    </a:solidFill>
                    <a:effectLst/>
                    <a:uLnTx/>
                    <a:uFillTx/>
                  </a:rPr>
                  <a:t>President Trump’s speech </a:t>
                </a:r>
                <a:r>
                  <a:rPr kumimoji="0" lang="en-US" sz="2000" b="1" i="0" u="none" strike="noStrike" kern="0" cap="none" spc="0" normalizeH="0" noProof="0" dirty="0">
                    <a:ln>
                      <a:noFill/>
                    </a:ln>
                    <a:solidFill>
                      <a:schemeClr val="accent1"/>
                    </a:solidFill>
                    <a:effectLst/>
                    <a:uLnTx/>
                    <a:uFillTx/>
                  </a:rPr>
                  <a:t>pulling the U.S. </a:t>
                </a:r>
                <a:r>
                  <a:rPr lang="en-US" sz="2000" b="1" kern="0" dirty="0">
                    <a:solidFill>
                      <a:schemeClr val="accent1"/>
                    </a:solidFill>
                  </a:rPr>
                  <a:t>out of the Paris Climate Agreement</a:t>
                </a:r>
                <a:endParaRPr lang="en-US" sz="2000" b="1" kern="0" dirty="0">
                  <a:solidFill>
                    <a:srgbClr val="A10028"/>
                  </a:solidFill>
                </a:endParaRPr>
              </a:p>
              <a:p>
                <a:pPr>
                  <a:defRPr/>
                </a:pPr>
                <a:r>
                  <a:rPr lang="en-US" sz="3600" b="1" kern="0" dirty="0">
                    <a:solidFill>
                      <a:srgbClr val="A10028"/>
                    </a:solidFill>
                  </a:rPr>
                  <a:t>20% </a:t>
                </a:r>
                <a:br>
                  <a:rPr lang="en-US" sz="3600" b="1" kern="0" dirty="0">
                    <a:solidFill>
                      <a:srgbClr val="A10028"/>
                    </a:solidFill>
                  </a:rPr>
                </a:br>
                <a:r>
                  <a:rPr lang="en-US" sz="2000" b="1" kern="0" dirty="0">
                    <a:solidFill>
                      <a:srgbClr val="A10028"/>
                    </a:solidFill>
                  </a:rPr>
                  <a:t>watched it</a:t>
                </a:r>
                <a:endParaRPr lang="en-US" sz="2000" b="1" kern="0" dirty="0">
                  <a:solidFill>
                    <a:schemeClr val="bg2"/>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chemeClr val="accent1"/>
                  </a:solidFill>
                  <a:effectLst/>
                  <a:uLnTx/>
                  <a:uFillTx/>
                </a:endParaRPr>
              </a:p>
            </p:txBody>
          </p:sp>
          <p:sp>
            <p:nvSpPr>
              <p:cNvPr id="18" name="Rectangle 17"/>
              <p:cNvSpPr/>
              <p:nvPr/>
            </p:nvSpPr>
            <p:spPr>
              <a:xfrm>
                <a:off x="8728020" y="1393061"/>
                <a:ext cx="2838794" cy="2007069"/>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chemeClr val="accent1"/>
                  </a:solidFill>
                  <a:effectLst/>
                  <a:uLnTx/>
                  <a:uFillTx/>
                </a:endParaRPr>
              </a:p>
            </p:txBody>
          </p:sp>
        </p:grpSp>
        <p:sp>
          <p:nvSpPr>
            <p:cNvPr id="6" name="Rectangle 5"/>
            <p:cNvSpPr/>
            <p:nvPr/>
          </p:nvSpPr>
          <p:spPr>
            <a:xfrm>
              <a:off x="1564984" y="4663851"/>
              <a:ext cx="6096000" cy="954107"/>
            </a:xfrm>
            <a:prstGeom prst="rect">
              <a:avLst/>
            </a:prstGeom>
          </p:spPr>
          <p:txBody>
            <a:bodyPr>
              <a:spAutoFit/>
            </a:bodyPr>
            <a:lstStyle/>
            <a:p>
              <a:pPr>
                <a:defRPr/>
              </a:pPr>
              <a:r>
                <a:rPr lang="en-US" sz="3600" b="1" kern="0" dirty="0">
                  <a:solidFill>
                    <a:schemeClr val="bg2"/>
                  </a:solidFill>
                </a:rPr>
                <a:t>21% </a:t>
              </a:r>
              <a:br>
                <a:rPr lang="en-US" sz="3200" b="1" kern="0" dirty="0">
                  <a:solidFill>
                    <a:schemeClr val="bg2"/>
                  </a:solidFill>
                </a:rPr>
              </a:br>
              <a:r>
                <a:rPr lang="en-US" sz="2000" b="1" kern="0" dirty="0">
                  <a:solidFill>
                    <a:schemeClr val="bg2"/>
                  </a:solidFill>
                </a:rPr>
                <a:t>did not hear or watch it</a:t>
              </a:r>
            </a:p>
          </p:txBody>
        </p:sp>
      </p:grpSp>
      <p:grpSp>
        <p:nvGrpSpPr>
          <p:cNvPr id="8" name="Group 7"/>
          <p:cNvGrpSpPr/>
          <p:nvPr/>
        </p:nvGrpSpPr>
        <p:grpSpPr>
          <a:xfrm>
            <a:off x="9175226" y="2901919"/>
            <a:ext cx="2362201" cy="2861604"/>
            <a:chOff x="8986260" y="2269808"/>
            <a:chExt cx="2362201" cy="2861604"/>
          </a:xfrm>
        </p:grpSpPr>
        <p:sp>
          <p:nvSpPr>
            <p:cNvPr id="33" name="TextBox 18"/>
            <p:cNvSpPr txBox="1"/>
            <p:nvPr/>
          </p:nvSpPr>
          <p:spPr>
            <a:xfrm>
              <a:off x="8986261" y="2269808"/>
              <a:ext cx="236220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7200" b="1" kern="0" dirty="0">
                  <a:solidFill>
                    <a:srgbClr val="A10028"/>
                  </a:solidFill>
                </a:rPr>
                <a:t>54</a:t>
              </a:r>
              <a:r>
                <a:rPr kumimoji="0" lang="en-US" sz="7200" b="1" i="0" u="none" strike="noStrike" kern="0" cap="none" spc="0" normalizeH="0" baseline="0" noProof="0" dirty="0">
                  <a:ln>
                    <a:noFill/>
                  </a:ln>
                  <a:solidFill>
                    <a:srgbClr val="A10028"/>
                  </a:solidFill>
                  <a:effectLst/>
                  <a:uLnTx/>
                  <a:uFillTx/>
                </a:rPr>
                <a:t>%</a:t>
              </a:r>
              <a:endParaRPr kumimoji="0" lang="en-US" sz="2800" b="1" i="0" u="none" strike="noStrike" kern="0" cap="none" spc="0" normalizeH="0" baseline="0" noProof="0" dirty="0">
                <a:ln>
                  <a:noFill/>
                </a:ln>
                <a:solidFill>
                  <a:srgbClr val="A10028"/>
                </a:solidFill>
                <a:effectLst/>
                <a:uLnTx/>
                <a:uFillTx/>
              </a:endParaRPr>
            </a:p>
          </p:txBody>
        </p:sp>
        <p:sp>
          <p:nvSpPr>
            <p:cNvPr id="34" name="Rectangle 33"/>
            <p:cNvSpPr/>
            <p:nvPr/>
          </p:nvSpPr>
          <p:spPr>
            <a:xfrm>
              <a:off x="8986260" y="3192420"/>
              <a:ext cx="2362201" cy="19389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A10028"/>
                  </a:solidFill>
                  <a:effectLst/>
                  <a:uLnTx/>
                  <a:uFillTx/>
                </a:rPr>
                <a:t>Of voters say  the Paris</a:t>
              </a:r>
              <a:r>
                <a:rPr kumimoji="0" lang="en-US" sz="2000" b="0" i="0" u="none" strike="noStrike" kern="0" cap="none" spc="0" normalizeH="0" noProof="0" dirty="0">
                  <a:ln>
                    <a:noFill/>
                  </a:ln>
                  <a:solidFill>
                    <a:srgbClr val="A10028"/>
                  </a:solidFill>
                  <a:effectLst/>
                  <a:uLnTx/>
                  <a:uFillTx/>
                </a:rPr>
                <a:t> Climate Agreement does more good than harm</a:t>
              </a:r>
              <a:endParaRPr lang="en-US" sz="2000" b="1" kern="0" dirty="0">
                <a:solidFill>
                  <a:srgbClr val="A10028"/>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A10028"/>
                </a:solidFill>
                <a:effectLst/>
                <a:uLnTx/>
                <a:uFillTx/>
              </a:endParaRPr>
            </a:p>
          </p:txBody>
        </p:sp>
      </p:grpSp>
      <p:cxnSp>
        <p:nvCxnSpPr>
          <p:cNvPr id="35" name="Straight Connector 34"/>
          <p:cNvCxnSpPr/>
          <p:nvPr/>
        </p:nvCxnSpPr>
        <p:spPr>
          <a:xfrm flipV="1">
            <a:off x="8763000" y="2029444"/>
            <a:ext cx="0" cy="4114800"/>
          </a:xfrm>
          <a:prstGeom prst="line">
            <a:avLst/>
          </a:prstGeom>
          <a:ln>
            <a:solidFill>
              <a:srgbClr val="D6D6D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40672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Yet nearly three quarters say U.S. should renegotiate</a:t>
            </a:r>
            <a:br>
              <a:rPr lang="en-US" dirty="0"/>
            </a:br>
            <a:r>
              <a:rPr lang="en-US" dirty="0"/>
              <a:t>the </a:t>
            </a:r>
            <a:r>
              <a:rPr lang="en-US" dirty="0" err="1"/>
              <a:t>paris</a:t>
            </a:r>
            <a:r>
              <a:rPr lang="en-US" dirty="0"/>
              <a:t> agreement</a:t>
            </a:r>
          </a:p>
        </p:txBody>
      </p:sp>
      <p:sp>
        <p:nvSpPr>
          <p:cNvPr id="3" name="Text Placeholder 2"/>
          <p:cNvSpPr>
            <a:spLocks noGrp="1"/>
          </p:cNvSpPr>
          <p:nvPr>
            <p:ph type="body" idx="13"/>
          </p:nvPr>
        </p:nvSpPr>
        <p:spPr/>
        <p:txBody>
          <a:bodyPr/>
          <a:lstStyle/>
          <a:p>
            <a:r>
              <a:rPr lang="en-US" dirty="0"/>
              <a:t>Majority feel climate agreements should be passed through Congress.</a:t>
            </a:r>
          </a:p>
        </p:txBody>
      </p:sp>
      <p:sp>
        <p:nvSpPr>
          <p:cNvPr id="4" name="Text Placeholder 3"/>
          <p:cNvSpPr>
            <a:spLocks noGrp="1"/>
          </p:cNvSpPr>
          <p:nvPr>
            <p:ph type="body" idx="15"/>
          </p:nvPr>
        </p:nvSpPr>
        <p:spPr/>
        <p:txBody>
          <a:bodyPr/>
          <a:lstStyle/>
          <a:p>
            <a:r>
              <a:rPr lang="en-US" u="sng" dirty="0">
                <a:solidFill>
                  <a:schemeClr val="tx2"/>
                </a:solidFill>
                <a:ea typeface="MS Mincho" panose="02020609040205080304" pitchFamily="49" charset="-128"/>
              </a:rPr>
              <a:t>BASE: Registered Voters (n=2258)</a:t>
            </a:r>
            <a:endParaRPr lang="en-US" b="1" dirty="0">
              <a:solidFill>
                <a:schemeClr val="tx2"/>
              </a:solidFill>
              <a:ea typeface="MS Mincho" panose="02020609040205080304" pitchFamily="49" charset="-128"/>
            </a:endParaRPr>
          </a:p>
          <a:p>
            <a:r>
              <a:rPr lang="en-US" dirty="0">
                <a:solidFill>
                  <a:schemeClr val="tx2"/>
                </a:solidFill>
              </a:rPr>
              <a:t>PC4 Do you think the United States should try to renegotiate the Paris Climate Agreement or opt out of it entirely?</a:t>
            </a:r>
          </a:p>
          <a:p>
            <a:r>
              <a:rPr lang="en-US" dirty="0">
                <a:solidFill>
                  <a:schemeClr val="tx2"/>
                </a:solidFill>
              </a:rPr>
              <a:t>PC5 Do you think the Paris Climate Agreement, and other climate change agreements, should be ratified as a treaty and passed through Congress for approval or not?</a:t>
            </a:r>
          </a:p>
        </p:txBody>
      </p:sp>
      <p:grpSp>
        <p:nvGrpSpPr>
          <p:cNvPr id="116" name="Group 115"/>
          <p:cNvGrpSpPr/>
          <p:nvPr/>
        </p:nvGrpSpPr>
        <p:grpSpPr>
          <a:xfrm>
            <a:off x="792480" y="2101935"/>
            <a:ext cx="5906985" cy="3647228"/>
            <a:chOff x="6056415" y="2074892"/>
            <a:chExt cx="5906985" cy="3647228"/>
          </a:xfrm>
        </p:grpSpPr>
        <p:grpSp>
          <p:nvGrpSpPr>
            <p:cNvPr id="6" name="Group 5"/>
            <p:cNvGrpSpPr/>
            <p:nvPr/>
          </p:nvGrpSpPr>
          <p:grpSpPr>
            <a:xfrm>
              <a:off x="6316379" y="2842619"/>
              <a:ext cx="2762673" cy="172351"/>
              <a:chOff x="2433918" y="3393138"/>
              <a:chExt cx="2478725" cy="154637"/>
            </a:xfrm>
            <a:solidFill>
              <a:srgbClr val="A10028"/>
            </a:solidFill>
          </p:grpSpPr>
          <p:sp>
            <p:nvSpPr>
              <p:cNvPr id="7" name="Oval 6"/>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 name="Oval 7"/>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 name="Oval 8"/>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 name="Oval 9"/>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 name="Oval 10"/>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2" name="Oval 11"/>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3" name="Oval 12"/>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4" name="Oval 13"/>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5" name="Oval 14"/>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6" name="Oval 15"/>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17" name="Group 16"/>
            <p:cNvGrpSpPr/>
            <p:nvPr/>
          </p:nvGrpSpPr>
          <p:grpSpPr>
            <a:xfrm>
              <a:off x="6316379" y="3143414"/>
              <a:ext cx="2762673" cy="172351"/>
              <a:chOff x="2433918" y="3393138"/>
              <a:chExt cx="2478725" cy="154637"/>
            </a:xfrm>
            <a:solidFill>
              <a:srgbClr val="A10028"/>
            </a:solidFill>
          </p:grpSpPr>
          <p:sp>
            <p:nvSpPr>
              <p:cNvPr id="18" name="Oval 17"/>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9" name="Oval 18"/>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0" name="Oval 19"/>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1" name="Oval 20"/>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2" name="Oval 21"/>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3" name="Oval 22"/>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4" name="Oval 23"/>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5" name="Oval 24"/>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6" name="Oval 25"/>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27" name="Oval 26"/>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28" name="Group 27"/>
            <p:cNvGrpSpPr/>
            <p:nvPr/>
          </p:nvGrpSpPr>
          <p:grpSpPr>
            <a:xfrm>
              <a:off x="6316379" y="3444209"/>
              <a:ext cx="2762673" cy="172351"/>
              <a:chOff x="2433918" y="3393138"/>
              <a:chExt cx="2478725" cy="154637"/>
            </a:xfrm>
            <a:solidFill>
              <a:srgbClr val="A10028"/>
            </a:solidFill>
          </p:grpSpPr>
          <p:sp>
            <p:nvSpPr>
              <p:cNvPr id="29" name="Oval 28"/>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0" name="Oval 29"/>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1" name="Oval 30"/>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2" name="Oval 31"/>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3" name="Oval 32"/>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4" name="Oval 33"/>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5" name="Oval 34"/>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6" name="Oval 35"/>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7" name="Oval 36"/>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38" name="Oval 37"/>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39" name="Group 38"/>
            <p:cNvGrpSpPr/>
            <p:nvPr/>
          </p:nvGrpSpPr>
          <p:grpSpPr>
            <a:xfrm>
              <a:off x="6316379" y="3745003"/>
              <a:ext cx="2762673" cy="172351"/>
              <a:chOff x="2433918" y="3393138"/>
              <a:chExt cx="2478725" cy="154637"/>
            </a:xfrm>
            <a:solidFill>
              <a:srgbClr val="A10028"/>
            </a:solidFill>
          </p:grpSpPr>
          <p:sp>
            <p:nvSpPr>
              <p:cNvPr id="40" name="Oval 39"/>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1" name="Oval 40"/>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2" name="Oval 41"/>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3" name="Oval 42"/>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4" name="Oval 43"/>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5" name="Oval 44"/>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6" name="Oval 45"/>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7" name="Oval 46"/>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8" name="Oval 47"/>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49" name="Oval 48"/>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50" name="Group 49"/>
            <p:cNvGrpSpPr/>
            <p:nvPr/>
          </p:nvGrpSpPr>
          <p:grpSpPr>
            <a:xfrm>
              <a:off x="6316379" y="4045798"/>
              <a:ext cx="2762673" cy="172351"/>
              <a:chOff x="2433918" y="3393138"/>
              <a:chExt cx="2478725" cy="154637"/>
            </a:xfrm>
            <a:solidFill>
              <a:srgbClr val="A10028"/>
            </a:solidFill>
          </p:grpSpPr>
          <p:sp>
            <p:nvSpPr>
              <p:cNvPr id="51" name="Oval 50"/>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2" name="Oval 51"/>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3" name="Oval 52"/>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4" name="Oval 53"/>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5" name="Oval 54"/>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6" name="Oval 55"/>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7" name="Oval 56"/>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8" name="Oval 57"/>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59" name="Oval 58"/>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0" name="Oval 59"/>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61" name="Group 60"/>
            <p:cNvGrpSpPr/>
            <p:nvPr/>
          </p:nvGrpSpPr>
          <p:grpSpPr>
            <a:xfrm>
              <a:off x="6316379" y="4346593"/>
              <a:ext cx="2762673" cy="172351"/>
              <a:chOff x="2433918" y="3393138"/>
              <a:chExt cx="2478725" cy="154637"/>
            </a:xfrm>
            <a:solidFill>
              <a:srgbClr val="A10028"/>
            </a:solidFill>
          </p:grpSpPr>
          <p:sp>
            <p:nvSpPr>
              <p:cNvPr id="62" name="Oval 61"/>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3" name="Oval 62"/>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4" name="Oval 63"/>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5" name="Oval 64"/>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6" name="Oval 65"/>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7" name="Oval 66"/>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8" name="Oval 67"/>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69" name="Oval 68"/>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0" name="Oval 69"/>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1" name="Oval 70"/>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72" name="Group 71"/>
            <p:cNvGrpSpPr/>
            <p:nvPr/>
          </p:nvGrpSpPr>
          <p:grpSpPr>
            <a:xfrm>
              <a:off x="6316379" y="4647388"/>
              <a:ext cx="2762673" cy="172351"/>
              <a:chOff x="2433918" y="3393138"/>
              <a:chExt cx="2478725" cy="154637"/>
            </a:xfrm>
            <a:solidFill>
              <a:srgbClr val="A10028"/>
            </a:solidFill>
          </p:grpSpPr>
          <p:sp>
            <p:nvSpPr>
              <p:cNvPr id="73" name="Oval 72"/>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4" name="Oval 73"/>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5" name="Oval 74"/>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6" name="Oval 75"/>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7" name="Oval 76"/>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8" name="Oval 77"/>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79" name="Oval 78"/>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0" name="Oval 79"/>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1" name="Oval 80"/>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2" name="Oval 81"/>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83" name="Group 82"/>
            <p:cNvGrpSpPr/>
            <p:nvPr/>
          </p:nvGrpSpPr>
          <p:grpSpPr>
            <a:xfrm>
              <a:off x="6316379" y="4948182"/>
              <a:ext cx="2762673" cy="172351"/>
              <a:chOff x="2433918" y="3393138"/>
              <a:chExt cx="2478725" cy="154637"/>
            </a:xfrm>
            <a:solidFill>
              <a:srgbClr val="009DD9"/>
            </a:solidFill>
          </p:grpSpPr>
          <p:sp>
            <p:nvSpPr>
              <p:cNvPr id="84" name="Oval 83"/>
              <p:cNvSpPr/>
              <p:nvPr/>
            </p:nvSpPr>
            <p:spPr>
              <a:xfrm>
                <a:off x="2433918" y="3393142"/>
                <a:ext cx="147917" cy="147917"/>
              </a:xfrm>
              <a:prstGeom prst="ellipse">
                <a:avLst/>
              </a:prstGeom>
              <a:solidFill>
                <a:srgbClr val="A1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5" name="Oval 84"/>
              <p:cNvSpPr/>
              <p:nvPr/>
            </p:nvSpPr>
            <p:spPr>
              <a:xfrm>
                <a:off x="2692897" y="3393141"/>
                <a:ext cx="147917" cy="147917"/>
              </a:xfrm>
              <a:prstGeom prst="ellipse">
                <a:avLst/>
              </a:prstGeom>
              <a:solidFill>
                <a:srgbClr val="A1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6" name="Oval 85"/>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7" name="Oval 86"/>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8" name="Oval 87"/>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89" name="Oval 88"/>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0" name="Oval 89"/>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1" name="Oval 90"/>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2" name="Oval 91"/>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3" name="Oval 92"/>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94" name="Group 93"/>
            <p:cNvGrpSpPr/>
            <p:nvPr/>
          </p:nvGrpSpPr>
          <p:grpSpPr>
            <a:xfrm>
              <a:off x="6316379" y="5248977"/>
              <a:ext cx="2762673" cy="172351"/>
              <a:chOff x="2433918" y="3393138"/>
              <a:chExt cx="2478725" cy="154637"/>
            </a:xfrm>
            <a:solidFill>
              <a:schemeClr val="accent1"/>
            </a:solidFill>
          </p:grpSpPr>
          <p:sp>
            <p:nvSpPr>
              <p:cNvPr id="95" name="Oval 94"/>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6" name="Oval 95"/>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7" name="Oval 96"/>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8" name="Oval 97"/>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99" name="Oval 98"/>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0" name="Oval 99"/>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1" name="Oval 100"/>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2" name="Oval 101"/>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3" name="Oval 102"/>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4" name="Oval 103"/>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105" name="Group 104"/>
            <p:cNvGrpSpPr/>
            <p:nvPr/>
          </p:nvGrpSpPr>
          <p:grpSpPr>
            <a:xfrm>
              <a:off x="6316379" y="5549769"/>
              <a:ext cx="2762673" cy="172351"/>
              <a:chOff x="2433918" y="3393138"/>
              <a:chExt cx="2478725" cy="154637"/>
            </a:xfrm>
            <a:solidFill>
              <a:schemeClr val="accent1"/>
            </a:solidFill>
          </p:grpSpPr>
          <p:sp>
            <p:nvSpPr>
              <p:cNvPr id="106" name="Oval 105"/>
              <p:cNvSpPr/>
              <p:nvPr/>
            </p:nvSpPr>
            <p:spPr>
              <a:xfrm>
                <a:off x="2433918" y="3393142"/>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7" name="Oval 106"/>
              <p:cNvSpPr/>
              <p:nvPr/>
            </p:nvSpPr>
            <p:spPr>
              <a:xfrm>
                <a:off x="2692897" y="3393141"/>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8" name="Oval 107"/>
              <p:cNvSpPr/>
              <p:nvPr/>
            </p:nvSpPr>
            <p:spPr>
              <a:xfrm>
                <a:off x="2951876"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09" name="Oval 108"/>
              <p:cNvSpPr/>
              <p:nvPr/>
            </p:nvSpPr>
            <p:spPr>
              <a:xfrm>
                <a:off x="3210855"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0" name="Oval 109"/>
              <p:cNvSpPr/>
              <p:nvPr/>
            </p:nvSpPr>
            <p:spPr>
              <a:xfrm>
                <a:off x="3469834"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1" name="Oval 110"/>
              <p:cNvSpPr/>
              <p:nvPr/>
            </p:nvSpPr>
            <p:spPr>
              <a:xfrm>
                <a:off x="3728813"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2" name="Oval 111"/>
              <p:cNvSpPr/>
              <p:nvPr/>
            </p:nvSpPr>
            <p:spPr>
              <a:xfrm>
                <a:off x="3987792" y="3393140"/>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3" name="Oval 112"/>
              <p:cNvSpPr/>
              <p:nvPr/>
            </p:nvSpPr>
            <p:spPr>
              <a:xfrm>
                <a:off x="4246771" y="3393139"/>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4" name="Oval 113"/>
              <p:cNvSpPr/>
              <p:nvPr/>
            </p:nvSpPr>
            <p:spPr>
              <a:xfrm>
                <a:off x="4505750" y="339985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sp>
            <p:nvSpPr>
              <p:cNvPr id="115" name="Oval 114"/>
              <p:cNvSpPr/>
              <p:nvPr/>
            </p:nvSpPr>
            <p:spPr>
              <a:xfrm>
                <a:off x="4764726" y="3393138"/>
                <a:ext cx="147917" cy="1479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grpSp>
        <p:grpSp>
          <p:nvGrpSpPr>
            <p:cNvPr id="118" name="Group 117"/>
            <p:cNvGrpSpPr/>
            <p:nvPr/>
          </p:nvGrpSpPr>
          <p:grpSpPr>
            <a:xfrm>
              <a:off x="9156954" y="2684596"/>
              <a:ext cx="2806446" cy="2798828"/>
              <a:chOff x="3481772" y="3264959"/>
              <a:chExt cx="2806446" cy="2798828"/>
            </a:xfrm>
          </p:grpSpPr>
          <p:sp>
            <p:nvSpPr>
              <p:cNvPr id="119" name="TextBox 118"/>
              <p:cNvSpPr txBox="1"/>
              <p:nvPr/>
            </p:nvSpPr>
            <p:spPr>
              <a:xfrm>
                <a:off x="3481772" y="3264959"/>
                <a:ext cx="1759065" cy="1384995"/>
              </a:xfrm>
              <a:prstGeom prst="rect">
                <a:avLst/>
              </a:prstGeom>
              <a:noFill/>
            </p:spPr>
            <p:txBody>
              <a:bodyPr wrap="square" rtlCol="0">
                <a:spAutoFit/>
              </a:bodyPr>
              <a:lstStyle/>
              <a:p>
                <a:pPr>
                  <a:defRPr/>
                </a:pPr>
                <a:r>
                  <a:rPr lang="en-US" sz="6600" b="1" kern="0" dirty="0">
                    <a:solidFill>
                      <a:srgbClr val="A10028"/>
                    </a:solidFill>
                  </a:rPr>
                  <a:t>72%</a:t>
                </a:r>
                <a:endParaRPr lang="en-US" sz="3200" b="1" kern="0" dirty="0">
                  <a:solidFill>
                    <a:srgbClr val="A10028"/>
                  </a:solidFill>
                </a:endParaRPr>
              </a:p>
              <a:p>
                <a:pPr>
                  <a:defRPr/>
                </a:pPr>
                <a:endParaRPr lang="en-US" b="1" kern="0" dirty="0">
                  <a:solidFill>
                    <a:srgbClr val="A10028"/>
                  </a:solidFill>
                </a:endParaRPr>
              </a:p>
            </p:txBody>
          </p:sp>
          <p:sp>
            <p:nvSpPr>
              <p:cNvPr id="120" name="Rectangle 119"/>
              <p:cNvSpPr/>
              <p:nvPr/>
            </p:nvSpPr>
            <p:spPr>
              <a:xfrm>
                <a:off x="3499436" y="4080158"/>
                <a:ext cx="2366040" cy="425758"/>
              </a:xfrm>
              <a:prstGeom prst="rect">
                <a:avLst/>
              </a:prstGeom>
            </p:spPr>
            <p:txBody>
              <a:bodyPr wrap="square">
                <a:spAutoFit/>
              </a:bodyPr>
              <a:lstStyle/>
              <a:p>
                <a:pPr>
                  <a:lnSpc>
                    <a:spcPts val="2600"/>
                  </a:lnSpc>
                  <a:defRPr/>
                </a:pPr>
                <a:r>
                  <a:rPr lang="en-US" sz="2000" b="1" kern="0" dirty="0">
                    <a:solidFill>
                      <a:srgbClr val="A10028"/>
                    </a:solidFill>
                  </a:rPr>
                  <a:t>Try to renegotiate</a:t>
                </a:r>
              </a:p>
            </p:txBody>
          </p:sp>
          <p:sp>
            <p:nvSpPr>
              <p:cNvPr id="121" name="TextBox 120"/>
              <p:cNvSpPr txBox="1"/>
              <p:nvPr/>
            </p:nvSpPr>
            <p:spPr>
              <a:xfrm>
                <a:off x="3483275" y="4878102"/>
                <a:ext cx="1759065" cy="1107996"/>
              </a:xfrm>
              <a:prstGeom prst="rect">
                <a:avLst/>
              </a:prstGeom>
              <a:noFill/>
            </p:spPr>
            <p:txBody>
              <a:bodyPr wrap="square" rtlCol="0">
                <a:spAutoFit/>
              </a:bodyPr>
              <a:lstStyle/>
              <a:p>
                <a:pPr>
                  <a:defRPr/>
                </a:pPr>
                <a:r>
                  <a:rPr lang="en-US" sz="6600" b="1" kern="0" dirty="0">
                    <a:solidFill>
                      <a:srgbClr val="009DD9"/>
                    </a:solidFill>
                  </a:rPr>
                  <a:t>28%</a:t>
                </a:r>
                <a:endParaRPr lang="en-US" sz="3200" b="1" kern="0" dirty="0">
                  <a:solidFill>
                    <a:srgbClr val="009DD9"/>
                  </a:solidFill>
                </a:endParaRPr>
              </a:p>
            </p:txBody>
          </p:sp>
          <p:sp>
            <p:nvSpPr>
              <p:cNvPr id="122" name="Rectangle 121"/>
              <p:cNvSpPr/>
              <p:nvPr/>
            </p:nvSpPr>
            <p:spPr>
              <a:xfrm>
                <a:off x="3500940" y="5663677"/>
                <a:ext cx="2787278" cy="400110"/>
              </a:xfrm>
              <a:prstGeom prst="rect">
                <a:avLst/>
              </a:prstGeom>
            </p:spPr>
            <p:txBody>
              <a:bodyPr wrap="square">
                <a:spAutoFit/>
              </a:bodyPr>
              <a:lstStyle/>
              <a:p>
                <a:pPr>
                  <a:defRPr/>
                </a:pPr>
                <a:r>
                  <a:rPr lang="en-US" sz="2000" b="1" kern="0" dirty="0">
                    <a:solidFill>
                      <a:srgbClr val="009DD9"/>
                    </a:solidFill>
                  </a:rPr>
                  <a:t>Opt out of it entirely</a:t>
                </a:r>
                <a:endParaRPr lang="en-US" sz="2000" kern="0" dirty="0">
                  <a:solidFill>
                    <a:srgbClr val="009DD9"/>
                  </a:solidFill>
                </a:endParaRPr>
              </a:p>
            </p:txBody>
          </p:sp>
        </p:grpSp>
        <p:sp>
          <p:nvSpPr>
            <p:cNvPr id="126" name="Rectangle 125"/>
            <p:cNvSpPr/>
            <p:nvPr/>
          </p:nvSpPr>
          <p:spPr>
            <a:xfrm>
              <a:off x="6056415" y="2074892"/>
              <a:ext cx="5138266" cy="646331"/>
            </a:xfrm>
            <a:prstGeom prst="rect">
              <a:avLst/>
            </a:prstGeom>
          </p:spPr>
          <p:txBody>
            <a:bodyPr wrap="square">
              <a:spAutoFit/>
            </a:bodyPr>
            <a:lstStyle/>
            <a:p>
              <a:pPr algn="ctr"/>
              <a:r>
                <a:rPr lang="en-US" b="1" dirty="0">
                  <a:solidFill>
                    <a:srgbClr val="707276"/>
                  </a:solidFill>
                </a:rPr>
                <a:t>On renegotiating the Paris Climate Agreement, voters feel the U.S. should…</a:t>
              </a:r>
            </a:p>
          </p:txBody>
        </p:sp>
      </p:grpSp>
      <p:grpSp>
        <p:nvGrpSpPr>
          <p:cNvPr id="117" name="Group 116"/>
          <p:cNvGrpSpPr/>
          <p:nvPr/>
        </p:nvGrpSpPr>
        <p:grpSpPr>
          <a:xfrm>
            <a:off x="6770872" y="1792827"/>
            <a:ext cx="4445263" cy="4580541"/>
            <a:chOff x="1440691" y="1595659"/>
            <a:chExt cx="4445263" cy="4580541"/>
          </a:xfrm>
        </p:grpSpPr>
        <p:grpSp>
          <p:nvGrpSpPr>
            <p:cNvPr id="5" name="Group 4"/>
            <p:cNvGrpSpPr/>
            <p:nvPr/>
          </p:nvGrpSpPr>
          <p:grpSpPr>
            <a:xfrm>
              <a:off x="1440691" y="1595659"/>
              <a:ext cx="4445263" cy="4580541"/>
              <a:chOff x="6094596" y="1679602"/>
              <a:chExt cx="4445263" cy="4580541"/>
            </a:xfrm>
          </p:grpSpPr>
          <p:graphicFrame>
            <p:nvGraphicFramePr>
              <p:cNvPr id="127" name="Chart 126"/>
              <p:cNvGraphicFramePr/>
              <p:nvPr>
                <p:extLst/>
              </p:nvPr>
            </p:nvGraphicFramePr>
            <p:xfrm>
              <a:off x="6120259" y="2459787"/>
              <a:ext cx="4419600" cy="3800356"/>
            </p:xfrm>
            <a:graphic>
              <a:graphicData uri="http://schemas.openxmlformats.org/drawingml/2006/chart">
                <c:chart xmlns:c="http://schemas.openxmlformats.org/drawingml/2006/chart" xmlns:r="http://schemas.openxmlformats.org/officeDocument/2006/relationships" r:id="rId2"/>
              </a:graphicData>
            </a:graphic>
          </p:graphicFrame>
          <p:sp>
            <p:nvSpPr>
              <p:cNvPr id="128" name="Rectangle 127"/>
              <p:cNvSpPr/>
              <p:nvPr/>
            </p:nvSpPr>
            <p:spPr>
              <a:xfrm>
                <a:off x="6094596" y="1679602"/>
                <a:ext cx="4445263" cy="923330"/>
              </a:xfrm>
              <a:prstGeom prst="rect">
                <a:avLst/>
              </a:prstGeom>
            </p:spPr>
            <p:txBody>
              <a:bodyPr wrap="square">
                <a:spAutoFit/>
              </a:bodyPr>
              <a:lstStyle/>
              <a:p>
                <a:pPr algn="ctr">
                  <a:defRPr/>
                </a:pPr>
                <a:r>
                  <a:rPr lang="en-US" b="1" kern="0" dirty="0">
                    <a:solidFill>
                      <a:srgbClr val="707276"/>
                    </a:solidFill>
                  </a:rPr>
                  <a:t>Should climate change agreements be ratified as a treaty and passed through Congress?</a:t>
                </a:r>
              </a:p>
            </p:txBody>
          </p:sp>
        </p:grpSp>
        <p:sp>
          <p:nvSpPr>
            <p:cNvPr id="130" name="Rounded Rectangle 129"/>
            <p:cNvSpPr/>
            <p:nvPr/>
          </p:nvSpPr>
          <p:spPr>
            <a:xfrm>
              <a:off x="1962459" y="3848069"/>
              <a:ext cx="1614432" cy="333017"/>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lnSpc>
                  <a:spcPts val="2000"/>
                </a:lnSpc>
                <a:defRPr/>
              </a:pPr>
              <a:r>
                <a:rPr lang="en-US" sz="2400" kern="0" dirty="0">
                  <a:solidFill>
                    <a:schemeClr val="bg1"/>
                  </a:solidFill>
                </a:rPr>
                <a:t>Should not</a:t>
              </a:r>
              <a:endParaRPr kumimoji="0" lang="en-US" sz="1600" i="0" u="none" strike="noStrike" kern="0" cap="none" spc="0" normalizeH="0" baseline="0" noProof="0" dirty="0">
                <a:ln>
                  <a:noFill/>
                </a:ln>
                <a:solidFill>
                  <a:schemeClr val="bg1"/>
                </a:solidFill>
                <a:effectLst/>
                <a:uLnTx/>
                <a:uFillTx/>
              </a:endParaRPr>
            </a:p>
          </p:txBody>
        </p:sp>
        <p:sp>
          <p:nvSpPr>
            <p:cNvPr id="131" name="Rounded Rectangle 130"/>
            <p:cNvSpPr/>
            <p:nvPr/>
          </p:nvSpPr>
          <p:spPr>
            <a:xfrm>
              <a:off x="3676154" y="4546061"/>
              <a:ext cx="1774804" cy="43294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lnSpc>
                  <a:spcPts val="2000"/>
                </a:lnSpc>
                <a:defRPr/>
              </a:pPr>
              <a:r>
                <a:rPr lang="en-US" sz="2400" kern="0" dirty="0">
                  <a:solidFill>
                    <a:schemeClr val="bg1"/>
                  </a:solidFill>
                </a:rPr>
                <a:t>Should</a:t>
              </a:r>
              <a:endParaRPr kumimoji="0" lang="en-US" sz="1600" i="0" u="none" strike="noStrike" kern="0" cap="none" spc="0" normalizeH="0" baseline="0" noProof="0" dirty="0">
                <a:ln>
                  <a:noFill/>
                </a:ln>
                <a:solidFill>
                  <a:schemeClr val="bg1"/>
                </a:solidFill>
                <a:effectLst/>
                <a:uLnTx/>
                <a:uFillTx/>
              </a:endParaRPr>
            </a:p>
          </p:txBody>
        </p:sp>
      </p:grpSp>
    </p:spTree>
    <p:extLst>
      <p:ext uri="{BB962C8B-B14F-4D97-AF65-F5344CB8AC3E}">
        <p14:creationId xmlns:p14="http://schemas.microsoft.com/office/powerpoint/2010/main" val="165046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013" y="525357"/>
            <a:ext cx="10888896" cy="571500"/>
          </a:xfrm>
        </p:spPr>
        <p:txBody>
          <a:bodyPr/>
          <a:lstStyle/>
          <a:p>
            <a:r>
              <a:rPr lang="en-US" dirty="0"/>
              <a:t>About 2 in 3 voters continue to say </a:t>
            </a:r>
            <a:r>
              <a:rPr lang="en-US" dirty="0" err="1"/>
              <a:t>u.s.</a:t>
            </a:r>
            <a:r>
              <a:rPr lang="en-US" dirty="0"/>
              <a:t> economy Is strong</a:t>
            </a:r>
          </a:p>
        </p:txBody>
      </p:sp>
      <p:sp>
        <p:nvSpPr>
          <p:cNvPr id="3" name="Text Placeholder 2"/>
          <p:cNvSpPr>
            <a:spLocks noGrp="1"/>
          </p:cNvSpPr>
          <p:nvPr>
            <p:ph type="body" idx="13"/>
          </p:nvPr>
        </p:nvSpPr>
        <p:spPr>
          <a:xfrm>
            <a:off x="799340" y="1136351"/>
            <a:ext cx="10880429" cy="315118"/>
          </a:xfrm>
        </p:spPr>
        <p:txBody>
          <a:bodyPr/>
          <a:lstStyle/>
          <a:p>
            <a:r>
              <a:rPr lang="en-US" dirty="0"/>
              <a:t>1 in 10 categorize </a:t>
            </a:r>
            <a:r>
              <a:rPr lang="en-US" dirty="0">
                <a:solidFill>
                  <a:srgbClr val="44546A"/>
                </a:solidFill>
              </a:rPr>
              <a:t>the U.S. economy </a:t>
            </a:r>
            <a:r>
              <a:rPr lang="en-US" dirty="0"/>
              <a:t>as very strong while over half say somewhat strong.</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(February n=2148; March n= 2092; April n=2027; May n=2006, June n=2258)</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I3. How strong do you think the U.S. economy is today?</a:t>
            </a:r>
          </a:p>
        </p:txBody>
      </p:sp>
      <p:sp>
        <p:nvSpPr>
          <p:cNvPr id="15" name="Rectangle 14"/>
          <p:cNvSpPr/>
          <p:nvPr/>
        </p:nvSpPr>
        <p:spPr>
          <a:xfrm>
            <a:off x="4616539" y="1743686"/>
            <a:ext cx="2857321" cy="369332"/>
          </a:xfrm>
          <a:prstGeom prst="rect">
            <a:avLst/>
          </a:prstGeom>
        </p:spPr>
        <p:txBody>
          <a:bodyPr wrap="none">
            <a:spAutoFit/>
          </a:bodyPr>
          <a:lstStyle/>
          <a:p>
            <a:pPr>
              <a:defRPr/>
            </a:pPr>
            <a:r>
              <a:rPr lang="en-US" b="1" kern="0" dirty="0">
                <a:solidFill>
                  <a:srgbClr val="707276"/>
                </a:solidFill>
              </a:rPr>
              <a:t>Strength of the US Economy</a:t>
            </a:r>
          </a:p>
        </p:txBody>
      </p:sp>
      <p:grpSp>
        <p:nvGrpSpPr>
          <p:cNvPr id="6" name="Group 5"/>
          <p:cNvGrpSpPr/>
          <p:nvPr/>
        </p:nvGrpSpPr>
        <p:grpSpPr>
          <a:xfrm>
            <a:off x="1766775" y="1966569"/>
            <a:ext cx="9065555" cy="1188720"/>
            <a:chOff x="1766775" y="1966569"/>
            <a:chExt cx="9065555" cy="1419137"/>
          </a:xfrm>
        </p:grpSpPr>
        <p:graphicFrame>
          <p:nvGraphicFramePr>
            <p:cNvPr id="18" name="Chart 17"/>
            <p:cNvGraphicFramePr/>
            <p:nvPr>
              <p:extLst/>
            </p:nvPr>
          </p:nvGraphicFramePr>
          <p:xfrm>
            <a:off x="2704330" y="2115131"/>
            <a:ext cx="8128000" cy="1270575"/>
          </p:xfrm>
          <a:graphic>
            <a:graphicData uri="http://schemas.openxmlformats.org/drawingml/2006/chart">
              <c:chart xmlns:c="http://schemas.openxmlformats.org/drawingml/2006/chart" xmlns:r="http://schemas.openxmlformats.org/officeDocument/2006/relationships" r:id="rId2"/>
            </a:graphicData>
          </a:graphic>
        </p:graphicFrame>
        <p:sp>
          <p:nvSpPr>
            <p:cNvPr id="20" name="Rounded Rectangle 19"/>
            <p:cNvSpPr/>
            <p:nvPr/>
          </p:nvSpPr>
          <p:spPr>
            <a:xfrm>
              <a:off x="3293640" y="1981227"/>
              <a:ext cx="2328672"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b="1" kern="0" dirty="0">
                  <a:solidFill>
                    <a:srgbClr val="A10028"/>
                  </a:solidFill>
                </a:rPr>
                <a:t>39% </a:t>
              </a:r>
              <a:r>
                <a:rPr lang="en-US" sz="1200" b="1" kern="0" dirty="0">
                  <a:solidFill>
                    <a:srgbClr val="A10028"/>
                  </a:solidFill>
                </a:rPr>
                <a:t>say weak</a:t>
              </a:r>
            </a:p>
          </p:txBody>
        </p:sp>
        <p:sp>
          <p:nvSpPr>
            <p:cNvPr id="14" name="Rounded Rectangle 13"/>
            <p:cNvSpPr/>
            <p:nvPr/>
          </p:nvSpPr>
          <p:spPr>
            <a:xfrm>
              <a:off x="7045182" y="1966569"/>
              <a:ext cx="2328672"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b="1" kern="0" dirty="0">
                  <a:solidFill>
                    <a:srgbClr val="009DD9"/>
                  </a:solidFill>
                </a:rPr>
                <a:t>61% </a:t>
              </a:r>
              <a:r>
                <a:rPr lang="en-US" sz="1200" b="1" kern="0" dirty="0">
                  <a:solidFill>
                    <a:srgbClr val="009DD9"/>
                  </a:solidFill>
                </a:rPr>
                <a:t>say strong</a:t>
              </a:r>
            </a:p>
          </p:txBody>
        </p:sp>
        <p:sp>
          <p:nvSpPr>
            <p:cNvPr id="7" name="Left Bracket 6"/>
            <p:cNvSpPr/>
            <p:nvPr/>
          </p:nvSpPr>
          <p:spPr>
            <a:xfrm rot="5400000">
              <a:off x="4326098" y="917245"/>
              <a:ext cx="76200" cy="3108960"/>
            </a:xfrm>
            <a:prstGeom prst="leftBracket">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13" name="Left Bracket 12"/>
            <p:cNvSpPr/>
            <p:nvPr/>
          </p:nvSpPr>
          <p:spPr>
            <a:xfrm rot="5400000">
              <a:off x="8288498" y="94285"/>
              <a:ext cx="76200" cy="4754880"/>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9" name="Rectangle 8"/>
            <p:cNvSpPr/>
            <p:nvPr/>
          </p:nvSpPr>
          <p:spPr>
            <a:xfrm>
              <a:off x="1766775" y="2562786"/>
              <a:ext cx="1089594" cy="369332"/>
            </a:xfrm>
            <a:prstGeom prst="rect">
              <a:avLst/>
            </a:prstGeom>
          </p:spPr>
          <p:txBody>
            <a:bodyPr wrap="none">
              <a:spAutoFit/>
            </a:bodyPr>
            <a:lstStyle/>
            <a:p>
              <a:r>
                <a:rPr lang="en-US" b="1" dirty="0">
                  <a:solidFill>
                    <a:srgbClr val="707276"/>
                  </a:solidFill>
                </a:rPr>
                <a:t>February </a:t>
              </a:r>
              <a:endParaRPr lang="en-US" dirty="0">
                <a:solidFill>
                  <a:srgbClr val="5F5F5F"/>
                </a:solidFill>
              </a:endParaRPr>
            </a:p>
          </p:txBody>
        </p:sp>
      </p:grpSp>
      <p:grpSp>
        <p:nvGrpSpPr>
          <p:cNvPr id="8" name="Group 7"/>
          <p:cNvGrpSpPr/>
          <p:nvPr/>
        </p:nvGrpSpPr>
        <p:grpSpPr>
          <a:xfrm>
            <a:off x="2011165" y="2755313"/>
            <a:ext cx="8821165" cy="1188720"/>
            <a:chOff x="2011165" y="3148790"/>
            <a:chExt cx="8821165" cy="1448668"/>
          </a:xfrm>
        </p:grpSpPr>
        <p:graphicFrame>
          <p:nvGraphicFramePr>
            <p:cNvPr id="17" name="Chart 16"/>
            <p:cNvGraphicFramePr/>
            <p:nvPr>
              <p:extLst/>
            </p:nvPr>
          </p:nvGraphicFramePr>
          <p:xfrm>
            <a:off x="2704330" y="3326885"/>
            <a:ext cx="8128000" cy="1270573"/>
          </p:xfrm>
          <a:graphic>
            <a:graphicData uri="http://schemas.openxmlformats.org/drawingml/2006/chart">
              <c:chart xmlns:c="http://schemas.openxmlformats.org/drawingml/2006/chart" xmlns:r="http://schemas.openxmlformats.org/officeDocument/2006/relationships" r:id="rId3"/>
            </a:graphicData>
          </a:graphic>
        </p:graphicFrame>
        <p:sp>
          <p:nvSpPr>
            <p:cNvPr id="23" name="Rounded Rectangle 22"/>
            <p:cNvSpPr/>
            <p:nvPr/>
          </p:nvSpPr>
          <p:spPr>
            <a:xfrm>
              <a:off x="7365820" y="3180421"/>
              <a:ext cx="2328672"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b="1" kern="0" dirty="0">
                  <a:solidFill>
                    <a:srgbClr val="009DD9"/>
                  </a:solidFill>
                </a:rPr>
                <a:t>63% </a:t>
              </a:r>
              <a:r>
                <a:rPr lang="en-US" sz="1200" b="1" kern="0" dirty="0">
                  <a:solidFill>
                    <a:srgbClr val="009DD9"/>
                  </a:solidFill>
                </a:rPr>
                <a:t>say strong</a:t>
              </a:r>
            </a:p>
          </p:txBody>
        </p:sp>
        <p:sp>
          <p:nvSpPr>
            <p:cNvPr id="19" name="Rounded Rectangle 18"/>
            <p:cNvSpPr/>
            <p:nvPr/>
          </p:nvSpPr>
          <p:spPr>
            <a:xfrm>
              <a:off x="3348227" y="3148790"/>
              <a:ext cx="2328672"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b="1" kern="0" dirty="0">
                  <a:solidFill>
                    <a:srgbClr val="A10028"/>
                  </a:solidFill>
                </a:rPr>
                <a:t>37% </a:t>
              </a:r>
              <a:r>
                <a:rPr lang="en-US" sz="1200" b="1" kern="0" dirty="0">
                  <a:solidFill>
                    <a:srgbClr val="A10028"/>
                  </a:solidFill>
                </a:rPr>
                <a:t>say weak</a:t>
              </a:r>
            </a:p>
          </p:txBody>
        </p:sp>
        <p:sp>
          <p:nvSpPr>
            <p:cNvPr id="21" name="Left Bracket 20"/>
            <p:cNvSpPr/>
            <p:nvPr/>
          </p:nvSpPr>
          <p:spPr>
            <a:xfrm rot="5400000">
              <a:off x="4224259" y="2219394"/>
              <a:ext cx="76199" cy="2905282"/>
            </a:xfrm>
            <a:prstGeom prst="leftBracket">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22" name="Left Bracket 21"/>
            <p:cNvSpPr/>
            <p:nvPr/>
          </p:nvSpPr>
          <p:spPr>
            <a:xfrm rot="5400000">
              <a:off x="8171419" y="1177516"/>
              <a:ext cx="76199" cy="4989038"/>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24" name="Rectangle 23"/>
            <p:cNvSpPr/>
            <p:nvPr/>
          </p:nvSpPr>
          <p:spPr>
            <a:xfrm>
              <a:off x="2011165" y="3773655"/>
              <a:ext cx="798552" cy="369332"/>
            </a:xfrm>
            <a:prstGeom prst="rect">
              <a:avLst/>
            </a:prstGeom>
          </p:spPr>
          <p:txBody>
            <a:bodyPr wrap="none">
              <a:spAutoFit/>
            </a:bodyPr>
            <a:lstStyle/>
            <a:p>
              <a:r>
                <a:rPr lang="en-US" b="1" dirty="0">
                  <a:solidFill>
                    <a:srgbClr val="707276"/>
                  </a:solidFill>
                </a:rPr>
                <a:t>March</a:t>
              </a:r>
              <a:endParaRPr lang="en-US" dirty="0">
                <a:solidFill>
                  <a:srgbClr val="5F5F5F"/>
                </a:solidFill>
              </a:endParaRPr>
            </a:p>
          </p:txBody>
        </p:sp>
      </p:grpSp>
      <p:grpSp>
        <p:nvGrpSpPr>
          <p:cNvPr id="11" name="Group 10"/>
          <p:cNvGrpSpPr/>
          <p:nvPr/>
        </p:nvGrpSpPr>
        <p:grpSpPr>
          <a:xfrm>
            <a:off x="2168195" y="3549526"/>
            <a:ext cx="8664135" cy="1188720"/>
            <a:chOff x="2168195" y="4366373"/>
            <a:chExt cx="8664135" cy="1554119"/>
          </a:xfrm>
        </p:grpSpPr>
        <p:graphicFrame>
          <p:nvGraphicFramePr>
            <p:cNvPr id="37" name="Chart 36"/>
            <p:cNvGraphicFramePr/>
            <p:nvPr>
              <p:extLst/>
            </p:nvPr>
          </p:nvGraphicFramePr>
          <p:xfrm>
            <a:off x="2704330" y="4575839"/>
            <a:ext cx="8128000" cy="1344653"/>
          </p:xfrm>
          <a:graphic>
            <a:graphicData uri="http://schemas.openxmlformats.org/drawingml/2006/chart">
              <c:chart xmlns:c="http://schemas.openxmlformats.org/drawingml/2006/chart" xmlns:r="http://schemas.openxmlformats.org/officeDocument/2006/relationships" r:id="rId4"/>
            </a:graphicData>
          </a:graphic>
        </p:graphicFrame>
        <p:sp>
          <p:nvSpPr>
            <p:cNvPr id="36" name="Rounded Rectangle 35"/>
            <p:cNvSpPr/>
            <p:nvPr/>
          </p:nvSpPr>
          <p:spPr>
            <a:xfrm>
              <a:off x="7316982" y="4398004"/>
              <a:ext cx="2328672"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b="1" kern="0" dirty="0">
                  <a:solidFill>
                    <a:srgbClr val="009DD9"/>
                  </a:solidFill>
                </a:rPr>
                <a:t>61% </a:t>
              </a:r>
              <a:r>
                <a:rPr lang="en-US" sz="1200" b="1" kern="0" dirty="0">
                  <a:solidFill>
                    <a:srgbClr val="009DD9"/>
                  </a:solidFill>
                </a:rPr>
                <a:t>say strong</a:t>
              </a:r>
            </a:p>
          </p:txBody>
        </p:sp>
        <p:sp>
          <p:nvSpPr>
            <p:cNvPr id="38" name="Rounded Rectangle 37"/>
            <p:cNvSpPr/>
            <p:nvPr/>
          </p:nvSpPr>
          <p:spPr>
            <a:xfrm>
              <a:off x="3299389" y="4366373"/>
              <a:ext cx="2328672"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b="1" kern="0" dirty="0">
                  <a:solidFill>
                    <a:srgbClr val="A10028"/>
                  </a:solidFill>
                </a:rPr>
                <a:t>39% </a:t>
              </a:r>
              <a:r>
                <a:rPr lang="en-US" sz="1200" b="1" kern="0" dirty="0">
                  <a:solidFill>
                    <a:srgbClr val="A10028"/>
                  </a:solidFill>
                </a:rPr>
                <a:t>say weak</a:t>
              </a:r>
            </a:p>
          </p:txBody>
        </p:sp>
        <p:sp>
          <p:nvSpPr>
            <p:cNvPr id="39" name="Left Bracket 38"/>
            <p:cNvSpPr/>
            <p:nvPr/>
          </p:nvSpPr>
          <p:spPr>
            <a:xfrm rot="5400000">
              <a:off x="4312333" y="3380858"/>
              <a:ext cx="76199" cy="3017520"/>
            </a:xfrm>
            <a:prstGeom prst="leftBracket">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40" name="Left Bracket 39"/>
            <p:cNvSpPr/>
            <p:nvPr/>
          </p:nvSpPr>
          <p:spPr>
            <a:xfrm rot="5400000">
              <a:off x="8251450" y="2518747"/>
              <a:ext cx="70977" cy="4736522"/>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35" name="Rectangle 34"/>
            <p:cNvSpPr/>
            <p:nvPr/>
          </p:nvSpPr>
          <p:spPr>
            <a:xfrm>
              <a:off x="2168195" y="5020833"/>
              <a:ext cx="641522" cy="369332"/>
            </a:xfrm>
            <a:prstGeom prst="rect">
              <a:avLst/>
            </a:prstGeom>
          </p:spPr>
          <p:txBody>
            <a:bodyPr wrap="none">
              <a:spAutoFit/>
            </a:bodyPr>
            <a:lstStyle/>
            <a:p>
              <a:r>
                <a:rPr lang="en-US" b="1" dirty="0">
                  <a:solidFill>
                    <a:srgbClr val="707276"/>
                  </a:solidFill>
                </a:rPr>
                <a:t>April</a:t>
              </a:r>
              <a:endParaRPr lang="en-US" dirty="0">
                <a:solidFill>
                  <a:srgbClr val="5F5F5F"/>
                </a:solidFill>
              </a:endParaRPr>
            </a:p>
          </p:txBody>
        </p:sp>
      </p:grpSp>
      <p:grpSp>
        <p:nvGrpSpPr>
          <p:cNvPr id="41" name="Group 40"/>
          <p:cNvGrpSpPr/>
          <p:nvPr/>
        </p:nvGrpSpPr>
        <p:grpSpPr>
          <a:xfrm>
            <a:off x="2154710" y="4277688"/>
            <a:ext cx="8664135" cy="1188720"/>
            <a:chOff x="2168195" y="4366373"/>
            <a:chExt cx="8664135" cy="1676205"/>
          </a:xfrm>
        </p:grpSpPr>
        <p:graphicFrame>
          <p:nvGraphicFramePr>
            <p:cNvPr id="42" name="Chart 41"/>
            <p:cNvGraphicFramePr/>
            <p:nvPr>
              <p:extLst>
                <p:ext uri="{D42A27DB-BD31-4B8C-83A1-F6EECF244321}">
                  <p14:modId xmlns:p14="http://schemas.microsoft.com/office/powerpoint/2010/main" val="2470957433"/>
                </p:ext>
              </p:extLst>
            </p:nvPr>
          </p:nvGraphicFramePr>
          <p:xfrm>
            <a:off x="2704330" y="4575839"/>
            <a:ext cx="8128000" cy="1466739"/>
          </p:xfrm>
          <a:graphic>
            <a:graphicData uri="http://schemas.openxmlformats.org/drawingml/2006/chart">
              <c:chart xmlns:c="http://schemas.openxmlformats.org/drawingml/2006/chart" xmlns:r="http://schemas.openxmlformats.org/officeDocument/2006/relationships" r:id="rId5"/>
            </a:graphicData>
          </a:graphic>
        </p:graphicFrame>
        <p:sp>
          <p:nvSpPr>
            <p:cNvPr id="43" name="Rounded Rectangle 42"/>
            <p:cNvSpPr/>
            <p:nvPr/>
          </p:nvSpPr>
          <p:spPr>
            <a:xfrm>
              <a:off x="7316982" y="4398004"/>
              <a:ext cx="2328672"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b="1" kern="0" dirty="0">
                  <a:solidFill>
                    <a:srgbClr val="009DD9"/>
                  </a:solidFill>
                </a:rPr>
                <a:t>65% </a:t>
              </a:r>
              <a:r>
                <a:rPr lang="en-US" sz="1200" b="1" kern="0" dirty="0">
                  <a:solidFill>
                    <a:srgbClr val="009DD9"/>
                  </a:solidFill>
                </a:rPr>
                <a:t>say strong</a:t>
              </a:r>
            </a:p>
          </p:txBody>
        </p:sp>
        <p:sp>
          <p:nvSpPr>
            <p:cNvPr id="44" name="Rounded Rectangle 43"/>
            <p:cNvSpPr/>
            <p:nvPr/>
          </p:nvSpPr>
          <p:spPr>
            <a:xfrm>
              <a:off x="3299389" y="4366373"/>
              <a:ext cx="2328672"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b="1" kern="0" dirty="0">
                  <a:solidFill>
                    <a:srgbClr val="A10028"/>
                  </a:solidFill>
                </a:rPr>
                <a:t>35% </a:t>
              </a:r>
              <a:r>
                <a:rPr lang="en-US" sz="1200" b="1" kern="0" dirty="0">
                  <a:solidFill>
                    <a:srgbClr val="A10028"/>
                  </a:solidFill>
                </a:rPr>
                <a:t>say weak</a:t>
              </a:r>
            </a:p>
          </p:txBody>
        </p:sp>
        <p:sp>
          <p:nvSpPr>
            <p:cNvPr id="45" name="Left Bracket 44"/>
            <p:cNvSpPr/>
            <p:nvPr/>
          </p:nvSpPr>
          <p:spPr>
            <a:xfrm rot="5400000">
              <a:off x="4134512" y="3558680"/>
              <a:ext cx="70979" cy="2656657"/>
            </a:xfrm>
            <a:prstGeom prst="leftBracket">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46" name="Left Bracket 45"/>
            <p:cNvSpPr/>
            <p:nvPr/>
          </p:nvSpPr>
          <p:spPr>
            <a:xfrm rot="5400000">
              <a:off x="8060439" y="2359749"/>
              <a:ext cx="102989" cy="5086532"/>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47" name="Rectangle 46"/>
            <p:cNvSpPr/>
            <p:nvPr/>
          </p:nvSpPr>
          <p:spPr>
            <a:xfrm>
              <a:off x="2168195" y="5020833"/>
              <a:ext cx="605294" cy="369332"/>
            </a:xfrm>
            <a:prstGeom prst="rect">
              <a:avLst/>
            </a:prstGeom>
          </p:spPr>
          <p:txBody>
            <a:bodyPr wrap="none">
              <a:spAutoFit/>
            </a:bodyPr>
            <a:lstStyle/>
            <a:p>
              <a:r>
                <a:rPr lang="en-US" b="1" dirty="0">
                  <a:solidFill>
                    <a:srgbClr val="707276"/>
                  </a:solidFill>
                </a:rPr>
                <a:t>May</a:t>
              </a:r>
              <a:endParaRPr lang="en-US" dirty="0">
                <a:solidFill>
                  <a:srgbClr val="5F5F5F"/>
                </a:solidFill>
              </a:endParaRPr>
            </a:p>
          </p:txBody>
        </p:sp>
      </p:grpSp>
      <p:grpSp>
        <p:nvGrpSpPr>
          <p:cNvPr id="34" name="Group 33"/>
          <p:cNvGrpSpPr/>
          <p:nvPr/>
        </p:nvGrpSpPr>
        <p:grpSpPr>
          <a:xfrm>
            <a:off x="2150045" y="5045364"/>
            <a:ext cx="8657914" cy="1599746"/>
            <a:chOff x="2174416" y="4366373"/>
            <a:chExt cx="8657914" cy="2451194"/>
          </a:xfrm>
        </p:grpSpPr>
        <p:graphicFrame>
          <p:nvGraphicFramePr>
            <p:cNvPr id="48" name="Chart 47"/>
            <p:cNvGraphicFramePr/>
            <p:nvPr>
              <p:extLst>
                <p:ext uri="{D42A27DB-BD31-4B8C-83A1-F6EECF244321}">
                  <p14:modId xmlns:p14="http://schemas.microsoft.com/office/powerpoint/2010/main" val="2226457383"/>
                </p:ext>
              </p:extLst>
            </p:nvPr>
          </p:nvGraphicFramePr>
          <p:xfrm>
            <a:off x="2704330" y="4575839"/>
            <a:ext cx="8128000" cy="2241728"/>
          </p:xfrm>
          <a:graphic>
            <a:graphicData uri="http://schemas.openxmlformats.org/drawingml/2006/chart">
              <c:chart xmlns:c="http://schemas.openxmlformats.org/drawingml/2006/chart" xmlns:r="http://schemas.openxmlformats.org/officeDocument/2006/relationships" r:id="rId6"/>
            </a:graphicData>
          </a:graphic>
        </p:graphicFrame>
        <p:sp>
          <p:nvSpPr>
            <p:cNvPr id="49" name="Rounded Rectangle 48"/>
            <p:cNvSpPr/>
            <p:nvPr/>
          </p:nvSpPr>
          <p:spPr>
            <a:xfrm>
              <a:off x="7316982" y="4398004"/>
              <a:ext cx="2328672"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b="1" kern="0" dirty="0">
                  <a:solidFill>
                    <a:srgbClr val="009DD9"/>
                  </a:solidFill>
                </a:rPr>
                <a:t>63% </a:t>
              </a:r>
              <a:r>
                <a:rPr lang="en-US" sz="1200" b="1" kern="0" dirty="0">
                  <a:solidFill>
                    <a:srgbClr val="009DD9"/>
                  </a:solidFill>
                </a:rPr>
                <a:t>say strong</a:t>
              </a:r>
            </a:p>
          </p:txBody>
        </p:sp>
        <p:sp>
          <p:nvSpPr>
            <p:cNvPr id="50" name="Rounded Rectangle 49"/>
            <p:cNvSpPr/>
            <p:nvPr/>
          </p:nvSpPr>
          <p:spPr>
            <a:xfrm>
              <a:off x="3299389" y="4366373"/>
              <a:ext cx="2328672" cy="55612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b="1" kern="0" dirty="0">
                  <a:solidFill>
                    <a:srgbClr val="A10028"/>
                  </a:solidFill>
                </a:rPr>
                <a:t>37% </a:t>
              </a:r>
              <a:r>
                <a:rPr lang="en-US" sz="1200" b="1" kern="0" dirty="0">
                  <a:solidFill>
                    <a:srgbClr val="A10028"/>
                  </a:solidFill>
                </a:rPr>
                <a:t>say weak</a:t>
              </a:r>
            </a:p>
          </p:txBody>
        </p:sp>
        <p:sp>
          <p:nvSpPr>
            <p:cNvPr id="51" name="Left Bracket 50"/>
            <p:cNvSpPr/>
            <p:nvPr/>
          </p:nvSpPr>
          <p:spPr>
            <a:xfrm rot="5400000">
              <a:off x="4222605" y="3443837"/>
              <a:ext cx="97731" cy="2859596"/>
            </a:xfrm>
            <a:prstGeom prst="leftBracket">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52" name="Left Bracket 51"/>
            <p:cNvSpPr/>
            <p:nvPr/>
          </p:nvSpPr>
          <p:spPr>
            <a:xfrm rot="5400000">
              <a:off x="8132413" y="2431725"/>
              <a:ext cx="129744" cy="4915829"/>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53" name="Rectangle 52"/>
            <p:cNvSpPr/>
            <p:nvPr/>
          </p:nvSpPr>
          <p:spPr>
            <a:xfrm>
              <a:off x="2174416" y="5107350"/>
              <a:ext cx="737953" cy="565905"/>
            </a:xfrm>
            <a:prstGeom prst="rect">
              <a:avLst/>
            </a:prstGeom>
          </p:spPr>
          <p:txBody>
            <a:bodyPr wrap="square">
              <a:spAutoFit/>
            </a:bodyPr>
            <a:lstStyle/>
            <a:p>
              <a:r>
                <a:rPr lang="en-US" b="1" dirty="0">
                  <a:solidFill>
                    <a:srgbClr val="707276"/>
                  </a:solidFill>
                </a:rPr>
                <a:t>June</a:t>
              </a:r>
              <a:endParaRPr lang="en-US" dirty="0">
                <a:solidFill>
                  <a:srgbClr val="5F5F5F"/>
                </a:solidFill>
              </a:endParaRPr>
            </a:p>
          </p:txBody>
        </p:sp>
      </p:grpSp>
    </p:spTree>
    <p:extLst>
      <p:ext uri="{BB962C8B-B14F-4D97-AF65-F5344CB8AC3E}">
        <p14:creationId xmlns:p14="http://schemas.microsoft.com/office/powerpoint/2010/main" val="1236743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Only one quarter of voters now see their economic situation as deteriorating</a:t>
            </a:r>
          </a:p>
        </p:txBody>
      </p:sp>
      <p:sp>
        <p:nvSpPr>
          <p:cNvPr id="3" name="Text Placeholder 2"/>
          <p:cNvSpPr>
            <a:spLocks noGrp="1"/>
          </p:cNvSpPr>
          <p:nvPr>
            <p:ph type="body" idx="13"/>
          </p:nvPr>
        </p:nvSpPr>
        <p:spPr/>
        <p:txBody>
          <a:bodyPr/>
          <a:lstStyle/>
          <a:p>
            <a:r>
              <a:rPr lang="en-US" dirty="0"/>
              <a:t>While roughly a quarter say it is improving and the same percent say it’s getting worse, 2 in 5 voters believe their personal financial situation is just as well off.</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(n=2258)</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I4. Would you say that your personal financial situation is improving or getting worse?</a:t>
            </a:r>
          </a:p>
        </p:txBody>
      </p:sp>
      <p:graphicFrame>
        <p:nvGraphicFramePr>
          <p:cNvPr id="5" name="Chart 4"/>
          <p:cNvGraphicFramePr/>
          <p:nvPr>
            <p:extLst>
              <p:ext uri="{D42A27DB-BD31-4B8C-83A1-F6EECF244321}">
                <p14:modId xmlns:p14="http://schemas.microsoft.com/office/powerpoint/2010/main" val="2220302091"/>
              </p:ext>
            </p:extLst>
          </p:nvPr>
        </p:nvGraphicFramePr>
        <p:xfrm>
          <a:off x="4267200" y="2588674"/>
          <a:ext cx="6275158" cy="3784694"/>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6324600" y="2893474"/>
            <a:ext cx="1159292" cy="369332"/>
          </a:xfrm>
          <a:prstGeom prst="rect">
            <a:avLst/>
          </a:prstGeom>
        </p:spPr>
        <p:txBody>
          <a:bodyPr wrap="none">
            <a:spAutoFit/>
          </a:bodyPr>
          <a:lstStyle/>
          <a:p>
            <a:pPr>
              <a:defRPr/>
            </a:pPr>
            <a:r>
              <a:rPr lang="en-US" b="1" kern="0" dirty="0">
                <a:solidFill>
                  <a:srgbClr val="009DD9"/>
                </a:solidFill>
              </a:rPr>
              <a:t>Improving</a:t>
            </a:r>
          </a:p>
        </p:txBody>
      </p:sp>
      <p:sp>
        <p:nvSpPr>
          <p:cNvPr id="7" name="Rectangle 6"/>
          <p:cNvSpPr/>
          <p:nvPr/>
        </p:nvSpPr>
        <p:spPr>
          <a:xfrm>
            <a:off x="3277300" y="2187076"/>
            <a:ext cx="4780476" cy="369332"/>
          </a:xfrm>
          <a:prstGeom prst="rect">
            <a:avLst/>
          </a:prstGeom>
        </p:spPr>
        <p:txBody>
          <a:bodyPr wrap="none">
            <a:spAutoFit/>
          </a:bodyPr>
          <a:lstStyle/>
          <a:p>
            <a:pPr algn="ctr" defTabSz="457200">
              <a:defRPr/>
            </a:pPr>
            <a:r>
              <a:rPr lang="en-US" b="1" kern="0" dirty="0">
                <a:solidFill>
                  <a:srgbClr val="707276"/>
                </a:solidFill>
              </a:rPr>
              <a:t>Voters’ say their personal financial situation is…</a:t>
            </a:r>
          </a:p>
        </p:txBody>
      </p:sp>
    </p:spTree>
    <p:extLst>
      <p:ext uri="{BB962C8B-B14F-4D97-AF65-F5344CB8AC3E}">
        <p14:creationId xmlns:p14="http://schemas.microsoft.com/office/powerpoint/2010/main" val="3691044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spid="_x0000_s16387" name="think-cell Slide" r:id="rId4" imgW="540" imgH="541" progId="TCLayout.ActiveDocument.1">
                  <p:embed/>
                </p:oleObj>
              </mc:Choice>
              <mc:Fallback>
                <p:oleObj name="think-cell Slide" r:id="rId4" imgW="540" imgH="541" progId="TCLayout.ActiveDocument.1">
                  <p:embed/>
                  <p:pic>
                    <p:nvPicPr>
                      <p:cNvPr id="5" name="Object 4" hidden="1"/>
                      <p:cNvPicPr/>
                      <p:nvPr/>
                    </p:nvPicPr>
                    <p:blipFill>
                      <a:blip r:embed="rId5"/>
                      <a:stretch>
                        <a:fillRect/>
                      </a:stretch>
                    </p:blipFill>
                    <p:spPr>
                      <a:xfrm>
                        <a:off x="1525589" y="1589"/>
                        <a:ext cx="1587" cy="1587"/>
                      </a:xfrm>
                      <a:prstGeom prst="rect">
                        <a:avLst/>
                      </a:prstGeom>
                    </p:spPr>
                  </p:pic>
                </p:oleObj>
              </mc:Fallback>
            </mc:AlternateContent>
          </a:graphicData>
        </a:graphic>
      </p:graphicFrame>
      <p:sp>
        <p:nvSpPr>
          <p:cNvPr id="6" name="Title 5"/>
          <p:cNvSpPr>
            <a:spLocks noGrp="1"/>
          </p:cNvSpPr>
          <p:nvPr>
            <p:ph type="title"/>
          </p:nvPr>
        </p:nvSpPr>
        <p:spPr/>
        <p:txBody>
          <a:bodyPr/>
          <a:lstStyle/>
          <a:p>
            <a:r>
              <a:rPr lang="en-US" dirty="0"/>
              <a:t>Trump approval Rebounds; RepUBLicans stick w/</a:t>
            </a:r>
            <a:r>
              <a:rPr lang="en-US" dirty="0" err="1"/>
              <a:t>PresIDENT</a:t>
            </a:r>
            <a:endParaRPr lang="en-US" dirty="0">
              <a:solidFill>
                <a:srgbClr val="44546A"/>
              </a:solidFill>
            </a:endParaRPr>
          </a:p>
        </p:txBody>
      </p:sp>
      <p:sp>
        <p:nvSpPr>
          <p:cNvPr id="243" name="Text Placeholder 6"/>
          <p:cNvSpPr>
            <a:spLocks noGrp="1"/>
          </p:cNvSpPr>
          <p:nvPr>
            <p:ph type="body" idx="13"/>
          </p:nvPr>
        </p:nvSpPr>
        <p:spPr/>
        <p:txBody>
          <a:bodyPr/>
          <a:lstStyle/>
          <a:p>
            <a:r>
              <a:rPr lang="en-US" dirty="0"/>
              <a:t>Under half of registered voters say they have a favorable view of the President while almost half approve of the job he is doing.</a:t>
            </a:r>
          </a:p>
        </p:txBody>
      </p:sp>
      <p:sp>
        <p:nvSpPr>
          <p:cNvPr id="8" name="Text Placeholder 7"/>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(February n=2148; March n= 2092; April n=2027, May n=2006, June n=2258) </a:t>
            </a:r>
          </a:p>
          <a:p>
            <a:r>
              <a:rPr lang="en-US" dirty="0">
                <a:solidFill>
                  <a:srgbClr val="262626"/>
                </a:solidFill>
                <a:ea typeface="MS Mincho" panose="02020609040205080304" pitchFamily="49" charset="-128"/>
              </a:rPr>
              <a:t>M3. Do you approve or disapprove of the job Donald Trump is doing as President of the United States?</a:t>
            </a:r>
          </a:p>
          <a:p>
            <a:r>
              <a:rPr lang="en-US" dirty="0">
                <a:solidFill>
                  <a:srgbClr val="262626"/>
                </a:solidFill>
                <a:ea typeface="MS Mincho" panose="02020609040205080304" pitchFamily="49" charset="-128"/>
              </a:rPr>
              <a:t>F1. Now we will show you some names. Please indicate if you have a favorable or unfavorable view of that person - or if you've never heard of them.</a:t>
            </a:r>
          </a:p>
        </p:txBody>
      </p:sp>
      <p:sp>
        <p:nvSpPr>
          <p:cNvPr id="251" name="Rectangle 250"/>
          <p:cNvSpPr/>
          <p:nvPr/>
        </p:nvSpPr>
        <p:spPr>
          <a:xfrm>
            <a:off x="9832576" y="3056208"/>
            <a:ext cx="2266363" cy="1056431"/>
          </a:xfrm>
          <a:prstGeom prst="rect">
            <a:avLst/>
          </a:prstGeom>
          <a:ln>
            <a:solidFill>
              <a:srgbClr val="44546A"/>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sz="1400" kern="0" dirty="0">
                <a:solidFill>
                  <a:srgbClr val="707276"/>
                </a:solidFill>
              </a:rPr>
              <a:t>Those approving of President Trump are most often Republicans (86%) and Trump voters (92%).</a:t>
            </a:r>
          </a:p>
        </p:txBody>
      </p:sp>
      <p:sp>
        <p:nvSpPr>
          <p:cNvPr id="364" name="Rectangle 363"/>
          <p:cNvSpPr/>
          <p:nvPr/>
        </p:nvSpPr>
        <p:spPr>
          <a:xfrm>
            <a:off x="9594870" y="2590800"/>
            <a:ext cx="1067921" cy="400110"/>
          </a:xfrm>
          <a:prstGeom prst="rect">
            <a:avLst/>
          </a:prstGeom>
        </p:spPr>
        <p:txBody>
          <a:bodyPr wrap="none">
            <a:spAutoFit/>
          </a:bodyPr>
          <a:lstStyle/>
          <a:p>
            <a:pPr>
              <a:defRPr/>
            </a:pPr>
            <a:r>
              <a:rPr lang="en-US" sz="2000" b="1" kern="0" dirty="0">
                <a:solidFill>
                  <a:srgbClr val="009DD9"/>
                </a:solidFill>
              </a:rPr>
              <a:t>approve</a:t>
            </a:r>
            <a:endParaRPr lang="en-US" sz="2000" kern="0" dirty="0">
              <a:solidFill>
                <a:srgbClr val="009DD9"/>
              </a:solidFill>
            </a:endParaRPr>
          </a:p>
        </p:txBody>
      </p:sp>
      <p:sp>
        <p:nvSpPr>
          <p:cNvPr id="366" name="Rectangle 365"/>
          <p:cNvSpPr/>
          <p:nvPr/>
        </p:nvSpPr>
        <p:spPr>
          <a:xfrm>
            <a:off x="9594870" y="4429780"/>
            <a:ext cx="1370888" cy="400110"/>
          </a:xfrm>
          <a:prstGeom prst="rect">
            <a:avLst/>
          </a:prstGeom>
        </p:spPr>
        <p:txBody>
          <a:bodyPr wrap="none">
            <a:spAutoFit/>
          </a:bodyPr>
          <a:lstStyle/>
          <a:p>
            <a:pPr>
              <a:defRPr/>
            </a:pPr>
            <a:r>
              <a:rPr lang="en-US" sz="2000" b="1" kern="0" dirty="0">
                <a:solidFill>
                  <a:srgbClr val="C00000"/>
                </a:solidFill>
              </a:rPr>
              <a:t>disapprove</a:t>
            </a:r>
            <a:endParaRPr lang="en-US" sz="2000" kern="0" dirty="0">
              <a:solidFill>
                <a:srgbClr val="C00000"/>
              </a:solidFill>
            </a:endParaRPr>
          </a:p>
        </p:txBody>
      </p:sp>
      <p:sp>
        <p:nvSpPr>
          <p:cNvPr id="483" name="Rectangle 482"/>
          <p:cNvSpPr/>
          <p:nvPr/>
        </p:nvSpPr>
        <p:spPr>
          <a:xfrm>
            <a:off x="3924124" y="2920969"/>
            <a:ext cx="1095172" cy="369332"/>
          </a:xfrm>
          <a:prstGeom prst="rect">
            <a:avLst/>
          </a:prstGeom>
        </p:spPr>
        <p:txBody>
          <a:bodyPr wrap="none">
            <a:spAutoFit/>
          </a:bodyPr>
          <a:lstStyle/>
          <a:p>
            <a:pPr>
              <a:defRPr/>
            </a:pPr>
            <a:r>
              <a:rPr lang="en-US" b="1" kern="0" dirty="0">
                <a:solidFill>
                  <a:srgbClr val="009DD9"/>
                </a:solidFill>
              </a:rPr>
              <a:t>favorable</a:t>
            </a:r>
          </a:p>
        </p:txBody>
      </p:sp>
      <p:sp>
        <p:nvSpPr>
          <p:cNvPr id="485" name="Rectangle 484"/>
          <p:cNvSpPr/>
          <p:nvPr/>
        </p:nvSpPr>
        <p:spPr>
          <a:xfrm>
            <a:off x="3924124" y="4325627"/>
            <a:ext cx="1342034" cy="369332"/>
          </a:xfrm>
          <a:prstGeom prst="rect">
            <a:avLst/>
          </a:prstGeom>
        </p:spPr>
        <p:txBody>
          <a:bodyPr wrap="none">
            <a:spAutoFit/>
          </a:bodyPr>
          <a:lstStyle/>
          <a:p>
            <a:pPr>
              <a:defRPr/>
            </a:pPr>
            <a:r>
              <a:rPr lang="en-US" b="1" kern="0" dirty="0">
                <a:solidFill>
                  <a:srgbClr val="C00000"/>
                </a:solidFill>
              </a:rPr>
              <a:t>unfavorable</a:t>
            </a:r>
            <a:endParaRPr lang="en-US" kern="0" dirty="0">
              <a:solidFill>
                <a:srgbClr val="C00000"/>
              </a:solidFill>
            </a:endParaRPr>
          </a:p>
        </p:txBody>
      </p:sp>
      <p:sp>
        <p:nvSpPr>
          <p:cNvPr id="486" name="Rectangle 485"/>
          <p:cNvSpPr/>
          <p:nvPr/>
        </p:nvSpPr>
        <p:spPr>
          <a:xfrm>
            <a:off x="3936649" y="5224191"/>
            <a:ext cx="2659018" cy="584775"/>
          </a:xfrm>
          <a:prstGeom prst="rect">
            <a:avLst/>
          </a:prstGeom>
          <a:noFill/>
        </p:spPr>
        <p:txBody>
          <a:bodyPr wrap="square" lIns="91440" tIns="45720" rIns="91440" bIns="45720">
            <a:spAutoFit/>
          </a:bodyPr>
          <a:lstStyle/>
          <a:p>
            <a:pPr>
              <a:defRPr/>
            </a:pPr>
            <a:r>
              <a:rPr lang="en-US" sz="1600" b="1" kern="0" dirty="0">
                <a:ln w="10160">
                  <a:noFill/>
                  <a:prstDash val="solid"/>
                </a:ln>
                <a:solidFill>
                  <a:srgbClr val="000000"/>
                </a:solidFill>
              </a:rPr>
              <a:t>no opinion/</a:t>
            </a:r>
            <a:br>
              <a:rPr lang="en-US" sz="1600" b="1" kern="0" dirty="0">
                <a:ln w="10160">
                  <a:noFill/>
                  <a:prstDash val="solid"/>
                </a:ln>
                <a:solidFill>
                  <a:srgbClr val="000000"/>
                </a:solidFill>
              </a:rPr>
            </a:br>
            <a:r>
              <a:rPr lang="en-US" sz="1600" b="1" kern="0" dirty="0">
                <a:ln w="10160">
                  <a:noFill/>
                  <a:prstDash val="solid"/>
                </a:ln>
                <a:solidFill>
                  <a:srgbClr val="000000"/>
                </a:solidFill>
              </a:rPr>
              <a:t>never heard of</a:t>
            </a:r>
          </a:p>
        </p:txBody>
      </p:sp>
      <p:graphicFrame>
        <p:nvGraphicFramePr>
          <p:cNvPr id="245" name="Chart 244"/>
          <p:cNvGraphicFramePr/>
          <p:nvPr>
            <p:extLst>
              <p:ext uri="{D42A27DB-BD31-4B8C-83A1-F6EECF244321}">
                <p14:modId xmlns:p14="http://schemas.microsoft.com/office/powerpoint/2010/main" val="858273969"/>
              </p:ext>
            </p:extLst>
          </p:nvPr>
        </p:nvGraphicFramePr>
        <p:xfrm>
          <a:off x="294016" y="2324798"/>
          <a:ext cx="4059307" cy="362472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50" name="Chart 249"/>
          <p:cNvGraphicFramePr/>
          <p:nvPr>
            <p:extLst>
              <p:ext uri="{D42A27DB-BD31-4B8C-83A1-F6EECF244321}">
                <p14:modId xmlns:p14="http://schemas.microsoft.com/office/powerpoint/2010/main" val="3466769378"/>
              </p:ext>
            </p:extLst>
          </p:nvPr>
        </p:nvGraphicFramePr>
        <p:xfrm>
          <a:off x="5954415" y="2392192"/>
          <a:ext cx="4059307" cy="3624726"/>
        </p:xfrm>
        <a:graphic>
          <a:graphicData uri="http://schemas.openxmlformats.org/drawingml/2006/chart">
            <c:chart xmlns:c="http://schemas.openxmlformats.org/drawingml/2006/chart" xmlns:r="http://schemas.openxmlformats.org/officeDocument/2006/relationships" r:id="rId7"/>
          </a:graphicData>
        </a:graphic>
      </p:graphicFrame>
      <p:sp>
        <p:nvSpPr>
          <p:cNvPr id="3" name="Rectangle 2"/>
          <p:cNvSpPr/>
          <p:nvPr/>
        </p:nvSpPr>
        <p:spPr>
          <a:xfrm>
            <a:off x="990600" y="1824481"/>
            <a:ext cx="3632726" cy="369332"/>
          </a:xfrm>
          <a:prstGeom prst="rect">
            <a:avLst/>
          </a:prstGeom>
        </p:spPr>
        <p:txBody>
          <a:bodyPr wrap="none">
            <a:spAutoFit/>
          </a:bodyPr>
          <a:lstStyle/>
          <a:p>
            <a:pPr algn="ctr" defTabSz="457200">
              <a:defRPr/>
            </a:pPr>
            <a:r>
              <a:rPr lang="en-US" b="1" kern="0" dirty="0">
                <a:solidFill>
                  <a:srgbClr val="707276"/>
                </a:solidFill>
              </a:rPr>
              <a:t>Voters’ view of President Trump is…</a:t>
            </a:r>
          </a:p>
        </p:txBody>
      </p:sp>
      <p:sp>
        <p:nvSpPr>
          <p:cNvPr id="21" name="Rectangle 20"/>
          <p:cNvSpPr/>
          <p:nvPr/>
        </p:nvSpPr>
        <p:spPr>
          <a:xfrm>
            <a:off x="5596339" y="1870111"/>
            <a:ext cx="5237332" cy="369332"/>
          </a:xfrm>
          <a:prstGeom prst="rect">
            <a:avLst/>
          </a:prstGeom>
        </p:spPr>
        <p:txBody>
          <a:bodyPr wrap="none">
            <a:spAutoFit/>
          </a:bodyPr>
          <a:lstStyle/>
          <a:p>
            <a:pPr algn="ctr" defTabSz="457200">
              <a:defRPr/>
            </a:pPr>
            <a:r>
              <a:rPr lang="en-US" b="1" kern="0" dirty="0">
                <a:solidFill>
                  <a:srgbClr val="707276"/>
                </a:solidFill>
              </a:rPr>
              <a:t>Looking at the job President Trump is doing, voters…</a:t>
            </a:r>
          </a:p>
        </p:txBody>
      </p:sp>
      <p:sp>
        <p:nvSpPr>
          <p:cNvPr id="22" name="Rectangle 21"/>
          <p:cNvSpPr/>
          <p:nvPr/>
        </p:nvSpPr>
        <p:spPr>
          <a:xfrm>
            <a:off x="9848127" y="4857930"/>
            <a:ext cx="2266363" cy="1072724"/>
          </a:xfrm>
          <a:prstGeom prst="rect">
            <a:avLst/>
          </a:prstGeom>
          <a:ln>
            <a:solidFill>
              <a:srgbClr val="44546A"/>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sz="1400" kern="0" dirty="0">
                <a:solidFill>
                  <a:srgbClr val="707276"/>
                </a:solidFill>
              </a:rPr>
              <a:t>Those most commonly disapproving are Democrats (81%) and Clinton voters (93%).</a:t>
            </a:r>
          </a:p>
        </p:txBody>
      </p:sp>
    </p:spTree>
    <p:extLst>
      <p:ext uri="{BB962C8B-B14F-4D97-AF65-F5344CB8AC3E}">
        <p14:creationId xmlns:p14="http://schemas.microsoft.com/office/powerpoint/2010/main" val="691365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Roughly</a:t>
            </a:r>
            <a:br>
              <a:rPr lang="en-US" dirty="0"/>
            </a:br>
            <a:br>
              <a:rPr lang="en-US" dirty="0"/>
            </a:br>
            <a:br>
              <a:rPr lang="en-US" dirty="0"/>
            </a:br>
            <a:r>
              <a:rPr lang="en-US" dirty="0"/>
              <a:t>Majority approve of the job president </a:t>
            </a:r>
            <a:br>
              <a:rPr lang="en-US" dirty="0"/>
            </a:br>
            <a:r>
              <a:rPr lang="en-US" dirty="0"/>
              <a:t>trump is doing on the economy, Terrorism</a:t>
            </a:r>
          </a:p>
        </p:txBody>
      </p:sp>
      <p:sp>
        <p:nvSpPr>
          <p:cNvPr id="3" name="Text Placeholder 2"/>
          <p:cNvSpPr>
            <a:spLocks noGrp="1"/>
          </p:cNvSpPr>
          <p:nvPr>
            <p:ph type="body" idx="13"/>
          </p:nvPr>
        </p:nvSpPr>
        <p:spPr/>
        <p:txBody>
          <a:bodyPr/>
          <a:lstStyle/>
          <a:p>
            <a:r>
              <a:rPr lang="en-US" dirty="0"/>
              <a:t>However, more than half disapprove of the job Trump is doing on foreign affairs and administering the government.</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(February n=2148; March n= 2092; April n=2027, May n=2006, June n=2258) </a:t>
            </a:r>
          </a:p>
          <a:p>
            <a:r>
              <a:rPr lang="en-US" dirty="0">
                <a:solidFill>
                  <a:srgbClr val="262626"/>
                </a:solidFill>
                <a:ea typeface="MS Mincho" panose="02020609040205080304" pitchFamily="49" charset="-128"/>
              </a:rPr>
              <a:t>M3A. Do you approve or disapprove of the job President Trump is doing on …?</a:t>
            </a:r>
          </a:p>
        </p:txBody>
      </p:sp>
      <p:graphicFrame>
        <p:nvGraphicFramePr>
          <p:cNvPr id="6" name="Chart 5"/>
          <p:cNvGraphicFramePr/>
          <p:nvPr>
            <p:extLst>
              <p:ext uri="{D42A27DB-BD31-4B8C-83A1-F6EECF244321}">
                <p14:modId xmlns:p14="http://schemas.microsoft.com/office/powerpoint/2010/main" val="3385911427"/>
              </p:ext>
            </p:extLst>
          </p:nvPr>
        </p:nvGraphicFramePr>
        <p:xfrm>
          <a:off x="2286000" y="1828800"/>
          <a:ext cx="826847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9" name="Left Bracket 8"/>
          <p:cNvSpPr/>
          <p:nvPr/>
        </p:nvSpPr>
        <p:spPr>
          <a:xfrm rot="5400000">
            <a:off x="4019971" y="378874"/>
            <a:ext cx="45718" cy="3496738"/>
          </a:xfrm>
          <a:prstGeom prst="leftBracket">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10" name="Left Bracket 9"/>
          <p:cNvSpPr/>
          <p:nvPr/>
        </p:nvSpPr>
        <p:spPr>
          <a:xfrm rot="5400000">
            <a:off x="8034553" y="-31677"/>
            <a:ext cx="45718" cy="4323705"/>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12" name="Rectangle 11"/>
          <p:cNvSpPr/>
          <p:nvPr/>
        </p:nvSpPr>
        <p:spPr>
          <a:xfrm>
            <a:off x="929760" y="2130234"/>
            <a:ext cx="1326069" cy="338554"/>
          </a:xfrm>
          <a:prstGeom prst="rect">
            <a:avLst/>
          </a:prstGeom>
        </p:spPr>
        <p:txBody>
          <a:bodyPr wrap="none">
            <a:spAutoFit/>
          </a:bodyPr>
          <a:lstStyle/>
          <a:p>
            <a:pPr algn="r"/>
            <a:r>
              <a:rPr lang="en-US" sz="1600" b="1" dirty="0">
                <a:solidFill>
                  <a:srgbClr val="707276"/>
                </a:solidFill>
              </a:rPr>
              <a:t>The economy</a:t>
            </a:r>
            <a:endParaRPr lang="en-US" sz="1600" dirty="0">
              <a:solidFill>
                <a:srgbClr val="5F5F5F"/>
              </a:solidFill>
            </a:endParaRPr>
          </a:p>
        </p:txBody>
      </p:sp>
      <p:sp>
        <p:nvSpPr>
          <p:cNvPr id="13" name="Rectangle 12"/>
          <p:cNvSpPr/>
          <p:nvPr/>
        </p:nvSpPr>
        <p:spPr>
          <a:xfrm>
            <a:off x="858202" y="2808912"/>
            <a:ext cx="1397627" cy="338554"/>
          </a:xfrm>
          <a:prstGeom prst="rect">
            <a:avLst/>
          </a:prstGeom>
        </p:spPr>
        <p:txBody>
          <a:bodyPr wrap="none">
            <a:spAutoFit/>
          </a:bodyPr>
          <a:lstStyle/>
          <a:p>
            <a:pPr algn="r"/>
            <a:r>
              <a:rPr lang="en-US" sz="1600" b="1" dirty="0">
                <a:solidFill>
                  <a:srgbClr val="707276"/>
                </a:solidFill>
              </a:rPr>
              <a:t>Foreign affairs</a:t>
            </a:r>
            <a:endParaRPr lang="en-US" sz="1600" dirty="0">
              <a:solidFill>
                <a:srgbClr val="5F5F5F"/>
              </a:solidFill>
            </a:endParaRPr>
          </a:p>
        </p:txBody>
      </p:sp>
      <p:sp>
        <p:nvSpPr>
          <p:cNvPr id="14" name="Rectangle 13"/>
          <p:cNvSpPr/>
          <p:nvPr/>
        </p:nvSpPr>
        <p:spPr>
          <a:xfrm>
            <a:off x="547220" y="3473942"/>
            <a:ext cx="1708609" cy="338554"/>
          </a:xfrm>
          <a:prstGeom prst="rect">
            <a:avLst/>
          </a:prstGeom>
        </p:spPr>
        <p:txBody>
          <a:bodyPr wrap="none">
            <a:spAutoFit/>
          </a:bodyPr>
          <a:lstStyle/>
          <a:p>
            <a:pPr algn="r"/>
            <a:r>
              <a:rPr lang="en-US" sz="1600" b="1" dirty="0">
                <a:solidFill>
                  <a:srgbClr val="707276"/>
                </a:solidFill>
              </a:rPr>
              <a:t>Fighting terrorism</a:t>
            </a:r>
            <a:endParaRPr lang="en-US" sz="1600" dirty="0">
              <a:solidFill>
                <a:srgbClr val="5F5F5F"/>
              </a:solidFill>
            </a:endParaRPr>
          </a:p>
        </p:txBody>
      </p:sp>
      <p:sp>
        <p:nvSpPr>
          <p:cNvPr id="15" name="Rectangle 14"/>
          <p:cNvSpPr/>
          <p:nvPr/>
        </p:nvSpPr>
        <p:spPr>
          <a:xfrm>
            <a:off x="304800" y="4055925"/>
            <a:ext cx="1951029" cy="584775"/>
          </a:xfrm>
          <a:prstGeom prst="rect">
            <a:avLst/>
          </a:prstGeom>
        </p:spPr>
        <p:txBody>
          <a:bodyPr wrap="square">
            <a:spAutoFit/>
          </a:bodyPr>
          <a:lstStyle/>
          <a:p>
            <a:pPr algn="r"/>
            <a:r>
              <a:rPr lang="en-US" sz="1600" b="1" dirty="0">
                <a:solidFill>
                  <a:srgbClr val="707276"/>
                </a:solidFill>
              </a:rPr>
              <a:t>Administering the government</a:t>
            </a:r>
            <a:endParaRPr lang="en-US" sz="1600" dirty="0">
              <a:solidFill>
                <a:srgbClr val="5F5F5F"/>
              </a:solidFill>
            </a:endParaRPr>
          </a:p>
        </p:txBody>
      </p:sp>
      <p:sp>
        <p:nvSpPr>
          <p:cNvPr id="16" name="Rectangle 15"/>
          <p:cNvSpPr/>
          <p:nvPr/>
        </p:nvSpPr>
        <p:spPr>
          <a:xfrm>
            <a:off x="697133" y="4861886"/>
            <a:ext cx="1558696" cy="338554"/>
          </a:xfrm>
          <a:prstGeom prst="rect">
            <a:avLst/>
          </a:prstGeom>
        </p:spPr>
        <p:txBody>
          <a:bodyPr wrap="none">
            <a:spAutoFit/>
          </a:bodyPr>
          <a:lstStyle/>
          <a:p>
            <a:pPr algn="r"/>
            <a:r>
              <a:rPr lang="en-US" sz="1600" b="1" dirty="0">
                <a:solidFill>
                  <a:srgbClr val="707276"/>
                </a:solidFill>
              </a:rPr>
              <a:t>Stimulating jobs</a:t>
            </a:r>
            <a:endParaRPr lang="en-US" sz="1600" dirty="0">
              <a:solidFill>
                <a:srgbClr val="5F5F5F"/>
              </a:solidFill>
            </a:endParaRPr>
          </a:p>
        </p:txBody>
      </p:sp>
      <p:sp>
        <p:nvSpPr>
          <p:cNvPr id="17" name="Rectangle 16"/>
          <p:cNvSpPr/>
          <p:nvPr/>
        </p:nvSpPr>
        <p:spPr>
          <a:xfrm>
            <a:off x="1026005" y="5468822"/>
            <a:ext cx="1229824" cy="338554"/>
          </a:xfrm>
          <a:prstGeom prst="rect">
            <a:avLst/>
          </a:prstGeom>
        </p:spPr>
        <p:txBody>
          <a:bodyPr wrap="none">
            <a:spAutoFit/>
          </a:bodyPr>
          <a:lstStyle/>
          <a:p>
            <a:pPr algn="r"/>
            <a:r>
              <a:rPr lang="en-US" sz="1600" b="1" dirty="0">
                <a:solidFill>
                  <a:srgbClr val="707276"/>
                </a:solidFill>
              </a:rPr>
              <a:t>Immigration</a:t>
            </a:r>
            <a:endParaRPr lang="en-US" sz="1600" dirty="0">
              <a:solidFill>
                <a:srgbClr val="5F5F5F"/>
              </a:solidFill>
            </a:endParaRPr>
          </a:p>
        </p:txBody>
      </p:sp>
      <p:sp>
        <p:nvSpPr>
          <p:cNvPr id="18" name="Left Bracket 17"/>
          <p:cNvSpPr/>
          <p:nvPr/>
        </p:nvSpPr>
        <p:spPr>
          <a:xfrm rot="5400000">
            <a:off x="4388755" y="699077"/>
            <a:ext cx="95553" cy="4233334"/>
          </a:xfrm>
          <a:prstGeom prst="leftBracket">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19" name="Left Bracket 18"/>
          <p:cNvSpPr/>
          <p:nvPr/>
        </p:nvSpPr>
        <p:spPr>
          <a:xfrm rot="5400000">
            <a:off x="8409497" y="978521"/>
            <a:ext cx="45719" cy="3624614"/>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20" name="Left Bracket 19"/>
          <p:cNvSpPr/>
          <p:nvPr/>
        </p:nvSpPr>
        <p:spPr>
          <a:xfrm rot="5400000">
            <a:off x="3999750" y="1704591"/>
            <a:ext cx="77696" cy="3505201"/>
          </a:xfrm>
          <a:prstGeom prst="leftBracket">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21" name="Left Bracket 20"/>
          <p:cNvSpPr/>
          <p:nvPr/>
        </p:nvSpPr>
        <p:spPr>
          <a:xfrm rot="5400000">
            <a:off x="8010099" y="1295340"/>
            <a:ext cx="77691" cy="4323705"/>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22" name="Left Bracket 21"/>
          <p:cNvSpPr/>
          <p:nvPr/>
        </p:nvSpPr>
        <p:spPr>
          <a:xfrm rot="5400000">
            <a:off x="4469448" y="1935528"/>
            <a:ext cx="61163" cy="4411138"/>
          </a:xfrm>
          <a:prstGeom prst="leftBracket">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23" name="Left Bracket 22"/>
          <p:cNvSpPr/>
          <p:nvPr/>
        </p:nvSpPr>
        <p:spPr>
          <a:xfrm rot="5400000">
            <a:off x="8475613" y="2428034"/>
            <a:ext cx="49833" cy="3437462"/>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24" name="Left Bracket 23"/>
          <p:cNvSpPr/>
          <p:nvPr/>
        </p:nvSpPr>
        <p:spPr>
          <a:xfrm rot="5400000">
            <a:off x="4019970" y="3078688"/>
            <a:ext cx="45719" cy="3496737"/>
          </a:xfrm>
          <a:prstGeom prst="leftBracket">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25" name="Left Bracket 24"/>
          <p:cNvSpPr/>
          <p:nvPr/>
        </p:nvSpPr>
        <p:spPr>
          <a:xfrm rot="5400000">
            <a:off x="8044982" y="2675638"/>
            <a:ext cx="45719" cy="4302839"/>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26" name="Left Bracket 25"/>
          <p:cNvSpPr/>
          <p:nvPr/>
        </p:nvSpPr>
        <p:spPr>
          <a:xfrm rot="5400000">
            <a:off x="4261272" y="3548836"/>
            <a:ext cx="45719" cy="3928535"/>
          </a:xfrm>
          <a:prstGeom prst="leftBracket">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27" name="Left Bracket 26"/>
          <p:cNvSpPr/>
          <p:nvPr/>
        </p:nvSpPr>
        <p:spPr>
          <a:xfrm rot="5400000">
            <a:off x="8278705" y="3570006"/>
            <a:ext cx="45719" cy="3886201"/>
          </a:xfrm>
          <a:prstGeom prst="leftBracket">
            <a:avLst/>
          </a:prstGeom>
          <a:ln>
            <a:solidFill>
              <a:srgbClr val="44546A"/>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sz="1400" kern="0" dirty="0">
              <a:solidFill>
                <a:sysClr val="windowText" lastClr="000000"/>
              </a:solidFill>
            </a:endParaRPr>
          </a:p>
        </p:txBody>
      </p:sp>
      <p:sp>
        <p:nvSpPr>
          <p:cNvPr id="28" name="Rectangle 27"/>
          <p:cNvSpPr/>
          <p:nvPr/>
        </p:nvSpPr>
        <p:spPr>
          <a:xfrm>
            <a:off x="3581400" y="1863896"/>
            <a:ext cx="1200970" cy="276999"/>
          </a:xfrm>
          <a:prstGeom prst="rect">
            <a:avLst/>
          </a:prstGeom>
        </p:spPr>
        <p:txBody>
          <a:bodyPr wrap="none">
            <a:spAutoFit/>
          </a:bodyPr>
          <a:lstStyle/>
          <a:p>
            <a:pPr algn="ctr">
              <a:defRPr/>
            </a:pPr>
            <a:r>
              <a:rPr lang="en-US" sz="1200" b="1" kern="0" dirty="0">
                <a:solidFill>
                  <a:srgbClr val="A10028"/>
                </a:solidFill>
              </a:rPr>
              <a:t>45% disapprove</a:t>
            </a:r>
          </a:p>
        </p:txBody>
      </p:sp>
      <p:sp>
        <p:nvSpPr>
          <p:cNvPr id="29" name="Rectangle 28"/>
          <p:cNvSpPr/>
          <p:nvPr/>
        </p:nvSpPr>
        <p:spPr>
          <a:xfrm>
            <a:off x="3683645" y="2508715"/>
            <a:ext cx="1200971" cy="276999"/>
          </a:xfrm>
          <a:prstGeom prst="rect">
            <a:avLst/>
          </a:prstGeom>
        </p:spPr>
        <p:txBody>
          <a:bodyPr wrap="none">
            <a:spAutoFit/>
          </a:bodyPr>
          <a:lstStyle/>
          <a:p>
            <a:pPr algn="ctr">
              <a:defRPr/>
            </a:pPr>
            <a:r>
              <a:rPr lang="en-US" sz="1200" b="1" kern="0" dirty="0">
                <a:solidFill>
                  <a:srgbClr val="A10028"/>
                </a:solidFill>
              </a:rPr>
              <a:t>55% disapprove</a:t>
            </a:r>
          </a:p>
        </p:txBody>
      </p:sp>
      <p:sp>
        <p:nvSpPr>
          <p:cNvPr id="30" name="Rectangle 29"/>
          <p:cNvSpPr/>
          <p:nvPr/>
        </p:nvSpPr>
        <p:spPr>
          <a:xfrm>
            <a:off x="3683645" y="3191669"/>
            <a:ext cx="1200971" cy="276999"/>
          </a:xfrm>
          <a:prstGeom prst="rect">
            <a:avLst/>
          </a:prstGeom>
        </p:spPr>
        <p:txBody>
          <a:bodyPr wrap="none">
            <a:spAutoFit/>
          </a:bodyPr>
          <a:lstStyle/>
          <a:p>
            <a:pPr algn="ctr">
              <a:defRPr/>
            </a:pPr>
            <a:r>
              <a:rPr lang="en-US" sz="1200" b="1" kern="0" dirty="0">
                <a:solidFill>
                  <a:srgbClr val="A10028"/>
                </a:solidFill>
              </a:rPr>
              <a:t>44% disapprove</a:t>
            </a:r>
          </a:p>
        </p:txBody>
      </p:sp>
      <p:sp>
        <p:nvSpPr>
          <p:cNvPr id="31" name="Rectangle 30"/>
          <p:cNvSpPr/>
          <p:nvPr/>
        </p:nvSpPr>
        <p:spPr>
          <a:xfrm>
            <a:off x="3683645" y="3859368"/>
            <a:ext cx="1200971" cy="276999"/>
          </a:xfrm>
          <a:prstGeom prst="rect">
            <a:avLst/>
          </a:prstGeom>
        </p:spPr>
        <p:txBody>
          <a:bodyPr wrap="none">
            <a:spAutoFit/>
          </a:bodyPr>
          <a:lstStyle/>
          <a:p>
            <a:pPr algn="ctr">
              <a:defRPr/>
            </a:pPr>
            <a:r>
              <a:rPr lang="en-US" sz="1200" b="1" kern="0" dirty="0">
                <a:solidFill>
                  <a:srgbClr val="A10028"/>
                </a:solidFill>
              </a:rPr>
              <a:t>56% disapprove</a:t>
            </a:r>
          </a:p>
        </p:txBody>
      </p:sp>
      <p:sp>
        <p:nvSpPr>
          <p:cNvPr id="32" name="Rectangle 31"/>
          <p:cNvSpPr/>
          <p:nvPr/>
        </p:nvSpPr>
        <p:spPr>
          <a:xfrm>
            <a:off x="3690816" y="4553962"/>
            <a:ext cx="1200970" cy="276999"/>
          </a:xfrm>
          <a:prstGeom prst="rect">
            <a:avLst/>
          </a:prstGeom>
        </p:spPr>
        <p:txBody>
          <a:bodyPr wrap="none">
            <a:spAutoFit/>
          </a:bodyPr>
          <a:lstStyle/>
          <a:p>
            <a:pPr algn="ctr">
              <a:defRPr/>
            </a:pPr>
            <a:r>
              <a:rPr lang="en-US" sz="1200" b="1" kern="0" dirty="0">
                <a:solidFill>
                  <a:srgbClr val="A10028"/>
                </a:solidFill>
              </a:rPr>
              <a:t>45% disapprove</a:t>
            </a:r>
          </a:p>
        </p:txBody>
      </p:sp>
      <p:sp>
        <p:nvSpPr>
          <p:cNvPr id="33" name="Rectangle 32"/>
          <p:cNvSpPr/>
          <p:nvPr/>
        </p:nvSpPr>
        <p:spPr>
          <a:xfrm>
            <a:off x="3681869" y="5207369"/>
            <a:ext cx="1200971" cy="276999"/>
          </a:xfrm>
          <a:prstGeom prst="rect">
            <a:avLst/>
          </a:prstGeom>
        </p:spPr>
        <p:txBody>
          <a:bodyPr wrap="none">
            <a:spAutoFit/>
          </a:bodyPr>
          <a:lstStyle/>
          <a:p>
            <a:pPr algn="ctr">
              <a:defRPr/>
            </a:pPr>
            <a:r>
              <a:rPr lang="en-US" sz="1200" b="1" kern="0" dirty="0">
                <a:solidFill>
                  <a:srgbClr val="A10028"/>
                </a:solidFill>
              </a:rPr>
              <a:t>50% disapprove</a:t>
            </a:r>
          </a:p>
        </p:txBody>
      </p:sp>
      <p:sp>
        <p:nvSpPr>
          <p:cNvPr id="34" name="Rectangle 33"/>
          <p:cNvSpPr/>
          <p:nvPr/>
        </p:nvSpPr>
        <p:spPr>
          <a:xfrm>
            <a:off x="7923242" y="1803068"/>
            <a:ext cx="1018228" cy="276999"/>
          </a:xfrm>
          <a:prstGeom prst="rect">
            <a:avLst/>
          </a:prstGeom>
        </p:spPr>
        <p:txBody>
          <a:bodyPr wrap="none">
            <a:spAutoFit/>
          </a:bodyPr>
          <a:lstStyle/>
          <a:p>
            <a:pPr algn="ctr">
              <a:defRPr/>
            </a:pPr>
            <a:r>
              <a:rPr lang="en-US" sz="1200" b="1" kern="0" dirty="0">
                <a:solidFill>
                  <a:srgbClr val="009DD9"/>
                </a:solidFill>
              </a:rPr>
              <a:t>55% approve</a:t>
            </a:r>
          </a:p>
        </p:txBody>
      </p:sp>
      <p:sp>
        <p:nvSpPr>
          <p:cNvPr id="35" name="Rectangle 34"/>
          <p:cNvSpPr/>
          <p:nvPr/>
        </p:nvSpPr>
        <p:spPr>
          <a:xfrm>
            <a:off x="7950845" y="2515538"/>
            <a:ext cx="1018227" cy="276999"/>
          </a:xfrm>
          <a:prstGeom prst="rect">
            <a:avLst/>
          </a:prstGeom>
        </p:spPr>
        <p:txBody>
          <a:bodyPr wrap="none">
            <a:spAutoFit/>
          </a:bodyPr>
          <a:lstStyle/>
          <a:p>
            <a:pPr algn="ctr">
              <a:defRPr/>
            </a:pPr>
            <a:r>
              <a:rPr lang="en-US" sz="1200" b="1" kern="0" dirty="0">
                <a:solidFill>
                  <a:srgbClr val="009DD9"/>
                </a:solidFill>
              </a:rPr>
              <a:t>45% approve</a:t>
            </a:r>
          </a:p>
        </p:txBody>
      </p:sp>
      <p:sp>
        <p:nvSpPr>
          <p:cNvPr id="36" name="Rectangle 35"/>
          <p:cNvSpPr/>
          <p:nvPr/>
        </p:nvSpPr>
        <p:spPr>
          <a:xfrm>
            <a:off x="7991415" y="3191669"/>
            <a:ext cx="1018227" cy="276999"/>
          </a:xfrm>
          <a:prstGeom prst="rect">
            <a:avLst/>
          </a:prstGeom>
        </p:spPr>
        <p:txBody>
          <a:bodyPr wrap="none">
            <a:spAutoFit/>
          </a:bodyPr>
          <a:lstStyle/>
          <a:p>
            <a:pPr algn="ctr">
              <a:defRPr/>
            </a:pPr>
            <a:r>
              <a:rPr lang="en-US" sz="1200" b="1" kern="0" dirty="0">
                <a:solidFill>
                  <a:srgbClr val="009DD9"/>
                </a:solidFill>
              </a:rPr>
              <a:t>56% approve</a:t>
            </a:r>
          </a:p>
        </p:txBody>
      </p:sp>
      <p:sp>
        <p:nvSpPr>
          <p:cNvPr id="37" name="Rectangle 36"/>
          <p:cNvSpPr/>
          <p:nvPr/>
        </p:nvSpPr>
        <p:spPr>
          <a:xfrm>
            <a:off x="8038395" y="3876740"/>
            <a:ext cx="1018227" cy="276999"/>
          </a:xfrm>
          <a:prstGeom prst="rect">
            <a:avLst/>
          </a:prstGeom>
        </p:spPr>
        <p:txBody>
          <a:bodyPr wrap="none">
            <a:spAutoFit/>
          </a:bodyPr>
          <a:lstStyle/>
          <a:p>
            <a:pPr algn="ctr">
              <a:defRPr/>
            </a:pPr>
            <a:r>
              <a:rPr lang="en-US" sz="1200" b="1" kern="0" dirty="0">
                <a:solidFill>
                  <a:srgbClr val="009DD9"/>
                </a:solidFill>
              </a:rPr>
              <a:t>44% approve</a:t>
            </a:r>
          </a:p>
        </p:txBody>
      </p:sp>
      <p:sp>
        <p:nvSpPr>
          <p:cNvPr id="38" name="Rectangle 37"/>
          <p:cNvSpPr/>
          <p:nvPr/>
        </p:nvSpPr>
        <p:spPr>
          <a:xfrm>
            <a:off x="8067841" y="4545155"/>
            <a:ext cx="1018228" cy="276999"/>
          </a:xfrm>
          <a:prstGeom prst="rect">
            <a:avLst/>
          </a:prstGeom>
        </p:spPr>
        <p:txBody>
          <a:bodyPr wrap="none">
            <a:spAutoFit/>
          </a:bodyPr>
          <a:lstStyle/>
          <a:p>
            <a:pPr algn="ctr">
              <a:defRPr/>
            </a:pPr>
            <a:r>
              <a:rPr lang="en-US" sz="1200" b="1" kern="0" dirty="0">
                <a:solidFill>
                  <a:srgbClr val="009DD9"/>
                </a:solidFill>
              </a:rPr>
              <a:t>55% approve</a:t>
            </a:r>
          </a:p>
        </p:txBody>
      </p:sp>
      <p:sp>
        <p:nvSpPr>
          <p:cNvPr id="39" name="Rectangle 38"/>
          <p:cNvSpPr/>
          <p:nvPr/>
        </p:nvSpPr>
        <p:spPr>
          <a:xfrm>
            <a:off x="8067841" y="5214930"/>
            <a:ext cx="1018227" cy="276999"/>
          </a:xfrm>
          <a:prstGeom prst="rect">
            <a:avLst/>
          </a:prstGeom>
        </p:spPr>
        <p:txBody>
          <a:bodyPr wrap="none">
            <a:spAutoFit/>
          </a:bodyPr>
          <a:lstStyle/>
          <a:p>
            <a:pPr algn="ctr">
              <a:defRPr/>
            </a:pPr>
            <a:r>
              <a:rPr lang="en-US" sz="1200" b="1" kern="0" dirty="0">
                <a:solidFill>
                  <a:srgbClr val="009DD9"/>
                </a:solidFill>
              </a:rPr>
              <a:t>50% approve</a:t>
            </a:r>
          </a:p>
        </p:txBody>
      </p:sp>
      <p:sp>
        <p:nvSpPr>
          <p:cNvPr id="40" name="Title 5"/>
          <p:cNvSpPr txBox="1">
            <a:spLocks/>
          </p:cNvSpPr>
          <p:nvPr/>
        </p:nvSpPr>
        <p:spPr>
          <a:xfrm>
            <a:off x="975787" y="534828"/>
            <a:ext cx="10697122" cy="571500"/>
          </a:xfrm>
          <a:prstGeom prst="rect">
            <a:avLst/>
          </a:prstGeom>
        </p:spPr>
        <p:txBody>
          <a:bodyPr vert="horz" wrap="square" lIns="91440" tIns="0" rIns="91440" bIns="0" rtlCol="0" anchor="b" anchorCtr="0">
            <a:noAutofit/>
          </a:bodyPr>
          <a:lstStyle>
            <a:lvl1pPr algn="l" defTabSz="457200" rtl="0" eaLnBrk="1" latinLnBrk="0" hangingPunct="1">
              <a:spcBef>
                <a:spcPct val="0"/>
              </a:spcBef>
              <a:buNone/>
              <a:defRPr sz="3000" kern="1200" cap="all" baseline="0">
                <a:solidFill>
                  <a:srgbClr val="44546A"/>
                </a:solidFill>
                <a:latin typeface="+mj-lt"/>
                <a:ea typeface="+mj-ea"/>
                <a:cs typeface="+mj-cs"/>
              </a:defRPr>
            </a:lvl1pPr>
          </a:lstStyle>
          <a:p>
            <a:endParaRPr lang="en-US" dirty="0"/>
          </a:p>
        </p:txBody>
      </p:sp>
      <p:sp>
        <p:nvSpPr>
          <p:cNvPr id="42" name="Text Placeholder 7"/>
          <p:cNvSpPr txBox="1">
            <a:spLocks/>
          </p:cNvSpPr>
          <p:nvPr/>
        </p:nvSpPr>
        <p:spPr>
          <a:xfrm>
            <a:off x="472778" y="6370022"/>
            <a:ext cx="10887287" cy="365760"/>
          </a:xfrm>
          <a:prstGeom prst="rect">
            <a:avLst/>
          </a:prstGeom>
        </p:spPr>
        <p:txBody>
          <a:bodyPr vert="horz" wrap="square" lIns="91440" tIns="0" rIns="91440" bIns="0" rtlCol="0" anchor="b" anchorCtr="0">
            <a:noAutofit/>
          </a:bodyPr>
          <a:lstStyle>
            <a:lvl1pPr marL="0" indent="0" algn="l" defTabSz="457200" rtl="0" eaLnBrk="1" latinLnBrk="0" hangingPunct="1">
              <a:lnSpc>
                <a:spcPct val="100000"/>
              </a:lnSpc>
              <a:spcBef>
                <a:spcPts val="60"/>
              </a:spcBef>
              <a:buClr>
                <a:srgbClr val="5F5F5F"/>
              </a:buClr>
              <a:buFont typeface="Arial"/>
              <a:buNone/>
              <a:defRPr sz="800" b="0" kern="1200" baseline="0">
                <a:solidFill>
                  <a:schemeClr val="tx1"/>
                </a:solidFill>
                <a:latin typeface="+mn-lt"/>
                <a:ea typeface="+mn-ea"/>
                <a:cs typeface="+mn-cs"/>
              </a:defRPr>
            </a:lvl1pPr>
            <a:lvl2pPr marL="457200" indent="0" algn="l" defTabSz="457200" rtl="0" eaLnBrk="1" latinLnBrk="0" hangingPunct="1">
              <a:lnSpc>
                <a:spcPct val="100000"/>
              </a:lnSpc>
              <a:spcBef>
                <a:spcPts val="800"/>
              </a:spcBef>
              <a:buClr>
                <a:srgbClr val="5F5F5F"/>
              </a:buClr>
              <a:buFont typeface="Arial" pitchFamily="34" charset="0"/>
              <a:buNone/>
              <a:defRPr sz="2000" b="1" kern="1200" baseline="0">
                <a:solidFill>
                  <a:srgbClr val="5F5F5F"/>
                </a:solidFill>
                <a:latin typeface="+mn-lt"/>
                <a:ea typeface="+mn-ea"/>
                <a:cs typeface="+mn-cs"/>
              </a:defRPr>
            </a:lvl2pPr>
            <a:lvl3pPr marL="914400" indent="0" algn="l" defTabSz="457200" rtl="0" eaLnBrk="1" latinLnBrk="0" hangingPunct="1">
              <a:lnSpc>
                <a:spcPct val="100000"/>
              </a:lnSpc>
              <a:spcBef>
                <a:spcPts val="700"/>
              </a:spcBef>
              <a:buClr>
                <a:srgbClr val="5F5F5F"/>
              </a:buClr>
              <a:buFont typeface="Arial"/>
              <a:buNone/>
              <a:defRPr sz="1800" b="1" kern="1200" baseline="0">
                <a:solidFill>
                  <a:srgbClr val="5F5F5F"/>
                </a:solidFill>
                <a:latin typeface="+mn-lt"/>
                <a:ea typeface="+mn-ea"/>
                <a:cs typeface="+mn-cs"/>
              </a:defRPr>
            </a:lvl3pPr>
            <a:lvl4pPr marL="13716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4pPr>
            <a:lvl5pPr marL="1828800" indent="0" algn="l" defTabSz="457200" rtl="0" eaLnBrk="1" latinLnBrk="0" hangingPunct="1">
              <a:lnSpc>
                <a:spcPct val="100000"/>
              </a:lnSpc>
              <a:spcBef>
                <a:spcPts val="700"/>
              </a:spcBef>
              <a:buClr>
                <a:srgbClr val="5F5F5F"/>
              </a:buClr>
              <a:buFont typeface="Arial" pitchFamily="34" charset="0"/>
              <a:buNone/>
              <a:defRPr sz="1600" b="1" kern="1200" baseline="0">
                <a:solidFill>
                  <a:srgbClr val="5F5F5F"/>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endParaRPr lang="en-US" dirty="0">
              <a:solidFill>
                <a:srgbClr val="262626"/>
              </a:solidFill>
              <a:ea typeface="MS Mincho" panose="02020609040205080304" pitchFamily="49" charset="-128"/>
            </a:endParaRPr>
          </a:p>
        </p:txBody>
      </p:sp>
    </p:spTree>
    <p:extLst>
      <p:ext uri="{BB962C8B-B14F-4D97-AF65-F5344CB8AC3E}">
        <p14:creationId xmlns:p14="http://schemas.microsoft.com/office/powerpoint/2010/main" val="2060928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676656"/>
            <a:ext cx="10408920" cy="571500"/>
          </a:xfrm>
        </p:spPr>
        <p:txBody>
          <a:bodyPr/>
          <a:lstStyle/>
          <a:p>
            <a:r>
              <a:rPr lang="en-US" dirty="0"/>
              <a:t>Trump Numbers Up slightly,  higher than Hillary CLINTON; Pelosi most disliked politician tested</a:t>
            </a:r>
          </a:p>
        </p:txBody>
      </p:sp>
      <p:sp>
        <p:nvSpPr>
          <p:cNvPr id="3" name="Text Placeholder 2"/>
          <p:cNvSpPr>
            <a:spLocks noGrp="1"/>
          </p:cNvSpPr>
          <p:nvPr>
            <p:ph type="body" idx="13"/>
          </p:nvPr>
        </p:nvSpPr>
        <p:spPr/>
        <p:txBody>
          <a:bodyPr/>
          <a:lstStyle/>
          <a:p>
            <a:r>
              <a:rPr lang="en-US" dirty="0" err="1">
                <a:solidFill>
                  <a:srgbClr val="44546A"/>
                </a:solidFill>
              </a:rPr>
              <a:t>Comey’s</a:t>
            </a:r>
            <a:r>
              <a:rPr lang="en-US" dirty="0">
                <a:solidFill>
                  <a:srgbClr val="44546A"/>
                </a:solidFill>
              </a:rPr>
              <a:t> favorability is lower than Trump’s.</a:t>
            </a:r>
          </a:p>
        </p:txBody>
      </p:sp>
      <p:sp>
        <p:nvSpPr>
          <p:cNvPr id="4" name="Text Placeholder 3"/>
          <p:cNvSpPr>
            <a:spLocks noGrp="1"/>
          </p:cNvSpPr>
          <p:nvPr>
            <p:ph type="body" idx="15"/>
          </p:nvPr>
        </p:nvSpPr>
        <p:spPr/>
        <p:txBody>
          <a:bodyPr/>
          <a:lstStyle/>
          <a:p>
            <a:r>
              <a:rPr lang="en-US" u="sng" dirty="0">
                <a:solidFill>
                  <a:srgbClr val="262626"/>
                </a:solidFill>
                <a:ea typeface="MS Mincho" panose="02020609040205080304" pitchFamily="49" charset="-128"/>
              </a:rPr>
              <a:t>BASE: Registered Voters (n=2258)</a:t>
            </a:r>
            <a:endParaRPr lang="en-US" dirty="0">
              <a:solidFill>
                <a:srgbClr val="262626"/>
              </a:solidFill>
              <a:ea typeface="MS Mincho" panose="02020609040205080304" pitchFamily="49" charset="-128"/>
            </a:endParaRPr>
          </a:p>
          <a:p>
            <a:r>
              <a:rPr lang="en-US" dirty="0">
                <a:solidFill>
                  <a:srgbClr val="262626"/>
                </a:solidFill>
                <a:ea typeface="MS Mincho" panose="02020609040205080304" pitchFamily="49" charset="-128"/>
              </a:rPr>
              <a:t>F1 Now we will show you some names. Please indicate if you have a favorable or unfavorable view of that person - or if you've never heard of them.</a:t>
            </a:r>
          </a:p>
        </p:txBody>
      </p:sp>
      <p:graphicFrame>
        <p:nvGraphicFramePr>
          <p:cNvPr id="35" name="Chart 34"/>
          <p:cNvGraphicFramePr/>
          <p:nvPr>
            <p:extLst>
              <p:ext uri="{D42A27DB-BD31-4B8C-83A1-F6EECF244321}">
                <p14:modId xmlns:p14="http://schemas.microsoft.com/office/powerpoint/2010/main" val="1484277624"/>
              </p:ext>
            </p:extLst>
          </p:nvPr>
        </p:nvGraphicFramePr>
        <p:xfrm>
          <a:off x="3091405" y="2057400"/>
          <a:ext cx="6282578" cy="4499255"/>
        </p:xfrm>
        <a:graphic>
          <a:graphicData uri="http://schemas.openxmlformats.org/drawingml/2006/chart">
            <c:chart xmlns:c="http://schemas.openxmlformats.org/drawingml/2006/chart" xmlns:r="http://schemas.openxmlformats.org/officeDocument/2006/relationships" r:id="rId2"/>
          </a:graphicData>
        </a:graphic>
      </p:graphicFrame>
      <p:sp>
        <p:nvSpPr>
          <p:cNvPr id="46" name="TextBox 45"/>
          <p:cNvSpPr txBox="1"/>
          <p:nvPr/>
        </p:nvSpPr>
        <p:spPr>
          <a:xfrm rot="5400000">
            <a:off x="9914227" y="4031970"/>
            <a:ext cx="1844842" cy="541174"/>
          </a:xfrm>
          <a:prstGeom prst="rect">
            <a:avLst/>
          </a:prstGeom>
          <a:noFill/>
        </p:spPr>
        <p:txBody>
          <a:bodyPr wrap="square" rtlCol="0">
            <a:spAutoFit/>
          </a:bodyPr>
          <a:lstStyle/>
          <a:p>
            <a:pPr algn="ctr">
              <a:lnSpc>
                <a:spcPts val="3500"/>
              </a:lnSpc>
            </a:pPr>
            <a:r>
              <a:rPr lang="en-US" sz="1600" b="1" dirty="0">
                <a:solidFill>
                  <a:srgbClr val="A10028"/>
                </a:solidFill>
              </a:rPr>
              <a:t>Unfavorable</a:t>
            </a:r>
          </a:p>
        </p:txBody>
      </p:sp>
      <p:sp>
        <p:nvSpPr>
          <p:cNvPr id="47" name="TextBox 46"/>
          <p:cNvSpPr txBox="1"/>
          <p:nvPr/>
        </p:nvSpPr>
        <p:spPr>
          <a:xfrm>
            <a:off x="4419600" y="6181562"/>
            <a:ext cx="2668251" cy="541174"/>
          </a:xfrm>
          <a:prstGeom prst="rect">
            <a:avLst/>
          </a:prstGeom>
          <a:noFill/>
        </p:spPr>
        <p:txBody>
          <a:bodyPr wrap="square" rtlCol="0">
            <a:spAutoFit/>
          </a:bodyPr>
          <a:lstStyle/>
          <a:p>
            <a:pPr algn="ctr">
              <a:lnSpc>
                <a:spcPts val="3500"/>
              </a:lnSpc>
            </a:pPr>
            <a:r>
              <a:rPr lang="en-US" sz="1600" b="1" dirty="0">
                <a:solidFill>
                  <a:srgbClr val="FF8300"/>
                </a:solidFill>
              </a:rPr>
              <a:t>Unknown/No Opinion</a:t>
            </a:r>
          </a:p>
        </p:txBody>
      </p:sp>
      <p:sp>
        <p:nvSpPr>
          <p:cNvPr id="48" name="Rectangle 47"/>
          <p:cNvSpPr/>
          <p:nvPr/>
        </p:nvSpPr>
        <p:spPr>
          <a:xfrm>
            <a:off x="3231295" y="1840468"/>
            <a:ext cx="6002352" cy="369332"/>
          </a:xfrm>
          <a:prstGeom prst="rect">
            <a:avLst/>
          </a:prstGeom>
        </p:spPr>
        <p:txBody>
          <a:bodyPr wrap="square">
            <a:spAutoFit/>
          </a:bodyPr>
          <a:lstStyle/>
          <a:p>
            <a:pPr algn="ctr"/>
            <a:r>
              <a:rPr lang="en-US" b="1" dirty="0">
                <a:solidFill>
                  <a:srgbClr val="707276"/>
                </a:solidFill>
              </a:rPr>
              <a:t>Views of Political Figures</a:t>
            </a:r>
          </a:p>
        </p:txBody>
      </p:sp>
      <p:sp>
        <p:nvSpPr>
          <p:cNvPr id="45" name="TextBox 44"/>
          <p:cNvSpPr txBox="1"/>
          <p:nvPr/>
        </p:nvSpPr>
        <p:spPr>
          <a:xfrm rot="16200000">
            <a:off x="871041" y="3727183"/>
            <a:ext cx="1844842" cy="541174"/>
          </a:xfrm>
          <a:prstGeom prst="rect">
            <a:avLst/>
          </a:prstGeom>
          <a:noFill/>
        </p:spPr>
        <p:txBody>
          <a:bodyPr wrap="square" rtlCol="0">
            <a:spAutoFit/>
          </a:bodyPr>
          <a:lstStyle/>
          <a:p>
            <a:pPr algn="ctr">
              <a:lnSpc>
                <a:spcPts val="3500"/>
              </a:lnSpc>
            </a:pPr>
            <a:r>
              <a:rPr lang="en-US" sz="1600" dirty="0">
                <a:solidFill>
                  <a:srgbClr val="009DD9"/>
                </a:solidFill>
              </a:rPr>
              <a:t>Favorable</a:t>
            </a:r>
          </a:p>
        </p:txBody>
      </p:sp>
      <p:graphicFrame>
        <p:nvGraphicFramePr>
          <p:cNvPr id="6" name="Table 5"/>
          <p:cNvGraphicFramePr>
            <a:graphicFrameLocks noGrp="1"/>
          </p:cNvGraphicFramePr>
          <p:nvPr>
            <p:extLst>
              <p:ext uri="{D42A27DB-BD31-4B8C-83A1-F6EECF244321}">
                <p14:modId xmlns:p14="http://schemas.microsoft.com/office/powerpoint/2010/main" val="229101060"/>
              </p:ext>
            </p:extLst>
          </p:nvPr>
        </p:nvGraphicFramePr>
        <p:xfrm>
          <a:off x="2438400" y="2184775"/>
          <a:ext cx="736600" cy="4229670"/>
        </p:xfrm>
        <a:graphic>
          <a:graphicData uri="http://schemas.openxmlformats.org/drawingml/2006/table">
            <a:tbl>
              <a:tblPr>
                <a:tableStyleId>{5C22544A-7EE6-4342-B048-85BDC9FD1C3A}</a:tableStyleId>
              </a:tblPr>
              <a:tblGrid>
                <a:gridCol w="736600">
                  <a:extLst>
                    <a:ext uri="{9D8B030D-6E8A-4147-A177-3AD203B41FA5}">
                      <a16:colId xmlns:a16="http://schemas.microsoft.com/office/drawing/2014/main" val="20000"/>
                    </a:ext>
                  </a:extLst>
                </a:gridCol>
              </a:tblGrid>
              <a:tr h="281978">
                <a:tc>
                  <a:txBody>
                    <a:bodyPr/>
                    <a:lstStyle/>
                    <a:p>
                      <a:pPr algn="r" fontAlgn="b"/>
                      <a:r>
                        <a:rPr lang="en-US" sz="1100" b="1" u="none" strike="noStrike" dirty="0">
                          <a:solidFill>
                            <a:schemeClr val="accent1"/>
                          </a:solidFill>
                          <a:effectLst/>
                        </a:rPr>
                        <a:t>Sanders</a:t>
                      </a:r>
                      <a:endParaRPr lang="en-US" sz="1100" b="1" i="0" u="none" strike="noStrike" dirty="0">
                        <a:solidFill>
                          <a:schemeClr val="accent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000"/>
                  </a:ext>
                </a:extLst>
              </a:tr>
              <a:tr h="281978">
                <a:tc>
                  <a:txBody>
                    <a:bodyPr/>
                    <a:lstStyle/>
                    <a:p>
                      <a:pPr algn="r" fontAlgn="b"/>
                      <a:r>
                        <a:rPr lang="en-US" sz="1100" b="1" u="none" strike="noStrike" dirty="0">
                          <a:solidFill>
                            <a:schemeClr val="accent1"/>
                          </a:solidFill>
                          <a:effectLst/>
                        </a:rPr>
                        <a:t>Pence</a:t>
                      </a:r>
                      <a:endParaRPr lang="en-US" sz="1100" b="1" i="0" u="none" strike="noStrike" dirty="0">
                        <a:solidFill>
                          <a:schemeClr val="accent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001"/>
                  </a:ext>
                </a:extLst>
              </a:tr>
              <a:tr h="281978">
                <a:tc>
                  <a:txBody>
                    <a:bodyPr/>
                    <a:lstStyle/>
                    <a:p>
                      <a:pPr algn="r" fontAlgn="b"/>
                      <a:r>
                        <a:rPr lang="en-US" sz="1100" b="1" u="none" strike="noStrike" dirty="0">
                          <a:solidFill>
                            <a:schemeClr val="accent1"/>
                          </a:solidFill>
                          <a:effectLst/>
                        </a:rPr>
                        <a:t>Trump</a:t>
                      </a:r>
                      <a:endParaRPr lang="en-US" sz="1100" b="1" i="0" u="none" strike="noStrike" dirty="0">
                        <a:solidFill>
                          <a:schemeClr val="accent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002"/>
                  </a:ext>
                </a:extLst>
              </a:tr>
              <a:tr h="281978">
                <a:tc>
                  <a:txBody>
                    <a:bodyPr/>
                    <a:lstStyle/>
                    <a:p>
                      <a:pPr algn="r" fontAlgn="b"/>
                      <a:r>
                        <a:rPr lang="en-US" sz="1100" b="1" u="none" strike="noStrike" dirty="0">
                          <a:solidFill>
                            <a:schemeClr val="accent1"/>
                          </a:solidFill>
                          <a:effectLst/>
                        </a:rPr>
                        <a:t>H. Clinton</a:t>
                      </a:r>
                      <a:endParaRPr lang="en-US" sz="1100" b="1" i="0" u="none" strike="noStrike" dirty="0">
                        <a:solidFill>
                          <a:schemeClr val="accent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003"/>
                  </a:ext>
                </a:extLst>
              </a:tr>
              <a:tr h="281978">
                <a:tc>
                  <a:txBody>
                    <a:bodyPr/>
                    <a:lstStyle/>
                    <a:p>
                      <a:pPr algn="r" fontAlgn="b"/>
                      <a:r>
                        <a:rPr lang="en-US" sz="1100" b="1" u="none" strike="noStrike" dirty="0">
                          <a:solidFill>
                            <a:schemeClr val="accent1"/>
                          </a:solidFill>
                          <a:effectLst/>
                        </a:rPr>
                        <a:t>Ryan</a:t>
                      </a:r>
                      <a:endParaRPr lang="en-US" sz="1100" b="1" i="0" u="none" strike="noStrike" dirty="0">
                        <a:solidFill>
                          <a:schemeClr val="accent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004"/>
                  </a:ext>
                </a:extLst>
              </a:tr>
              <a:tr h="281978">
                <a:tc>
                  <a:txBody>
                    <a:bodyPr/>
                    <a:lstStyle/>
                    <a:p>
                      <a:pPr algn="r" fontAlgn="b"/>
                      <a:r>
                        <a:rPr lang="en-US" sz="1100" b="1" u="none" strike="noStrike" dirty="0">
                          <a:solidFill>
                            <a:schemeClr val="accent1"/>
                          </a:solidFill>
                          <a:effectLst/>
                        </a:rPr>
                        <a:t>Warren</a:t>
                      </a:r>
                      <a:endParaRPr lang="en-US" sz="1100" b="1" i="0" u="none" strike="noStrike" dirty="0">
                        <a:solidFill>
                          <a:schemeClr val="accent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005"/>
                  </a:ext>
                </a:extLst>
              </a:tr>
              <a:tr h="281978">
                <a:tc>
                  <a:txBody>
                    <a:bodyPr/>
                    <a:lstStyle/>
                    <a:p>
                      <a:pPr algn="r" fontAlgn="b"/>
                      <a:r>
                        <a:rPr lang="en-US" sz="1100" b="1" u="none" strike="noStrike" dirty="0" err="1">
                          <a:solidFill>
                            <a:schemeClr val="accent1"/>
                          </a:solidFill>
                          <a:effectLst/>
                        </a:rPr>
                        <a:t>Comey</a:t>
                      </a:r>
                      <a:endParaRPr lang="en-US" sz="1100" b="1" i="0" u="none" strike="noStrike" dirty="0">
                        <a:solidFill>
                          <a:schemeClr val="accent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006"/>
                  </a:ext>
                </a:extLst>
              </a:tr>
              <a:tr h="281978">
                <a:tc>
                  <a:txBody>
                    <a:bodyPr/>
                    <a:lstStyle/>
                    <a:p>
                      <a:pPr algn="r" fontAlgn="b"/>
                      <a:r>
                        <a:rPr lang="en-US" sz="1100" b="1" u="none" strike="noStrike" dirty="0">
                          <a:solidFill>
                            <a:schemeClr val="accent1"/>
                          </a:solidFill>
                          <a:effectLst/>
                        </a:rPr>
                        <a:t>Mueller</a:t>
                      </a:r>
                      <a:endParaRPr lang="en-US" sz="1100" b="1" i="0" u="none" strike="noStrike" dirty="0">
                        <a:solidFill>
                          <a:schemeClr val="accent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007"/>
                  </a:ext>
                </a:extLst>
              </a:tr>
              <a:tr h="281978">
                <a:tc>
                  <a:txBody>
                    <a:bodyPr/>
                    <a:lstStyle/>
                    <a:p>
                      <a:pPr algn="r" fontAlgn="b"/>
                      <a:r>
                        <a:rPr lang="en-US" sz="1100" b="1" u="none" strike="noStrike" dirty="0">
                          <a:solidFill>
                            <a:schemeClr val="accent1"/>
                          </a:solidFill>
                          <a:effectLst/>
                        </a:rPr>
                        <a:t>Pelosi</a:t>
                      </a:r>
                      <a:endParaRPr lang="en-US" sz="1100" b="1" i="0" u="none" strike="noStrike" dirty="0">
                        <a:solidFill>
                          <a:schemeClr val="accent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008"/>
                  </a:ext>
                </a:extLst>
              </a:tr>
              <a:tr h="281978">
                <a:tc>
                  <a:txBody>
                    <a:bodyPr/>
                    <a:lstStyle/>
                    <a:p>
                      <a:pPr algn="r" fontAlgn="b"/>
                      <a:r>
                        <a:rPr lang="en-US" sz="1100" b="1" u="none" strike="noStrike" dirty="0">
                          <a:solidFill>
                            <a:schemeClr val="accent1"/>
                          </a:solidFill>
                          <a:effectLst/>
                        </a:rPr>
                        <a:t>Sessions</a:t>
                      </a:r>
                      <a:endParaRPr lang="en-US" sz="1100" b="1" i="0" u="none" strike="noStrike" dirty="0">
                        <a:solidFill>
                          <a:schemeClr val="accent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009"/>
                  </a:ext>
                </a:extLst>
              </a:tr>
              <a:tr h="281978">
                <a:tc>
                  <a:txBody>
                    <a:bodyPr/>
                    <a:lstStyle/>
                    <a:p>
                      <a:pPr algn="r" fontAlgn="b"/>
                      <a:r>
                        <a:rPr lang="en-US" sz="1100" b="1" u="none" strike="noStrike" dirty="0" err="1">
                          <a:solidFill>
                            <a:schemeClr val="accent1"/>
                          </a:solidFill>
                          <a:effectLst/>
                        </a:rPr>
                        <a:t>Tillerson</a:t>
                      </a:r>
                      <a:endParaRPr lang="en-US" sz="1100" b="1" i="0" u="none" strike="noStrike" dirty="0">
                        <a:solidFill>
                          <a:schemeClr val="accent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010"/>
                  </a:ext>
                </a:extLst>
              </a:tr>
              <a:tr h="281978">
                <a:tc>
                  <a:txBody>
                    <a:bodyPr/>
                    <a:lstStyle/>
                    <a:p>
                      <a:pPr algn="r" fontAlgn="b"/>
                      <a:r>
                        <a:rPr lang="en-US" sz="1100" b="1" i="0" u="none" strike="noStrike" dirty="0">
                          <a:solidFill>
                            <a:schemeClr val="accent1"/>
                          </a:solidFill>
                          <a:effectLst/>
                          <a:latin typeface="Calibri" panose="020F0502020204030204" pitchFamily="34" charset="0"/>
                        </a:rPr>
                        <a:t>Schumer</a:t>
                      </a:r>
                    </a:p>
                  </a:txBody>
                  <a:tcPr marL="9525" marR="9525" marT="9525" marB="0" anchor="ctr">
                    <a:noFill/>
                  </a:tcPr>
                </a:tc>
                <a:extLst>
                  <a:ext uri="{0D108BD9-81ED-4DB2-BD59-A6C34878D82A}">
                    <a16:rowId xmlns:a16="http://schemas.microsoft.com/office/drawing/2014/main" val="10011"/>
                  </a:ext>
                </a:extLst>
              </a:tr>
              <a:tr h="281978">
                <a:tc>
                  <a:txBody>
                    <a:bodyPr/>
                    <a:lstStyle/>
                    <a:p>
                      <a:pPr algn="r" fontAlgn="b"/>
                      <a:r>
                        <a:rPr lang="en-US" sz="1100" b="1" i="0" u="none" strike="noStrike" dirty="0">
                          <a:solidFill>
                            <a:schemeClr val="accent1"/>
                          </a:solidFill>
                          <a:effectLst/>
                          <a:latin typeface="Calibri" panose="020F0502020204030204" pitchFamily="34" charset="0"/>
                        </a:rPr>
                        <a:t>Kushner</a:t>
                      </a:r>
                    </a:p>
                  </a:txBody>
                  <a:tcPr marL="9525" marR="9525" marT="9525" marB="0" anchor="ctr">
                    <a:noFill/>
                  </a:tcPr>
                </a:tc>
                <a:extLst>
                  <a:ext uri="{0D108BD9-81ED-4DB2-BD59-A6C34878D82A}">
                    <a16:rowId xmlns:a16="http://schemas.microsoft.com/office/drawing/2014/main" val="10012"/>
                  </a:ext>
                </a:extLst>
              </a:tr>
              <a:tr h="281978">
                <a:tc>
                  <a:txBody>
                    <a:bodyPr/>
                    <a:lstStyle/>
                    <a:p>
                      <a:pPr algn="r" fontAlgn="b"/>
                      <a:r>
                        <a:rPr lang="en-US" sz="1100" b="1" i="0" u="none" strike="noStrike" dirty="0">
                          <a:solidFill>
                            <a:schemeClr val="accent1"/>
                          </a:solidFill>
                          <a:effectLst/>
                          <a:latin typeface="Calibri" panose="020F0502020204030204" pitchFamily="34" charset="0"/>
                        </a:rPr>
                        <a:t>McConnell</a:t>
                      </a:r>
                    </a:p>
                  </a:txBody>
                  <a:tcPr marL="9525" marR="9525" marT="9525" marB="0" anchor="ctr">
                    <a:noFill/>
                  </a:tcPr>
                </a:tc>
                <a:extLst>
                  <a:ext uri="{0D108BD9-81ED-4DB2-BD59-A6C34878D82A}">
                    <a16:rowId xmlns:a16="http://schemas.microsoft.com/office/drawing/2014/main" val="10013"/>
                  </a:ext>
                </a:extLst>
              </a:tr>
              <a:tr h="281978">
                <a:tc>
                  <a:txBody>
                    <a:bodyPr/>
                    <a:lstStyle/>
                    <a:p>
                      <a:pPr algn="r" fontAlgn="b"/>
                      <a:r>
                        <a:rPr lang="en-US" sz="1100" b="1" i="0" u="none" strike="noStrike" dirty="0">
                          <a:solidFill>
                            <a:schemeClr val="accent1"/>
                          </a:solidFill>
                          <a:effectLst/>
                          <a:latin typeface="Calibri" panose="020F0502020204030204" pitchFamily="34" charset="0"/>
                        </a:rPr>
                        <a:t>Rosenstein</a:t>
                      </a:r>
                    </a:p>
                  </a:txBody>
                  <a:tcPr marL="9525" marR="9525" marT="9525" marB="0" anchor="ctr">
                    <a:noFill/>
                  </a:tcPr>
                </a:tc>
                <a:extLst>
                  <a:ext uri="{0D108BD9-81ED-4DB2-BD59-A6C34878D82A}">
                    <a16:rowId xmlns:a16="http://schemas.microsoft.com/office/drawing/2014/main" val="10014"/>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105206960"/>
              </p:ext>
            </p:extLst>
          </p:nvPr>
        </p:nvGraphicFramePr>
        <p:xfrm>
          <a:off x="9290388" y="2184775"/>
          <a:ext cx="736600" cy="4229670"/>
        </p:xfrm>
        <a:graphic>
          <a:graphicData uri="http://schemas.openxmlformats.org/drawingml/2006/table">
            <a:tbl>
              <a:tblPr>
                <a:tableStyleId>{5C22544A-7EE6-4342-B048-85BDC9FD1C3A}</a:tableStyleId>
              </a:tblPr>
              <a:tblGrid>
                <a:gridCol w="736600">
                  <a:extLst>
                    <a:ext uri="{9D8B030D-6E8A-4147-A177-3AD203B41FA5}">
                      <a16:colId xmlns:a16="http://schemas.microsoft.com/office/drawing/2014/main" val="20000"/>
                    </a:ext>
                  </a:extLst>
                </a:gridCol>
              </a:tblGrid>
              <a:tr h="281978">
                <a:tc>
                  <a:txBody>
                    <a:bodyPr/>
                    <a:lstStyle/>
                    <a:p>
                      <a:pPr algn="l" fontAlgn="b"/>
                      <a:r>
                        <a:rPr lang="en-US" sz="1100" b="1" u="none" strike="noStrike" dirty="0">
                          <a:solidFill>
                            <a:srgbClr val="A10028"/>
                          </a:solidFill>
                          <a:effectLst/>
                        </a:rPr>
                        <a:t>Sanders</a:t>
                      </a:r>
                      <a:endParaRPr lang="en-US" sz="1100" b="1" i="0" u="none" strike="noStrike" dirty="0">
                        <a:solidFill>
                          <a:srgbClr val="A10028"/>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000"/>
                  </a:ext>
                </a:extLst>
              </a:tr>
              <a:tr h="281978">
                <a:tc>
                  <a:txBody>
                    <a:bodyPr/>
                    <a:lstStyle/>
                    <a:p>
                      <a:pPr algn="l" fontAlgn="b"/>
                      <a:r>
                        <a:rPr lang="en-US" sz="1100" b="1" u="none" strike="noStrike" dirty="0">
                          <a:solidFill>
                            <a:srgbClr val="A10028"/>
                          </a:solidFill>
                          <a:effectLst/>
                        </a:rPr>
                        <a:t>Pence</a:t>
                      </a:r>
                      <a:endParaRPr lang="en-US" sz="1100" b="1" i="0" u="none" strike="noStrike" dirty="0">
                        <a:solidFill>
                          <a:srgbClr val="A10028"/>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001"/>
                  </a:ext>
                </a:extLst>
              </a:tr>
              <a:tr h="281978">
                <a:tc>
                  <a:txBody>
                    <a:bodyPr/>
                    <a:lstStyle/>
                    <a:p>
                      <a:pPr algn="l" fontAlgn="b"/>
                      <a:r>
                        <a:rPr lang="en-US" sz="1100" b="1" u="none" strike="noStrike" dirty="0">
                          <a:solidFill>
                            <a:srgbClr val="A10028"/>
                          </a:solidFill>
                          <a:effectLst/>
                        </a:rPr>
                        <a:t>Trump</a:t>
                      </a:r>
                      <a:endParaRPr lang="en-US" sz="1100" b="1" i="0" u="none" strike="noStrike" dirty="0">
                        <a:solidFill>
                          <a:srgbClr val="A10028"/>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002"/>
                  </a:ext>
                </a:extLst>
              </a:tr>
              <a:tr h="281978">
                <a:tc>
                  <a:txBody>
                    <a:bodyPr/>
                    <a:lstStyle/>
                    <a:p>
                      <a:pPr algn="l" fontAlgn="b"/>
                      <a:r>
                        <a:rPr lang="en-US" sz="1100" b="1" u="none" strike="noStrike" dirty="0">
                          <a:solidFill>
                            <a:srgbClr val="A10028"/>
                          </a:solidFill>
                          <a:effectLst/>
                        </a:rPr>
                        <a:t>H. Clinton</a:t>
                      </a:r>
                      <a:endParaRPr lang="en-US" sz="1100" b="1" i="0" u="none" strike="noStrike" dirty="0">
                        <a:solidFill>
                          <a:srgbClr val="A10028"/>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003"/>
                  </a:ext>
                </a:extLst>
              </a:tr>
              <a:tr h="281978">
                <a:tc>
                  <a:txBody>
                    <a:bodyPr/>
                    <a:lstStyle/>
                    <a:p>
                      <a:pPr algn="l" fontAlgn="b"/>
                      <a:r>
                        <a:rPr lang="en-US" sz="1100" b="1" u="none" strike="noStrike" dirty="0">
                          <a:solidFill>
                            <a:srgbClr val="A10028"/>
                          </a:solidFill>
                          <a:effectLst/>
                        </a:rPr>
                        <a:t>Ryan</a:t>
                      </a:r>
                      <a:endParaRPr lang="en-US" sz="1100" b="1" i="0" u="none" strike="noStrike" dirty="0">
                        <a:solidFill>
                          <a:srgbClr val="A10028"/>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004"/>
                  </a:ext>
                </a:extLst>
              </a:tr>
              <a:tr h="281978">
                <a:tc>
                  <a:txBody>
                    <a:bodyPr/>
                    <a:lstStyle/>
                    <a:p>
                      <a:pPr algn="l" fontAlgn="b"/>
                      <a:r>
                        <a:rPr lang="en-US" sz="1100" b="1" u="none" strike="noStrike" dirty="0">
                          <a:solidFill>
                            <a:srgbClr val="A10028"/>
                          </a:solidFill>
                          <a:effectLst/>
                        </a:rPr>
                        <a:t>Warren</a:t>
                      </a:r>
                      <a:endParaRPr lang="en-US" sz="1100" b="1" i="0" u="none" strike="noStrike" dirty="0">
                        <a:solidFill>
                          <a:srgbClr val="A10028"/>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005"/>
                  </a:ext>
                </a:extLst>
              </a:tr>
              <a:tr h="281978">
                <a:tc>
                  <a:txBody>
                    <a:bodyPr/>
                    <a:lstStyle/>
                    <a:p>
                      <a:pPr algn="l" fontAlgn="b"/>
                      <a:r>
                        <a:rPr lang="en-US" sz="1100" b="1" u="none" strike="noStrike" dirty="0" err="1">
                          <a:solidFill>
                            <a:srgbClr val="A10028"/>
                          </a:solidFill>
                          <a:effectLst/>
                        </a:rPr>
                        <a:t>Comey</a:t>
                      </a:r>
                      <a:endParaRPr lang="en-US" sz="1100" b="1" i="0" u="none" strike="noStrike" dirty="0">
                        <a:solidFill>
                          <a:srgbClr val="A10028"/>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006"/>
                  </a:ext>
                </a:extLst>
              </a:tr>
              <a:tr h="281978">
                <a:tc>
                  <a:txBody>
                    <a:bodyPr/>
                    <a:lstStyle/>
                    <a:p>
                      <a:pPr algn="l" fontAlgn="b"/>
                      <a:r>
                        <a:rPr lang="en-US" sz="1100" b="1" u="none" strike="noStrike" dirty="0">
                          <a:solidFill>
                            <a:srgbClr val="A10028"/>
                          </a:solidFill>
                          <a:effectLst/>
                        </a:rPr>
                        <a:t>Mueller</a:t>
                      </a:r>
                      <a:endParaRPr lang="en-US" sz="1100" b="1" i="0" u="none" strike="noStrike" dirty="0">
                        <a:solidFill>
                          <a:srgbClr val="A10028"/>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007"/>
                  </a:ext>
                </a:extLst>
              </a:tr>
              <a:tr h="281978">
                <a:tc>
                  <a:txBody>
                    <a:bodyPr/>
                    <a:lstStyle/>
                    <a:p>
                      <a:pPr algn="l" fontAlgn="b"/>
                      <a:r>
                        <a:rPr lang="en-US" sz="1100" b="1" u="none" strike="noStrike" dirty="0">
                          <a:solidFill>
                            <a:srgbClr val="A10028"/>
                          </a:solidFill>
                          <a:effectLst/>
                        </a:rPr>
                        <a:t>Pelosi</a:t>
                      </a:r>
                      <a:endParaRPr lang="en-US" sz="1100" b="1" i="0" u="none" strike="noStrike" dirty="0">
                        <a:solidFill>
                          <a:srgbClr val="A10028"/>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008"/>
                  </a:ext>
                </a:extLst>
              </a:tr>
              <a:tr h="281978">
                <a:tc>
                  <a:txBody>
                    <a:bodyPr/>
                    <a:lstStyle/>
                    <a:p>
                      <a:pPr algn="l" fontAlgn="b"/>
                      <a:r>
                        <a:rPr lang="en-US" sz="1100" b="1" u="none" strike="noStrike" dirty="0">
                          <a:solidFill>
                            <a:srgbClr val="A10028"/>
                          </a:solidFill>
                          <a:effectLst/>
                        </a:rPr>
                        <a:t>Sessions</a:t>
                      </a:r>
                      <a:endParaRPr lang="en-US" sz="1100" b="1" i="0" u="none" strike="noStrike" dirty="0">
                        <a:solidFill>
                          <a:srgbClr val="A10028"/>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009"/>
                  </a:ext>
                </a:extLst>
              </a:tr>
              <a:tr h="281978">
                <a:tc>
                  <a:txBody>
                    <a:bodyPr/>
                    <a:lstStyle/>
                    <a:p>
                      <a:pPr algn="l" fontAlgn="b"/>
                      <a:r>
                        <a:rPr lang="en-US" sz="1100" b="1" u="none" strike="noStrike" dirty="0" err="1">
                          <a:solidFill>
                            <a:srgbClr val="A10028"/>
                          </a:solidFill>
                          <a:effectLst/>
                        </a:rPr>
                        <a:t>Tillerson</a:t>
                      </a:r>
                      <a:endParaRPr lang="en-US" sz="1100" b="1" i="0" u="none" strike="noStrike" dirty="0">
                        <a:solidFill>
                          <a:srgbClr val="A10028"/>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0010"/>
                  </a:ext>
                </a:extLst>
              </a:tr>
              <a:tr h="281978">
                <a:tc>
                  <a:txBody>
                    <a:bodyPr/>
                    <a:lstStyle/>
                    <a:p>
                      <a:pPr algn="l" fontAlgn="b"/>
                      <a:r>
                        <a:rPr lang="en-US" sz="1100" b="1" i="0" u="none" strike="noStrike" dirty="0">
                          <a:solidFill>
                            <a:srgbClr val="A10028"/>
                          </a:solidFill>
                          <a:effectLst/>
                          <a:latin typeface="Calibri" panose="020F0502020204030204" pitchFamily="34" charset="0"/>
                        </a:rPr>
                        <a:t>Schumer</a:t>
                      </a:r>
                    </a:p>
                  </a:txBody>
                  <a:tcPr marL="9525" marR="9525" marT="9525" marB="0" anchor="ctr">
                    <a:noFill/>
                  </a:tcPr>
                </a:tc>
                <a:extLst>
                  <a:ext uri="{0D108BD9-81ED-4DB2-BD59-A6C34878D82A}">
                    <a16:rowId xmlns:a16="http://schemas.microsoft.com/office/drawing/2014/main" val="10011"/>
                  </a:ext>
                </a:extLst>
              </a:tr>
              <a:tr h="281978">
                <a:tc>
                  <a:txBody>
                    <a:bodyPr/>
                    <a:lstStyle/>
                    <a:p>
                      <a:pPr algn="l" fontAlgn="b"/>
                      <a:r>
                        <a:rPr lang="en-US" sz="1100" b="1" i="0" u="none" strike="noStrike" dirty="0">
                          <a:solidFill>
                            <a:srgbClr val="A10028"/>
                          </a:solidFill>
                          <a:effectLst/>
                          <a:latin typeface="Calibri" panose="020F0502020204030204" pitchFamily="34" charset="0"/>
                        </a:rPr>
                        <a:t>Kushner</a:t>
                      </a:r>
                    </a:p>
                  </a:txBody>
                  <a:tcPr marL="9525" marR="9525" marT="9525" marB="0" anchor="ctr">
                    <a:noFill/>
                  </a:tcPr>
                </a:tc>
                <a:extLst>
                  <a:ext uri="{0D108BD9-81ED-4DB2-BD59-A6C34878D82A}">
                    <a16:rowId xmlns:a16="http://schemas.microsoft.com/office/drawing/2014/main" val="10012"/>
                  </a:ext>
                </a:extLst>
              </a:tr>
              <a:tr h="281978">
                <a:tc>
                  <a:txBody>
                    <a:bodyPr/>
                    <a:lstStyle/>
                    <a:p>
                      <a:pPr algn="l" fontAlgn="b"/>
                      <a:r>
                        <a:rPr lang="en-US" sz="1100" b="1" i="0" u="none" strike="noStrike" dirty="0">
                          <a:solidFill>
                            <a:srgbClr val="A10028"/>
                          </a:solidFill>
                          <a:effectLst/>
                          <a:latin typeface="Calibri" panose="020F0502020204030204" pitchFamily="34" charset="0"/>
                        </a:rPr>
                        <a:t>McConnell</a:t>
                      </a:r>
                    </a:p>
                  </a:txBody>
                  <a:tcPr marL="9525" marR="9525" marT="9525" marB="0" anchor="ctr">
                    <a:noFill/>
                  </a:tcPr>
                </a:tc>
                <a:extLst>
                  <a:ext uri="{0D108BD9-81ED-4DB2-BD59-A6C34878D82A}">
                    <a16:rowId xmlns:a16="http://schemas.microsoft.com/office/drawing/2014/main" val="10013"/>
                  </a:ext>
                </a:extLst>
              </a:tr>
              <a:tr h="281978">
                <a:tc>
                  <a:txBody>
                    <a:bodyPr/>
                    <a:lstStyle/>
                    <a:p>
                      <a:pPr algn="l" fontAlgn="b"/>
                      <a:r>
                        <a:rPr lang="en-US" sz="1100" b="1" i="0" u="none" strike="noStrike" dirty="0">
                          <a:solidFill>
                            <a:srgbClr val="A10028"/>
                          </a:solidFill>
                          <a:effectLst/>
                          <a:latin typeface="Calibri" panose="020F0502020204030204" pitchFamily="34" charset="0"/>
                        </a:rPr>
                        <a:t>Rosenstein</a:t>
                      </a:r>
                    </a:p>
                  </a:txBody>
                  <a:tcPr marL="9525" marR="9525" marT="9525" marB="0" anchor="ctr">
                    <a:no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8948326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2007-2010 Standard Template">
  <a:themeElements>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20000"/>
            <a:lumOff val="8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Yellow">
      <a:srgbClr val="FFCD00"/>
    </a:custClr>
    <a:custClr name="Dark Red">
      <a:srgbClr val="9B0C10"/>
    </a:custClr>
    <a:custClr name="Light Red">
      <a:srgbClr val="F69493"/>
    </a:custClr>
    <a:custClr name="Pale Red">
      <a:srgbClr val="FACAC7"/>
    </a:custClr>
    <a:custClr name="Dark Purple">
      <a:srgbClr val="80076B"/>
    </a:custClr>
    <a:custClr name="Light Purple">
      <a:srgbClr val="DE98D5"/>
    </a:custClr>
    <a:custClr name="Pale Purple">
      <a:srgbClr val="F0CCEB"/>
    </a:custClr>
    <a:custClr name="Dark Orange">
      <a:srgbClr val="F15722"/>
    </a:custClr>
    <a:custClr name="Light Orange">
      <a:srgbClr val="FCBC85"/>
    </a:custClr>
    <a:custClr name="Pale Orange">
      <a:srgbClr val="FEDBBD"/>
    </a:custClr>
    <a:custClr name="Dark Cyan">
      <a:srgbClr val="007FC7"/>
    </a:custClr>
    <a:custClr name="Light Cyan">
      <a:srgbClr val="6ECFF6"/>
    </a:custClr>
    <a:custClr name="Pale Cyan">
      <a:srgbClr val="B9E5FB"/>
    </a:custClr>
    <a:custClr name="Dark Green">
      <a:srgbClr val="218535"/>
    </a:custClr>
    <a:custClr name="Green">
      <a:srgbClr val="8DC63F"/>
    </a:custClr>
    <a:custClr name="Light Green">
      <a:srgbClr val="C4DF9B"/>
    </a:custClr>
    <a:custClr name="Pale Green">
      <a:srgbClr val="E0EED0"/>
    </a:custClr>
    <a:custClr name="Light Gray">
      <a:srgbClr val="B6B6B9"/>
    </a:custClr>
  </a:custClrLst>
</a:theme>
</file>

<file path=ppt/theme/theme2.xml><?xml version="1.0" encoding="utf-8"?>
<a:theme xmlns:a="http://schemas.openxmlformats.org/drawingml/2006/main" name="2_2007_2010_Multicolor_Template_Standard_1_14_13">
  <a:themeElements>
    <a:clrScheme name="Multicolor">
      <a:dk1>
        <a:srgbClr val="5F5F5F"/>
      </a:dk1>
      <a:lt1>
        <a:srgbClr val="FFFFFF"/>
      </a:lt1>
      <a:dk2>
        <a:srgbClr val="000000"/>
      </a:dk2>
      <a:lt2>
        <a:srgbClr val="707276"/>
      </a:lt2>
      <a:accent1>
        <a:srgbClr val="009DD9"/>
      </a:accent1>
      <a:accent2>
        <a:srgbClr val="FF8300"/>
      </a:accent2>
      <a:accent3>
        <a:srgbClr val="B21DAC"/>
      </a:accent3>
      <a:accent4>
        <a:srgbClr val="D70036"/>
      </a:accent4>
      <a:accent5>
        <a:srgbClr val="707276"/>
      </a:accent5>
      <a:accent6>
        <a:srgbClr val="000000"/>
      </a:accent6>
      <a:hlink>
        <a:srgbClr val="B21DAC"/>
      </a:hlink>
      <a:folHlink>
        <a:srgbClr val="D700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20000"/>
            <a:lumOff val="8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Yellow">
      <a:srgbClr val="FFCD00"/>
    </a:custClr>
    <a:custClr name="Dark Red">
      <a:srgbClr val="9B0C10"/>
    </a:custClr>
    <a:custClr name="Light Red">
      <a:srgbClr val="F69493"/>
    </a:custClr>
    <a:custClr name="Pale Red">
      <a:srgbClr val="FACAC7"/>
    </a:custClr>
    <a:custClr name="Dark Purple">
      <a:srgbClr val="80076B"/>
    </a:custClr>
    <a:custClr name="Light Purple">
      <a:srgbClr val="DE98D5"/>
    </a:custClr>
    <a:custClr name="Pale Purple">
      <a:srgbClr val="F0CCEB"/>
    </a:custClr>
    <a:custClr name="Dark Orange">
      <a:srgbClr val="F15722"/>
    </a:custClr>
    <a:custClr name="Light Orange">
      <a:srgbClr val="FCBC85"/>
    </a:custClr>
    <a:custClr name="Pale Orange">
      <a:srgbClr val="FEDBBD"/>
    </a:custClr>
    <a:custClr name="Dark Cyan">
      <a:srgbClr val="007FC7"/>
    </a:custClr>
    <a:custClr name="Light Cyan">
      <a:srgbClr val="6ECFF6"/>
    </a:custClr>
    <a:custClr name="Pale Cyan">
      <a:srgbClr val="B9E5FB"/>
    </a:custClr>
    <a:custClr name="Dark Green">
      <a:srgbClr val="218535"/>
    </a:custClr>
    <a:custClr name="Green">
      <a:srgbClr val="8DC63F"/>
    </a:custClr>
    <a:custClr name="Light Green">
      <a:srgbClr val="C4DF9B"/>
    </a:custClr>
    <a:custClr name="Pale Green">
      <a:srgbClr val="E0EED0"/>
    </a:custClr>
    <a:custClr name="Light Gray">
      <a:srgbClr val="B6B6B9"/>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38880B7CE533409105C259AF09F19A" ma:contentTypeVersion="11" ma:contentTypeDescription="Create a new document." ma:contentTypeScope="" ma:versionID="b12eb8ba22abd922e53299a078c55a86">
  <xsd:schema xmlns:xsd="http://www.w3.org/2001/XMLSchema" xmlns:xs="http://www.w3.org/2001/XMLSchema" xmlns:p="http://schemas.microsoft.com/office/2006/metadata/properties" xmlns:ns1="http://schemas.microsoft.com/sharepoint/v3" xmlns:ns2="2e8c896f-fd84-491a-bb16-fb60357350f9" targetNamespace="http://schemas.microsoft.com/office/2006/metadata/properties" ma:root="true" ma:fieldsID="8f0f834a4121e8e59af4023925f4e68f" ns1:_="" ns2:_="">
    <xsd:import namespace="http://schemas.microsoft.com/sharepoint/v3"/>
    <xsd:import namespace="2e8c896f-fd84-491a-bb16-fb60357350f9"/>
    <xsd:element name="properties">
      <xsd:complexType>
        <xsd:sequence>
          <xsd:element name="documentManagement">
            <xsd:complexType>
              <xsd:all>
                <xsd:element ref="ns2:Details" minOccurs="0"/>
                <xsd:element ref="ns2:FreshnessDate"/>
                <xsd:element ref="ns2:PrimaryContact"/>
                <xsd:element ref="ns2:Region" minOccurs="0"/>
                <xsd:element ref="ns2:Country" minOccurs="0"/>
                <xsd:element ref="ns1:PublishingRollupImage" minOccurs="0"/>
                <xsd:element ref="ns2:TopicTitle1"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RollupImage" ma:index="13" nillable="true" ma:displayName="Rollup Image" ma:internalName="PublishingRollup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e8c896f-fd84-491a-bb16-fb60357350f9" elementFormDefault="qualified">
    <xsd:import namespace="http://schemas.microsoft.com/office/2006/documentManagement/types"/>
    <xsd:import namespace="http://schemas.microsoft.com/office/infopath/2007/PartnerControls"/>
    <xsd:element name="Details" ma:index="2" nillable="true" ma:displayName="Details" ma:default="" ma:description="Description of the document if needed." ma:internalName="Details">
      <xsd:simpleType>
        <xsd:restriction base="dms:Note">
          <xsd:maxLength value="255"/>
        </xsd:restriction>
      </xsd:simpleType>
    </xsd:element>
    <xsd:element name="FreshnessDate" ma:index="3" ma:displayName="Freshness Date" ma:default="[today]" ma:description="Date originally created or the last date the document was reviewed and considered current." ma:format="DateOnly" ma:internalName="FreshnessDate">
      <xsd:simpleType>
        <xsd:restriction base="dms:DateTime"/>
      </xsd:simpleType>
    </xsd:element>
    <xsd:element name="PrimaryContact" ma:index="4" ma:displayName="Primary Contact" ma:description="Primary contact for this document.  This is not necessarily the author but the person to which users can contact with questions." ma:list="UserInfo" ma:SearchPeopleOnly="false" ma:SharePointGroup="0" ma:internalName="PrimaryContact"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Region" ma:index="5" nillable="true" ma:displayName="Region" ma:default="*Global" ma:description="Nielsen company region." ma:format="Dropdown" ma:internalName="Region">
      <xsd:simpleType>
        <xsd:restriction base="dms:Choice">
          <xsd:enumeration value="*Global"/>
          <xsd:enumeration value="APIMEA"/>
          <xsd:enumeration value="Europe"/>
          <xsd:enumeration value="GC"/>
          <xsd:enumeration value="Latam"/>
          <xsd:enumeration value="North America"/>
        </xsd:restriction>
      </xsd:simpleType>
    </xsd:element>
    <xsd:element name="Country" ma:index="12" nillable="true" ma:displayName="Country" ma:default="*Global" ma:format="Dropdown" ma:internalName="Country">
      <xsd:simpleType>
        <xsd:restriction base="dms:Choice">
          <xsd:enumeration value="*Global"/>
          <xsd:enumeration value="Albania"/>
          <xsd:enumeration value="Algeria"/>
          <xsd:enumeration value="Argentina"/>
          <xsd:enumeration value="Armenia"/>
          <xsd:enumeration value="Australia"/>
          <xsd:enumeration value="Austria"/>
          <xsd:enumeration value="Azerbaijan"/>
          <xsd:enumeration value="Bahrain"/>
          <xsd:enumeration value="Balkans"/>
          <xsd:enumeration value="Baltic States"/>
          <xsd:enumeration value="Bangladesh"/>
          <xsd:enumeration value="Belarus"/>
          <xsd:enumeration value="Belgium"/>
          <xsd:enumeration value="Bolivia"/>
          <xsd:enumeration value="Bosnia"/>
          <xsd:enumeration value="Brazil"/>
          <xsd:enumeration value="Bulgaria"/>
          <xsd:enumeration value="Cameroon"/>
          <xsd:enumeration value="Canada"/>
          <xsd:enumeration value="Chile"/>
          <xsd:enumeration value="China"/>
          <xsd:enumeration value="Colombia"/>
          <xsd:enumeration value="Costa Rica"/>
          <xsd:enumeration value="Croatia"/>
          <xsd:enumeration value="Cyprus"/>
          <xsd:enumeration value="Czech Republic"/>
          <xsd:enumeration value="Denmark"/>
          <xsd:enumeration value="Dominican Republic"/>
          <xsd:enumeration value="Ecuador"/>
          <xsd:enumeration value="Egypt"/>
          <xsd:enumeration value="El Salvador"/>
          <xsd:enumeration value="Estonia"/>
          <xsd:enumeration value="Ethiopia"/>
          <xsd:enumeration value="Finland"/>
          <xsd:enumeration value="France"/>
          <xsd:enumeration value="Georgia"/>
          <xsd:enumeration value="Germany"/>
          <xsd:enumeration value="Ghana"/>
          <xsd:enumeration value="Greece"/>
          <xsd:enumeration value="Guatemala"/>
          <xsd:enumeration value="Honduras"/>
          <xsd:enumeration value="Hong Kong"/>
          <xsd:enumeration value="Hungary"/>
          <xsd:enumeration value="India"/>
          <xsd:enumeration value="Indonesia"/>
          <xsd:enumeration value="Ireland"/>
          <xsd:enumeration value="Israel"/>
          <xsd:enumeration value="Italy"/>
          <xsd:enumeration value="Ivory Coast"/>
          <xsd:enumeration value="Japan"/>
          <xsd:enumeration value="Jordan"/>
          <xsd:enumeration value="Kazakhstan"/>
          <xsd:enumeration value="Kenya"/>
          <xsd:enumeration value="Kuwait"/>
          <xsd:enumeration value="Kyrgystan"/>
          <xsd:enumeration value="Latvia"/>
          <xsd:enumeration value="Lebanon"/>
          <xsd:enumeration value="Libya"/>
          <xsd:enumeration value="Lithuania"/>
          <xsd:enumeration value="Macedonia"/>
          <xsd:enumeration value="Malaysia"/>
          <xsd:enumeration value="Mexico"/>
          <xsd:enumeration value="Moldova"/>
          <xsd:enumeration value="Mongolia"/>
          <xsd:enumeration value="Montenegro"/>
          <xsd:enumeration value="Morocco"/>
          <xsd:enumeration value="Multiple Countries"/>
          <xsd:enumeration value="N/A"/>
          <xsd:enumeration value="Namibia"/>
          <xsd:enumeration value="Nepal"/>
          <xsd:enumeration value="Netherlands, The"/>
          <xsd:enumeration value="New Zealand"/>
          <xsd:enumeration value="Nicaragua"/>
          <xsd:enumeration value="Nigeria"/>
          <xsd:enumeration value="Norway"/>
          <xsd:enumeration value="Oman"/>
          <xsd:enumeration value="Pakistan"/>
          <xsd:enumeration value="Panama"/>
          <xsd:enumeration value="Paraguay"/>
          <xsd:enumeration value="Peru"/>
          <xsd:enumeration value="Philippines"/>
          <xsd:enumeration value="Poland"/>
          <xsd:enumeration value="Portugal"/>
          <xsd:enumeration value="Puerto Rico"/>
          <xsd:enumeration value="Qatar"/>
          <xsd:enumeration value="Romania"/>
          <xsd:enumeration value="Russia"/>
          <xsd:enumeration value="Saudi Arabia"/>
          <xsd:enumeration value="Serbia"/>
          <xsd:enumeration value="Singapore"/>
          <xsd:enumeration value="Slovakia"/>
          <xsd:enumeration value="Slovenia"/>
          <xsd:enumeration value="South Africa"/>
          <xsd:enumeration value="South Korea"/>
          <xsd:enumeration value="Spain"/>
          <xsd:enumeration value="Sri Lanka"/>
          <xsd:enumeration value="Sweden"/>
          <xsd:enumeration value="Switzerland"/>
          <xsd:enumeration value="Syria"/>
          <xsd:enumeration value="Taiwan"/>
          <xsd:enumeration value="Tajikistan"/>
          <xsd:enumeration value="Tanzania"/>
          <xsd:enumeration value="Thailand"/>
          <xsd:enumeration value="Tunisia"/>
          <xsd:enumeration value="Turkemenistan"/>
          <xsd:enumeration value="Turkey"/>
          <xsd:enumeration value="Uganda"/>
          <xsd:enumeration value="Ukraine"/>
          <xsd:enumeration value="United Arab Emirates"/>
          <xsd:enumeration value="United Kingdom"/>
          <xsd:enumeration value="United States"/>
          <xsd:enumeration value="Uruguay"/>
          <xsd:enumeration value="Uzbekistan"/>
          <xsd:enumeration value="Venezuela"/>
          <xsd:enumeration value="Vietnam"/>
          <xsd:enumeration value="Yemen"/>
        </xsd:restriction>
      </xsd:simpleType>
    </xsd:element>
    <xsd:element name="TopicTitle1" ma:index="14" nillable="true" ma:displayName="Topic" ma:format="RadioButtons" ma:internalName="TopicTitle1">
      <xsd:simpleType>
        <xsd:restriction base="dms:Choice">
          <xsd:enumeration value="Client-Related"/>
          <xsd:enumeration value="External Events"/>
          <xsd:enumeration value="HTML Email Instructions"/>
          <xsd:enumeration value="Internal Meeting Templates"/>
          <xsd:enumeration value="Policies/Guidelines"/>
          <xsd:enumeration value="Presentations"/>
          <xsd:enumeration value="Business Cards"/>
          <xsd:enumeration value="Desktop"/>
          <xsd:enumeration value="Email Signature"/>
          <xsd:enumeration value="Stationery"/>
          <xsd:enumeration value="RFP Toolki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TopicTitle1 xmlns="2e8c896f-fd84-491a-bb16-fb60357350f9">Presentations</TopicTitle1>
    <Details xmlns="2e8c896f-fd84-491a-bb16-fb60357350f9" xsi:nil="true"/>
    <PublishingRollupImage xmlns="http://schemas.microsoft.com/sharepoint/v3">&lt;img alt="" border="0" src="https://intranet.nielsen.com/ourcompany/insidenielsen/mktg/MktgImages/PowerPoint%20Lite.jpg" style="BORDER: 0px solid; "&gt;</PublishingRollupImage>
    <Country xmlns="2e8c896f-fd84-491a-bb16-fb60357350f9">*Global</Country>
    <FreshnessDate xmlns="2e8c896f-fd84-491a-bb16-fb60357350f9">2013-01-03T05:00:00+00:00</FreshnessDate>
    <Region xmlns="2e8c896f-fd84-491a-bb16-fb60357350f9">*Global</Region>
    <PrimaryContact xmlns="2e8c896f-fd84-491a-bb16-fb60357350f9">
      <UserInfo>
        <DisplayName>Jantsch, Ellen</DisplayName>
        <AccountId>60253</AccountId>
        <AccountType/>
      </UserInfo>
    </PrimaryContact>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8FABEB-E3BD-40FD-B93D-77D0AF3DC02C}">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2e8c896f-fd84-491a-bb16-fb60357350f9"/>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78DD3C-4482-4353-B4D2-0AEBAB8193DB}">
  <ds:schemaRefs>
    <ds:schemaRef ds:uri="2e8c896f-fd84-491a-bb16-fb60357350f9"/>
    <ds:schemaRef ds:uri="http://purl.org/dc/elements/1.1/"/>
    <ds:schemaRef ds:uri="http://schemas.microsoft.com/office/2006/metadata/properties"/>
    <ds:schemaRef ds:uri="http://schemas.microsoft.com/sharepoint/v3"/>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220E7CE-EC27-445B-AEB1-CE1B2E0D6E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Nielsen 2007-2010 Standard Template.potx</Template>
  <TotalTime>65028</TotalTime>
  <Words>5056</Words>
  <Application>Microsoft Office PowerPoint</Application>
  <PresentationFormat>Widescreen</PresentationFormat>
  <Paragraphs>598</Paragraphs>
  <Slides>43</Slides>
  <Notes>0</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43</vt:i4>
      </vt:variant>
    </vt:vector>
  </HeadingPairs>
  <TitlesOfParts>
    <vt:vector size="50" baseType="lpstr">
      <vt:lpstr>Arial</vt:lpstr>
      <vt:lpstr>Calibri</vt:lpstr>
      <vt:lpstr>MS Mincho</vt:lpstr>
      <vt:lpstr>Segoe UI</vt:lpstr>
      <vt:lpstr>1_2007-2010 Standard Template</vt:lpstr>
      <vt:lpstr>2_2007_2010_Multicolor_Template_Standard_1_14_13</vt:lpstr>
      <vt:lpstr>think-cell Slide</vt:lpstr>
      <vt:lpstr>PowerPoint Presentation</vt:lpstr>
      <vt:lpstr>Survey method</vt:lpstr>
      <vt:lpstr>Voters CONSISTENTLY feel THE economy is on the  right track more so than the country</vt:lpstr>
      <vt:lpstr>Nearly half of voters say health care is among the most important issues facing the country today</vt:lpstr>
      <vt:lpstr>About 2 in 3 voters continue to say u.s. economy Is strong</vt:lpstr>
      <vt:lpstr>Only one quarter of voters now see their economic situation as deteriorating</vt:lpstr>
      <vt:lpstr>Trump approval Rebounds; RepUBLicans stick w/PresIDENT</vt:lpstr>
      <vt:lpstr>Roughly   Majority approve of the job president  trump is doing on the economy, Terrorism</vt:lpstr>
      <vt:lpstr>Trump Numbers Up slightly,  higher than Hillary CLINTON; Pelosi most disliked politician tested</vt:lpstr>
      <vt:lpstr>Both parties have high disapproval ratings, Higher than trump</vt:lpstr>
      <vt:lpstr>Over a quarter of voters think stimulating American jobs should be the top priority </vt:lpstr>
      <vt:lpstr>Majority would not impeach over actions; Two in five would remove from office</vt:lpstr>
      <vt:lpstr>Nearly 2 in 3 voters say the investigations into Russia and trump are hurting the country</vt:lpstr>
      <vt:lpstr>Less than half of voters say comey was doing a good or excellent job as director of the fbi</vt:lpstr>
      <vt:lpstr>voters narrowly think president trump was within  legal power by firing comey</vt:lpstr>
      <vt:lpstr>2 in 3 voters think trump asked for comey’s loyalty  and for comey to let the Flynn matter go</vt:lpstr>
      <vt:lpstr>Roughly 6 In 10 voters think that if president trump  said those things, he was not obstructing justice</vt:lpstr>
      <vt:lpstr>Nearly 3 in 5 voters think comey’s memos are property  of the u.s. government</vt:lpstr>
      <vt:lpstr>Over half of voters think Comey’s leaks were  motivated by his desire to tell American people the truth</vt:lpstr>
      <vt:lpstr>Less  SLIGHT MAJORITY of voters DON’T think president trump  colluded with the Russians during the election</vt:lpstr>
      <vt:lpstr>6 in 10 voters say there has been no evidence of  collusion by president trump and the Russians</vt:lpstr>
      <vt:lpstr>3 in 5 voters think comey should have told Americans that president trump was not under investigation</vt:lpstr>
      <vt:lpstr>Less than half of voters think trump’s unease with the Russia probe was because he had something to hide</vt:lpstr>
      <vt:lpstr>over half of voters think Mueller’s FRIENDSHIP  WITH COMEY DISQUALIFIES HIM AS special counsel</vt:lpstr>
      <vt:lpstr>58 per cent of voters think Loretta lynch should be investigated given her meeting with bill clinton</vt:lpstr>
      <vt:lpstr>Majority of voters concerned about many areas OF THE RUSSIA INVESTIGATION</vt:lpstr>
      <vt:lpstr>Majority feels there is a campaign to delegitimize the President; just over half feel it is the SO-CALLED “Deep State”</vt:lpstr>
      <vt:lpstr>Majority feel a weak campaign is to blame for Clinton’s loss</vt:lpstr>
      <vt:lpstr>Many feel that harm outweighing benefits is a  convincing reason to end Russia investigation with no action</vt:lpstr>
      <vt:lpstr>Comey is strongest witness against Trump; his testimony, not Russian connections biggest issue</vt:lpstr>
      <vt:lpstr>Majority of voters more favorable to trump after effort to bring home student held captive in north korea</vt:lpstr>
      <vt:lpstr>Majority of voters think Political violence in the u.s. is increasing</vt:lpstr>
      <vt:lpstr>Over One third of Voters Say the media is prompting political violence</vt:lpstr>
      <vt:lpstr>Portrayals of violence against the president are contributing to political violence in the u.s., says Majority</vt:lpstr>
      <vt:lpstr>Voters are split when it comes to how the media is treating the president</vt:lpstr>
      <vt:lpstr>Most Voters Don’t seem to believe the unity shown  after the congressional shooting will last</vt:lpstr>
      <vt:lpstr>Majority of Voters are against raising the U.S. government’s debt ceiling </vt:lpstr>
      <vt:lpstr>Both parties would be equally blamed for a government shutdown according to most voters</vt:lpstr>
      <vt:lpstr>Majority OF VOTERS favors holding up congressional  pay if budget fails to pass on time</vt:lpstr>
      <vt:lpstr>Majority feels climate change is real; split on whether  it’s a most important issue</vt:lpstr>
      <vt:lpstr>Majority favors offering incentives and setting  tougher emission standards to curb climate change</vt:lpstr>
      <vt:lpstr>Majority knows the U.S. pulled out of climate  agreement; slight majority says it was wrong</vt:lpstr>
      <vt:lpstr>Yet nearly three quarters say U.S. should renegotiate the paris agreement</vt:lpstr>
    </vt:vector>
  </TitlesOfParts>
  <Company>Nielsen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2007-2010 Standard Template Lite</dc:title>
  <dc:creator>Ellen Jantsch</dc:creator>
  <cp:lastModifiedBy>Dritan Nesho</cp:lastModifiedBy>
  <cp:revision>1514</cp:revision>
  <cp:lastPrinted>2017-01-31T20:54:48Z</cp:lastPrinted>
  <dcterms:created xsi:type="dcterms:W3CDTF">2012-12-22T21:35:06Z</dcterms:created>
  <dcterms:modified xsi:type="dcterms:W3CDTF">2017-06-26T13:21:41Z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0x0101000538880B7CE533409105C259AF09F19A</vt:lpwstr>
  </property>
</Properties>
</file>