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ags/tag15.xml" ContentType="application/vnd.openxmlformats-officedocument.presentationml.tags+xml"/>
  <Override PartName="/ppt/tags/tag16.xml" ContentType="application/vnd.openxmlformats-officedocument.presentationml.tag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ags/tag17.xml" ContentType="application/vnd.openxmlformats-officedocument.presentationml.tags+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ags/tag18.xml" ContentType="application/vnd.openxmlformats-officedocument.presentationml.tags+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ags/tag19.xml" ContentType="application/vnd.openxmlformats-officedocument.presentationml.tags+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ags/tag20.xml" ContentType="application/vnd.openxmlformats-officedocument.presentationml.tags+xml"/>
  <Override PartName="/ppt/tags/tag21.xml" ContentType="application/vnd.openxmlformats-officedocument.presentationml.tags+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ags/tag22.xml" ContentType="application/vnd.openxmlformats-officedocument.presentationml.tags+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4"/>
  </p:sldMasterIdLst>
  <p:notesMasterIdLst>
    <p:notesMasterId r:id="rId46"/>
  </p:notesMasterIdLst>
  <p:handoutMasterIdLst>
    <p:handoutMasterId r:id="rId47"/>
  </p:handoutMasterIdLst>
  <p:sldIdLst>
    <p:sldId id="956" r:id="rId5"/>
    <p:sldId id="957" r:id="rId6"/>
    <p:sldId id="1004" r:id="rId7"/>
    <p:sldId id="970" r:id="rId8"/>
    <p:sldId id="1001" r:id="rId9"/>
    <p:sldId id="1002" r:id="rId10"/>
    <p:sldId id="1003" r:id="rId11"/>
    <p:sldId id="1005" r:id="rId12"/>
    <p:sldId id="971" r:id="rId13"/>
    <p:sldId id="972" r:id="rId14"/>
    <p:sldId id="973" r:id="rId15"/>
    <p:sldId id="974" r:id="rId16"/>
    <p:sldId id="975" r:id="rId17"/>
    <p:sldId id="976" r:id="rId18"/>
    <p:sldId id="979" r:id="rId19"/>
    <p:sldId id="983" r:id="rId20"/>
    <p:sldId id="985" r:id="rId21"/>
    <p:sldId id="984" r:id="rId22"/>
    <p:sldId id="986" r:id="rId23"/>
    <p:sldId id="987" r:id="rId24"/>
    <p:sldId id="988" r:id="rId25"/>
    <p:sldId id="989" r:id="rId26"/>
    <p:sldId id="990" r:id="rId27"/>
    <p:sldId id="991" r:id="rId28"/>
    <p:sldId id="992" r:id="rId29"/>
    <p:sldId id="993" r:id="rId30"/>
    <p:sldId id="994" r:id="rId31"/>
    <p:sldId id="995" r:id="rId32"/>
    <p:sldId id="996" r:id="rId33"/>
    <p:sldId id="997" r:id="rId34"/>
    <p:sldId id="998" r:id="rId35"/>
    <p:sldId id="999" r:id="rId36"/>
    <p:sldId id="1000" r:id="rId37"/>
    <p:sldId id="960" r:id="rId38"/>
    <p:sldId id="964" r:id="rId39"/>
    <p:sldId id="965" r:id="rId40"/>
    <p:sldId id="966" r:id="rId41"/>
    <p:sldId id="967" r:id="rId42"/>
    <p:sldId id="968" r:id="rId43"/>
    <p:sldId id="958" r:id="rId44"/>
    <p:sldId id="959" r:id="rId45"/>
  </p:sldIdLst>
  <p:sldSz cx="12192000" cy="6858000"/>
  <p:notesSz cx="6858000" cy="9236075"/>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8" userDrawn="1">
          <p15:clr>
            <a:srgbClr val="A4A3A4"/>
          </p15:clr>
        </p15:guide>
        <p15:guide id="2" orient="horz" pos="1008" userDrawn="1">
          <p15:clr>
            <a:srgbClr val="A4A3A4"/>
          </p15:clr>
        </p15:guide>
        <p15:guide id="3" orient="horz" pos="1200" userDrawn="1">
          <p15:clr>
            <a:srgbClr val="A4A3A4"/>
          </p15:clr>
        </p15:guide>
        <p15:guide id="4" orient="horz" pos="1248" userDrawn="1">
          <p15:clr>
            <a:srgbClr val="A4A3A4"/>
          </p15:clr>
        </p15:guide>
        <p15:guide id="5" pos="2752" userDrawn="1">
          <p15:clr>
            <a:srgbClr val="A4A3A4"/>
          </p15:clr>
        </p15:guide>
        <p15:guide id="6" pos="6816" userDrawn="1">
          <p15:clr>
            <a:srgbClr val="A4A3A4"/>
          </p15:clr>
        </p15:guide>
        <p15:guide id="7" pos="7679" userDrawn="1">
          <p15:clr>
            <a:srgbClr val="A4A3A4"/>
          </p15:clr>
        </p15:guide>
        <p15:guide id="8" pos="512" userDrawn="1">
          <p15:clr>
            <a:srgbClr val="A4A3A4"/>
          </p15:clr>
        </p15:guide>
        <p15:guide id="9" pos="7437" userDrawn="1">
          <p15:clr>
            <a:srgbClr val="A4A3A4"/>
          </p15:clr>
        </p15:guide>
        <p15:guide id="10" orient="horz" pos="4080" userDrawn="1">
          <p15:clr>
            <a:srgbClr val="A4A3A4"/>
          </p15:clr>
        </p15:guide>
        <p15:guide id="11" orient="horz" pos="2256" userDrawn="1">
          <p15:clr>
            <a:srgbClr val="A4A3A4"/>
          </p15:clr>
        </p15:guide>
        <p15:guide id="12" orient="horz" pos="4224" userDrawn="1">
          <p15:clr>
            <a:srgbClr val="A4A3A4"/>
          </p15:clr>
        </p15:guide>
        <p15:guide id="13" orient="horz" pos="1488" userDrawn="1">
          <p15:clr>
            <a:srgbClr val="A4A3A4"/>
          </p15:clr>
        </p15:guide>
        <p15:guide id="14" orient="horz" pos="3456" userDrawn="1">
          <p15:clr>
            <a:srgbClr val="A4A3A4"/>
          </p15:clr>
        </p15:guide>
        <p15:guide id="15" pos="3520" userDrawn="1">
          <p15:clr>
            <a:srgbClr val="A4A3A4"/>
          </p15:clr>
        </p15:guide>
        <p15:guide id="16" pos="2848" userDrawn="1">
          <p15:clr>
            <a:srgbClr val="A4A3A4"/>
          </p15:clr>
        </p15:guide>
        <p15:guide id="17" pos="7565" userDrawn="1">
          <p15:clr>
            <a:srgbClr val="A4A3A4"/>
          </p15:clr>
        </p15:guide>
        <p15:guide id="18" pos="5248" userDrawn="1">
          <p15:clr>
            <a:srgbClr val="A4A3A4"/>
          </p15:clr>
        </p15:guide>
        <p15:guide id="19" pos="576" userDrawn="1">
          <p15:clr>
            <a:srgbClr val="A4A3A4"/>
          </p15:clr>
        </p15:guide>
        <p15:guide id="20" pos="7456" userDrawn="1">
          <p15:clr>
            <a:srgbClr val="A4A3A4"/>
          </p15:clr>
        </p15:guide>
        <p15:guide id="21" pos="6784" userDrawn="1">
          <p15:clr>
            <a:srgbClr val="A4A3A4"/>
          </p15:clr>
        </p15:guide>
        <p15:guide id="22" pos="4864" userDrawn="1">
          <p15:clr>
            <a:srgbClr val="A4A3A4"/>
          </p15:clr>
        </p15:guide>
        <p15:guide id="23" orient="horz" pos="2784" userDrawn="1">
          <p15:clr>
            <a:srgbClr val="A4A3A4"/>
          </p15:clr>
        </p15:guide>
        <p15:guide id="24" orient="horz" pos="768" userDrawn="1">
          <p15:clr>
            <a:srgbClr val="A4A3A4"/>
          </p15:clr>
        </p15:guide>
        <p15:guide id="25" pos="4288" userDrawn="1">
          <p15:clr>
            <a:srgbClr val="A4A3A4"/>
          </p15:clr>
        </p15:guide>
        <p15:guide id="26" pos="6048" userDrawn="1">
          <p15:clr>
            <a:srgbClr val="A4A3A4"/>
          </p15:clr>
        </p15:guide>
        <p15:guide id="27" pos="2368" userDrawn="1">
          <p15:clr>
            <a:srgbClr val="A4A3A4"/>
          </p15:clr>
        </p15:guide>
        <p15:guide id="28" pos="3840" userDrawn="1">
          <p15:clr>
            <a:srgbClr val="A4A3A4"/>
          </p15:clr>
        </p15:guide>
        <p15:guide id="29" pos="2336" userDrawn="1">
          <p15:clr>
            <a:srgbClr val="A4A3A4"/>
          </p15:clr>
        </p15:guide>
        <p15:guide id="30" pos="7552" userDrawn="1">
          <p15:clr>
            <a:srgbClr val="A4A3A4"/>
          </p15:clr>
        </p15:guide>
        <p15:guide id="31" pos="4096" userDrawn="1">
          <p15:clr>
            <a:srgbClr val="A4A3A4"/>
          </p15:clr>
        </p15:guide>
        <p15:guide id="32" orient="horz" pos="1344" userDrawn="1">
          <p15:clr>
            <a:srgbClr val="A4A3A4"/>
          </p15:clr>
        </p15:guide>
        <p15:guide id="33" pos="7245" userDrawn="1">
          <p15:clr>
            <a:srgbClr val="A4A3A4"/>
          </p15:clr>
        </p15:guide>
        <p15:guide id="34" orient="horz" pos="4319" userDrawn="1">
          <p15:clr>
            <a:srgbClr val="A4A3A4"/>
          </p15:clr>
        </p15:guide>
        <p15:guide id="35" pos="7551" userDrawn="1">
          <p15:clr>
            <a:srgbClr val="A4A3A4"/>
          </p15:clr>
        </p15:guide>
        <p15:guide id="36" pos="4480" userDrawn="1">
          <p15:clr>
            <a:srgbClr val="A4A3A4"/>
          </p15:clr>
        </p15:guide>
        <p15:guide id="37" orient="horz" pos="1104" userDrawn="1">
          <p15:clr>
            <a:srgbClr val="A4A3A4"/>
          </p15:clr>
        </p15:guide>
        <p15:guide id="38" orient="horz" pos="2976" userDrawn="1">
          <p15:clr>
            <a:srgbClr val="A4A3A4"/>
          </p15:clr>
        </p15:guide>
        <p15:guide id="39" orient="horz" pos="576" userDrawn="1">
          <p15:clr>
            <a:srgbClr val="A4A3A4"/>
          </p15:clr>
        </p15:guide>
        <p15:guide id="40" pos="3136" userDrawn="1">
          <p15:clr>
            <a:srgbClr val="A4A3A4"/>
          </p15:clr>
        </p15:guide>
        <p15:guide id="41" pos="1024" userDrawn="1">
          <p15:clr>
            <a:srgbClr val="A4A3A4"/>
          </p15:clr>
        </p15:guide>
        <p15:guide id="42" pos="4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fronk" initials="r" lastIdx="7" clrIdx="0"/>
  <p:cmAuthor id="1" name="Andrew Oberright" initials="" lastIdx="1" clrIdx="1"/>
  <p:cmAuthor id="2" name="Dain Van Schoyck" initials="" lastIdx="0" clrIdx="2"/>
  <p:cmAuthor id="3" name="Fronk, Robert" initials="FR" lastIdx="4" clrIdx="3"/>
  <p:cmAuthor id="4" name="Marocco, Lynn" initials="ML" lastIdx="1" clrIdx="4">
    <p:extLst/>
  </p:cmAuthor>
  <p:cmAuthor id="5" name="Salomon, Wendy" initials="SW" lastIdx="1" clrIdx="5"/>
  <p:cmAuthor id="6" name="Shannon Missal, Lawrence" initials="SML" lastIdx="27" clrIdx="6">
    <p:extLst>
      <p:ext uri="{19B8F6BF-5375-455C-9EA6-DF929625EA0E}">
        <p15:presenceInfo xmlns:p15="http://schemas.microsoft.com/office/powerpoint/2012/main" userId="S-1-5-21-1606980848-115176313-839522115-1098772" providerId="AD"/>
      </p:ext>
    </p:extLst>
  </p:cmAuthor>
  <p:cmAuthor id="7" name="Krohn, Leslie" initials="KL" lastIdx="5" clrIdx="7">
    <p:extLst>
      <p:ext uri="{19B8F6BF-5375-455C-9EA6-DF929625EA0E}">
        <p15:presenceInfo xmlns:p15="http://schemas.microsoft.com/office/powerpoint/2012/main" userId="S-1-5-21-1606980848-115176313-839522115-749675" providerId="AD"/>
      </p:ext>
    </p:extLst>
  </p:cmAuthor>
  <p:cmAuthor id="8" name="Kiniorski, Elizabeth" initials="KE" lastIdx="8" clrIdx="8">
    <p:extLst>
      <p:ext uri="{19B8F6BF-5375-455C-9EA6-DF929625EA0E}">
        <p15:presenceInfo xmlns:p15="http://schemas.microsoft.com/office/powerpoint/2012/main" userId="S-1-5-21-1606980848-115176313-839522115-1096501" providerId="AD"/>
      </p:ext>
    </p:extLst>
  </p:cmAuthor>
  <p:cmAuthor id="9" name="Simmons, Sarah" initials="SS" lastIdx="5" clrIdx="9">
    <p:extLst>
      <p:ext uri="{19B8F6BF-5375-455C-9EA6-DF929625EA0E}">
        <p15:presenceInfo xmlns:p15="http://schemas.microsoft.com/office/powerpoint/2012/main" userId="S-1-5-21-1606980848-115176313-839522115-1098786" providerId="AD"/>
      </p:ext>
    </p:extLst>
  </p:cmAuthor>
  <p:cmAuthor id="10" name="Bell Dickson, Robyn" initials="BDR" lastIdx="44" clrIdx="10">
    <p:extLst>
      <p:ext uri="{19B8F6BF-5375-455C-9EA6-DF929625EA0E}">
        <p15:presenceInfo xmlns:p15="http://schemas.microsoft.com/office/powerpoint/2012/main" userId="S-1-5-21-1606980848-115176313-839522115-1090779" providerId="AD"/>
      </p:ext>
    </p:extLst>
  </p:cmAuthor>
  <p:cmAuthor id="11" name="Birth, Allyssa" initials="BA" lastIdx="2" clrIdx="11">
    <p:extLst>
      <p:ext uri="{19B8F6BF-5375-455C-9EA6-DF929625EA0E}">
        <p15:presenceInfo xmlns:p15="http://schemas.microsoft.com/office/powerpoint/2012/main" userId="S-1-5-21-1606980848-115176313-839522115-3461248" providerId="AD"/>
      </p:ext>
    </p:extLst>
  </p:cmAuthor>
  <p:cmAuthor id="12" name="Hill, Lauren" initials="HL" lastIdx="40" clrIdx="12">
    <p:extLst>
      <p:ext uri="{19B8F6BF-5375-455C-9EA6-DF929625EA0E}">
        <p15:presenceInfo xmlns:p15="http://schemas.microsoft.com/office/powerpoint/2012/main" userId="S-1-5-21-1606980848-115176313-839522115-3699752" providerId="AD"/>
      </p:ext>
    </p:extLst>
  </p:cmAuthor>
  <p:cmAuthor id="13" name="Scardino, Christina" initials="SC" lastIdx="7" clrIdx="13">
    <p:extLst>
      <p:ext uri="{19B8F6BF-5375-455C-9EA6-DF929625EA0E}">
        <p15:presenceInfo xmlns:p15="http://schemas.microsoft.com/office/powerpoint/2012/main" userId="S-1-5-21-1606980848-115176313-839522115-36503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9"/>
    <a:srgbClr val="44546A"/>
    <a:srgbClr val="A10028"/>
    <a:srgbClr val="262626"/>
    <a:srgbClr val="707276"/>
    <a:srgbClr val="999999"/>
    <a:srgbClr val="000000"/>
    <a:srgbClr val="004E6D"/>
    <a:srgbClr val="FF8300"/>
    <a:srgbClr val="DCDB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4434" autoAdjust="0"/>
  </p:normalViewPr>
  <p:slideViewPr>
    <p:cSldViewPr showGuides="1">
      <p:cViewPr varScale="1">
        <p:scale>
          <a:sx n="113" d="100"/>
          <a:sy n="113" d="100"/>
        </p:scale>
        <p:origin x="462" y="96"/>
      </p:cViewPr>
      <p:guideLst>
        <p:guide orient="horz" pos="4128"/>
        <p:guide orient="horz" pos="1008"/>
        <p:guide orient="horz" pos="1200"/>
        <p:guide orient="horz" pos="1248"/>
        <p:guide pos="2752"/>
        <p:guide pos="6816"/>
        <p:guide pos="7679"/>
        <p:guide pos="512"/>
        <p:guide pos="7437"/>
        <p:guide orient="horz" pos="4080"/>
        <p:guide orient="horz" pos="2256"/>
        <p:guide orient="horz" pos="4224"/>
        <p:guide orient="horz" pos="1488"/>
        <p:guide orient="horz" pos="3456"/>
        <p:guide pos="3520"/>
        <p:guide pos="2848"/>
        <p:guide pos="7565"/>
        <p:guide pos="5248"/>
        <p:guide pos="576"/>
        <p:guide pos="7456"/>
        <p:guide pos="6784"/>
        <p:guide pos="4864"/>
        <p:guide orient="horz" pos="2784"/>
        <p:guide orient="horz" pos="768"/>
        <p:guide pos="4288"/>
        <p:guide pos="6048"/>
        <p:guide pos="2368"/>
        <p:guide pos="3840"/>
        <p:guide pos="2336"/>
        <p:guide pos="7552"/>
        <p:guide pos="4096"/>
        <p:guide orient="horz" pos="1344"/>
        <p:guide pos="7245"/>
        <p:guide orient="horz" pos="4319"/>
        <p:guide pos="7551"/>
        <p:guide pos="4480"/>
        <p:guide orient="horz" pos="1104"/>
        <p:guide orient="horz" pos="2976"/>
        <p:guide orient="horz" pos="576"/>
        <p:guide pos="3136"/>
        <p:guide pos="1024"/>
        <p:guide pos="416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6.xml"/><Relationship Id="rId1" Type="http://schemas.microsoft.com/office/2011/relationships/chartStyle" Target="style46.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4E6D"/>
            </a:solidFill>
            <a:ln>
              <a:noFill/>
            </a:ln>
            <a:effectLst/>
          </c:spPr>
          <c:invertIfNegative val="0"/>
          <c:dPt>
            <c:idx val="0"/>
            <c:invertIfNegative val="0"/>
            <c:bubble3D val="0"/>
            <c:spPr>
              <a:solidFill>
                <a:srgbClr val="004E6D"/>
              </a:solidFill>
              <a:ln>
                <a:noFill/>
              </a:ln>
              <a:effectLst/>
            </c:spPr>
            <c:extLst xmlns:c16r2="http://schemas.microsoft.com/office/drawing/2015/06/chart">
              <c:ext xmlns:c16="http://schemas.microsoft.com/office/drawing/2014/chart" uri="{C3380CC4-5D6E-409C-BE32-E72D297353CC}">
                <c16:uniqueId val="{00000001-6CD8-4AA6-B02B-094D7F9559BA}"/>
              </c:ext>
            </c:extLst>
          </c:dPt>
          <c:dPt>
            <c:idx val="1"/>
            <c:invertIfNegative val="0"/>
            <c:bubble3D val="0"/>
            <c:spPr>
              <a:solidFill>
                <a:srgbClr val="004E6D"/>
              </a:solidFill>
              <a:ln>
                <a:noFill/>
              </a:ln>
              <a:effectLst/>
            </c:spPr>
            <c:extLst xmlns:c16r2="http://schemas.microsoft.com/office/drawing/2015/06/chart">
              <c:ext xmlns:c16="http://schemas.microsoft.com/office/drawing/2014/chart" uri="{C3380CC4-5D6E-409C-BE32-E72D297353CC}">
                <c16:uniqueId val="{00000001-AC13-439B-AAE6-DE601D4A9501}"/>
              </c:ext>
            </c:extLst>
          </c:dPt>
          <c:dPt>
            <c:idx val="3"/>
            <c:invertIfNegative val="0"/>
            <c:bubble3D val="0"/>
            <c:spPr>
              <a:solidFill>
                <a:srgbClr val="004E6D"/>
              </a:solidFill>
              <a:ln>
                <a:noFill/>
              </a:ln>
              <a:effectLst/>
            </c:spPr>
            <c:extLst xmlns:c16r2="http://schemas.microsoft.com/office/drawing/2015/06/chart">
              <c:ext xmlns:c16="http://schemas.microsoft.com/office/drawing/2014/chart" uri="{C3380CC4-5D6E-409C-BE32-E72D297353CC}">
                <c16:uniqueId val="{00000005-6CD8-4AA6-B02B-094D7F9559BA}"/>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country feb</c:v>
                </c:pt>
                <c:pt idx="1">
                  <c:v>country march</c:v>
                </c:pt>
                <c:pt idx="2">
                  <c:v>country april</c:v>
                </c:pt>
                <c:pt idx="3">
                  <c:v>country may</c:v>
                </c:pt>
                <c:pt idx="4">
                  <c:v>Country June</c:v>
                </c:pt>
                <c:pt idx="5">
                  <c:v>Country July</c:v>
                </c:pt>
                <c:pt idx="6">
                  <c:v>Country August</c:v>
                </c:pt>
                <c:pt idx="8">
                  <c:v>econ feb</c:v>
                </c:pt>
                <c:pt idx="9">
                  <c:v>econ march</c:v>
                </c:pt>
                <c:pt idx="10">
                  <c:v>econ april</c:v>
                </c:pt>
                <c:pt idx="11">
                  <c:v>econ may</c:v>
                </c:pt>
                <c:pt idx="12">
                  <c:v>econ june</c:v>
                </c:pt>
                <c:pt idx="13">
                  <c:v>econ july</c:v>
                </c:pt>
                <c:pt idx="14">
                  <c:v>econ August</c:v>
                </c:pt>
              </c:strCache>
            </c:strRef>
          </c:cat>
          <c:val>
            <c:numRef>
              <c:f>Sheet1!$B$2:$B$16</c:f>
              <c:numCache>
                <c:formatCode>0%</c:formatCode>
                <c:ptCount val="15"/>
                <c:pt idx="0">
                  <c:v>0.34</c:v>
                </c:pt>
                <c:pt idx="1">
                  <c:v>0.37</c:v>
                </c:pt>
                <c:pt idx="2">
                  <c:v>0.36</c:v>
                </c:pt>
                <c:pt idx="3">
                  <c:v>0.34</c:v>
                </c:pt>
                <c:pt idx="4">
                  <c:v>0.32</c:v>
                </c:pt>
                <c:pt idx="5">
                  <c:v>0.32</c:v>
                </c:pt>
                <c:pt idx="6">
                  <c:v>0.3</c:v>
                </c:pt>
                <c:pt idx="8">
                  <c:v>0.42</c:v>
                </c:pt>
                <c:pt idx="9">
                  <c:v>0.46</c:v>
                </c:pt>
                <c:pt idx="10">
                  <c:v>0.41</c:v>
                </c:pt>
                <c:pt idx="11">
                  <c:v>0.45</c:v>
                </c:pt>
                <c:pt idx="12">
                  <c:v>0.44</c:v>
                </c:pt>
                <c:pt idx="13">
                  <c:v>0.44</c:v>
                </c:pt>
                <c:pt idx="14">
                  <c:v>0.47</c:v>
                </c:pt>
              </c:numCache>
            </c:numRef>
          </c:val>
          <c:extLst xmlns:c16r2="http://schemas.microsoft.com/office/drawing/2015/06/chart">
            <c:ext xmlns:c16="http://schemas.microsoft.com/office/drawing/2014/chart" uri="{C3380CC4-5D6E-409C-BE32-E72D297353CC}">
              <c16:uniqueId val="{00000002-AC13-439B-AAE6-DE601D4A9501}"/>
            </c:ext>
          </c:extLst>
        </c:ser>
        <c:dLbls>
          <c:showLegendKey val="0"/>
          <c:showVal val="0"/>
          <c:showCatName val="0"/>
          <c:showSerName val="0"/>
          <c:showPercent val="0"/>
          <c:showBubbleSize val="0"/>
        </c:dLbls>
        <c:gapWidth val="125"/>
        <c:overlap val="-27"/>
        <c:axId val="276551464"/>
        <c:axId val="276557736"/>
      </c:barChart>
      <c:catAx>
        <c:axId val="276551464"/>
        <c:scaling>
          <c:orientation val="minMax"/>
        </c:scaling>
        <c:delete val="1"/>
        <c:axPos val="b"/>
        <c:numFmt formatCode="General" sourceLinked="1"/>
        <c:majorTickMark val="none"/>
        <c:minorTickMark val="none"/>
        <c:tickLblPos val="nextTo"/>
        <c:crossAx val="276557736"/>
        <c:crosses val="autoZero"/>
        <c:auto val="1"/>
        <c:lblAlgn val="ctr"/>
        <c:lblOffset val="100"/>
        <c:noMultiLvlLbl val="0"/>
      </c:catAx>
      <c:valAx>
        <c:axId val="276557736"/>
        <c:scaling>
          <c:orientation val="minMax"/>
          <c:max val="1"/>
        </c:scaling>
        <c:delete val="1"/>
        <c:axPos val="l"/>
        <c:numFmt formatCode="0%" sourceLinked="1"/>
        <c:majorTickMark val="none"/>
        <c:minorTickMark val="none"/>
        <c:tickLblPos val="nextTo"/>
        <c:crossAx val="276551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7198725923676132E-2"/>
          <c:y val="3.2948183144728374E-2"/>
          <c:w val="0.33051868972860921"/>
          <c:h val="0.88760200956801261"/>
        </c:manualLayout>
      </c:layout>
      <c:barChart>
        <c:barDir val="col"/>
        <c:grouping val="percentStacked"/>
        <c:varyColors val="0"/>
        <c:ser>
          <c:idx val="0"/>
          <c:order val="0"/>
          <c:tx>
            <c:strRef>
              <c:f>Sheet1!$B$1</c:f>
              <c:strCache>
                <c:ptCount val="1"/>
                <c:pt idx="0">
                  <c:v>No opinion</c:v>
                </c:pt>
              </c:strCache>
            </c:strRef>
          </c:tx>
          <c:spPr>
            <a:solidFill>
              <a:schemeClr val="tx2">
                <a:alpha val="40000"/>
              </a:schemeClr>
            </a:solidFill>
            <a:ln>
              <a:noFill/>
            </a:ln>
            <a:effectLst/>
          </c:spPr>
          <c:invertIfNegative val="0"/>
          <c:dPt>
            <c:idx val="1"/>
            <c:invertIfNegative val="0"/>
            <c:bubble3D val="0"/>
            <c:spPr>
              <a:solidFill>
                <a:schemeClr val="tx2">
                  <a:alpha val="40000"/>
                </a:schemeClr>
              </a:solidFill>
              <a:ln>
                <a:noFill/>
              </a:ln>
              <a:effectLst/>
            </c:spPr>
            <c:extLst xmlns:c16r2="http://schemas.microsoft.com/office/drawing/2015/06/chart">
              <c:ext xmlns:c16="http://schemas.microsoft.com/office/drawing/2014/chart" uri="{C3380CC4-5D6E-409C-BE32-E72D297353CC}">
                <c16:uniqueId val="{00000001-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0.1</c:v>
                </c:pt>
              </c:numCache>
            </c:numRef>
          </c:val>
          <c:extLst xmlns:c16r2="http://schemas.microsoft.com/office/drawing/2015/06/chart">
            <c:ext xmlns:c16="http://schemas.microsoft.com/office/drawing/2014/chart" uri="{C3380CC4-5D6E-409C-BE32-E72D297353CC}">
              <c16:uniqueId val="{00000000-CCFA-489D-8FA9-B02ED28A7451}"/>
            </c:ext>
          </c:extLst>
        </c:ser>
        <c:ser>
          <c:idx val="1"/>
          <c:order val="1"/>
          <c:tx>
            <c:strRef>
              <c:f>Sheet1!$C$1</c:f>
              <c:strCache>
                <c:ptCount val="1"/>
                <c:pt idx="0">
                  <c:v>Just as well off</c:v>
                </c:pt>
              </c:strCache>
            </c:strRef>
          </c:tx>
          <c:spPr>
            <a:solidFill>
              <a:schemeClr val="tx1">
                <a:lumMod val="60000"/>
                <a:lumOff val="40000"/>
                <a:alpha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0.4</c:v>
                </c:pt>
              </c:numCache>
            </c:numRef>
          </c:val>
          <c:extLst xmlns:c16r2="http://schemas.microsoft.com/office/drawing/2015/06/chart">
            <c:ext xmlns:c16="http://schemas.microsoft.com/office/drawing/2014/chart" uri="{C3380CC4-5D6E-409C-BE32-E72D297353CC}">
              <c16:uniqueId val="{00000001-CCFA-489D-8FA9-B02ED28A7451}"/>
            </c:ext>
          </c:extLst>
        </c:ser>
        <c:ser>
          <c:idx val="2"/>
          <c:order val="2"/>
          <c:tx>
            <c:strRef>
              <c:f>Sheet1!$D$1</c:f>
              <c:strCache>
                <c:ptCount val="1"/>
                <c:pt idx="0">
                  <c:v>Getting worse</c:v>
                </c:pt>
              </c:strCache>
            </c:strRef>
          </c:tx>
          <c:spPr>
            <a:solidFill>
              <a:srgbClr val="A10028">
                <a:alpha val="80000"/>
              </a:srgbClr>
            </a:solidFill>
            <a:ln>
              <a:noFill/>
            </a:ln>
            <a:effectLst/>
          </c:spPr>
          <c:invertIfNegative val="0"/>
          <c:dPt>
            <c:idx val="1"/>
            <c:invertIfNegative val="0"/>
            <c:bubble3D val="0"/>
            <c:spPr>
              <a:solidFill>
                <a:srgbClr val="A10028">
                  <a:alpha val="80000"/>
                </a:srgbClr>
              </a:solidFill>
              <a:ln>
                <a:noFill/>
              </a:ln>
              <a:effectLst/>
            </c:spPr>
            <c:extLst xmlns:c16r2="http://schemas.microsoft.com/office/drawing/2015/06/chart">
              <c:ext xmlns:c16="http://schemas.microsoft.com/office/drawing/2014/chart" uri="{C3380CC4-5D6E-409C-BE32-E72D297353CC}">
                <c16:uniqueId val="{00000003-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0.24</c:v>
                </c:pt>
              </c:numCache>
            </c:numRef>
          </c:val>
          <c:extLst xmlns:c16r2="http://schemas.microsoft.com/office/drawing/2015/06/chart">
            <c:ext xmlns:c16="http://schemas.microsoft.com/office/drawing/2014/chart" uri="{C3380CC4-5D6E-409C-BE32-E72D297353CC}">
              <c16:uniqueId val="{00000002-CCFA-489D-8FA9-B02ED28A7451}"/>
            </c:ext>
          </c:extLst>
        </c:ser>
        <c:ser>
          <c:idx val="3"/>
          <c:order val="3"/>
          <c:tx>
            <c:strRef>
              <c:f>Sheet1!$E$1</c:f>
              <c:strCache>
                <c:ptCount val="1"/>
                <c:pt idx="0">
                  <c:v>Improving</c:v>
                </c:pt>
              </c:strCache>
            </c:strRef>
          </c:tx>
          <c:spPr>
            <a:solidFill>
              <a:srgbClr val="009DD9"/>
            </a:solidFill>
            <a:ln>
              <a:noFill/>
            </a:ln>
            <a:effectLst/>
          </c:spPr>
          <c:invertIfNegative val="0"/>
          <c:dPt>
            <c:idx val="1"/>
            <c:invertIfNegative val="0"/>
            <c:bubble3D val="0"/>
            <c:spPr>
              <a:solidFill>
                <a:srgbClr val="009DD9"/>
              </a:solidFill>
              <a:ln>
                <a:noFill/>
              </a:ln>
              <a:effectLst/>
            </c:spPr>
            <c:extLst xmlns:c16r2="http://schemas.microsoft.com/office/drawing/2015/06/chart">
              <c:ext xmlns:c16="http://schemas.microsoft.com/office/drawing/2014/chart" uri="{C3380CC4-5D6E-409C-BE32-E72D297353CC}">
                <c16:uniqueId val="{00000005-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0.27</c:v>
                </c:pt>
              </c:numCache>
            </c:numRef>
          </c:val>
          <c:extLst xmlns:c16r2="http://schemas.microsoft.com/office/drawing/2015/06/chart">
            <c:ext xmlns:c16="http://schemas.microsoft.com/office/drawing/2014/chart" uri="{C3380CC4-5D6E-409C-BE32-E72D297353CC}">
              <c16:uniqueId val="{00000003-CCFA-489D-8FA9-B02ED28A7451}"/>
            </c:ext>
          </c:extLst>
        </c:ser>
        <c:dLbls>
          <c:dLblPos val="ctr"/>
          <c:showLegendKey val="0"/>
          <c:showVal val="1"/>
          <c:showCatName val="0"/>
          <c:showSerName val="0"/>
          <c:showPercent val="0"/>
          <c:showBubbleSize val="0"/>
        </c:dLbls>
        <c:gapWidth val="57"/>
        <c:overlap val="100"/>
        <c:axId val="341807792"/>
        <c:axId val="341810536"/>
      </c:barChart>
      <c:catAx>
        <c:axId val="341807792"/>
        <c:scaling>
          <c:orientation val="minMax"/>
        </c:scaling>
        <c:delete val="0"/>
        <c:axPos val="b"/>
        <c:numFmt formatCode="General" sourceLinked="0"/>
        <c:majorTickMark val="out"/>
        <c:minorTickMark val="none"/>
        <c:tickLblPos val="nextTo"/>
        <c:spPr>
          <a:noFill/>
          <a:ln w="3175" cap="flat" cmpd="sng" algn="ctr">
            <a:solidFill>
              <a:srgbClr val="979797"/>
            </a:solidFill>
            <a:prstDash val="solid"/>
            <a:round/>
          </a:ln>
          <a:effectLst/>
        </c:spPr>
        <c:txPr>
          <a:bodyPr rot="-60000000" spcFirstLastPara="1" vertOverflow="ellipsis" vert="horz" wrap="square" anchor="ctr" anchorCtr="1"/>
          <a:lstStyle/>
          <a:p>
            <a:pPr>
              <a:defRPr sz="1195" b="1" i="0" u="none" strike="noStrike" kern="1200" baseline="0">
                <a:solidFill>
                  <a:schemeClr val="tx2"/>
                </a:solidFill>
                <a:latin typeface="+mn-lt"/>
                <a:ea typeface="+mn-ea"/>
                <a:cs typeface="+mn-cs"/>
              </a:defRPr>
            </a:pPr>
            <a:endParaRPr lang="en-US"/>
          </a:p>
        </c:txPr>
        <c:crossAx val="341810536"/>
        <c:crosses val="autoZero"/>
        <c:auto val="1"/>
        <c:lblAlgn val="ctr"/>
        <c:lblOffset val="100"/>
        <c:noMultiLvlLbl val="0"/>
      </c:catAx>
      <c:valAx>
        <c:axId val="341810536"/>
        <c:scaling>
          <c:orientation val="minMax"/>
          <c:max val="1"/>
        </c:scaling>
        <c:delete val="1"/>
        <c:axPos val="l"/>
        <c:numFmt formatCode="0%" sourceLinked="1"/>
        <c:majorTickMark val="out"/>
        <c:minorTickMark val="none"/>
        <c:tickLblPos val="nextTo"/>
        <c:crossAx val="341807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7198725923676132E-2"/>
          <c:y val="3.2948183144728374E-2"/>
          <c:w val="0.33051868972860921"/>
          <c:h val="0.88760200956801261"/>
        </c:manualLayout>
      </c:layout>
      <c:barChart>
        <c:barDir val="col"/>
        <c:grouping val="percentStacked"/>
        <c:varyColors val="0"/>
        <c:ser>
          <c:idx val="1"/>
          <c:order val="0"/>
          <c:tx>
            <c:strRef>
              <c:f>Sheet1!$B$1</c:f>
              <c:strCache>
                <c:ptCount val="1"/>
                <c:pt idx="0">
                  <c:v>No effect</c:v>
                </c:pt>
              </c:strCache>
            </c:strRef>
          </c:tx>
          <c:spPr>
            <a:solidFill>
              <a:schemeClr val="tx1">
                <a:lumMod val="60000"/>
                <a:lumOff val="40000"/>
                <a:alpha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0.4</c:v>
                </c:pt>
              </c:numCache>
            </c:numRef>
          </c:val>
          <c:extLst xmlns:c16r2="http://schemas.microsoft.com/office/drawing/2015/06/chart">
            <c:ext xmlns:c16="http://schemas.microsoft.com/office/drawing/2014/chart" uri="{C3380CC4-5D6E-409C-BE32-E72D297353CC}">
              <c16:uniqueId val="{00000001-CCFA-489D-8FA9-B02ED28A7451}"/>
            </c:ext>
          </c:extLst>
        </c:ser>
        <c:ser>
          <c:idx val="2"/>
          <c:order val="1"/>
          <c:tx>
            <c:strRef>
              <c:f>Sheet1!$C$1</c:f>
              <c:strCache>
                <c:ptCount val="1"/>
                <c:pt idx="0">
                  <c:v>Hurt</c:v>
                </c:pt>
              </c:strCache>
            </c:strRef>
          </c:tx>
          <c:spPr>
            <a:solidFill>
              <a:srgbClr val="A10028">
                <a:alpha val="80000"/>
              </a:srgbClr>
            </a:solidFill>
            <a:ln>
              <a:noFill/>
            </a:ln>
            <a:effectLst/>
          </c:spPr>
          <c:invertIfNegative val="0"/>
          <c:dPt>
            <c:idx val="1"/>
            <c:invertIfNegative val="0"/>
            <c:bubble3D val="0"/>
            <c:spPr>
              <a:solidFill>
                <a:srgbClr val="A10028">
                  <a:alpha val="80000"/>
                </a:srgbClr>
              </a:solidFill>
              <a:ln>
                <a:noFill/>
              </a:ln>
              <a:effectLst/>
            </c:spPr>
            <c:extLst xmlns:c16r2="http://schemas.microsoft.com/office/drawing/2015/06/chart">
              <c:ext xmlns:c16="http://schemas.microsoft.com/office/drawing/2014/chart" uri="{C3380CC4-5D6E-409C-BE32-E72D297353CC}">
                <c16:uniqueId val="{00000003-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0.14000000000000001</c:v>
                </c:pt>
              </c:numCache>
            </c:numRef>
          </c:val>
          <c:extLst xmlns:c16r2="http://schemas.microsoft.com/office/drawing/2015/06/chart">
            <c:ext xmlns:c16="http://schemas.microsoft.com/office/drawing/2014/chart" uri="{C3380CC4-5D6E-409C-BE32-E72D297353CC}">
              <c16:uniqueId val="{00000002-CCFA-489D-8FA9-B02ED28A7451}"/>
            </c:ext>
          </c:extLst>
        </c:ser>
        <c:ser>
          <c:idx val="3"/>
          <c:order val="2"/>
          <c:tx>
            <c:strRef>
              <c:f>Sheet1!$D$1</c:f>
              <c:strCache>
                <c:ptCount val="1"/>
                <c:pt idx="0">
                  <c:v>Helped</c:v>
                </c:pt>
              </c:strCache>
            </c:strRef>
          </c:tx>
          <c:spPr>
            <a:solidFill>
              <a:srgbClr val="009DD9"/>
            </a:solidFill>
            <a:ln>
              <a:noFill/>
            </a:ln>
            <a:effectLst/>
          </c:spPr>
          <c:invertIfNegative val="0"/>
          <c:dPt>
            <c:idx val="1"/>
            <c:invertIfNegative val="0"/>
            <c:bubble3D val="0"/>
            <c:spPr>
              <a:solidFill>
                <a:srgbClr val="009DD9"/>
              </a:solidFill>
              <a:ln>
                <a:noFill/>
              </a:ln>
              <a:effectLst/>
            </c:spPr>
            <c:extLst xmlns:c16r2="http://schemas.microsoft.com/office/drawing/2015/06/chart">
              <c:ext xmlns:c16="http://schemas.microsoft.com/office/drawing/2014/chart" uri="{C3380CC4-5D6E-409C-BE32-E72D297353CC}">
                <c16:uniqueId val="{00000005-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0.45</c:v>
                </c:pt>
              </c:numCache>
            </c:numRef>
          </c:val>
          <c:extLst xmlns:c16r2="http://schemas.microsoft.com/office/drawing/2015/06/chart">
            <c:ext xmlns:c16="http://schemas.microsoft.com/office/drawing/2014/chart" uri="{C3380CC4-5D6E-409C-BE32-E72D297353CC}">
              <c16:uniqueId val="{00000003-CCFA-489D-8FA9-B02ED28A7451}"/>
            </c:ext>
          </c:extLst>
        </c:ser>
        <c:dLbls>
          <c:dLblPos val="ctr"/>
          <c:showLegendKey val="0"/>
          <c:showVal val="1"/>
          <c:showCatName val="0"/>
          <c:showSerName val="0"/>
          <c:showPercent val="0"/>
          <c:showBubbleSize val="0"/>
        </c:dLbls>
        <c:gapWidth val="57"/>
        <c:overlap val="100"/>
        <c:axId val="341813280"/>
        <c:axId val="341810928"/>
      </c:barChart>
      <c:catAx>
        <c:axId val="341813280"/>
        <c:scaling>
          <c:orientation val="minMax"/>
        </c:scaling>
        <c:delete val="0"/>
        <c:axPos val="b"/>
        <c:numFmt formatCode="General" sourceLinked="0"/>
        <c:majorTickMark val="out"/>
        <c:minorTickMark val="none"/>
        <c:tickLblPos val="nextTo"/>
        <c:spPr>
          <a:noFill/>
          <a:ln w="3175" cap="flat" cmpd="sng" algn="ctr">
            <a:solidFill>
              <a:srgbClr val="979797"/>
            </a:solidFill>
            <a:prstDash val="solid"/>
            <a:round/>
          </a:ln>
          <a:effectLst/>
        </c:spPr>
        <c:txPr>
          <a:bodyPr rot="-60000000" spcFirstLastPara="1" vertOverflow="ellipsis" vert="horz" wrap="square" anchor="ctr" anchorCtr="1"/>
          <a:lstStyle/>
          <a:p>
            <a:pPr>
              <a:defRPr sz="1195" b="1" i="0" u="none" strike="noStrike" kern="1200" baseline="0">
                <a:solidFill>
                  <a:schemeClr val="tx2"/>
                </a:solidFill>
                <a:latin typeface="+mn-lt"/>
                <a:ea typeface="+mn-ea"/>
                <a:cs typeface="+mn-cs"/>
              </a:defRPr>
            </a:pPr>
            <a:endParaRPr lang="en-US"/>
          </a:p>
        </c:txPr>
        <c:crossAx val="341810928"/>
        <c:crosses val="autoZero"/>
        <c:auto val="1"/>
        <c:lblAlgn val="ctr"/>
        <c:lblOffset val="100"/>
        <c:noMultiLvlLbl val="0"/>
      </c:catAx>
      <c:valAx>
        <c:axId val="341810928"/>
        <c:scaling>
          <c:orientation val="minMax"/>
          <c:max val="1"/>
        </c:scaling>
        <c:delete val="1"/>
        <c:axPos val="l"/>
        <c:numFmt formatCode="0%" sourceLinked="1"/>
        <c:majorTickMark val="out"/>
        <c:minorTickMark val="none"/>
        <c:tickLblPos val="nextTo"/>
        <c:crossAx val="341813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no opinion</c:v>
                </c:pt>
              </c:strCache>
            </c:strRef>
          </c:tx>
          <c:spPr>
            <a:solidFill>
              <a:schemeClr val="accent6"/>
            </a:solidFill>
            <a:ln>
              <a:noFill/>
            </a:ln>
            <a:effectLst/>
          </c:spPr>
          <c:invertIfNegative val="0"/>
          <c:dPt>
            <c:idx val="1"/>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1-A0DA-48AF-BEA0-62E85677EEDF}"/>
              </c:ext>
            </c:extLst>
          </c:dPt>
          <c:dPt>
            <c:idx val="2"/>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3-A0DA-48AF-BEA0-62E85677EED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Februrary</c:v>
                </c:pt>
                <c:pt idx="1">
                  <c:v>March</c:v>
                </c:pt>
                <c:pt idx="2">
                  <c:v>April</c:v>
                </c:pt>
                <c:pt idx="3">
                  <c:v>May</c:v>
                </c:pt>
                <c:pt idx="4">
                  <c:v>June</c:v>
                </c:pt>
                <c:pt idx="5">
                  <c:v>July</c:v>
                </c:pt>
                <c:pt idx="6">
                  <c:v>August</c:v>
                </c:pt>
              </c:strCache>
            </c:strRef>
          </c:cat>
          <c:val>
            <c:numRef>
              <c:f>Sheet1!$B$2:$B$8</c:f>
              <c:numCache>
                <c:formatCode>0%</c:formatCode>
                <c:ptCount val="7"/>
                <c:pt idx="0">
                  <c:v>0.04</c:v>
                </c:pt>
                <c:pt idx="1">
                  <c:v>0.05</c:v>
                </c:pt>
                <c:pt idx="2">
                  <c:v>0.05</c:v>
                </c:pt>
                <c:pt idx="3">
                  <c:v>0.05</c:v>
                </c:pt>
                <c:pt idx="4">
                  <c:v>0.05</c:v>
                </c:pt>
                <c:pt idx="5">
                  <c:v>0.04</c:v>
                </c:pt>
                <c:pt idx="6">
                  <c:v>0.04</c:v>
                </c:pt>
              </c:numCache>
            </c:numRef>
          </c:val>
          <c:extLst xmlns:c16r2="http://schemas.microsoft.com/office/drawing/2015/06/chart">
            <c:ext xmlns:c16="http://schemas.microsoft.com/office/drawing/2014/chart" uri="{C3380CC4-5D6E-409C-BE32-E72D297353CC}">
              <c16:uniqueId val="{00000004-A0DA-48AF-BEA0-62E85677EEDF}"/>
            </c:ext>
          </c:extLst>
        </c:ser>
        <c:ser>
          <c:idx val="1"/>
          <c:order val="1"/>
          <c:tx>
            <c:strRef>
              <c:f>Sheet1!$C$1</c:f>
              <c:strCache>
                <c:ptCount val="1"/>
                <c:pt idx="0">
                  <c:v>unfavorable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Februrary</c:v>
                </c:pt>
                <c:pt idx="1">
                  <c:v>March</c:v>
                </c:pt>
                <c:pt idx="2">
                  <c:v>April</c:v>
                </c:pt>
                <c:pt idx="3">
                  <c:v>May</c:v>
                </c:pt>
                <c:pt idx="4">
                  <c:v>June</c:v>
                </c:pt>
                <c:pt idx="5">
                  <c:v>July</c:v>
                </c:pt>
                <c:pt idx="6">
                  <c:v>August</c:v>
                </c:pt>
              </c:strCache>
            </c:strRef>
          </c:cat>
          <c:val>
            <c:numRef>
              <c:f>Sheet1!$C$2:$C$8</c:f>
              <c:numCache>
                <c:formatCode>0%</c:formatCode>
                <c:ptCount val="7"/>
                <c:pt idx="0">
                  <c:v>0.51</c:v>
                </c:pt>
                <c:pt idx="1">
                  <c:v>0.51</c:v>
                </c:pt>
                <c:pt idx="2">
                  <c:v>0.51</c:v>
                </c:pt>
                <c:pt idx="3">
                  <c:v>0.53</c:v>
                </c:pt>
                <c:pt idx="4">
                  <c:v>0.5</c:v>
                </c:pt>
                <c:pt idx="5">
                  <c:v>0.55000000000000004</c:v>
                </c:pt>
                <c:pt idx="6">
                  <c:v>0.55000000000000004</c:v>
                </c:pt>
              </c:numCache>
            </c:numRef>
          </c:val>
          <c:extLst xmlns:c16r2="http://schemas.microsoft.com/office/drawing/2015/06/chart">
            <c:ext xmlns:c16="http://schemas.microsoft.com/office/drawing/2014/chart" uri="{C3380CC4-5D6E-409C-BE32-E72D297353CC}">
              <c16:uniqueId val="{00000005-A0DA-48AF-BEA0-62E85677EEDF}"/>
            </c:ext>
          </c:extLst>
        </c:ser>
        <c:ser>
          <c:idx val="2"/>
          <c:order val="2"/>
          <c:tx>
            <c:strRef>
              <c:f>Sheet1!$D$1</c:f>
              <c:strCache>
                <c:ptCount val="1"/>
                <c:pt idx="0">
                  <c:v>favorable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Februrary</c:v>
                </c:pt>
                <c:pt idx="1">
                  <c:v>March</c:v>
                </c:pt>
                <c:pt idx="2">
                  <c:v>April</c:v>
                </c:pt>
                <c:pt idx="3">
                  <c:v>May</c:v>
                </c:pt>
                <c:pt idx="4">
                  <c:v>June</c:v>
                </c:pt>
                <c:pt idx="5">
                  <c:v>July</c:v>
                </c:pt>
                <c:pt idx="6">
                  <c:v>August</c:v>
                </c:pt>
              </c:strCache>
            </c:strRef>
          </c:cat>
          <c:val>
            <c:numRef>
              <c:f>Sheet1!$D$2:$D$8</c:f>
              <c:numCache>
                <c:formatCode>0%</c:formatCode>
                <c:ptCount val="7"/>
                <c:pt idx="0">
                  <c:v>0.45</c:v>
                </c:pt>
                <c:pt idx="1">
                  <c:v>0.44</c:v>
                </c:pt>
                <c:pt idx="2">
                  <c:v>0.44</c:v>
                </c:pt>
                <c:pt idx="3">
                  <c:v>0.42</c:v>
                </c:pt>
                <c:pt idx="4">
                  <c:v>0.45</c:v>
                </c:pt>
                <c:pt idx="5">
                  <c:v>0.41</c:v>
                </c:pt>
                <c:pt idx="6">
                  <c:v>0.41</c:v>
                </c:pt>
              </c:numCache>
            </c:numRef>
          </c:val>
          <c:extLst xmlns:c16r2="http://schemas.microsoft.com/office/drawing/2015/06/chart">
            <c:ext xmlns:c16="http://schemas.microsoft.com/office/drawing/2014/chart" uri="{C3380CC4-5D6E-409C-BE32-E72D297353CC}">
              <c16:uniqueId val="{00000006-A0DA-48AF-BEA0-62E85677EEDF}"/>
            </c:ext>
          </c:extLst>
        </c:ser>
        <c:dLbls>
          <c:dLblPos val="ctr"/>
          <c:showLegendKey val="0"/>
          <c:showVal val="1"/>
          <c:showCatName val="0"/>
          <c:showSerName val="0"/>
          <c:showPercent val="0"/>
          <c:showBubbleSize val="0"/>
        </c:dLbls>
        <c:gapWidth val="76"/>
        <c:overlap val="100"/>
        <c:axId val="341810144"/>
        <c:axId val="341808968"/>
      </c:barChart>
      <c:catAx>
        <c:axId val="3418101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crossAx val="341808968"/>
        <c:crosses val="autoZero"/>
        <c:auto val="1"/>
        <c:lblAlgn val="ctr"/>
        <c:lblOffset val="100"/>
        <c:noMultiLvlLbl val="0"/>
      </c:catAx>
      <c:valAx>
        <c:axId val="341808968"/>
        <c:scaling>
          <c:orientation val="minMax"/>
        </c:scaling>
        <c:delete val="1"/>
        <c:axPos val="r"/>
        <c:numFmt formatCode="0%" sourceLinked="1"/>
        <c:majorTickMark val="out"/>
        <c:minorTickMark val="none"/>
        <c:tickLblPos val="nextTo"/>
        <c:crossAx val="34181014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Disapprove</c:v>
                </c:pt>
              </c:strCache>
            </c:strRef>
          </c:tx>
          <c:spPr>
            <a:solidFill>
              <a:schemeClr val="accent4">
                <a:lumMod val="75000"/>
              </a:schemeClr>
            </a:solidFill>
            <a:ln>
              <a:noFill/>
            </a:ln>
            <a:effectLst/>
          </c:spPr>
          <c:invertIfNegative val="0"/>
          <c:dPt>
            <c:idx val="1"/>
            <c:invertIfNegative val="0"/>
            <c:bubble3D val="0"/>
            <c:spPr>
              <a:solidFill>
                <a:schemeClr val="accent4">
                  <a:lumMod val="75000"/>
                </a:schemeClr>
              </a:solidFill>
              <a:ln>
                <a:noFill/>
              </a:ln>
              <a:effectLst/>
            </c:spPr>
            <c:extLst xmlns:c16r2="http://schemas.microsoft.com/office/drawing/2015/06/chart">
              <c:ext xmlns:c16="http://schemas.microsoft.com/office/drawing/2014/chart" uri="{C3380CC4-5D6E-409C-BE32-E72D297353CC}">
                <c16:uniqueId val="{00000001-A0DA-48AF-BEA0-62E85677EEDF}"/>
              </c:ext>
            </c:extLst>
          </c:dPt>
          <c:dPt>
            <c:idx val="2"/>
            <c:invertIfNegative val="0"/>
            <c:bubble3D val="0"/>
            <c:spPr>
              <a:solidFill>
                <a:schemeClr val="accent4">
                  <a:lumMod val="75000"/>
                </a:schemeClr>
              </a:solidFill>
              <a:ln>
                <a:noFill/>
              </a:ln>
              <a:effectLst/>
            </c:spPr>
            <c:extLst xmlns:c16r2="http://schemas.microsoft.com/office/drawing/2015/06/chart">
              <c:ext xmlns:c16="http://schemas.microsoft.com/office/drawing/2014/chart" uri="{C3380CC4-5D6E-409C-BE32-E72D297353CC}">
                <c16:uniqueId val="{00000003-A0DA-48AF-BEA0-62E85677EEDF}"/>
              </c:ext>
            </c:extLst>
          </c:dPt>
          <c:dLbls>
            <c:dLbl>
              <c:idx val="0"/>
              <c:layout>
                <c:manualLayout>
                  <c:x val="3.1286128395807177E-3"/>
                  <c:y val="-7.00742621649195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2B3-42B6-9F0C-F545524B90B9}"/>
                </c:ext>
                <c:ext xmlns:c15="http://schemas.microsoft.com/office/drawing/2012/chart" uri="{CE6537A1-D6FC-4f65-9D91-7224C49458BB}"/>
              </c:extLst>
            </c:dLbl>
            <c:dLbl>
              <c:idx val="1"/>
              <c:layout>
                <c:manualLayout>
                  <c:x val="-1.1471447892651115E-16"/>
                  <c:y val="-7.00742621649195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0DA-48AF-BEA0-62E85677EED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Februrary</c:v>
                </c:pt>
                <c:pt idx="1">
                  <c:v>March</c:v>
                </c:pt>
                <c:pt idx="2">
                  <c:v>April</c:v>
                </c:pt>
                <c:pt idx="3">
                  <c:v>May</c:v>
                </c:pt>
                <c:pt idx="4">
                  <c:v>June</c:v>
                </c:pt>
                <c:pt idx="5">
                  <c:v>July</c:v>
                </c:pt>
                <c:pt idx="6">
                  <c:v>August</c:v>
                </c:pt>
              </c:strCache>
            </c:strRef>
          </c:cat>
          <c:val>
            <c:numRef>
              <c:f>Sheet1!$B$2:$B$8</c:f>
              <c:numCache>
                <c:formatCode>0%</c:formatCode>
                <c:ptCount val="7"/>
                <c:pt idx="0">
                  <c:v>0.52</c:v>
                </c:pt>
                <c:pt idx="1">
                  <c:v>0.51</c:v>
                </c:pt>
                <c:pt idx="2">
                  <c:v>0.52</c:v>
                </c:pt>
                <c:pt idx="3">
                  <c:v>0.55000000000000004</c:v>
                </c:pt>
                <c:pt idx="4">
                  <c:v>0.52</c:v>
                </c:pt>
                <c:pt idx="5">
                  <c:v>0.56000000000000005</c:v>
                </c:pt>
                <c:pt idx="6">
                  <c:v>0.56999999999999995</c:v>
                </c:pt>
              </c:numCache>
            </c:numRef>
          </c:val>
          <c:extLst xmlns:c16r2="http://schemas.microsoft.com/office/drawing/2015/06/chart">
            <c:ext xmlns:c16="http://schemas.microsoft.com/office/drawing/2014/chart" uri="{C3380CC4-5D6E-409C-BE32-E72D297353CC}">
              <c16:uniqueId val="{00000004-A0DA-48AF-BEA0-62E85677EEDF}"/>
            </c:ext>
          </c:extLst>
        </c:ser>
        <c:ser>
          <c:idx val="1"/>
          <c:order val="1"/>
          <c:tx>
            <c:strRef>
              <c:f>Sheet1!$C$1</c:f>
              <c:strCache>
                <c:ptCount val="1"/>
                <c:pt idx="0">
                  <c:v>Approve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Februrary</c:v>
                </c:pt>
                <c:pt idx="1">
                  <c:v>March</c:v>
                </c:pt>
                <c:pt idx="2">
                  <c:v>April</c:v>
                </c:pt>
                <c:pt idx="3">
                  <c:v>May</c:v>
                </c:pt>
                <c:pt idx="4">
                  <c:v>June</c:v>
                </c:pt>
                <c:pt idx="5">
                  <c:v>July</c:v>
                </c:pt>
                <c:pt idx="6">
                  <c:v>August</c:v>
                </c:pt>
              </c:strCache>
            </c:strRef>
          </c:cat>
          <c:val>
            <c:numRef>
              <c:f>Sheet1!$C$2:$C$8</c:f>
              <c:numCache>
                <c:formatCode>0%</c:formatCode>
                <c:ptCount val="7"/>
                <c:pt idx="0">
                  <c:v>0.48</c:v>
                </c:pt>
                <c:pt idx="1">
                  <c:v>0.49</c:v>
                </c:pt>
                <c:pt idx="2">
                  <c:v>0.48</c:v>
                </c:pt>
                <c:pt idx="3">
                  <c:v>0.45</c:v>
                </c:pt>
                <c:pt idx="4">
                  <c:v>0.48</c:v>
                </c:pt>
                <c:pt idx="5">
                  <c:v>0.44</c:v>
                </c:pt>
                <c:pt idx="6">
                  <c:v>0.43</c:v>
                </c:pt>
              </c:numCache>
            </c:numRef>
          </c:val>
          <c:extLst xmlns:c16r2="http://schemas.microsoft.com/office/drawing/2015/06/chart">
            <c:ext xmlns:c16="http://schemas.microsoft.com/office/drawing/2014/chart" uri="{C3380CC4-5D6E-409C-BE32-E72D297353CC}">
              <c16:uniqueId val="{00000005-A0DA-48AF-BEA0-62E85677EEDF}"/>
            </c:ext>
          </c:extLst>
        </c:ser>
        <c:dLbls>
          <c:dLblPos val="ctr"/>
          <c:showLegendKey val="0"/>
          <c:showVal val="1"/>
          <c:showCatName val="0"/>
          <c:showSerName val="0"/>
          <c:showPercent val="0"/>
          <c:showBubbleSize val="0"/>
        </c:dLbls>
        <c:gapWidth val="76"/>
        <c:overlap val="100"/>
        <c:axId val="341814064"/>
        <c:axId val="341812104"/>
      </c:barChart>
      <c:catAx>
        <c:axId val="3418140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crossAx val="341812104"/>
        <c:crosses val="autoZero"/>
        <c:auto val="1"/>
        <c:lblAlgn val="ctr"/>
        <c:lblOffset val="100"/>
        <c:noMultiLvlLbl val="0"/>
      </c:catAx>
      <c:valAx>
        <c:axId val="341812104"/>
        <c:scaling>
          <c:orientation val="minMax"/>
        </c:scaling>
        <c:delete val="1"/>
        <c:axPos val="r"/>
        <c:numFmt formatCode="0%" sourceLinked="1"/>
        <c:majorTickMark val="out"/>
        <c:minorTickMark val="none"/>
        <c:tickLblPos val="nextTo"/>
        <c:crossAx val="34181406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2163742690058478E-2"/>
          <c:w val="0.96620898424980683"/>
          <c:h val="0.93567251461988299"/>
        </c:manualLayout>
      </c:layout>
      <c:barChart>
        <c:barDir val="bar"/>
        <c:grouping val="percentStacked"/>
        <c:varyColors val="0"/>
        <c:ser>
          <c:idx val="0"/>
          <c:order val="0"/>
          <c:tx>
            <c:strRef>
              <c:f>Sheet1!$B$1</c:f>
              <c:strCache>
                <c:ptCount val="1"/>
                <c:pt idx="0">
                  <c:v>Strongly disapprove</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Administering the government</c:v>
                </c:pt>
                <c:pt idx="1">
                  <c:v>Foreign affairs</c:v>
                </c:pt>
                <c:pt idx="2">
                  <c:v>Immigration</c:v>
                </c:pt>
                <c:pt idx="3">
                  <c:v>Fighting terrorism</c:v>
                </c:pt>
                <c:pt idx="4">
                  <c:v>The economy</c:v>
                </c:pt>
                <c:pt idx="5">
                  <c:v>Stimulating jobs</c:v>
                </c:pt>
              </c:strCache>
            </c:strRef>
          </c:cat>
          <c:val>
            <c:numRef>
              <c:f>Sheet1!$B$2:$B$7</c:f>
              <c:numCache>
                <c:formatCode>0%</c:formatCode>
                <c:ptCount val="6"/>
                <c:pt idx="0">
                  <c:v>0.45</c:v>
                </c:pt>
                <c:pt idx="1">
                  <c:v>0.43</c:v>
                </c:pt>
                <c:pt idx="2">
                  <c:v>0.41</c:v>
                </c:pt>
                <c:pt idx="3">
                  <c:v>0.33</c:v>
                </c:pt>
                <c:pt idx="4">
                  <c:v>0.3</c:v>
                </c:pt>
                <c:pt idx="5">
                  <c:v>0.31</c:v>
                </c:pt>
              </c:numCache>
            </c:numRef>
          </c:val>
          <c:extLst xmlns:c16r2="http://schemas.microsoft.com/office/drawing/2015/06/chart">
            <c:ext xmlns:c16="http://schemas.microsoft.com/office/drawing/2014/chart" uri="{C3380CC4-5D6E-409C-BE32-E72D297353CC}">
              <c16:uniqueId val="{00000000-6087-4AD1-85D7-D3D444718CE1}"/>
            </c:ext>
          </c:extLst>
        </c:ser>
        <c:ser>
          <c:idx val="1"/>
          <c:order val="1"/>
          <c:tx>
            <c:strRef>
              <c:f>Sheet1!$C$1</c:f>
              <c:strCache>
                <c:ptCount val="1"/>
                <c:pt idx="0">
                  <c:v>Somewhat disapprove</c:v>
                </c:pt>
              </c:strCache>
            </c:strRef>
          </c:tx>
          <c:spPr>
            <a:solidFill>
              <a:srgbClr val="A10028">
                <a:alpha val="50000"/>
              </a:srgbClr>
            </a:solidFill>
            <a:ln>
              <a:noFill/>
            </a:ln>
            <a:effectLst/>
          </c:spPr>
          <c:invertIfNegative val="0"/>
          <c:dPt>
            <c:idx val="0"/>
            <c:invertIfNegative val="0"/>
            <c:bubble3D val="0"/>
            <c:spPr>
              <a:solidFill>
                <a:srgbClr val="A10028">
                  <a:alpha val="50000"/>
                </a:srgbClr>
              </a:solidFill>
              <a:ln>
                <a:noFill/>
              </a:ln>
              <a:effectLst/>
            </c:spPr>
            <c:extLst xmlns:c16r2="http://schemas.microsoft.com/office/drawing/2015/06/chart">
              <c:ext xmlns:c16="http://schemas.microsoft.com/office/drawing/2014/chart" uri="{C3380CC4-5D6E-409C-BE32-E72D297353CC}">
                <c16:uniqueId val="{00000002-6087-4AD1-85D7-D3D444718CE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Administering the government</c:v>
                </c:pt>
                <c:pt idx="1">
                  <c:v>Foreign affairs</c:v>
                </c:pt>
                <c:pt idx="2">
                  <c:v>Immigration</c:v>
                </c:pt>
                <c:pt idx="3">
                  <c:v>Fighting terrorism</c:v>
                </c:pt>
                <c:pt idx="4">
                  <c:v>The economy</c:v>
                </c:pt>
                <c:pt idx="5">
                  <c:v>Stimulating jobs</c:v>
                </c:pt>
              </c:strCache>
            </c:strRef>
          </c:cat>
          <c:val>
            <c:numRef>
              <c:f>Sheet1!$C$2:$C$7</c:f>
              <c:numCache>
                <c:formatCode>0%</c:formatCode>
                <c:ptCount val="6"/>
                <c:pt idx="0">
                  <c:v>0.16</c:v>
                </c:pt>
                <c:pt idx="1">
                  <c:v>0.16</c:v>
                </c:pt>
                <c:pt idx="2">
                  <c:v>0.13</c:v>
                </c:pt>
                <c:pt idx="3">
                  <c:v>0.16</c:v>
                </c:pt>
                <c:pt idx="4">
                  <c:v>0.19</c:v>
                </c:pt>
                <c:pt idx="5">
                  <c:v>0.16</c:v>
                </c:pt>
              </c:numCache>
            </c:numRef>
          </c:val>
          <c:extLst xmlns:c16r2="http://schemas.microsoft.com/office/drawing/2015/06/chart">
            <c:ext xmlns:c16="http://schemas.microsoft.com/office/drawing/2014/chart" uri="{C3380CC4-5D6E-409C-BE32-E72D297353CC}">
              <c16:uniqueId val="{00000003-6087-4AD1-85D7-D3D444718CE1}"/>
            </c:ext>
          </c:extLst>
        </c:ser>
        <c:ser>
          <c:idx val="2"/>
          <c:order val="2"/>
          <c:tx>
            <c:strRef>
              <c:f>Sheet1!$D$1</c:f>
              <c:strCache>
                <c:ptCount val="1"/>
                <c:pt idx="0">
                  <c:v>Somewhat approve</c:v>
                </c:pt>
              </c:strCache>
            </c:strRef>
          </c:tx>
          <c:spPr>
            <a:solidFill>
              <a:schemeClr val="accent1">
                <a:lumMod val="75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Administering the government</c:v>
                </c:pt>
                <c:pt idx="1">
                  <c:v>Foreign affairs</c:v>
                </c:pt>
                <c:pt idx="2">
                  <c:v>Immigration</c:v>
                </c:pt>
                <c:pt idx="3">
                  <c:v>Fighting terrorism</c:v>
                </c:pt>
                <c:pt idx="4">
                  <c:v>The economy</c:v>
                </c:pt>
                <c:pt idx="5">
                  <c:v>Stimulating jobs</c:v>
                </c:pt>
              </c:strCache>
            </c:strRef>
          </c:cat>
          <c:val>
            <c:numRef>
              <c:f>Sheet1!$D$2:$D$7</c:f>
              <c:numCache>
                <c:formatCode>0%</c:formatCode>
                <c:ptCount val="6"/>
                <c:pt idx="0">
                  <c:v>0.23</c:v>
                </c:pt>
                <c:pt idx="1">
                  <c:v>0.23</c:v>
                </c:pt>
                <c:pt idx="2">
                  <c:v>0.22</c:v>
                </c:pt>
                <c:pt idx="3">
                  <c:v>0.24</c:v>
                </c:pt>
                <c:pt idx="4">
                  <c:v>0.27</c:v>
                </c:pt>
                <c:pt idx="5">
                  <c:v>0.28000000000000003</c:v>
                </c:pt>
              </c:numCache>
            </c:numRef>
          </c:val>
          <c:extLst xmlns:c16r2="http://schemas.microsoft.com/office/drawing/2015/06/chart">
            <c:ext xmlns:c16="http://schemas.microsoft.com/office/drawing/2014/chart" uri="{C3380CC4-5D6E-409C-BE32-E72D297353CC}">
              <c16:uniqueId val="{00000004-6087-4AD1-85D7-D3D444718CE1}"/>
            </c:ext>
          </c:extLst>
        </c:ser>
        <c:ser>
          <c:idx val="3"/>
          <c:order val="3"/>
          <c:tx>
            <c:strRef>
              <c:f>Sheet1!$E$1</c:f>
              <c:strCache>
                <c:ptCount val="1"/>
                <c:pt idx="0">
                  <c:v>Strongly approve</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Administering the government</c:v>
                </c:pt>
                <c:pt idx="1">
                  <c:v>Foreign affairs</c:v>
                </c:pt>
                <c:pt idx="2">
                  <c:v>Immigration</c:v>
                </c:pt>
                <c:pt idx="3">
                  <c:v>Fighting terrorism</c:v>
                </c:pt>
                <c:pt idx="4">
                  <c:v>The economy</c:v>
                </c:pt>
                <c:pt idx="5">
                  <c:v>Stimulating jobs</c:v>
                </c:pt>
              </c:strCache>
            </c:strRef>
          </c:cat>
          <c:val>
            <c:numRef>
              <c:f>Sheet1!$E$2:$E$7</c:f>
              <c:numCache>
                <c:formatCode>0%</c:formatCode>
                <c:ptCount val="6"/>
                <c:pt idx="0">
                  <c:v>0.16</c:v>
                </c:pt>
                <c:pt idx="1">
                  <c:v>0.19</c:v>
                </c:pt>
                <c:pt idx="2">
                  <c:v>0.25</c:v>
                </c:pt>
                <c:pt idx="3">
                  <c:v>0.27</c:v>
                </c:pt>
                <c:pt idx="4">
                  <c:v>0.25</c:v>
                </c:pt>
                <c:pt idx="5">
                  <c:v>0.25</c:v>
                </c:pt>
              </c:numCache>
            </c:numRef>
          </c:val>
          <c:extLst xmlns:c16r2="http://schemas.microsoft.com/office/drawing/2015/06/chart">
            <c:ext xmlns:c16="http://schemas.microsoft.com/office/drawing/2014/chart" uri="{C3380CC4-5D6E-409C-BE32-E72D297353CC}">
              <c16:uniqueId val="{00000005-6087-4AD1-85D7-D3D444718CE1}"/>
            </c:ext>
          </c:extLst>
        </c:ser>
        <c:dLbls>
          <c:dLblPos val="ctr"/>
          <c:showLegendKey val="0"/>
          <c:showVal val="1"/>
          <c:showCatName val="0"/>
          <c:showSerName val="0"/>
          <c:showPercent val="0"/>
          <c:showBubbleSize val="0"/>
        </c:dLbls>
        <c:gapWidth val="150"/>
        <c:overlap val="100"/>
        <c:axId val="341811320"/>
        <c:axId val="341809360"/>
      </c:barChart>
      <c:catAx>
        <c:axId val="341811320"/>
        <c:scaling>
          <c:orientation val="minMax"/>
        </c:scaling>
        <c:delete val="1"/>
        <c:axPos val="l"/>
        <c:numFmt formatCode="General" sourceLinked="1"/>
        <c:majorTickMark val="out"/>
        <c:minorTickMark val="none"/>
        <c:tickLblPos val="nextTo"/>
        <c:crossAx val="341809360"/>
        <c:crosses val="autoZero"/>
        <c:auto val="1"/>
        <c:lblAlgn val="ctr"/>
        <c:lblOffset val="100"/>
        <c:noMultiLvlLbl val="0"/>
      </c:catAx>
      <c:valAx>
        <c:axId val="341809360"/>
        <c:scaling>
          <c:orientation val="minMax"/>
        </c:scaling>
        <c:delete val="1"/>
        <c:axPos val="b"/>
        <c:numFmt formatCode="0%" sourceLinked="1"/>
        <c:majorTickMark val="none"/>
        <c:minorTickMark val="none"/>
        <c:tickLblPos val="nextTo"/>
        <c:crossAx val="341811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percent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Bannon</c:v>
                </c:pt>
                <c:pt idx="1">
                  <c:v>McConnell</c:v>
                </c:pt>
                <c:pt idx="2">
                  <c:v>Schumer</c:v>
                </c:pt>
                <c:pt idx="3">
                  <c:v>Sessions</c:v>
                </c:pt>
                <c:pt idx="4">
                  <c:v>Tillerson</c:v>
                </c:pt>
                <c:pt idx="5">
                  <c:v>pelosi</c:v>
                </c:pt>
                <c:pt idx="6">
                  <c:v>ryan</c:v>
                </c:pt>
                <c:pt idx="7">
                  <c:v>warren</c:v>
                </c:pt>
                <c:pt idx="8">
                  <c:v>trump</c:v>
                </c:pt>
                <c:pt idx="9">
                  <c:v>clinton</c:v>
                </c:pt>
                <c:pt idx="10">
                  <c:v>pence</c:v>
                </c:pt>
                <c:pt idx="11">
                  <c:v>sanders</c:v>
                </c:pt>
              </c:strCache>
            </c:strRef>
          </c:cat>
          <c:val>
            <c:numRef>
              <c:f>Sheet1!$B$2:$B$13</c:f>
              <c:numCache>
                <c:formatCode>0%</c:formatCode>
                <c:ptCount val="12"/>
                <c:pt idx="0">
                  <c:v>0.17</c:v>
                </c:pt>
                <c:pt idx="1">
                  <c:v>0.19</c:v>
                </c:pt>
                <c:pt idx="2">
                  <c:v>0.28000000000000003</c:v>
                </c:pt>
                <c:pt idx="3">
                  <c:v>0.28000000000000003</c:v>
                </c:pt>
                <c:pt idx="4">
                  <c:v>0.28999999999999998</c:v>
                </c:pt>
                <c:pt idx="5">
                  <c:v>0.31</c:v>
                </c:pt>
                <c:pt idx="6">
                  <c:v>0.33</c:v>
                </c:pt>
                <c:pt idx="7">
                  <c:v>0.37</c:v>
                </c:pt>
                <c:pt idx="8">
                  <c:v>0.41</c:v>
                </c:pt>
                <c:pt idx="9">
                  <c:v>0.42</c:v>
                </c:pt>
                <c:pt idx="10">
                  <c:v>0.44</c:v>
                </c:pt>
                <c:pt idx="11">
                  <c:v>0.54</c:v>
                </c:pt>
              </c:numCache>
            </c:numRef>
          </c:val>
          <c:extLst xmlns:c16r2="http://schemas.microsoft.com/office/drawing/2015/06/chart">
            <c:ext xmlns:c16="http://schemas.microsoft.com/office/drawing/2014/chart" uri="{C3380CC4-5D6E-409C-BE32-E72D297353CC}">
              <c16:uniqueId val="{00000000-C91B-4E1D-80B4-4E09598F4820}"/>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Bannon</c:v>
                </c:pt>
                <c:pt idx="1">
                  <c:v>McConnell</c:v>
                </c:pt>
                <c:pt idx="2">
                  <c:v>Schumer</c:v>
                </c:pt>
                <c:pt idx="3">
                  <c:v>Sessions</c:v>
                </c:pt>
                <c:pt idx="4">
                  <c:v>Tillerson</c:v>
                </c:pt>
                <c:pt idx="5">
                  <c:v>pelosi</c:v>
                </c:pt>
                <c:pt idx="6">
                  <c:v>ryan</c:v>
                </c:pt>
                <c:pt idx="7">
                  <c:v>warren</c:v>
                </c:pt>
                <c:pt idx="8">
                  <c:v>trump</c:v>
                </c:pt>
                <c:pt idx="9">
                  <c:v>clinton</c:v>
                </c:pt>
                <c:pt idx="10">
                  <c:v>pence</c:v>
                </c:pt>
                <c:pt idx="11">
                  <c:v>sanders</c:v>
                </c:pt>
              </c:strCache>
            </c:strRef>
          </c:cat>
          <c:val>
            <c:numRef>
              <c:f>Sheet1!$C$2:$C$13</c:f>
              <c:numCache>
                <c:formatCode>0%</c:formatCode>
                <c:ptCount val="12"/>
                <c:pt idx="0">
                  <c:v>0.39</c:v>
                </c:pt>
                <c:pt idx="1">
                  <c:v>0.32</c:v>
                </c:pt>
                <c:pt idx="2">
                  <c:v>0.38</c:v>
                </c:pt>
                <c:pt idx="3">
                  <c:v>0.32</c:v>
                </c:pt>
                <c:pt idx="4">
                  <c:v>0.44</c:v>
                </c:pt>
                <c:pt idx="5">
                  <c:v>0.22</c:v>
                </c:pt>
                <c:pt idx="6">
                  <c:v>0.19</c:v>
                </c:pt>
                <c:pt idx="7">
                  <c:v>0.3</c:v>
                </c:pt>
                <c:pt idx="8">
                  <c:v>0.05</c:v>
                </c:pt>
                <c:pt idx="9">
                  <c:v>0.05</c:v>
                </c:pt>
                <c:pt idx="10">
                  <c:v>0.14000000000000001</c:v>
                </c:pt>
                <c:pt idx="11">
                  <c:v>0.11</c:v>
                </c:pt>
              </c:numCache>
            </c:numRef>
          </c:val>
          <c:extLst xmlns:c16r2="http://schemas.microsoft.com/office/drawing/2015/06/chart">
            <c:ext xmlns:c16="http://schemas.microsoft.com/office/drawing/2014/chart" uri="{C3380CC4-5D6E-409C-BE32-E72D297353CC}">
              <c16:uniqueId val="{00000001-C91B-4E1D-80B4-4E09598F4820}"/>
            </c:ext>
          </c:extLst>
        </c:ser>
        <c:ser>
          <c:idx val="2"/>
          <c:order val="2"/>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Bannon</c:v>
                </c:pt>
                <c:pt idx="1">
                  <c:v>McConnell</c:v>
                </c:pt>
                <c:pt idx="2">
                  <c:v>Schumer</c:v>
                </c:pt>
                <c:pt idx="3">
                  <c:v>Sessions</c:v>
                </c:pt>
                <c:pt idx="4">
                  <c:v>Tillerson</c:v>
                </c:pt>
                <c:pt idx="5">
                  <c:v>pelosi</c:v>
                </c:pt>
                <c:pt idx="6">
                  <c:v>ryan</c:v>
                </c:pt>
                <c:pt idx="7">
                  <c:v>warren</c:v>
                </c:pt>
                <c:pt idx="8">
                  <c:v>trump</c:v>
                </c:pt>
                <c:pt idx="9">
                  <c:v>clinton</c:v>
                </c:pt>
                <c:pt idx="10">
                  <c:v>pence</c:v>
                </c:pt>
                <c:pt idx="11">
                  <c:v>sanders</c:v>
                </c:pt>
              </c:strCache>
            </c:strRef>
          </c:cat>
          <c:val>
            <c:numRef>
              <c:f>Sheet1!$D$2:$D$13</c:f>
              <c:numCache>
                <c:formatCode>0%</c:formatCode>
                <c:ptCount val="12"/>
                <c:pt idx="0">
                  <c:v>0.45</c:v>
                </c:pt>
                <c:pt idx="1">
                  <c:v>0.49</c:v>
                </c:pt>
                <c:pt idx="2">
                  <c:v>0.34</c:v>
                </c:pt>
                <c:pt idx="3">
                  <c:v>0.39</c:v>
                </c:pt>
                <c:pt idx="4">
                  <c:v>0.27</c:v>
                </c:pt>
                <c:pt idx="5">
                  <c:v>0.47</c:v>
                </c:pt>
                <c:pt idx="6">
                  <c:v>0.47</c:v>
                </c:pt>
                <c:pt idx="7">
                  <c:v>0.33</c:v>
                </c:pt>
                <c:pt idx="8">
                  <c:v>0.55000000000000004</c:v>
                </c:pt>
                <c:pt idx="9">
                  <c:v>0.53</c:v>
                </c:pt>
                <c:pt idx="10">
                  <c:v>0.42</c:v>
                </c:pt>
                <c:pt idx="11">
                  <c:v>0.36</c:v>
                </c:pt>
              </c:numCache>
            </c:numRef>
          </c:val>
          <c:extLst xmlns:c16r2="http://schemas.microsoft.com/office/drawing/2015/06/chart">
            <c:ext xmlns:c16="http://schemas.microsoft.com/office/drawing/2014/chart" uri="{C3380CC4-5D6E-409C-BE32-E72D297353CC}">
              <c16:uniqueId val="{00000002-C91B-4E1D-80B4-4E09598F4820}"/>
            </c:ext>
          </c:extLst>
        </c:ser>
        <c:dLbls>
          <c:dLblPos val="ctr"/>
          <c:showLegendKey val="0"/>
          <c:showVal val="1"/>
          <c:showCatName val="0"/>
          <c:showSerName val="0"/>
          <c:showPercent val="0"/>
          <c:showBubbleSize val="0"/>
        </c:dLbls>
        <c:gapWidth val="57"/>
        <c:overlap val="100"/>
        <c:axId val="341812496"/>
        <c:axId val="341813672"/>
      </c:barChart>
      <c:catAx>
        <c:axId val="341812496"/>
        <c:scaling>
          <c:orientation val="minMax"/>
        </c:scaling>
        <c:delete val="1"/>
        <c:axPos val="l"/>
        <c:numFmt formatCode="General" sourceLinked="1"/>
        <c:majorTickMark val="out"/>
        <c:minorTickMark val="none"/>
        <c:tickLblPos val="nextTo"/>
        <c:crossAx val="341813672"/>
        <c:crosses val="autoZero"/>
        <c:auto val="1"/>
        <c:lblAlgn val="ctr"/>
        <c:lblOffset val="100"/>
        <c:noMultiLvlLbl val="0"/>
      </c:catAx>
      <c:valAx>
        <c:axId val="341813672"/>
        <c:scaling>
          <c:orientation val="minMax"/>
          <c:max val="1"/>
        </c:scaling>
        <c:delete val="1"/>
        <c:axPos val="b"/>
        <c:numFmt formatCode="0%" sourceLinked="1"/>
        <c:majorTickMark val="out"/>
        <c:minorTickMark val="none"/>
        <c:tickLblPos val="nextTo"/>
        <c:crossAx val="341812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7198725923676132E-2"/>
          <c:y val="3.2948183144728374E-2"/>
          <c:w val="0.4418306280096852"/>
          <c:h val="0.88760200956801261"/>
        </c:manualLayout>
      </c:layout>
      <c:barChart>
        <c:barDir val="col"/>
        <c:grouping val="percentStacked"/>
        <c:varyColors val="0"/>
        <c:ser>
          <c:idx val="0"/>
          <c:order val="0"/>
          <c:tx>
            <c:strRef>
              <c:f>Sheet1!$B$1</c:f>
              <c:strCache>
                <c:ptCount val="1"/>
                <c:pt idx="0">
                  <c:v>Strongly disapprove</c:v>
                </c:pt>
              </c:strCache>
            </c:strRef>
          </c:tx>
          <c:spPr>
            <a:solidFill>
              <a:srgbClr val="A10028">
                <a:alpha val="40000"/>
              </a:srgbClr>
            </a:solidFill>
            <a:ln>
              <a:noFill/>
            </a:ln>
            <a:effectLst/>
          </c:spPr>
          <c:invertIfNegative val="0"/>
          <c:dPt>
            <c:idx val="1"/>
            <c:invertIfNegative val="0"/>
            <c:bubble3D val="0"/>
            <c:spPr>
              <a:solidFill>
                <a:srgbClr val="A10028">
                  <a:alpha val="40000"/>
                </a:srgbClr>
              </a:solidFill>
              <a:ln>
                <a:noFill/>
              </a:ln>
              <a:effectLst/>
            </c:spPr>
            <c:extLst xmlns:c16r2="http://schemas.microsoft.com/office/drawing/2015/06/chart">
              <c:ext xmlns:c16="http://schemas.microsoft.com/office/drawing/2014/chart" uri="{C3380CC4-5D6E-409C-BE32-E72D297353CC}">
                <c16:uniqueId val="{00000001-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Feb</c:v>
                </c:pt>
                <c:pt idx="1">
                  <c:v>Mar</c:v>
                </c:pt>
                <c:pt idx="2">
                  <c:v>Apr</c:v>
                </c:pt>
                <c:pt idx="3">
                  <c:v>May</c:v>
                </c:pt>
                <c:pt idx="4">
                  <c:v>Jun</c:v>
                </c:pt>
                <c:pt idx="5">
                  <c:v>Jul</c:v>
                </c:pt>
                <c:pt idx="6">
                  <c:v>Aug</c:v>
                </c:pt>
              </c:strCache>
            </c:strRef>
          </c:cat>
          <c:val>
            <c:numRef>
              <c:f>Sheet1!$B$2:$B$8</c:f>
              <c:numCache>
                <c:formatCode>0%</c:formatCode>
                <c:ptCount val="7"/>
                <c:pt idx="0">
                  <c:v>0.35</c:v>
                </c:pt>
                <c:pt idx="1">
                  <c:v>0.35</c:v>
                </c:pt>
                <c:pt idx="2">
                  <c:v>0.36</c:v>
                </c:pt>
                <c:pt idx="3">
                  <c:v>0.39</c:v>
                </c:pt>
                <c:pt idx="4">
                  <c:v>0.35</c:v>
                </c:pt>
                <c:pt idx="5">
                  <c:v>0.39</c:v>
                </c:pt>
                <c:pt idx="6">
                  <c:v>0.4</c:v>
                </c:pt>
              </c:numCache>
            </c:numRef>
          </c:val>
          <c:extLst xmlns:c16r2="http://schemas.microsoft.com/office/drawing/2015/06/chart">
            <c:ext xmlns:c16="http://schemas.microsoft.com/office/drawing/2014/chart" uri="{C3380CC4-5D6E-409C-BE32-E72D297353CC}">
              <c16:uniqueId val="{00000000-CCFA-489D-8FA9-B02ED28A7451}"/>
            </c:ext>
          </c:extLst>
        </c:ser>
        <c:ser>
          <c:idx val="1"/>
          <c:order val="1"/>
          <c:tx>
            <c:strRef>
              <c:f>Sheet1!$C$1</c:f>
              <c:strCache>
                <c:ptCount val="1"/>
                <c:pt idx="0">
                  <c:v>Somewhat disapprove</c:v>
                </c:pt>
              </c:strCache>
            </c:strRef>
          </c:tx>
          <c:spPr>
            <a:solidFill>
              <a:srgbClr val="A10028">
                <a:alpha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Feb</c:v>
                </c:pt>
                <c:pt idx="1">
                  <c:v>Mar</c:v>
                </c:pt>
                <c:pt idx="2">
                  <c:v>Apr</c:v>
                </c:pt>
                <c:pt idx="3">
                  <c:v>May</c:v>
                </c:pt>
                <c:pt idx="4">
                  <c:v>Jun</c:v>
                </c:pt>
                <c:pt idx="5">
                  <c:v>Jul</c:v>
                </c:pt>
                <c:pt idx="6">
                  <c:v>Aug</c:v>
                </c:pt>
              </c:strCache>
            </c:strRef>
          </c:cat>
          <c:val>
            <c:numRef>
              <c:f>Sheet1!$C$2:$C$8</c:f>
              <c:numCache>
                <c:formatCode>0%</c:formatCode>
                <c:ptCount val="7"/>
                <c:pt idx="0">
                  <c:v>0.22</c:v>
                </c:pt>
                <c:pt idx="1">
                  <c:v>0.24</c:v>
                </c:pt>
                <c:pt idx="2">
                  <c:v>0.25</c:v>
                </c:pt>
                <c:pt idx="3">
                  <c:v>0.27</c:v>
                </c:pt>
                <c:pt idx="4">
                  <c:v>0.28000000000000003</c:v>
                </c:pt>
                <c:pt idx="5">
                  <c:v>0.28000000000000003</c:v>
                </c:pt>
                <c:pt idx="6">
                  <c:v>0.3</c:v>
                </c:pt>
              </c:numCache>
            </c:numRef>
          </c:val>
          <c:extLst xmlns:c16r2="http://schemas.microsoft.com/office/drawing/2015/06/chart">
            <c:ext xmlns:c16="http://schemas.microsoft.com/office/drawing/2014/chart" uri="{C3380CC4-5D6E-409C-BE32-E72D297353CC}">
              <c16:uniqueId val="{00000001-CCFA-489D-8FA9-B02ED28A7451}"/>
            </c:ext>
          </c:extLst>
        </c:ser>
        <c:ser>
          <c:idx val="2"/>
          <c:order val="2"/>
          <c:tx>
            <c:strRef>
              <c:f>Sheet1!$D$1</c:f>
              <c:strCache>
                <c:ptCount val="1"/>
                <c:pt idx="0">
                  <c:v>Somewhat approve</c:v>
                </c:pt>
              </c:strCache>
            </c:strRef>
          </c:tx>
          <c:spPr>
            <a:solidFill>
              <a:srgbClr val="A10028">
                <a:alpha val="80000"/>
              </a:srgbClr>
            </a:solidFill>
            <a:ln>
              <a:noFill/>
            </a:ln>
            <a:effectLst/>
          </c:spPr>
          <c:invertIfNegative val="0"/>
          <c:dPt>
            <c:idx val="1"/>
            <c:invertIfNegative val="0"/>
            <c:bubble3D val="0"/>
            <c:spPr>
              <a:solidFill>
                <a:srgbClr val="A10028">
                  <a:alpha val="80000"/>
                </a:srgbClr>
              </a:solidFill>
              <a:ln>
                <a:noFill/>
              </a:ln>
              <a:effectLst/>
            </c:spPr>
            <c:extLst xmlns:c16r2="http://schemas.microsoft.com/office/drawing/2015/06/chart">
              <c:ext xmlns:c16="http://schemas.microsoft.com/office/drawing/2014/chart" uri="{C3380CC4-5D6E-409C-BE32-E72D297353CC}">
                <c16:uniqueId val="{00000003-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Feb</c:v>
                </c:pt>
                <c:pt idx="1">
                  <c:v>Mar</c:v>
                </c:pt>
                <c:pt idx="2">
                  <c:v>Apr</c:v>
                </c:pt>
                <c:pt idx="3">
                  <c:v>May</c:v>
                </c:pt>
                <c:pt idx="4">
                  <c:v>Jun</c:v>
                </c:pt>
                <c:pt idx="5">
                  <c:v>Jul</c:v>
                </c:pt>
                <c:pt idx="6">
                  <c:v>Aug</c:v>
                </c:pt>
              </c:strCache>
            </c:strRef>
          </c:cat>
          <c:val>
            <c:numRef>
              <c:f>Sheet1!$D$2:$D$8</c:f>
              <c:numCache>
                <c:formatCode>0%</c:formatCode>
                <c:ptCount val="7"/>
                <c:pt idx="0">
                  <c:v>0.28999999999999998</c:v>
                </c:pt>
                <c:pt idx="1">
                  <c:v>0.3</c:v>
                </c:pt>
                <c:pt idx="2">
                  <c:v>0.31</c:v>
                </c:pt>
                <c:pt idx="3">
                  <c:v>0.27</c:v>
                </c:pt>
                <c:pt idx="4">
                  <c:v>0.28000000000000003</c:v>
                </c:pt>
                <c:pt idx="5">
                  <c:v>0.25</c:v>
                </c:pt>
                <c:pt idx="6">
                  <c:v>0.23</c:v>
                </c:pt>
              </c:numCache>
            </c:numRef>
          </c:val>
          <c:extLst xmlns:c16r2="http://schemas.microsoft.com/office/drawing/2015/06/chart">
            <c:ext xmlns:c16="http://schemas.microsoft.com/office/drawing/2014/chart" uri="{C3380CC4-5D6E-409C-BE32-E72D297353CC}">
              <c16:uniqueId val="{00000002-CCFA-489D-8FA9-B02ED28A7451}"/>
            </c:ext>
          </c:extLst>
        </c:ser>
        <c:ser>
          <c:idx val="3"/>
          <c:order val="3"/>
          <c:tx>
            <c:strRef>
              <c:f>Sheet1!$E$1</c:f>
              <c:strCache>
                <c:ptCount val="1"/>
                <c:pt idx="0">
                  <c:v>Strongly approve</c:v>
                </c:pt>
              </c:strCache>
            </c:strRef>
          </c:tx>
          <c:spPr>
            <a:solidFill>
              <a:srgbClr val="A10028"/>
            </a:solidFill>
            <a:ln>
              <a:noFill/>
            </a:ln>
            <a:effectLst/>
          </c:spPr>
          <c:invertIfNegative val="0"/>
          <c:dPt>
            <c:idx val="1"/>
            <c:invertIfNegative val="0"/>
            <c:bubble3D val="0"/>
            <c:spPr>
              <a:solidFill>
                <a:srgbClr val="A10028"/>
              </a:solidFill>
              <a:ln>
                <a:noFill/>
              </a:ln>
              <a:effectLst/>
            </c:spPr>
            <c:extLst xmlns:c16r2="http://schemas.microsoft.com/office/drawing/2015/06/chart">
              <c:ext xmlns:c16="http://schemas.microsoft.com/office/drawing/2014/chart" uri="{C3380CC4-5D6E-409C-BE32-E72D297353CC}">
                <c16:uniqueId val="{00000005-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Feb</c:v>
                </c:pt>
                <c:pt idx="1">
                  <c:v>Mar</c:v>
                </c:pt>
                <c:pt idx="2">
                  <c:v>Apr</c:v>
                </c:pt>
                <c:pt idx="3">
                  <c:v>May</c:v>
                </c:pt>
                <c:pt idx="4">
                  <c:v>Jun</c:v>
                </c:pt>
                <c:pt idx="5">
                  <c:v>Jul</c:v>
                </c:pt>
                <c:pt idx="6">
                  <c:v>Aug</c:v>
                </c:pt>
              </c:strCache>
            </c:strRef>
          </c:cat>
          <c:val>
            <c:numRef>
              <c:f>Sheet1!$E$2:$E$8</c:f>
              <c:numCache>
                <c:formatCode>0%</c:formatCode>
                <c:ptCount val="7"/>
                <c:pt idx="0">
                  <c:v>0.14000000000000001</c:v>
                </c:pt>
                <c:pt idx="1">
                  <c:v>0.11</c:v>
                </c:pt>
                <c:pt idx="2">
                  <c:v>0.08</c:v>
                </c:pt>
                <c:pt idx="3">
                  <c:v>0.08</c:v>
                </c:pt>
                <c:pt idx="4">
                  <c:v>0.1</c:v>
                </c:pt>
                <c:pt idx="5">
                  <c:v>0.08</c:v>
                </c:pt>
                <c:pt idx="6">
                  <c:v>7.0000000000000007E-2</c:v>
                </c:pt>
              </c:numCache>
            </c:numRef>
          </c:val>
          <c:extLst xmlns:c16r2="http://schemas.microsoft.com/office/drawing/2015/06/chart">
            <c:ext xmlns:c16="http://schemas.microsoft.com/office/drawing/2014/chart" uri="{C3380CC4-5D6E-409C-BE32-E72D297353CC}">
              <c16:uniqueId val="{00000003-CCFA-489D-8FA9-B02ED28A7451}"/>
            </c:ext>
          </c:extLst>
        </c:ser>
        <c:dLbls>
          <c:dLblPos val="ctr"/>
          <c:showLegendKey val="0"/>
          <c:showVal val="1"/>
          <c:showCatName val="0"/>
          <c:showSerName val="0"/>
          <c:showPercent val="0"/>
          <c:showBubbleSize val="0"/>
        </c:dLbls>
        <c:gapWidth val="57"/>
        <c:overlap val="100"/>
        <c:axId val="341807400"/>
        <c:axId val="342740776"/>
      </c:barChart>
      <c:catAx>
        <c:axId val="341807400"/>
        <c:scaling>
          <c:orientation val="minMax"/>
        </c:scaling>
        <c:delete val="0"/>
        <c:axPos val="b"/>
        <c:numFmt formatCode="General" sourceLinked="0"/>
        <c:majorTickMark val="out"/>
        <c:minorTickMark val="none"/>
        <c:tickLblPos val="nextTo"/>
        <c:spPr>
          <a:noFill/>
          <a:ln w="3175" cap="flat" cmpd="sng" algn="ctr">
            <a:solidFill>
              <a:srgbClr val="979797"/>
            </a:solidFill>
            <a:prstDash val="solid"/>
            <a:round/>
          </a:ln>
          <a:effectLst/>
        </c:spPr>
        <c:txPr>
          <a:bodyPr rot="-60000000" spcFirstLastPara="1" vertOverflow="ellipsis" vert="horz" wrap="square" anchor="ctr" anchorCtr="1"/>
          <a:lstStyle/>
          <a:p>
            <a:pPr>
              <a:defRPr sz="1100" b="1" i="0" u="none" strike="noStrike" kern="1200" baseline="0">
                <a:solidFill>
                  <a:schemeClr val="tx2"/>
                </a:solidFill>
                <a:latin typeface="+mn-lt"/>
                <a:ea typeface="+mn-ea"/>
                <a:cs typeface="+mn-cs"/>
              </a:defRPr>
            </a:pPr>
            <a:endParaRPr lang="en-US"/>
          </a:p>
        </c:txPr>
        <c:crossAx val="342740776"/>
        <c:crosses val="autoZero"/>
        <c:auto val="1"/>
        <c:lblAlgn val="ctr"/>
        <c:lblOffset val="100"/>
        <c:noMultiLvlLbl val="0"/>
      </c:catAx>
      <c:valAx>
        <c:axId val="342740776"/>
        <c:scaling>
          <c:orientation val="minMax"/>
          <c:max val="1"/>
        </c:scaling>
        <c:delete val="1"/>
        <c:axPos val="l"/>
        <c:numFmt formatCode="0%" sourceLinked="1"/>
        <c:majorTickMark val="out"/>
        <c:minorTickMark val="none"/>
        <c:tickLblPos val="nextTo"/>
        <c:crossAx val="341807400"/>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41712718627961243"/>
          <c:y val="0.63101059160925554"/>
          <c:w val="0.38858281976231102"/>
          <c:h val="0.3286498658918470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0956207345413896E-2"/>
          <c:y val="2.9592616998890795E-2"/>
          <c:w val="0.61770489374312076"/>
          <c:h val="0.89048044571106677"/>
        </c:manualLayout>
      </c:layout>
      <c:barChart>
        <c:barDir val="col"/>
        <c:grouping val="percentStacked"/>
        <c:varyColors val="0"/>
        <c:ser>
          <c:idx val="0"/>
          <c:order val="0"/>
          <c:tx>
            <c:strRef>
              <c:f>Sheet1!$B$1</c:f>
              <c:strCache>
                <c:ptCount val="1"/>
                <c:pt idx="0">
                  <c:v>Strongly disapprove</c:v>
                </c:pt>
              </c:strCache>
            </c:strRef>
          </c:tx>
          <c:spPr>
            <a:solidFill>
              <a:schemeClr val="accent1">
                <a:lumMod val="40000"/>
                <a:lumOff val="60000"/>
                <a:alpha val="25098"/>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Feb</c:v>
                </c:pt>
                <c:pt idx="1">
                  <c:v>Mar</c:v>
                </c:pt>
                <c:pt idx="2">
                  <c:v>Apr</c:v>
                </c:pt>
                <c:pt idx="3">
                  <c:v>May</c:v>
                </c:pt>
                <c:pt idx="4">
                  <c:v>Jun</c:v>
                </c:pt>
                <c:pt idx="5">
                  <c:v>Jul</c:v>
                </c:pt>
                <c:pt idx="6">
                  <c:v>Aug</c:v>
                </c:pt>
              </c:strCache>
            </c:strRef>
          </c:cat>
          <c:val>
            <c:numRef>
              <c:f>Sheet1!$B$2:$B$8</c:f>
              <c:numCache>
                <c:formatCode>0%</c:formatCode>
                <c:ptCount val="7"/>
                <c:pt idx="0">
                  <c:v>0.31</c:v>
                </c:pt>
                <c:pt idx="1">
                  <c:v>0.3</c:v>
                </c:pt>
                <c:pt idx="2">
                  <c:v>0.3</c:v>
                </c:pt>
                <c:pt idx="3">
                  <c:v>0.34</c:v>
                </c:pt>
                <c:pt idx="4">
                  <c:v>0.34</c:v>
                </c:pt>
                <c:pt idx="5">
                  <c:v>0.31</c:v>
                </c:pt>
                <c:pt idx="6">
                  <c:v>0.3</c:v>
                </c:pt>
              </c:numCache>
            </c:numRef>
          </c:val>
          <c:extLst xmlns:c16r2="http://schemas.microsoft.com/office/drawing/2015/06/chart">
            <c:ext xmlns:c16="http://schemas.microsoft.com/office/drawing/2014/chart" uri="{C3380CC4-5D6E-409C-BE32-E72D297353CC}">
              <c16:uniqueId val="{00000000-C2C3-4CAE-B985-D3E7F7EEB713}"/>
            </c:ext>
          </c:extLst>
        </c:ser>
        <c:ser>
          <c:idx val="1"/>
          <c:order val="1"/>
          <c:tx>
            <c:strRef>
              <c:f>Sheet1!$C$1</c:f>
              <c:strCache>
                <c:ptCount val="1"/>
                <c:pt idx="0">
                  <c:v>Somewhat disapprove</c:v>
                </c:pt>
              </c:strCache>
            </c:strRef>
          </c:tx>
          <c:spPr>
            <a:solidFill>
              <a:schemeClr val="accent1">
                <a:lumMod val="40000"/>
                <a:lumOff val="60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Feb</c:v>
                </c:pt>
                <c:pt idx="1">
                  <c:v>Mar</c:v>
                </c:pt>
                <c:pt idx="2">
                  <c:v>Apr</c:v>
                </c:pt>
                <c:pt idx="3">
                  <c:v>May</c:v>
                </c:pt>
                <c:pt idx="4">
                  <c:v>Jun</c:v>
                </c:pt>
                <c:pt idx="5">
                  <c:v>Jul</c:v>
                </c:pt>
                <c:pt idx="6">
                  <c:v>Aug</c:v>
                </c:pt>
              </c:strCache>
            </c:strRef>
          </c:cat>
          <c:val>
            <c:numRef>
              <c:f>Sheet1!$C$2:$C$8</c:f>
              <c:numCache>
                <c:formatCode>0%</c:formatCode>
                <c:ptCount val="7"/>
                <c:pt idx="0">
                  <c:v>0.28000000000000003</c:v>
                </c:pt>
                <c:pt idx="1">
                  <c:v>0.3</c:v>
                </c:pt>
                <c:pt idx="2">
                  <c:v>0.28000000000000003</c:v>
                </c:pt>
                <c:pt idx="3">
                  <c:v>0.28999999999999998</c:v>
                </c:pt>
                <c:pt idx="4">
                  <c:v>0.28000000000000003</c:v>
                </c:pt>
                <c:pt idx="5">
                  <c:v>0.28000000000000003</c:v>
                </c:pt>
                <c:pt idx="6">
                  <c:v>0.27</c:v>
                </c:pt>
              </c:numCache>
            </c:numRef>
          </c:val>
          <c:extLst xmlns:c16r2="http://schemas.microsoft.com/office/drawing/2015/06/chart">
            <c:ext xmlns:c16="http://schemas.microsoft.com/office/drawing/2014/chart" uri="{C3380CC4-5D6E-409C-BE32-E72D297353CC}">
              <c16:uniqueId val="{00000001-C2C3-4CAE-B985-D3E7F7EEB713}"/>
            </c:ext>
          </c:extLst>
        </c:ser>
        <c:ser>
          <c:idx val="2"/>
          <c:order val="2"/>
          <c:tx>
            <c:strRef>
              <c:f>Sheet1!$D$1</c:f>
              <c:strCache>
                <c:ptCount val="1"/>
                <c:pt idx="0">
                  <c:v>Somewhat approve</c:v>
                </c:pt>
              </c:strCache>
            </c:strRef>
          </c:tx>
          <c:spPr>
            <a:solidFill>
              <a:schemeClr val="accent1">
                <a:lumMod val="60000"/>
                <a:lumOff val="40000"/>
                <a:alpha val="74902"/>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Feb</c:v>
                </c:pt>
                <c:pt idx="1">
                  <c:v>Mar</c:v>
                </c:pt>
                <c:pt idx="2">
                  <c:v>Apr</c:v>
                </c:pt>
                <c:pt idx="3">
                  <c:v>May</c:v>
                </c:pt>
                <c:pt idx="4">
                  <c:v>Jun</c:v>
                </c:pt>
                <c:pt idx="5">
                  <c:v>Jul</c:v>
                </c:pt>
                <c:pt idx="6">
                  <c:v>Aug</c:v>
                </c:pt>
              </c:strCache>
            </c:strRef>
          </c:cat>
          <c:val>
            <c:numRef>
              <c:f>Sheet1!$D$2:$D$8</c:f>
              <c:numCache>
                <c:formatCode>0%</c:formatCode>
                <c:ptCount val="7"/>
                <c:pt idx="0">
                  <c:v>0.28999999999999998</c:v>
                </c:pt>
                <c:pt idx="1">
                  <c:v>0.28999999999999998</c:v>
                </c:pt>
                <c:pt idx="2">
                  <c:v>0.32</c:v>
                </c:pt>
                <c:pt idx="3">
                  <c:v>0.28000000000000003</c:v>
                </c:pt>
                <c:pt idx="4">
                  <c:v>0.28000000000000003</c:v>
                </c:pt>
                <c:pt idx="5">
                  <c:v>0.32</c:v>
                </c:pt>
                <c:pt idx="6">
                  <c:v>0.33</c:v>
                </c:pt>
              </c:numCache>
            </c:numRef>
          </c:val>
          <c:extLst xmlns:c16r2="http://schemas.microsoft.com/office/drawing/2015/06/chart">
            <c:ext xmlns:c16="http://schemas.microsoft.com/office/drawing/2014/chart" uri="{C3380CC4-5D6E-409C-BE32-E72D297353CC}">
              <c16:uniqueId val="{00000002-C2C3-4CAE-B985-D3E7F7EEB713}"/>
            </c:ext>
          </c:extLst>
        </c:ser>
        <c:ser>
          <c:idx val="3"/>
          <c:order val="3"/>
          <c:tx>
            <c:strRef>
              <c:f>Sheet1!$E$1</c:f>
              <c:strCache>
                <c:ptCount val="1"/>
                <c:pt idx="0">
                  <c:v>Strongly approve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Feb</c:v>
                </c:pt>
                <c:pt idx="1">
                  <c:v>Mar</c:v>
                </c:pt>
                <c:pt idx="2">
                  <c:v>Apr</c:v>
                </c:pt>
                <c:pt idx="3">
                  <c:v>May</c:v>
                </c:pt>
                <c:pt idx="4">
                  <c:v>Jun</c:v>
                </c:pt>
                <c:pt idx="5">
                  <c:v>Jul</c:v>
                </c:pt>
                <c:pt idx="6">
                  <c:v>Aug</c:v>
                </c:pt>
              </c:strCache>
            </c:strRef>
          </c:cat>
          <c:val>
            <c:numRef>
              <c:f>Sheet1!$E$2:$E$8</c:f>
              <c:numCache>
                <c:formatCode>0%</c:formatCode>
                <c:ptCount val="7"/>
                <c:pt idx="0">
                  <c:v>0.13</c:v>
                </c:pt>
                <c:pt idx="1">
                  <c:v>0.1</c:v>
                </c:pt>
                <c:pt idx="2">
                  <c:v>0.1</c:v>
                </c:pt>
                <c:pt idx="3">
                  <c:v>0.09</c:v>
                </c:pt>
                <c:pt idx="4">
                  <c:v>0.1</c:v>
                </c:pt>
                <c:pt idx="5">
                  <c:v>0.1</c:v>
                </c:pt>
                <c:pt idx="6">
                  <c:v>0.1</c:v>
                </c:pt>
              </c:numCache>
            </c:numRef>
          </c:val>
          <c:extLst xmlns:c16r2="http://schemas.microsoft.com/office/drawing/2015/06/chart">
            <c:ext xmlns:c16="http://schemas.microsoft.com/office/drawing/2014/chart" uri="{C3380CC4-5D6E-409C-BE32-E72D297353CC}">
              <c16:uniqueId val="{00000003-C2C3-4CAE-B985-D3E7F7EEB713}"/>
            </c:ext>
          </c:extLst>
        </c:ser>
        <c:dLbls>
          <c:dLblPos val="ctr"/>
          <c:showLegendKey val="0"/>
          <c:showVal val="1"/>
          <c:showCatName val="0"/>
          <c:showSerName val="0"/>
          <c:showPercent val="0"/>
          <c:showBubbleSize val="0"/>
        </c:dLbls>
        <c:gapWidth val="57"/>
        <c:overlap val="100"/>
        <c:axId val="342736464"/>
        <c:axId val="342738424"/>
      </c:barChart>
      <c:catAx>
        <c:axId val="342736464"/>
        <c:scaling>
          <c:orientation val="minMax"/>
        </c:scaling>
        <c:delete val="0"/>
        <c:axPos val="b"/>
        <c:numFmt formatCode="General" sourceLinked="0"/>
        <c:majorTickMark val="out"/>
        <c:minorTickMark val="none"/>
        <c:tickLblPos val="low"/>
        <c:spPr>
          <a:noFill/>
          <a:ln w="3175" cap="flat" cmpd="sng" algn="ctr">
            <a:solidFill>
              <a:srgbClr val="979797"/>
            </a:solidFill>
            <a:prstDash val="solid"/>
            <a:round/>
          </a:ln>
          <a:effectLst/>
        </c:spPr>
        <c:txPr>
          <a:bodyPr rot="-60000000" spcFirstLastPara="1" vertOverflow="ellipsis" vert="horz" wrap="square" anchor="ctr" anchorCtr="1"/>
          <a:lstStyle/>
          <a:p>
            <a:pPr>
              <a:defRPr sz="1100" b="1" i="0" u="none" strike="noStrike" kern="1200" baseline="0">
                <a:solidFill>
                  <a:schemeClr val="accent6"/>
                </a:solidFill>
                <a:latin typeface="+mn-lt"/>
                <a:ea typeface="+mn-ea"/>
                <a:cs typeface="+mn-cs"/>
              </a:defRPr>
            </a:pPr>
            <a:endParaRPr lang="en-US"/>
          </a:p>
        </c:txPr>
        <c:crossAx val="342738424"/>
        <c:crosses val="autoZero"/>
        <c:auto val="1"/>
        <c:lblAlgn val="ctr"/>
        <c:lblOffset val="100"/>
        <c:noMultiLvlLbl val="0"/>
      </c:catAx>
      <c:valAx>
        <c:axId val="342738424"/>
        <c:scaling>
          <c:orientation val="minMax"/>
          <c:max val="1"/>
        </c:scaling>
        <c:delete val="1"/>
        <c:axPos val="l"/>
        <c:numFmt formatCode="0%" sourceLinked="1"/>
        <c:majorTickMark val="out"/>
        <c:minorTickMark val="none"/>
        <c:tickLblPos val="nextTo"/>
        <c:crossAx val="342736464"/>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64784946236559138"/>
          <c:y val="0.66776989307007739"/>
          <c:w val="0.34139784946236557"/>
          <c:h val="0.2737783514027846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103674540682417"/>
          <c:y val="6.7286834481611171E-2"/>
          <c:w val="0.58896325459317589"/>
          <c:h val="0.90144553799617666"/>
        </c:manualLayout>
      </c:layout>
      <c:barChart>
        <c:barDir val="bar"/>
        <c:grouping val="clustered"/>
        <c:varyColors val="0"/>
        <c:ser>
          <c:idx val="0"/>
          <c:order val="0"/>
          <c:spPr>
            <a:solidFill>
              <a:srgbClr val="A10028"/>
            </a:solidFill>
            <a:ln>
              <a:noFill/>
            </a:ln>
            <a:effectLst/>
          </c:spPr>
          <c:invertIfNegative val="0"/>
          <c:dPt>
            <c:idx val="0"/>
            <c:invertIfNegative val="0"/>
            <c:bubble3D val="0"/>
            <c:spPr>
              <a:solidFill>
                <a:srgbClr val="A10028"/>
              </a:solidFill>
              <a:ln>
                <a:noFill/>
              </a:ln>
              <a:effectLst/>
            </c:spPr>
            <c:extLst xmlns:c16r2="http://schemas.microsoft.com/office/drawing/2015/06/chart">
              <c:ext xmlns:c16="http://schemas.microsoft.com/office/drawing/2014/chart" uri="{C3380CC4-5D6E-409C-BE32-E72D297353CC}">
                <c16:uniqueId val="{00000001-6CD8-4AA6-B02B-094D7F9559BA}"/>
              </c:ext>
            </c:extLst>
          </c:dPt>
          <c:dPt>
            <c:idx val="1"/>
            <c:invertIfNegative val="0"/>
            <c:bubble3D val="0"/>
            <c:spPr>
              <a:solidFill>
                <a:srgbClr val="A10028"/>
              </a:solidFill>
              <a:ln>
                <a:noFill/>
              </a:ln>
              <a:effectLst/>
            </c:spPr>
            <c:extLst xmlns:c16r2="http://schemas.microsoft.com/office/drawing/2015/06/chart">
              <c:ext xmlns:c16="http://schemas.microsoft.com/office/drawing/2014/chart" uri="{C3380CC4-5D6E-409C-BE32-E72D297353CC}">
                <c16:uniqueId val="{00000001-AC13-439B-AAE6-DE601D4A9501}"/>
              </c:ext>
            </c:extLst>
          </c:dPt>
          <c:dPt>
            <c:idx val="3"/>
            <c:invertIfNegative val="0"/>
            <c:bubble3D val="0"/>
            <c:spPr>
              <a:solidFill>
                <a:srgbClr val="A10028"/>
              </a:solidFill>
              <a:ln>
                <a:noFill/>
              </a:ln>
              <a:effectLst/>
            </c:spPr>
            <c:extLst xmlns:c16r2="http://schemas.microsoft.com/office/drawing/2015/06/chart">
              <c:ext xmlns:c16="http://schemas.microsoft.com/office/drawing/2014/chart" uri="{C3380CC4-5D6E-409C-BE32-E72D297353CC}">
                <c16:uniqueId val="{00000005-6CD8-4AA6-B02B-094D7F9559BA}"/>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CD8-4AA6-B02B-094D7F9559BA}"/>
                </c:ext>
                <c:ext xmlns:c15="http://schemas.microsoft.com/office/drawing/2012/chart" uri="{CE6537A1-D6FC-4f65-9D91-7224C49458BB}"/>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C13-439B-AAE6-DE601D4A9501}"/>
                </c:ext>
                <c:ext xmlns:c15="http://schemas.microsoft.com/office/drawing/2012/chart" uri="{CE6537A1-D6FC-4f65-9D91-7224C49458BB}"/>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7BF9-4F26-996F-1B6FF50DBC6A}"/>
                </c:ext>
                <c:ext xmlns:c15="http://schemas.microsoft.com/office/drawing/2012/chart" uri="{CE6537A1-D6FC-4f65-9D91-7224C49458BB}"/>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CD8-4AA6-B02B-094D7F9559BA}"/>
                </c:ext>
                <c:ext xmlns:c15="http://schemas.microsoft.com/office/drawing/2012/chart" uri="{CE6537A1-D6FC-4f65-9D91-7224C49458BB}"/>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7BF9-4F26-996F-1B6FF50DBC6A}"/>
                </c:ext>
                <c:ext xmlns:c15="http://schemas.microsoft.com/office/drawing/2012/chart" uri="{CE6537A1-D6FC-4f65-9D91-7224C49458BB}"/>
              </c:extLst>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7BF9-4F26-996F-1B6FF50DBC6A}"/>
                </c:ext>
                <c:ext xmlns:c15="http://schemas.microsoft.com/office/drawing/2012/chart" uri="{CE6537A1-D6FC-4f65-9D91-7224C49458BB}"/>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7BF9-4F26-996F-1B6FF50DBC6A}"/>
                </c:ext>
                <c:ext xmlns:c15="http://schemas.microsoft.com/office/drawing/2012/chart" uri="{CE6537A1-D6FC-4f65-9D91-7224C49458BB}"/>
              </c:extLst>
            </c:dLbl>
            <c:dLbl>
              <c:idx val="7"/>
              <c:layout>
                <c:manualLayout>
                  <c:x val="-4.8474860286975797E-17"/>
                  <c:y val="-1.1053163974459995E-16"/>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7BF9-4F26-996F-1B6FF50DBC6A}"/>
                </c:ext>
                <c:ext xmlns:c15="http://schemas.microsoft.com/office/drawing/2012/chart" uri="{CE6537A1-D6FC-4f65-9D91-7224C49458BB}"/>
              </c:extLst>
            </c:dLbl>
            <c:dLbl>
              <c:idx val="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7BF9-4F26-996F-1B6FF50DBC6A}"/>
                </c:ext>
                <c:ext xmlns:c15="http://schemas.microsoft.com/office/drawing/2012/chart" uri="{CE6537A1-D6FC-4f65-9D91-7224C49458BB}"/>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7BF9-4F26-996F-1B6FF50DBC6A}"/>
                </c:ext>
                <c:ext xmlns:c15="http://schemas.microsoft.com/office/drawing/2012/chart" uri="{CE6537A1-D6FC-4f65-9D91-7224C49458BB}"/>
              </c:extLst>
            </c:dLbl>
            <c:dLbl>
              <c:idx val="1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7BF9-4F26-996F-1B6FF50DBC6A}"/>
                </c:ext>
                <c:ext xmlns:c15="http://schemas.microsoft.com/office/drawing/2012/chart" uri="{CE6537A1-D6FC-4f65-9D91-7224C49458BB}"/>
              </c:extLst>
            </c:dLbl>
            <c:dLbl>
              <c:idx val="1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7BF9-4F26-996F-1B6FF50DBC6A}"/>
                </c:ext>
                <c:ext xmlns:c15="http://schemas.microsoft.com/office/drawing/2012/chart" uri="{CE6537A1-D6FC-4f65-9D91-7224C49458BB}"/>
              </c:extLst>
            </c:dLbl>
            <c:dLbl>
              <c:idx val="1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7BF9-4F26-996F-1B6FF50DBC6A}"/>
                </c:ext>
                <c:ext xmlns:c15="http://schemas.microsoft.com/office/drawing/2012/chart" uri="{CE6537A1-D6FC-4f65-9D91-7224C49458BB}"/>
              </c:extLst>
            </c:dLbl>
            <c:dLbl>
              <c:idx val="1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7BF9-4F26-996F-1B6FF50DBC6A}"/>
                </c:ext>
                <c:ext xmlns:c15="http://schemas.microsoft.com/office/drawing/2012/chart" uri="{CE6537A1-D6FC-4f65-9D91-7224C49458BB}"/>
              </c:extLst>
            </c:dLbl>
            <c:dLbl>
              <c:idx val="1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7BF9-4F26-996F-1B6FF50DBC6A}"/>
                </c:ext>
                <c:ext xmlns:c15="http://schemas.microsoft.com/office/drawing/2012/chart" uri="{CE6537A1-D6FC-4f65-9D91-7224C49458BB}"/>
              </c:extLst>
            </c:dLbl>
            <c:dLbl>
              <c:idx val="15"/>
              <c:layout>
                <c:manualLayout>
                  <c:x val="2.4330900243309003E-3"/>
                  <c:y val="-5.2489288848511751E-4"/>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7BF9-4F26-996F-1B6FF50DBC6A}"/>
                </c:ext>
                <c:ext xmlns:c15="http://schemas.microsoft.com/office/drawing/2012/chart" uri="{CE6537A1-D6FC-4f65-9D91-7224C49458BB}"/>
              </c:extLst>
            </c:dLbl>
            <c:dLbl>
              <c:idx val="16"/>
              <c:layout>
                <c:manualLayout>
                  <c:x val="0"/>
                  <c:y val="7.2018880952725694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7BF9-4F26-996F-1B6FF50DBC6A}"/>
                </c:ext>
                <c:ext xmlns:c15="http://schemas.microsoft.com/office/drawing/2012/chart" uri="{CE6537A1-D6FC-4f65-9D91-7224C49458BB}"/>
              </c:extLst>
            </c:dLbl>
            <c:dLbl>
              <c:idx val="17"/>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fld id="{C8A111C6-ABF2-4A8C-B236-E744D22A68D0}" type="VALUE">
                      <a:rPr lang="en-US" sz="1200">
                        <a:solidFill>
                          <a:srgbClr val="707276"/>
                        </a:solidFill>
                      </a:rPr>
                      <a:pPr>
                        <a:defRPr sz="1200"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7BF9-4F26-996F-1B6FF50DBC6A}"/>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Undoing the Iran deal</c:v>
                </c:pt>
                <c:pt idx="1">
                  <c:v>Building a wall between the United States and Mexico</c:v>
                </c:pt>
                <c:pt idx="2">
                  <c:v>Expanding family leave policies</c:v>
                </c:pt>
                <c:pt idx="3">
                  <c:v>Renegotiating trade deals with other countries</c:v>
                </c:pt>
                <c:pt idx="4">
                  <c:v>Reducing the total amount of immigrants allowed in the United States</c:v>
                </c:pt>
                <c:pt idx="5">
                  <c:v>Destroying ISIS</c:v>
                </c:pt>
                <c:pt idx="6">
                  <c:v>Passing an infrastructure spending bill</c:v>
                </c:pt>
                <c:pt idx="7">
                  <c:v>Passing a comprehensive tax reform bill</c:v>
                </c:pt>
                <c:pt idx="8">
                  <c:v>Repealing and replacing the Affordable Care Act (also known as ''Obamacare'')</c:v>
                </c:pt>
                <c:pt idx="9">
                  <c:v>Stimulating American jobs</c:v>
                </c:pt>
              </c:strCache>
            </c:strRef>
          </c:cat>
          <c:val>
            <c:numRef>
              <c:f>Sheet1!$B$2:$B$11</c:f>
              <c:numCache>
                <c:formatCode>0%</c:formatCode>
                <c:ptCount val="10"/>
                <c:pt idx="0">
                  <c:v>0.01</c:v>
                </c:pt>
                <c:pt idx="1">
                  <c:v>0.02</c:v>
                </c:pt>
                <c:pt idx="2">
                  <c:v>0.03</c:v>
                </c:pt>
                <c:pt idx="3">
                  <c:v>0.05</c:v>
                </c:pt>
                <c:pt idx="4">
                  <c:v>0.06</c:v>
                </c:pt>
                <c:pt idx="5">
                  <c:v>0.13</c:v>
                </c:pt>
                <c:pt idx="6">
                  <c:v>0.13</c:v>
                </c:pt>
                <c:pt idx="7">
                  <c:v>0.13</c:v>
                </c:pt>
                <c:pt idx="8">
                  <c:v>0.16</c:v>
                </c:pt>
                <c:pt idx="9">
                  <c:v>0.28999999999999998</c:v>
                </c:pt>
              </c:numCache>
            </c:numRef>
          </c:val>
          <c:extLst xmlns:c16r2="http://schemas.microsoft.com/office/drawing/2015/06/chart">
            <c:ext xmlns:c16="http://schemas.microsoft.com/office/drawing/2014/chart" uri="{C3380CC4-5D6E-409C-BE32-E72D297353CC}">
              <c16:uniqueId val="{00000002-AC13-439B-AAE6-DE601D4A9501}"/>
            </c:ext>
          </c:extLst>
        </c:ser>
        <c:dLbls>
          <c:showLegendKey val="0"/>
          <c:showVal val="0"/>
          <c:showCatName val="0"/>
          <c:showSerName val="0"/>
          <c:showPercent val="0"/>
          <c:showBubbleSize val="0"/>
        </c:dLbls>
        <c:gapWidth val="125"/>
        <c:axId val="342740384"/>
        <c:axId val="342742736"/>
      </c:barChart>
      <c:catAx>
        <c:axId val="3427403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707276"/>
                </a:solidFill>
                <a:latin typeface="+mn-lt"/>
                <a:ea typeface="+mn-ea"/>
                <a:cs typeface="+mn-cs"/>
              </a:defRPr>
            </a:pPr>
            <a:endParaRPr lang="en-US"/>
          </a:p>
        </c:txPr>
        <c:crossAx val="342742736"/>
        <c:crosses val="autoZero"/>
        <c:auto val="1"/>
        <c:lblAlgn val="ctr"/>
        <c:lblOffset val="100"/>
        <c:noMultiLvlLbl val="0"/>
      </c:catAx>
      <c:valAx>
        <c:axId val="342742736"/>
        <c:scaling>
          <c:orientation val="minMax"/>
        </c:scaling>
        <c:delete val="1"/>
        <c:axPos val="b"/>
        <c:numFmt formatCode="0%" sourceLinked="1"/>
        <c:majorTickMark val="out"/>
        <c:minorTickMark val="none"/>
        <c:tickLblPos val="nextTo"/>
        <c:crossAx val="342740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C2B6-4B53-9EAF-ED6C1C94B3C8}"/>
              </c:ext>
            </c:extLst>
          </c:dPt>
          <c:dPt>
            <c:idx val="2"/>
            <c:bubble3D val="0"/>
            <c:spPr>
              <a:solidFill>
                <a:srgbClr val="009DD9"/>
              </a:solidFill>
              <a:ln w="19050">
                <a:solidFill>
                  <a:schemeClr val="lt1"/>
                </a:solidFill>
              </a:ln>
              <a:effectLst/>
            </c:spPr>
            <c:extLst xmlns:c16r2="http://schemas.microsoft.com/office/drawing/2015/06/chart">
              <c:ext xmlns:c16="http://schemas.microsoft.com/office/drawing/2014/chart" uri="{C3380CC4-5D6E-409C-BE32-E72D297353CC}">
                <c16:uniqueId val="{00000005-41B4-4E60-8DAA-5B211C3799B0}"/>
              </c:ext>
            </c:extLst>
          </c:dPt>
          <c:dLbls>
            <c:dLbl>
              <c:idx val="0"/>
              <c:layout>
                <c:manualLayout>
                  <c:x val="-0.19392207513044818"/>
                  <c:y val="1.4655740515220396E-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2B6-4B53-9EAF-ED6C1C94B3C8}"/>
                </c:ext>
                <c:ext xmlns:c15="http://schemas.microsoft.com/office/drawing/2012/chart" uri="{CE6537A1-D6FC-4f65-9D91-7224C49458BB}"/>
              </c:extLst>
            </c:dLbl>
            <c:dLbl>
              <c:idx val="1"/>
              <c:layout>
                <c:manualLayout>
                  <c:x val="1.2528458724359889E-2"/>
                  <c:y val="-0.2039825944470542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2B6-4B53-9EAF-ED6C1C94B3C8}"/>
                </c:ext>
                <c:ext xmlns:c15="http://schemas.microsoft.com/office/drawing/2012/chart" uri="{CE6537A1-D6FC-4f65-9D91-7224C49458BB}"/>
              </c:extLst>
            </c:dLbl>
            <c:dLbl>
              <c:idx val="2"/>
              <c:layout>
                <c:manualLayout>
                  <c:x val="0.17902355690196958"/>
                  <c:y val="5.2642447018592192E-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1B4-4E60-8DAA-5B211C3799B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impeached and removed from office</c:v>
                </c:pt>
                <c:pt idx="1">
                  <c:v>censured by congress</c:v>
                </c:pt>
                <c:pt idx="2">
                  <c:v>no action should be taken </c:v>
                </c:pt>
              </c:strCache>
            </c:strRef>
          </c:cat>
          <c:val>
            <c:numRef>
              <c:f>Sheet1!$B$2:$B$4</c:f>
              <c:numCache>
                <c:formatCode>0%</c:formatCode>
                <c:ptCount val="3"/>
                <c:pt idx="0">
                  <c:v>0.43</c:v>
                </c:pt>
                <c:pt idx="1">
                  <c:v>0.15</c:v>
                </c:pt>
                <c:pt idx="2">
                  <c:v>0.42</c:v>
                </c:pt>
              </c:numCache>
            </c:numRef>
          </c:val>
          <c:extLst xmlns:c16r2="http://schemas.microsoft.com/office/drawing/2015/06/char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A10028"/>
            </a:solidFill>
            <a:ln>
              <a:noFill/>
            </a:ln>
            <a:effectLst/>
          </c:spPr>
          <c:invertIfNegative val="0"/>
          <c:dPt>
            <c:idx val="1"/>
            <c:invertIfNegative val="0"/>
            <c:bubble3D val="0"/>
            <c:spPr>
              <a:solidFill>
                <a:srgbClr val="A10028"/>
              </a:solidFill>
              <a:ln>
                <a:noFill/>
              </a:ln>
              <a:effectLst/>
            </c:spPr>
            <c:extLst xmlns:c16r2="http://schemas.microsoft.com/office/drawing/2015/06/chart">
              <c:ext xmlns:c16="http://schemas.microsoft.com/office/drawing/2014/chart" uri="{C3380CC4-5D6E-409C-BE32-E72D297353CC}">
                <c16:uniqueId val="{00000001-0680-49A4-91CA-711BA414BE1F}"/>
              </c:ext>
            </c:extLst>
          </c:dPt>
          <c:dPt>
            <c:idx val="4"/>
            <c:invertIfNegative val="0"/>
            <c:bubble3D val="0"/>
            <c:spPr>
              <a:solidFill>
                <a:srgbClr val="A10028"/>
              </a:solidFill>
              <a:ln>
                <a:noFill/>
              </a:ln>
              <a:effectLst/>
            </c:spPr>
            <c:extLst xmlns:c16r2="http://schemas.microsoft.com/office/drawing/2015/06/chart">
              <c:ext xmlns:c16="http://schemas.microsoft.com/office/drawing/2014/chart" uri="{C3380CC4-5D6E-409C-BE32-E72D297353CC}">
                <c16:uniqueId val="{00000003-0680-49A4-91CA-711BA414BE1F}"/>
              </c:ext>
            </c:extLst>
          </c:dPt>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feb country</c:v>
                </c:pt>
                <c:pt idx="1">
                  <c:v>march country</c:v>
                </c:pt>
                <c:pt idx="2">
                  <c:v>april country</c:v>
                </c:pt>
                <c:pt idx="3">
                  <c:v>may country</c:v>
                </c:pt>
                <c:pt idx="4">
                  <c:v>june country</c:v>
                </c:pt>
                <c:pt idx="5">
                  <c:v>july country</c:v>
                </c:pt>
                <c:pt idx="6">
                  <c:v>August country</c:v>
                </c:pt>
                <c:pt idx="8">
                  <c:v>feb econ</c:v>
                </c:pt>
                <c:pt idx="9">
                  <c:v>march econ</c:v>
                </c:pt>
                <c:pt idx="10">
                  <c:v>april econ</c:v>
                </c:pt>
                <c:pt idx="11">
                  <c:v>may econ</c:v>
                </c:pt>
                <c:pt idx="12">
                  <c:v>June econ</c:v>
                </c:pt>
                <c:pt idx="13">
                  <c:v>july econ</c:v>
                </c:pt>
                <c:pt idx="14">
                  <c:v>August econ</c:v>
                </c:pt>
              </c:strCache>
            </c:strRef>
          </c:cat>
          <c:val>
            <c:numRef>
              <c:f>Sheet1!$B$2:$B$16</c:f>
              <c:numCache>
                <c:formatCode>0%</c:formatCode>
                <c:ptCount val="15"/>
                <c:pt idx="0">
                  <c:v>0.52</c:v>
                </c:pt>
                <c:pt idx="1">
                  <c:v>0.48</c:v>
                </c:pt>
                <c:pt idx="2">
                  <c:v>0.5</c:v>
                </c:pt>
                <c:pt idx="3">
                  <c:v>0.53</c:v>
                </c:pt>
                <c:pt idx="4">
                  <c:v>0.55000000000000004</c:v>
                </c:pt>
                <c:pt idx="5">
                  <c:v>0.54</c:v>
                </c:pt>
                <c:pt idx="6">
                  <c:v>0.59</c:v>
                </c:pt>
                <c:pt idx="8">
                  <c:v>0.39</c:v>
                </c:pt>
                <c:pt idx="9">
                  <c:v>0.35</c:v>
                </c:pt>
                <c:pt idx="10">
                  <c:v>0.38</c:v>
                </c:pt>
                <c:pt idx="11">
                  <c:v>0.38</c:v>
                </c:pt>
                <c:pt idx="12">
                  <c:v>0.38</c:v>
                </c:pt>
                <c:pt idx="13">
                  <c:v>0.41</c:v>
                </c:pt>
                <c:pt idx="14">
                  <c:v>0.35</c:v>
                </c:pt>
              </c:numCache>
            </c:numRef>
          </c:val>
          <c:extLst xmlns:c16r2="http://schemas.microsoft.com/office/drawing/2015/06/chart">
            <c:ext xmlns:c16="http://schemas.microsoft.com/office/drawing/2014/chart" uri="{C3380CC4-5D6E-409C-BE32-E72D297353CC}">
              <c16:uniqueId val="{00000000-B215-49D5-A7F7-5188997F7FCD}"/>
            </c:ext>
          </c:extLst>
        </c:ser>
        <c:dLbls>
          <c:showLegendKey val="0"/>
          <c:showVal val="0"/>
          <c:showCatName val="0"/>
          <c:showSerName val="0"/>
          <c:showPercent val="0"/>
          <c:showBubbleSize val="0"/>
        </c:dLbls>
        <c:gapWidth val="125"/>
        <c:overlap val="-27"/>
        <c:axId val="276556168"/>
        <c:axId val="276557344"/>
      </c:barChart>
      <c:catAx>
        <c:axId val="276556168"/>
        <c:scaling>
          <c:orientation val="minMax"/>
        </c:scaling>
        <c:delete val="1"/>
        <c:axPos val="t"/>
        <c:numFmt formatCode="General" sourceLinked="1"/>
        <c:majorTickMark val="none"/>
        <c:minorTickMark val="none"/>
        <c:tickLblPos val="nextTo"/>
        <c:crossAx val="276557344"/>
        <c:crosses val="autoZero"/>
        <c:auto val="1"/>
        <c:lblAlgn val="ctr"/>
        <c:lblOffset val="100"/>
        <c:noMultiLvlLbl val="0"/>
      </c:catAx>
      <c:valAx>
        <c:axId val="276557344"/>
        <c:scaling>
          <c:orientation val="maxMin"/>
          <c:max val="1"/>
        </c:scaling>
        <c:delete val="1"/>
        <c:axPos val="l"/>
        <c:numFmt formatCode="0%" sourceLinked="1"/>
        <c:majorTickMark val="none"/>
        <c:minorTickMark val="none"/>
        <c:tickLblPos val="nextTo"/>
        <c:crossAx val="276556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083656145393"/>
          <c:y val="6.7286834481611171E-2"/>
          <c:w val="0.70580857137383379"/>
          <c:h val="0.90144553799617666"/>
        </c:manualLayout>
      </c:layout>
      <c:barChart>
        <c:barDir val="bar"/>
        <c:grouping val="clustered"/>
        <c:varyColors val="0"/>
        <c:ser>
          <c:idx val="0"/>
          <c:order val="0"/>
          <c:spPr>
            <a:solidFill>
              <a:srgbClr val="A10028"/>
            </a:solidFill>
            <a:ln>
              <a:noFill/>
            </a:ln>
            <a:effectLst/>
          </c:spPr>
          <c:invertIfNegative val="0"/>
          <c:dPt>
            <c:idx val="0"/>
            <c:invertIfNegative val="0"/>
            <c:bubble3D val="0"/>
            <c:spPr>
              <a:solidFill>
                <a:srgbClr val="A10028"/>
              </a:solidFill>
              <a:ln>
                <a:noFill/>
              </a:ln>
              <a:effectLst/>
            </c:spPr>
            <c:extLst xmlns:c16r2="http://schemas.microsoft.com/office/drawing/2015/06/chart">
              <c:ext xmlns:c16="http://schemas.microsoft.com/office/drawing/2014/chart" uri="{C3380CC4-5D6E-409C-BE32-E72D297353CC}">
                <c16:uniqueId val="{00000001-6CD8-4AA6-B02B-094D7F9559BA}"/>
              </c:ext>
            </c:extLst>
          </c:dPt>
          <c:dPt>
            <c:idx val="1"/>
            <c:invertIfNegative val="0"/>
            <c:bubble3D val="0"/>
            <c:spPr>
              <a:solidFill>
                <a:srgbClr val="A10028"/>
              </a:solidFill>
              <a:ln>
                <a:noFill/>
              </a:ln>
              <a:effectLst/>
            </c:spPr>
            <c:extLst xmlns:c16r2="http://schemas.microsoft.com/office/drawing/2015/06/chart">
              <c:ext xmlns:c16="http://schemas.microsoft.com/office/drawing/2014/chart" uri="{C3380CC4-5D6E-409C-BE32-E72D297353CC}">
                <c16:uniqueId val="{00000001-AC13-439B-AAE6-DE601D4A9501}"/>
              </c:ext>
            </c:extLst>
          </c:dPt>
          <c:dPt>
            <c:idx val="3"/>
            <c:invertIfNegative val="0"/>
            <c:bubble3D val="0"/>
            <c:spPr>
              <a:solidFill>
                <a:srgbClr val="A10028"/>
              </a:solidFill>
              <a:ln>
                <a:noFill/>
              </a:ln>
              <a:effectLst/>
            </c:spPr>
            <c:extLst xmlns:c16r2="http://schemas.microsoft.com/office/drawing/2015/06/chart">
              <c:ext xmlns:c16="http://schemas.microsoft.com/office/drawing/2014/chart" uri="{C3380CC4-5D6E-409C-BE32-E72D297353CC}">
                <c16:uniqueId val="{00000005-6CD8-4AA6-B02B-094D7F9559BA}"/>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CD8-4AA6-B02B-094D7F9559BA}"/>
                </c:ext>
                <c:ext xmlns:c15="http://schemas.microsoft.com/office/drawing/2012/chart" uri="{CE6537A1-D6FC-4f65-9D91-7224C49458BB}"/>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C13-439B-AAE6-DE601D4A9501}"/>
                </c:ext>
                <c:ext xmlns:c15="http://schemas.microsoft.com/office/drawing/2012/chart" uri="{CE6537A1-D6FC-4f65-9D91-7224C49458BB}"/>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3A1-48BC-8594-871723B652A1}"/>
                </c:ext>
                <c:ext xmlns:c15="http://schemas.microsoft.com/office/drawing/2012/chart" uri="{CE6537A1-D6FC-4f65-9D91-7224C49458BB}"/>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CD8-4AA6-B02B-094D7F9559BA}"/>
                </c:ext>
                <c:ext xmlns:c15="http://schemas.microsoft.com/office/drawing/2012/chart" uri="{CE6537A1-D6FC-4f65-9D91-7224C49458BB}"/>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3A1-48BC-8594-871723B652A1}"/>
                </c:ext>
                <c:ext xmlns:c15="http://schemas.microsoft.com/office/drawing/2012/chart" uri="{CE6537A1-D6FC-4f65-9D91-7224C49458BB}"/>
              </c:extLst>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63A1-48BC-8594-871723B652A1}"/>
                </c:ext>
                <c:ext xmlns:c15="http://schemas.microsoft.com/office/drawing/2012/chart" uri="{CE6537A1-D6FC-4f65-9D91-7224C49458BB}"/>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63A1-48BC-8594-871723B652A1}"/>
                </c:ext>
                <c:ext xmlns:c15="http://schemas.microsoft.com/office/drawing/2012/chart" uri="{CE6537A1-D6FC-4f65-9D91-7224C49458BB}"/>
              </c:extLst>
            </c:dLbl>
            <c:dLbl>
              <c:idx val="7"/>
              <c:layout>
                <c:manualLayout>
                  <c:x val="-4.8474860286975797E-17"/>
                  <c:y val="-1.1053163974459995E-16"/>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63A1-48BC-8594-871723B652A1}"/>
                </c:ext>
                <c:ext xmlns:c15="http://schemas.microsoft.com/office/drawing/2012/chart" uri="{CE6537A1-D6FC-4f65-9D91-7224C49458BB}"/>
              </c:extLst>
            </c:dLbl>
            <c:dLbl>
              <c:idx val="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63A1-48BC-8594-871723B652A1}"/>
                </c:ext>
                <c:ext xmlns:c15="http://schemas.microsoft.com/office/drawing/2012/chart" uri="{CE6537A1-D6FC-4f65-9D91-7224C49458BB}"/>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63A1-48BC-8594-871723B652A1}"/>
                </c:ext>
                <c:ext xmlns:c15="http://schemas.microsoft.com/office/drawing/2012/chart" uri="{CE6537A1-D6FC-4f65-9D91-7224C49458BB}"/>
              </c:extLst>
            </c:dLbl>
            <c:dLbl>
              <c:idx val="1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63A1-48BC-8594-871723B652A1}"/>
                </c:ext>
                <c:ext xmlns:c15="http://schemas.microsoft.com/office/drawing/2012/chart" uri="{CE6537A1-D6FC-4f65-9D91-7224C49458BB}"/>
              </c:extLst>
            </c:dLbl>
            <c:dLbl>
              <c:idx val="1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63A1-48BC-8594-871723B652A1}"/>
                </c:ext>
                <c:ext xmlns:c15="http://schemas.microsoft.com/office/drawing/2012/chart" uri="{CE6537A1-D6FC-4f65-9D91-7224C49458BB}"/>
              </c:extLst>
            </c:dLbl>
            <c:dLbl>
              <c:idx val="1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63A1-48BC-8594-871723B652A1}"/>
                </c:ext>
                <c:ext xmlns:c15="http://schemas.microsoft.com/office/drawing/2012/chart" uri="{CE6537A1-D6FC-4f65-9D91-7224C49458BB}"/>
              </c:extLst>
            </c:dLbl>
            <c:dLbl>
              <c:idx val="1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63A1-48BC-8594-871723B652A1}"/>
                </c:ext>
                <c:ext xmlns:c15="http://schemas.microsoft.com/office/drawing/2012/chart" uri="{CE6537A1-D6FC-4f65-9D91-7224C49458BB}"/>
              </c:extLst>
            </c:dLbl>
            <c:dLbl>
              <c:idx val="1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63A1-48BC-8594-871723B652A1}"/>
                </c:ext>
                <c:ext xmlns:c15="http://schemas.microsoft.com/office/drawing/2012/chart" uri="{CE6537A1-D6FC-4f65-9D91-7224C49458BB}"/>
              </c:extLst>
            </c:dLbl>
            <c:dLbl>
              <c:idx val="15"/>
              <c:layout>
                <c:manualLayout>
                  <c:x val="2.4330900243309003E-3"/>
                  <c:y val="-5.2489288848511751E-4"/>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63A1-48BC-8594-871723B652A1}"/>
                </c:ext>
                <c:ext xmlns:c15="http://schemas.microsoft.com/office/drawing/2012/chart" uri="{CE6537A1-D6FC-4f65-9D91-7224C49458BB}"/>
              </c:extLst>
            </c:dLbl>
            <c:dLbl>
              <c:idx val="16"/>
              <c:layout>
                <c:manualLayout>
                  <c:x val="0"/>
                  <c:y val="7.2018880952725694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63A1-48BC-8594-871723B652A1}"/>
                </c:ext>
                <c:ext xmlns:c15="http://schemas.microsoft.com/office/drawing/2012/chart" uri="{CE6537A1-D6FC-4f65-9D91-7224C49458BB}"/>
              </c:extLst>
            </c:dLbl>
            <c:dLbl>
              <c:idx val="17"/>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fld id="{C8A111C6-ABF2-4A8C-B236-E744D22A68D0}" type="VALUE">
                      <a:rPr lang="en-US" sz="1200">
                        <a:solidFill>
                          <a:srgbClr val="707276"/>
                        </a:solidFill>
                      </a:rPr>
                      <a:pPr>
                        <a:defRPr sz="1200"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63A1-48BC-8594-871723B652A1}"/>
                </c:ext>
                <c:ext xmlns:c15="http://schemas.microsoft.com/office/drawing/2012/chart" uri="{CE6537A1-D6FC-4f65-9D91-7224C49458BB}">
                  <c15:dlblFieldTable/>
                  <c15:showDataLabelsRange val="0"/>
                </c:ext>
              </c:extLst>
            </c:dLbl>
            <c:dLbl>
              <c:idx val="1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Other</c:v>
                </c:pt>
                <c:pt idx="1">
                  <c:v>Political correctness</c:v>
                </c:pt>
                <c:pt idx="2">
                  <c:v>Women's rights</c:v>
                </c:pt>
                <c:pt idx="3">
                  <c:v>Foreign policy</c:v>
                </c:pt>
                <c:pt idx="4">
                  <c:v>Defense</c:v>
                </c:pt>
                <c:pt idx="5">
                  <c:v>Criminal justice (policing, courts, prisons)</c:v>
                </c:pt>
                <c:pt idx="6">
                  <c:v>Cybersecurity</c:v>
                </c:pt>
                <c:pt idx="7">
                  <c:v>Income inequality</c:v>
                </c:pt>
                <c:pt idx="8">
                  <c:v>Corruption</c:v>
                </c:pt>
                <c:pt idx="9">
                  <c:v>Taxes</c:v>
                </c:pt>
                <c:pt idx="10">
                  <c:v>Education</c:v>
                </c:pt>
                <c:pt idx="11">
                  <c:v>Crime and drugs</c:v>
                </c:pt>
                <c:pt idx="12">
                  <c:v>Environment/climate change</c:v>
                </c:pt>
                <c:pt idx="13">
                  <c:v>Immigration</c:v>
                </c:pt>
                <c:pt idx="14">
                  <c:v>National debt/ federal budget deficits</c:v>
                </c:pt>
                <c:pt idx="15">
                  <c:v>Race relations</c:v>
                </c:pt>
                <c:pt idx="16">
                  <c:v>Economy and jobs</c:v>
                </c:pt>
                <c:pt idx="17">
                  <c:v>Terrorism/national security</c:v>
                </c:pt>
                <c:pt idx="18">
                  <c:v>Health care</c:v>
                </c:pt>
              </c:strCache>
            </c:strRef>
          </c:cat>
          <c:val>
            <c:numRef>
              <c:f>Sheet1!$B$2:$B$20</c:f>
              <c:numCache>
                <c:formatCode>0%</c:formatCode>
                <c:ptCount val="19"/>
                <c:pt idx="0">
                  <c:v>0.01</c:v>
                </c:pt>
                <c:pt idx="1">
                  <c:v>0.06</c:v>
                </c:pt>
                <c:pt idx="2">
                  <c:v>0.06</c:v>
                </c:pt>
                <c:pt idx="3">
                  <c:v>7.0000000000000007E-2</c:v>
                </c:pt>
                <c:pt idx="4">
                  <c:v>7.0000000000000007E-2</c:v>
                </c:pt>
                <c:pt idx="5">
                  <c:v>0.08</c:v>
                </c:pt>
                <c:pt idx="6">
                  <c:v>0.08</c:v>
                </c:pt>
                <c:pt idx="7">
                  <c:v>0.11</c:v>
                </c:pt>
                <c:pt idx="8">
                  <c:v>0.13</c:v>
                </c:pt>
                <c:pt idx="9">
                  <c:v>0.14000000000000001</c:v>
                </c:pt>
                <c:pt idx="10">
                  <c:v>0.14000000000000001</c:v>
                </c:pt>
                <c:pt idx="11">
                  <c:v>0.15</c:v>
                </c:pt>
                <c:pt idx="12">
                  <c:v>0.16</c:v>
                </c:pt>
                <c:pt idx="13">
                  <c:v>0.18</c:v>
                </c:pt>
                <c:pt idx="14">
                  <c:v>0.19</c:v>
                </c:pt>
                <c:pt idx="15">
                  <c:v>0.24</c:v>
                </c:pt>
                <c:pt idx="16">
                  <c:v>0.34</c:v>
                </c:pt>
                <c:pt idx="17">
                  <c:v>0.39</c:v>
                </c:pt>
                <c:pt idx="18">
                  <c:v>0.43</c:v>
                </c:pt>
              </c:numCache>
            </c:numRef>
          </c:val>
          <c:extLst xmlns:c16r2="http://schemas.microsoft.com/office/drawing/2015/06/chart">
            <c:ext xmlns:c16="http://schemas.microsoft.com/office/drawing/2014/chart" uri="{C3380CC4-5D6E-409C-BE32-E72D297353CC}">
              <c16:uniqueId val="{00000002-AC13-439B-AAE6-DE601D4A9501}"/>
            </c:ext>
          </c:extLst>
        </c:ser>
        <c:dLbls>
          <c:showLegendKey val="0"/>
          <c:showVal val="0"/>
          <c:showCatName val="0"/>
          <c:showSerName val="0"/>
          <c:showPercent val="0"/>
          <c:showBubbleSize val="0"/>
        </c:dLbls>
        <c:gapWidth val="125"/>
        <c:axId val="342741168"/>
        <c:axId val="342739600"/>
      </c:barChart>
      <c:catAx>
        <c:axId val="34274116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707276"/>
                </a:solidFill>
                <a:latin typeface="+mn-lt"/>
                <a:ea typeface="+mn-ea"/>
                <a:cs typeface="+mn-cs"/>
              </a:defRPr>
            </a:pPr>
            <a:endParaRPr lang="en-US"/>
          </a:p>
        </c:txPr>
        <c:crossAx val="342739600"/>
        <c:crosses val="autoZero"/>
        <c:auto val="1"/>
        <c:lblAlgn val="ctr"/>
        <c:lblOffset val="100"/>
        <c:noMultiLvlLbl val="0"/>
      </c:catAx>
      <c:valAx>
        <c:axId val="342739600"/>
        <c:scaling>
          <c:orientation val="minMax"/>
          <c:max val="1"/>
        </c:scaling>
        <c:delete val="1"/>
        <c:axPos val="b"/>
        <c:numFmt formatCode="0%" sourceLinked="1"/>
        <c:majorTickMark val="out"/>
        <c:minorTickMark val="none"/>
        <c:tickLblPos val="nextTo"/>
        <c:crossAx val="342741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2B6-4B53-9EAF-ED6C1C94B3C8}"/>
              </c:ext>
            </c:extLst>
          </c:dPt>
          <c:dPt>
            <c:idx val="1"/>
            <c:bubble3D val="0"/>
            <c:spPr>
              <a:solidFill>
                <a:srgbClr val="9B0C10"/>
              </a:solidFill>
              <a:ln w="19050">
                <a:solidFill>
                  <a:schemeClr val="lt1"/>
                </a:solidFill>
              </a:ln>
              <a:effectLst/>
            </c:spPr>
            <c:extLst xmlns:c16r2="http://schemas.microsoft.com/office/drawing/2015/06/chart">
              <c:ext xmlns:c16="http://schemas.microsoft.com/office/drawing/2014/chart" uri="{C3380CC4-5D6E-409C-BE32-E72D297353CC}">
                <c16:uniqueId val="{00000003-C2B6-4B53-9EAF-ED6C1C94B3C8}"/>
              </c:ext>
            </c:extLst>
          </c:dPt>
          <c:dPt>
            <c:idx val="2"/>
            <c:bubble3D val="0"/>
            <c:spPr>
              <a:solidFill>
                <a:srgbClr val="009DD9"/>
              </a:solidFill>
              <a:ln w="19050">
                <a:solidFill>
                  <a:schemeClr val="lt1"/>
                </a:solidFill>
              </a:ln>
              <a:effectLst/>
            </c:spPr>
            <c:extLst xmlns:c16r2="http://schemas.microsoft.com/office/drawing/2015/06/chart">
              <c:ext xmlns:c16="http://schemas.microsoft.com/office/drawing/2014/chart" uri="{C3380CC4-5D6E-409C-BE32-E72D297353CC}">
                <c16:uniqueId val="{00000005-41B4-4E60-8DAA-5B211C3799B0}"/>
              </c:ext>
            </c:extLst>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Vote to raise the debt ceiling</c:v>
                </c:pt>
                <c:pt idx="1">
                  <c:v>Vote against raising the debt ceiling</c:v>
                </c:pt>
              </c:strCache>
            </c:strRef>
          </c:cat>
          <c:val>
            <c:numRef>
              <c:f>Sheet1!$B$2:$B$3</c:f>
              <c:numCache>
                <c:formatCode>0%</c:formatCode>
                <c:ptCount val="2"/>
                <c:pt idx="0">
                  <c:v>0.44</c:v>
                </c:pt>
                <c:pt idx="1">
                  <c:v>0.56000000000000005</c:v>
                </c:pt>
              </c:numCache>
            </c:numRef>
          </c:val>
          <c:extLst xmlns:c16r2="http://schemas.microsoft.com/office/drawing/2015/06/char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44546A"/>
            </a:solidFill>
            <a:ln w="31750">
              <a:solidFill>
                <a:schemeClr val="bg1"/>
              </a:solidFill>
            </a:ln>
          </c:spPr>
          <c:explosion val="1"/>
          <c:dPt>
            <c:idx val="0"/>
            <c:bubble3D val="0"/>
            <c:spPr>
              <a:solidFill>
                <a:srgbClr val="A10028"/>
              </a:solidFill>
              <a:ln w="31750">
                <a:solidFill>
                  <a:schemeClr val="bg1"/>
                </a:solidFill>
              </a:ln>
              <a:effectLst/>
            </c:spPr>
            <c:extLst xmlns:c16r2="http://schemas.microsoft.com/office/drawing/2015/06/chart">
              <c:ext xmlns:c16="http://schemas.microsoft.com/office/drawing/2014/chart" uri="{C3380CC4-5D6E-409C-BE32-E72D297353CC}">
                <c16:uniqueId val="{00000001-5C17-463C-A322-45F548DBB665}"/>
              </c:ext>
            </c:extLst>
          </c:dPt>
          <c:dPt>
            <c:idx val="1"/>
            <c:bubble3D val="0"/>
            <c:spPr>
              <a:solidFill>
                <a:schemeClr val="accent1"/>
              </a:solidFill>
              <a:ln w="31750">
                <a:solidFill>
                  <a:schemeClr val="bg1"/>
                </a:solidFill>
              </a:ln>
              <a:effectLst/>
            </c:spPr>
            <c:extLst xmlns:c16r2="http://schemas.microsoft.com/office/drawing/2015/06/chart">
              <c:ext xmlns:c16="http://schemas.microsoft.com/office/drawing/2014/chart" uri="{C3380CC4-5D6E-409C-BE32-E72D297353CC}">
                <c16:uniqueId val="{00000003-5C17-463C-A322-45F548DBB665}"/>
              </c:ext>
            </c:extLst>
          </c:dPt>
          <c:dPt>
            <c:idx val="2"/>
            <c:bubble3D val="0"/>
            <c:spPr>
              <a:solidFill>
                <a:schemeClr val="accent2"/>
              </a:solidFill>
              <a:ln w="31750">
                <a:solidFill>
                  <a:schemeClr val="bg1"/>
                </a:solidFill>
              </a:ln>
              <a:effectLst/>
            </c:spPr>
            <c:extLst xmlns:c16r2="http://schemas.microsoft.com/office/drawing/2015/06/chart">
              <c:ext xmlns:c16="http://schemas.microsoft.com/office/drawing/2014/chart" uri="{C3380CC4-5D6E-409C-BE32-E72D297353CC}">
                <c16:uniqueId val="{00000005-5C17-463C-A322-45F548DBB665}"/>
              </c:ext>
            </c:extLst>
          </c:dPt>
          <c:dLbls>
            <c:dLbl>
              <c:idx val="0"/>
              <c:layout>
                <c:manualLayout>
                  <c:x val="-0.23730337587111955"/>
                  <c:y val="-3.7794301939276478E-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C17-463C-A322-45F548DBB665}"/>
                </c:ext>
                <c:ext xmlns:c15="http://schemas.microsoft.com/office/drawing/2012/chart" uri="{CE6537A1-D6FC-4f65-9D91-7224C49458BB}"/>
              </c:extLst>
            </c:dLbl>
            <c:dLbl>
              <c:idx val="1"/>
              <c:layout>
                <c:manualLayout>
                  <c:x val="0.25945153407548194"/>
                  <c:y val="-0.17993696324687569"/>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C17-463C-A322-45F548DBB665}"/>
                </c:ext>
                <c:ext xmlns:c15="http://schemas.microsoft.com/office/drawing/2012/chart" uri="{CE6537A1-D6FC-4f65-9D91-7224C49458BB}"/>
              </c:extLst>
            </c:dLbl>
            <c:dLbl>
              <c:idx val="2"/>
              <c:layout>
                <c:manualLayout>
                  <c:x val="0.19936002687865706"/>
                  <c:y val="0.28442057522600267"/>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C17-463C-A322-45F548DBB66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Disapprove</c:v>
                </c:pt>
                <c:pt idx="1">
                  <c:v>Approve</c:v>
                </c:pt>
              </c:strCache>
            </c:strRef>
          </c:cat>
          <c:val>
            <c:numRef>
              <c:f>Sheet1!$B$2:$B$3</c:f>
              <c:numCache>
                <c:formatCode>0%</c:formatCode>
                <c:ptCount val="2"/>
                <c:pt idx="0">
                  <c:v>0.46</c:v>
                </c:pt>
                <c:pt idx="1">
                  <c:v>0.54</c:v>
                </c:pt>
              </c:numCache>
            </c:numRef>
          </c:val>
          <c:extLst xmlns:c16r2="http://schemas.microsoft.com/office/drawing/2015/06/chart">
            <c:ext xmlns:c16="http://schemas.microsoft.com/office/drawing/2014/chart" uri="{C3380CC4-5D6E-409C-BE32-E72D297353CC}">
              <c16:uniqueId val="{00000006-5C17-463C-A322-45F548DBB6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2424393116786786E-2"/>
          <c:y val="9.4091963163366862E-2"/>
          <c:w val="0.95515121376642642"/>
          <c:h val="0.86199845402706199"/>
        </c:manualLayout>
      </c:layout>
      <c:barChart>
        <c:barDir val="bar"/>
        <c:grouping val="percentStacked"/>
        <c:varyColors val="0"/>
        <c:ser>
          <c:idx val="0"/>
          <c:order val="0"/>
          <c:tx>
            <c:strRef>
              <c:f>Sheet1!$B$1</c:f>
              <c:strCache>
                <c:ptCount val="1"/>
                <c:pt idx="0">
                  <c:v>Patience</c:v>
                </c:pt>
              </c:strCache>
            </c:strRef>
          </c:tx>
          <c:spPr>
            <a:solidFill>
              <a:schemeClr val="accent4">
                <a:lumMod val="75000"/>
              </a:schemeClr>
            </a:solidFill>
            <a:ln>
              <a:noFill/>
            </a:ln>
            <a:effectLst/>
          </c:spPr>
          <c:invertIfNegative val="0"/>
          <c:dPt>
            <c:idx val="0"/>
            <c:invertIfNegative val="0"/>
            <c:bubble3D val="0"/>
            <c:spPr>
              <a:solidFill>
                <a:schemeClr val="bg2">
                  <a:lumMod val="40000"/>
                  <a:lumOff val="6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0.62</c:v>
                </c:pt>
              </c:numCache>
            </c:numRef>
          </c:val>
          <c:extLst xmlns:c16r2="http://schemas.microsoft.com/office/drawing/2015/06/chart">
            <c:ext xmlns:c16="http://schemas.microsoft.com/office/drawing/2014/chart" uri="{C3380CC4-5D6E-409C-BE32-E72D297353CC}">
              <c16:uniqueId val="{00000000-CEA2-490A-B8AA-D95CC6E92103}"/>
            </c:ext>
          </c:extLst>
        </c:ser>
        <c:ser>
          <c:idx val="1"/>
          <c:order val="1"/>
          <c:tx>
            <c:strRef>
              <c:f>Sheet1!$C$1</c:f>
              <c:strCache>
                <c:ptCount val="1"/>
                <c:pt idx="0">
                  <c:v>Active Role </c:v>
                </c:pt>
              </c:strCache>
            </c:strRef>
          </c:tx>
          <c:spPr>
            <a:solidFill>
              <a:srgbClr val="009D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0.38</c:v>
                </c:pt>
              </c:numCache>
            </c:numRef>
          </c:val>
          <c:extLst xmlns:c16r2="http://schemas.microsoft.com/office/drawing/2015/06/chart">
            <c:ext xmlns:c16="http://schemas.microsoft.com/office/drawing/2014/chart" uri="{C3380CC4-5D6E-409C-BE32-E72D297353CC}">
              <c16:uniqueId val="{00000001-CEA2-490A-B8AA-D95CC6E92103}"/>
            </c:ext>
          </c:extLst>
        </c:ser>
        <c:dLbls>
          <c:dLblPos val="ctr"/>
          <c:showLegendKey val="0"/>
          <c:showVal val="1"/>
          <c:showCatName val="0"/>
          <c:showSerName val="0"/>
          <c:showPercent val="0"/>
          <c:showBubbleSize val="0"/>
        </c:dLbls>
        <c:gapWidth val="57"/>
        <c:overlap val="100"/>
        <c:axId val="342741560"/>
        <c:axId val="342737640"/>
      </c:barChart>
      <c:catAx>
        <c:axId val="342741560"/>
        <c:scaling>
          <c:orientation val="minMax"/>
        </c:scaling>
        <c:delete val="1"/>
        <c:axPos val="l"/>
        <c:numFmt formatCode="General" sourceLinked="1"/>
        <c:majorTickMark val="out"/>
        <c:minorTickMark val="none"/>
        <c:tickLblPos val="nextTo"/>
        <c:crossAx val="342737640"/>
        <c:crosses val="autoZero"/>
        <c:auto val="1"/>
        <c:lblAlgn val="ctr"/>
        <c:lblOffset val="100"/>
        <c:noMultiLvlLbl val="0"/>
      </c:catAx>
      <c:valAx>
        <c:axId val="342737640"/>
        <c:scaling>
          <c:orientation val="minMax"/>
          <c:max val="1"/>
        </c:scaling>
        <c:delete val="1"/>
        <c:axPos val="b"/>
        <c:numFmt formatCode="0%" sourceLinked="1"/>
        <c:majorTickMark val="out"/>
        <c:minorTickMark val="none"/>
        <c:tickLblPos val="nextTo"/>
        <c:crossAx val="342741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44546A"/>
            </a:solidFill>
            <a:ln w="31750">
              <a:solidFill>
                <a:schemeClr val="bg1"/>
              </a:solidFill>
            </a:ln>
          </c:spPr>
          <c:explosion val="1"/>
          <c:dPt>
            <c:idx val="0"/>
            <c:bubble3D val="0"/>
            <c:spPr>
              <a:solidFill>
                <a:srgbClr val="A10028"/>
              </a:solidFill>
              <a:ln w="31750">
                <a:solidFill>
                  <a:schemeClr val="bg1"/>
                </a:solidFill>
              </a:ln>
              <a:effectLst/>
            </c:spPr>
            <c:extLst xmlns:c16r2="http://schemas.microsoft.com/office/drawing/2015/06/chart">
              <c:ext xmlns:c16="http://schemas.microsoft.com/office/drawing/2014/chart" uri="{C3380CC4-5D6E-409C-BE32-E72D297353CC}">
                <c16:uniqueId val="{00000001-5C17-463C-A322-45F548DBB665}"/>
              </c:ext>
            </c:extLst>
          </c:dPt>
          <c:dPt>
            <c:idx val="1"/>
            <c:bubble3D val="0"/>
            <c:spPr>
              <a:solidFill>
                <a:schemeClr val="accent1"/>
              </a:solidFill>
              <a:ln w="31750">
                <a:solidFill>
                  <a:schemeClr val="bg1"/>
                </a:solidFill>
              </a:ln>
              <a:effectLst/>
            </c:spPr>
            <c:extLst xmlns:c16r2="http://schemas.microsoft.com/office/drawing/2015/06/chart">
              <c:ext xmlns:c16="http://schemas.microsoft.com/office/drawing/2014/chart" uri="{C3380CC4-5D6E-409C-BE32-E72D297353CC}">
                <c16:uniqueId val="{00000003-5C17-463C-A322-45F548DBB665}"/>
              </c:ext>
            </c:extLst>
          </c:dPt>
          <c:dPt>
            <c:idx val="2"/>
            <c:bubble3D val="0"/>
            <c:spPr>
              <a:solidFill>
                <a:schemeClr val="accent2"/>
              </a:solidFill>
              <a:ln w="31750">
                <a:solidFill>
                  <a:schemeClr val="bg1"/>
                </a:solidFill>
              </a:ln>
              <a:effectLst/>
            </c:spPr>
            <c:extLst xmlns:c16r2="http://schemas.microsoft.com/office/drawing/2015/06/chart">
              <c:ext xmlns:c16="http://schemas.microsoft.com/office/drawing/2014/chart" uri="{C3380CC4-5D6E-409C-BE32-E72D297353CC}">
                <c16:uniqueId val="{00000005-5C17-463C-A322-45F548DBB665}"/>
              </c:ext>
            </c:extLst>
          </c:dPt>
          <c:dLbls>
            <c:dLbl>
              <c:idx val="0"/>
              <c:layout>
                <c:manualLayout>
                  <c:x val="-6.6572676859437574E-2"/>
                  <c:y val="-0.43706172830840295"/>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C17-463C-A322-45F548DBB665}"/>
                </c:ext>
                <c:ext xmlns:c15="http://schemas.microsoft.com/office/drawing/2012/chart" uri="{CE6537A1-D6FC-4f65-9D91-7224C49458BB}"/>
              </c:extLst>
            </c:dLbl>
            <c:dLbl>
              <c:idx val="1"/>
              <c:layout>
                <c:manualLayout>
                  <c:x val="0.12688026261485844"/>
                  <c:y val="8.7638252271349942E-3"/>
                </c:manualLayout>
              </c:layout>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C17-463C-A322-45F548DBB665}"/>
                </c:ext>
                <c:ext xmlns:c15="http://schemas.microsoft.com/office/drawing/2012/chart" uri="{CE6537A1-D6FC-4f65-9D91-7224C49458BB}">
                  <c15:layout>
                    <c:manualLayout>
                      <c:w val="0.1991722481565163"/>
                      <c:h val="0.2723911850614365"/>
                    </c:manualLayout>
                  </c15:layout>
                </c:ext>
              </c:extLst>
            </c:dLbl>
            <c:dLbl>
              <c:idx val="2"/>
              <c:layout>
                <c:manualLayout>
                  <c:x val="0.19936002687865706"/>
                  <c:y val="0.28442057522600267"/>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C17-463C-A322-45F548DBB66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They wont be a threat</c:v>
                </c:pt>
                <c:pt idx="1">
                  <c:v>Yes </c:v>
                </c:pt>
              </c:strCache>
            </c:strRef>
          </c:cat>
          <c:val>
            <c:numRef>
              <c:f>Sheet1!$B$2:$B$3</c:f>
              <c:numCache>
                <c:formatCode>0%</c:formatCode>
                <c:ptCount val="2"/>
                <c:pt idx="0">
                  <c:v>0.86</c:v>
                </c:pt>
                <c:pt idx="1">
                  <c:v>0.14000000000000001</c:v>
                </c:pt>
              </c:numCache>
            </c:numRef>
          </c:val>
          <c:extLst xmlns:c16r2="http://schemas.microsoft.com/office/drawing/2015/06/chart">
            <c:ext xmlns:c16="http://schemas.microsoft.com/office/drawing/2014/chart" uri="{C3380CC4-5D6E-409C-BE32-E72D297353CC}">
              <c16:uniqueId val="{00000006-5C17-463C-A322-45F548DBB6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27354002624665"/>
          <c:y val="0.11053338095509233"/>
          <c:w val="0.60822363024934389"/>
          <c:h val="0.74589829058739399"/>
        </c:manualLayout>
      </c:layout>
      <c:barChart>
        <c:barDir val="bar"/>
        <c:grouping val="percentStacked"/>
        <c:varyColors val="0"/>
        <c:ser>
          <c:idx val="0"/>
          <c:order val="0"/>
          <c:tx>
            <c:strRef>
              <c:f>Sheet1!$B$1</c:f>
              <c:strCache>
                <c:ptCount val="1"/>
                <c:pt idx="0">
                  <c:v>No</c:v>
                </c:pt>
              </c:strCache>
            </c:strRef>
          </c:tx>
          <c:spPr>
            <a:solidFill>
              <a:schemeClr val="accent4">
                <a:lumMod val="75000"/>
              </a:schemeClr>
            </a:solidFill>
            <a:ln>
              <a:noFill/>
            </a:ln>
            <a:effectLst/>
          </c:spPr>
          <c:invertIfNegative val="0"/>
          <c:dLbls>
            <c:dLbl>
              <c:idx val="0"/>
              <c:tx>
                <c:rich>
                  <a:bodyPr/>
                  <a:lstStyle/>
                  <a:p>
                    <a:r>
                      <a:rPr lang="en-US" dirty="0"/>
                      <a:t>56%</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3D9-442A-9F5F-5B6ED15F4DC1}"/>
                </c:ext>
                <c:ext xmlns:c15="http://schemas.microsoft.com/office/drawing/2012/chart" uri="{CE6537A1-D6FC-4f65-9D91-7224C49458BB}"/>
              </c:extLst>
            </c:dLbl>
            <c:dLbl>
              <c:idx val="1"/>
              <c:tx>
                <c:rich>
                  <a:bodyPr/>
                  <a:lstStyle/>
                  <a:p>
                    <a:r>
                      <a:rPr lang="en-US" dirty="0"/>
                      <a:t>24%</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3D9-442A-9F5F-5B6ED15F4DC1}"/>
                </c:ext>
                <c:ext xmlns:c15="http://schemas.microsoft.com/office/drawing/2012/chart" uri="{CE6537A1-D6FC-4f65-9D91-7224C49458BB}"/>
              </c:extLst>
            </c:dLbl>
            <c:dLbl>
              <c:idx val="2"/>
              <c:tx>
                <c:rich>
                  <a:bodyPr/>
                  <a:lstStyle/>
                  <a:p>
                    <a:r>
                      <a:rPr lang="en-US" dirty="0"/>
                      <a:t>15%</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3D9-442A-9F5F-5B6ED15F4DC1}"/>
                </c:ext>
                <c:ext xmlns:c15="http://schemas.microsoft.com/office/drawing/2012/chart" uri="{CE6537A1-D6FC-4f65-9D91-7224C49458BB}"/>
              </c:extLst>
            </c:dLbl>
            <c:dLbl>
              <c:idx val="3"/>
              <c:tx>
                <c:rich>
                  <a:bodyPr/>
                  <a:lstStyle/>
                  <a:p>
                    <a:r>
                      <a:rPr lang="en-US" dirty="0"/>
                      <a:t>16%</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3D9-442A-9F5F-5B6ED15F4DC1}"/>
                </c:ext>
                <c:ext xmlns:c15="http://schemas.microsoft.com/office/drawing/2012/chart" uri="{CE6537A1-D6FC-4f65-9D91-7224C49458BB}"/>
              </c:extLst>
            </c:dLbl>
            <c:dLbl>
              <c:idx val="4"/>
              <c:tx>
                <c:rich>
                  <a:bodyPr/>
                  <a:lstStyle/>
                  <a:p>
                    <a:r>
                      <a:rPr lang="en-US" dirty="0"/>
                      <a:t>15%</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3D9-442A-9F5F-5B6ED15F4DC1}"/>
                </c:ext>
                <c:ext xmlns:c15="http://schemas.microsoft.com/office/drawing/2012/chart" uri="{CE6537A1-D6FC-4f65-9D91-7224C49458BB}"/>
              </c:extLst>
            </c:dLbl>
            <c:dLbl>
              <c:idx val="5"/>
              <c:tx>
                <c:rich>
                  <a:bodyPr/>
                  <a:lstStyle/>
                  <a:p>
                    <a:r>
                      <a:rPr lang="en-US" dirty="0"/>
                      <a:t>15%</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3D9-442A-9F5F-5B6ED15F4DC1}"/>
                </c:ext>
                <c:ext xmlns:c15="http://schemas.microsoft.com/office/drawing/2012/chart" uri="{CE6537A1-D6FC-4f65-9D91-7224C49458BB}"/>
              </c:extLst>
            </c:dLbl>
            <c:dLbl>
              <c:idx val="6"/>
              <c:tx>
                <c:rich>
                  <a:bodyPr/>
                  <a:lstStyle/>
                  <a:p>
                    <a:r>
                      <a:rPr lang="en-US" dirty="0"/>
                      <a:t>13%</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7"/>
              <c:tx>
                <c:rich>
                  <a:bodyPr/>
                  <a:lstStyle/>
                  <a:p>
                    <a:r>
                      <a:rPr lang="en-US" dirty="0"/>
                      <a:t>15%</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A3D9-442A-9F5F-5B6ED15F4DC1}"/>
                </c:ext>
                <c:ext xmlns:c15="http://schemas.microsoft.com/office/drawing/2012/chart" uri="{CE6537A1-D6FC-4f65-9D91-7224C49458BB}"/>
              </c:extLst>
            </c:dLbl>
            <c:dLbl>
              <c:idx val="8"/>
              <c:tx>
                <c:rich>
                  <a:bodyPr/>
                  <a:lstStyle/>
                  <a:p>
                    <a:r>
                      <a:rPr lang="en-US" dirty="0"/>
                      <a:t>13%</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A3D9-442A-9F5F-5B6ED15F4DC1}"/>
                </c:ext>
                <c:ext xmlns:c15="http://schemas.microsoft.com/office/drawing/2012/chart" uri="{CE6537A1-D6FC-4f65-9D91-7224C49458BB}"/>
              </c:extLst>
            </c:dLbl>
            <c:dLbl>
              <c:idx val="9"/>
              <c:tx>
                <c:rich>
                  <a:bodyPr/>
                  <a:lstStyle/>
                  <a:p>
                    <a:r>
                      <a:rPr lang="en-US"/>
                      <a:t>14%</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A3D9-442A-9F5F-5B6ED15F4DC1}"/>
                </c:ext>
                <c:ext xmlns:c15="http://schemas.microsoft.com/office/drawing/2012/chart" uri="{CE6537A1-D6FC-4f65-9D91-7224C49458BB}"/>
              </c:extLst>
            </c:dLbl>
            <c:dLbl>
              <c:idx val="10"/>
              <c:tx>
                <c:rich>
                  <a:bodyPr/>
                  <a:lstStyle/>
                  <a:p>
                    <a:r>
                      <a:rPr lang="en-US"/>
                      <a:t>14%</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A3D9-442A-9F5F-5B6ED15F4DC1}"/>
                </c:ext>
                <c:ext xmlns:c15="http://schemas.microsoft.com/office/drawing/2012/chart" uri="{CE6537A1-D6FC-4f65-9D91-7224C49458BB}"/>
              </c:extLst>
            </c:dLbl>
            <c:dLbl>
              <c:idx val="11"/>
              <c:tx>
                <c:rich>
                  <a:bodyPr/>
                  <a:lstStyle/>
                  <a:p>
                    <a:r>
                      <a:rPr lang="en-US"/>
                      <a:t>14%</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A3D9-442A-9F5F-5B6ED15F4DC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Step up international sanctions even further than what was passed by the United Nations</c:v>
                </c:pt>
                <c:pt idx="1">
                  <c:v>Apply economic and trade pressure to China to pressure them to deal with North Korea</c:v>
                </c:pt>
                <c:pt idx="2">
                  <c:v>Use military force such as air strikes or blockade</c:v>
                </c:pt>
              </c:strCache>
            </c:strRef>
          </c:cat>
          <c:val>
            <c:numRef>
              <c:f>Sheet1!$B$2:$B$4</c:f>
              <c:numCache>
                <c:formatCode>0%</c:formatCode>
                <c:ptCount val="3"/>
                <c:pt idx="0">
                  <c:v>-0.56000000000000005</c:v>
                </c:pt>
                <c:pt idx="1">
                  <c:v>-0.24</c:v>
                </c:pt>
                <c:pt idx="2">
                  <c:v>-0.15</c:v>
                </c:pt>
              </c:numCache>
            </c:numRef>
          </c:val>
          <c:extLst xmlns:c16r2="http://schemas.microsoft.com/office/drawing/2015/06/chart">
            <c:ext xmlns:c16="http://schemas.microsoft.com/office/drawing/2014/chart" uri="{C3380CC4-5D6E-409C-BE32-E72D297353CC}">
              <c16:uniqueId val="{00000002-2699-4302-96C3-1BFB73242F30}"/>
            </c:ext>
          </c:extLst>
        </c:ser>
        <c:ser>
          <c:idx val="1"/>
          <c:order val="1"/>
          <c:tx>
            <c:strRef>
              <c:f>Sheet1!$C$1</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Step up international sanctions even further than what was passed by the United Nations</c:v>
                </c:pt>
                <c:pt idx="1">
                  <c:v>Apply economic and trade pressure to China to pressure them to deal with North Korea</c:v>
                </c:pt>
                <c:pt idx="2">
                  <c:v>Use military force such as air strikes or blockade</c:v>
                </c:pt>
              </c:strCache>
            </c:strRef>
          </c:cat>
          <c:val>
            <c:numRef>
              <c:f>Sheet1!$C$2:$C$4</c:f>
              <c:numCache>
                <c:formatCode>0%</c:formatCode>
                <c:ptCount val="3"/>
                <c:pt idx="0">
                  <c:v>0.44</c:v>
                </c:pt>
                <c:pt idx="1">
                  <c:v>0.76</c:v>
                </c:pt>
                <c:pt idx="2">
                  <c:v>0.85</c:v>
                </c:pt>
              </c:numCache>
            </c:numRef>
          </c:val>
          <c:extLst xmlns:c16r2="http://schemas.microsoft.com/office/drawing/2015/06/chart">
            <c:ext xmlns:c16="http://schemas.microsoft.com/office/drawing/2014/chart" uri="{C3380CC4-5D6E-409C-BE32-E72D297353CC}">
              <c16:uniqueId val="{00000003-2699-4302-96C3-1BFB73242F30}"/>
            </c:ext>
          </c:extLst>
        </c:ser>
        <c:dLbls>
          <c:dLblPos val="ctr"/>
          <c:showLegendKey val="0"/>
          <c:showVal val="1"/>
          <c:showCatName val="0"/>
          <c:showSerName val="0"/>
          <c:showPercent val="0"/>
          <c:showBubbleSize val="0"/>
        </c:dLbls>
        <c:gapWidth val="53"/>
        <c:overlap val="100"/>
        <c:axId val="346167472"/>
        <c:axId val="346161592"/>
      </c:barChart>
      <c:catAx>
        <c:axId val="346167472"/>
        <c:scaling>
          <c:orientation val="minMax"/>
        </c:scaling>
        <c:delete val="1"/>
        <c:axPos val="l"/>
        <c:numFmt formatCode="General" sourceLinked="1"/>
        <c:majorTickMark val="out"/>
        <c:minorTickMark val="none"/>
        <c:tickLblPos val="nextTo"/>
        <c:crossAx val="346161592"/>
        <c:crosses val="autoZero"/>
        <c:auto val="1"/>
        <c:lblAlgn val="ctr"/>
        <c:lblOffset val="100"/>
        <c:noMultiLvlLbl val="0"/>
      </c:catAx>
      <c:valAx>
        <c:axId val="346161592"/>
        <c:scaling>
          <c:orientation val="minMax"/>
        </c:scaling>
        <c:delete val="1"/>
        <c:axPos val="b"/>
        <c:numFmt formatCode="0%" sourceLinked="1"/>
        <c:majorTickMark val="out"/>
        <c:minorTickMark val="none"/>
        <c:tickLblPos val="nextTo"/>
        <c:crossAx val="34616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103674540682417"/>
          <c:y val="6.7286834481611171E-2"/>
          <c:w val="0.58896325459317589"/>
          <c:h val="0.90144553799617666"/>
        </c:manualLayout>
      </c:layout>
      <c:barChart>
        <c:barDir val="bar"/>
        <c:grouping val="clustered"/>
        <c:varyColors val="0"/>
        <c:ser>
          <c:idx val="0"/>
          <c:order val="0"/>
          <c:spPr>
            <a:solidFill>
              <a:srgbClr val="A10028"/>
            </a:solidFill>
            <a:ln>
              <a:noFill/>
            </a:ln>
            <a:effectLst/>
          </c:spPr>
          <c:invertIfNegative val="0"/>
          <c:dPt>
            <c:idx val="0"/>
            <c:invertIfNegative val="0"/>
            <c:bubble3D val="0"/>
            <c:spPr>
              <a:solidFill>
                <a:srgbClr val="A10028"/>
              </a:solidFill>
              <a:ln>
                <a:noFill/>
              </a:ln>
              <a:effectLst/>
            </c:spPr>
            <c:extLst xmlns:c16r2="http://schemas.microsoft.com/office/drawing/2015/06/chart">
              <c:ext xmlns:c16="http://schemas.microsoft.com/office/drawing/2014/chart" uri="{C3380CC4-5D6E-409C-BE32-E72D297353CC}">
                <c16:uniqueId val="{00000001-6CD8-4AA6-B02B-094D7F9559BA}"/>
              </c:ext>
            </c:extLst>
          </c:dPt>
          <c:dPt>
            <c:idx val="1"/>
            <c:invertIfNegative val="0"/>
            <c:bubble3D val="0"/>
            <c:spPr>
              <a:solidFill>
                <a:srgbClr val="A10028"/>
              </a:solidFill>
              <a:ln>
                <a:noFill/>
              </a:ln>
              <a:effectLst/>
            </c:spPr>
            <c:extLst xmlns:c16r2="http://schemas.microsoft.com/office/drawing/2015/06/chart">
              <c:ext xmlns:c16="http://schemas.microsoft.com/office/drawing/2014/chart" uri="{C3380CC4-5D6E-409C-BE32-E72D297353CC}">
                <c16:uniqueId val="{00000001-AC13-439B-AAE6-DE601D4A9501}"/>
              </c:ext>
            </c:extLst>
          </c:dPt>
          <c:dPt>
            <c:idx val="3"/>
            <c:invertIfNegative val="0"/>
            <c:bubble3D val="0"/>
            <c:spPr>
              <a:solidFill>
                <a:srgbClr val="A10028"/>
              </a:solidFill>
              <a:ln>
                <a:noFill/>
              </a:ln>
              <a:effectLst/>
            </c:spPr>
            <c:extLst xmlns:c16r2="http://schemas.microsoft.com/office/drawing/2015/06/chart">
              <c:ext xmlns:c16="http://schemas.microsoft.com/office/drawing/2014/chart" uri="{C3380CC4-5D6E-409C-BE32-E72D297353CC}">
                <c16:uniqueId val="{00000005-6CD8-4AA6-B02B-094D7F9559BA}"/>
              </c:ext>
            </c:extLst>
          </c:dPt>
          <c:dLbls>
            <c:dLbl>
              <c:idx val="0"/>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CD8-4AA6-B02B-094D7F9559BA}"/>
                </c:ext>
                <c:ext xmlns:c15="http://schemas.microsoft.com/office/drawing/2012/chart" uri="{CE6537A1-D6FC-4f65-9D91-7224C49458BB}"/>
              </c:extLst>
            </c:dLbl>
            <c:dLbl>
              <c:idx val="1"/>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C13-439B-AAE6-DE601D4A9501}"/>
                </c:ext>
                <c:ext xmlns:c15="http://schemas.microsoft.com/office/drawing/2012/chart" uri="{CE6537A1-D6FC-4f65-9D91-7224C49458BB}"/>
              </c:extLst>
            </c:dLbl>
            <c:dLbl>
              <c:idx val="2"/>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7BF9-4F26-996F-1B6FF50DBC6A}"/>
                </c:ext>
                <c:ext xmlns:c15="http://schemas.microsoft.com/office/drawing/2012/chart" uri="{CE6537A1-D6FC-4f65-9D91-7224C49458BB}"/>
              </c:extLst>
            </c:dLbl>
            <c:dLbl>
              <c:idx val="3"/>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CD8-4AA6-B02B-094D7F9559BA}"/>
                </c:ext>
                <c:ext xmlns:c15="http://schemas.microsoft.com/office/drawing/2012/chart" uri="{CE6537A1-D6FC-4f65-9D91-7224C49458BB}"/>
              </c:extLst>
            </c:dLbl>
            <c:dLbl>
              <c:idx val="4"/>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7BF9-4F26-996F-1B6FF50DBC6A}"/>
                </c:ext>
                <c:ext xmlns:c15="http://schemas.microsoft.com/office/drawing/2012/chart" uri="{CE6537A1-D6FC-4f65-9D91-7224C49458BB}"/>
              </c:extLst>
            </c:dLbl>
            <c:dLbl>
              <c:idx val="5"/>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7BF9-4F26-996F-1B6FF50DBC6A}"/>
                </c:ext>
                <c:ext xmlns:c15="http://schemas.microsoft.com/office/drawing/2012/chart" uri="{CE6537A1-D6FC-4f65-9D91-7224C49458BB}"/>
              </c:extLst>
            </c:dLbl>
            <c:dLbl>
              <c:idx val="6"/>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7BF9-4F26-996F-1B6FF50DBC6A}"/>
                </c:ext>
                <c:ext xmlns:c15="http://schemas.microsoft.com/office/drawing/2012/chart" uri="{CE6537A1-D6FC-4f65-9D91-7224C49458BB}"/>
              </c:extLst>
            </c:dLbl>
            <c:dLbl>
              <c:idx val="7"/>
              <c:layout>
                <c:manualLayout>
                  <c:x val="-4.8474860286975797E-17"/>
                  <c:y val="-1.1053163974459995E-16"/>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7BF9-4F26-996F-1B6FF50DBC6A}"/>
                </c:ext>
                <c:ext xmlns:c15="http://schemas.microsoft.com/office/drawing/2012/chart" uri="{CE6537A1-D6FC-4f65-9D91-7224C49458BB}"/>
              </c:extLst>
            </c:dLbl>
            <c:dLbl>
              <c:idx val="8"/>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7BF9-4F26-996F-1B6FF50DBC6A}"/>
                </c:ext>
                <c:ext xmlns:c15="http://schemas.microsoft.com/office/drawing/2012/chart" uri="{CE6537A1-D6FC-4f65-9D91-7224C49458BB}"/>
              </c:extLst>
            </c:dLbl>
            <c:dLbl>
              <c:idx val="9"/>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7BF9-4F26-996F-1B6FF50DBC6A}"/>
                </c:ext>
                <c:ext xmlns:c15="http://schemas.microsoft.com/office/drawing/2012/chart" uri="{CE6537A1-D6FC-4f65-9D91-7224C49458BB}"/>
              </c:extLst>
            </c:dLbl>
            <c:dLbl>
              <c:idx val="10"/>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7BF9-4F26-996F-1B6FF50DBC6A}"/>
                </c:ext>
                <c:ext xmlns:c15="http://schemas.microsoft.com/office/drawing/2012/chart" uri="{CE6537A1-D6FC-4f65-9D91-7224C49458BB}"/>
              </c:extLst>
            </c:dLbl>
            <c:dLbl>
              <c:idx val="11"/>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7BF9-4F26-996F-1B6FF50DBC6A}"/>
                </c:ext>
                <c:ext xmlns:c15="http://schemas.microsoft.com/office/drawing/2012/chart" uri="{CE6537A1-D6FC-4f65-9D91-7224C49458BB}"/>
              </c:extLst>
            </c:dLbl>
            <c:dLbl>
              <c:idx val="12"/>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7BF9-4F26-996F-1B6FF50DBC6A}"/>
                </c:ext>
                <c:ext xmlns:c15="http://schemas.microsoft.com/office/drawing/2012/chart" uri="{CE6537A1-D6FC-4f65-9D91-7224C49458BB}"/>
              </c:extLst>
            </c:dLbl>
            <c:dLbl>
              <c:idx val="13"/>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7BF9-4F26-996F-1B6FF50DBC6A}"/>
                </c:ext>
                <c:ext xmlns:c15="http://schemas.microsoft.com/office/drawing/2012/chart" uri="{CE6537A1-D6FC-4f65-9D91-7224C49458BB}"/>
              </c:extLst>
            </c:dLbl>
            <c:dLbl>
              <c:idx val="14"/>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7BF9-4F26-996F-1B6FF50DBC6A}"/>
                </c:ext>
                <c:ext xmlns:c15="http://schemas.microsoft.com/office/drawing/2012/chart" uri="{CE6537A1-D6FC-4f65-9D91-7224C49458BB}"/>
              </c:extLst>
            </c:dLbl>
            <c:dLbl>
              <c:idx val="15"/>
              <c:layout>
                <c:manualLayout>
                  <c:x val="2.4330900243309003E-3"/>
                  <c:y val="-5.2489288848511751E-4"/>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7BF9-4F26-996F-1B6FF50DBC6A}"/>
                </c:ext>
                <c:ext xmlns:c15="http://schemas.microsoft.com/office/drawing/2012/chart" uri="{CE6537A1-D6FC-4f65-9D91-7224C49458BB}"/>
              </c:extLst>
            </c:dLbl>
            <c:dLbl>
              <c:idx val="16"/>
              <c:layout>
                <c:manualLayout>
                  <c:x val="0"/>
                  <c:y val="7.2018880952725694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7BF9-4F26-996F-1B6FF50DBC6A}"/>
                </c:ext>
                <c:ext xmlns:c15="http://schemas.microsoft.com/office/drawing/2012/chart" uri="{CE6537A1-D6FC-4f65-9D91-7224C49458BB}"/>
              </c:extLst>
            </c:dLbl>
            <c:dLbl>
              <c:idx val="17"/>
              <c:tx>
                <c:rich>
                  <a:bodyPr/>
                  <a:lstStyle/>
                  <a:p>
                    <a:fld id="{C8A111C6-ABF2-4A8C-B236-E744D22A68D0}" type="VALUE">
                      <a:rPr lang="en-US"/>
                      <a:pPr/>
                      <a:t>[VALUE]</a:t>
                    </a:fld>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7BF9-4F26-996F-1B6FF50DBC6A}"/>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The U.S. is going to go to war with North Korea</c:v>
                </c:pt>
                <c:pt idx="1">
                  <c:v>Economic sanctions will work to get North Korea to back down</c:v>
                </c:pt>
                <c:pt idx="2">
                  <c:v>North Korea will obtain nuclear weapons and missiles</c:v>
                </c:pt>
                <c:pt idx="3">
                  <c:v>China is going to force North Korea to back down</c:v>
                </c:pt>
              </c:strCache>
            </c:strRef>
          </c:cat>
          <c:val>
            <c:numRef>
              <c:f>Sheet1!$B$2:$B$5</c:f>
              <c:numCache>
                <c:formatCode>0%</c:formatCode>
                <c:ptCount val="4"/>
                <c:pt idx="0">
                  <c:v>0.2</c:v>
                </c:pt>
                <c:pt idx="1">
                  <c:v>0.21</c:v>
                </c:pt>
                <c:pt idx="2">
                  <c:v>0.24</c:v>
                </c:pt>
                <c:pt idx="3">
                  <c:v>0.35</c:v>
                </c:pt>
              </c:numCache>
            </c:numRef>
          </c:val>
          <c:extLst xmlns:c16r2="http://schemas.microsoft.com/office/drawing/2015/06/chart">
            <c:ext xmlns:c16="http://schemas.microsoft.com/office/drawing/2014/chart" uri="{C3380CC4-5D6E-409C-BE32-E72D297353CC}">
              <c16:uniqueId val="{00000002-AC13-439B-AAE6-DE601D4A9501}"/>
            </c:ext>
          </c:extLst>
        </c:ser>
        <c:dLbls>
          <c:showLegendKey val="0"/>
          <c:showVal val="0"/>
          <c:showCatName val="0"/>
          <c:showSerName val="0"/>
          <c:showPercent val="0"/>
          <c:showBubbleSize val="0"/>
        </c:dLbls>
        <c:gapWidth val="125"/>
        <c:axId val="346168256"/>
        <c:axId val="346165120"/>
      </c:barChart>
      <c:catAx>
        <c:axId val="34616825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346165120"/>
        <c:crosses val="autoZero"/>
        <c:auto val="1"/>
        <c:lblAlgn val="ctr"/>
        <c:lblOffset val="100"/>
        <c:noMultiLvlLbl val="0"/>
      </c:catAx>
      <c:valAx>
        <c:axId val="346165120"/>
        <c:scaling>
          <c:orientation val="minMax"/>
        </c:scaling>
        <c:delete val="1"/>
        <c:axPos val="b"/>
        <c:numFmt formatCode="0%" sourceLinked="1"/>
        <c:majorTickMark val="out"/>
        <c:minorTickMark val="none"/>
        <c:tickLblPos val="nextTo"/>
        <c:crossAx val="346168256"/>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7198725923676132E-2"/>
          <c:y val="3.2948183144728374E-2"/>
          <c:w val="0.33051868972860921"/>
          <c:h val="0.88760200956801261"/>
        </c:manualLayout>
      </c:layout>
      <c:barChart>
        <c:barDir val="col"/>
        <c:grouping val="percentStacked"/>
        <c:varyColors val="0"/>
        <c:ser>
          <c:idx val="1"/>
          <c:order val="0"/>
          <c:tx>
            <c:strRef>
              <c:f>Sheet1!$B$1</c:f>
              <c:strCache>
                <c:ptCount val="1"/>
                <c:pt idx="0">
                  <c:v>Staying the same</c:v>
                </c:pt>
              </c:strCache>
            </c:strRef>
          </c:tx>
          <c:spPr>
            <a:solidFill>
              <a:schemeClr val="tx1">
                <a:lumMod val="60000"/>
                <a:lumOff val="40000"/>
                <a:alpha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0.2</c:v>
                </c:pt>
              </c:numCache>
            </c:numRef>
          </c:val>
          <c:extLst xmlns:c16r2="http://schemas.microsoft.com/office/drawing/2015/06/chart">
            <c:ext xmlns:c16="http://schemas.microsoft.com/office/drawing/2014/chart" uri="{C3380CC4-5D6E-409C-BE32-E72D297353CC}">
              <c16:uniqueId val="{00000001-CCFA-489D-8FA9-B02ED28A7451}"/>
            </c:ext>
          </c:extLst>
        </c:ser>
        <c:ser>
          <c:idx val="2"/>
          <c:order val="1"/>
          <c:tx>
            <c:strRef>
              <c:f>Sheet1!$C$1</c:f>
              <c:strCache>
                <c:ptCount val="1"/>
                <c:pt idx="0">
                  <c:v>Worse</c:v>
                </c:pt>
              </c:strCache>
            </c:strRef>
          </c:tx>
          <c:spPr>
            <a:solidFill>
              <a:srgbClr val="A10028">
                <a:alpha val="80000"/>
              </a:srgbClr>
            </a:solidFill>
            <a:ln>
              <a:noFill/>
            </a:ln>
            <a:effectLst/>
          </c:spPr>
          <c:invertIfNegative val="0"/>
          <c:dPt>
            <c:idx val="1"/>
            <c:invertIfNegative val="0"/>
            <c:bubble3D val="0"/>
            <c:spPr>
              <a:solidFill>
                <a:srgbClr val="A10028">
                  <a:alpha val="80000"/>
                </a:srgbClr>
              </a:solidFill>
              <a:ln>
                <a:noFill/>
              </a:ln>
              <a:effectLst/>
            </c:spPr>
            <c:extLst xmlns:c16r2="http://schemas.microsoft.com/office/drawing/2015/06/chart">
              <c:ext xmlns:c16="http://schemas.microsoft.com/office/drawing/2014/chart" uri="{C3380CC4-5D6E-409C-BE32-E72D297353CC}">
                <c16:uniqueId val="{00000003-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0.7</c:v>
                </c:pt>
              </c:numCache>
            </c:numRef>
          </c:val>
          <c:extLst xmlns:c16r2="http://schemas.microsoft.com/office/drawing/2015/06/chart">
            <c:ext xmlns:c16="http://schemas.microsoft.com/office/drawing/2014/chart" uri="{C3380CC4-5D6E-409C-BE32-E72D297353CC}">
              <c16:uniqueId val="{00000002-CCFA-489D-8FA9-B02ED28A7451}"/>
            </c:ext>
          </c:extLst>
        </c:ser>
        <c:ser>
          <c:idx val="3"/>
          <c:order val="2"/>
          <c:tx>
            <c:strRef>
              <c:f>Sheet1!$D$1</c:f>
              <c:strCache>
                <c:ptCount val="1"/>
                <c:pt idx="0">
                  <c:v>Better</c:v>
                </c:pt>
              </c:strCache>
            </c:strRef>
          </c:tx>
          <c:spPr>
            <a:solidFill>
              <a:srgbClr val="009DD9"/>
            </a:solidFill>
            <a:ln>
              <a:noFill/>
            </a:ln>
            <a:effectLst/>
          </c:spPr>
          <c:invertIfNegative val="0"/>
          <c:dPt>
            <c:idx val="1"/>
            <c:invertIfNegative val="0"/>
            <c:bubble3D val="0"/>
            <c:spPr>
              <a:solidFill>
                <a:srgbClr val="009DD9"/>
              </a:solidFill>
              <a:ln>
                <a:noFill/>
              </a:ln>
              <a:effectLst/>
            </c:spPr>
            <c:extLst xmlns:c16r2="http://schemas.microsoft.com/office/drawing/2015/06/chart">
              <c:ext xmlns:c16="http://schemas.microsoft.com/office/drawing/2014/chart" uri="{C3380CC4-5D6E-409C-BE32-E72D297353CC}">
                <c16:uniqueId val="{00000005-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0.09</c:v>
                </c:pt>
              </c:numCache>
            </c:numRef>
          </c:val>
          <c:extLst xmlns:c16r2="http://schemas.microsoft.com/office/drawing/2015/06/chart">
            <c:ext xmlns:c16="http://schemas.microsoft.com/office/drawing/2014/chart" uri="{C3380CC4-5D6E-409C-BE32-E72D297353CC}">
              <c16:uniqueId val="{00000003-CCFA-489D-8FA9-B02ED28A7451}"/>
            </c:ext>
          </c:extLst>
        </c:ser>
        <c:dLbls>
          <c:dLblPos val="ctr"/>
          <c:showLegendKey val="0"/>
          <c:showVal val="1"/>
          <c:showCatName val="0"/>
          <c:showSerName val="0"/>
          <c:showPercent val="0"/>
          <c:showBubbleSize val="0"/>
        </c:dLbls>
        <c:gapWidth val="57"/>
        <c:overlap val="100"/>
        <c:axId val="346164728"/>
        <c:axId val="346166688"/>
      </c:barChart>
      <c:catAx>
        <c:axId val="346164728"/>
        <c:scaling>
          <c:orientation val="minMax"/>
        </c:scaling>
        <c:delete val="0"/>
        <c:axPos val="b"/>
        <c:numFmt formatCode="General" sourceLinked="0"/>
        <c:majorTickMark val="out"/>
        <c:minorTickMark val="none"/>
        <c:tickLblPos val="nextTo"/>
        <c:spPr>
          <a:noFill/>
          <a:ln w="3175" cap="flat" cmpd="sng" algn="ctr">
            <a:solidFill>
              <a:srgbClr val="979797"/>
            </a:solidFill>
            <a:prstDash val="solid"/>
            <a:round/>
          </a:ln>
          <a:effectLst/>
        </c:spPr>
        <c:txPr>
          <a:bodyPr rot="-60000000" spcFirstLastPara="1" vertOverflow="ellipsis" vert="horz" wrap="square" anchor="ctr" anchorCtr="1"/>
          <a:lstStyle/>
          <a:p>
            <a:pPr>
              <a:defRPr sz="1195" b="1" i="0" u="none" strike="noStrike" kern="1200" baseline="0">
                <a:solidFill>
                  <a:schemeClr val="tx2"/>
                </a:solidFill>
                <a:latin typeface="+mn-lt"/>
                <a:ea typeface="+mn-ea"/>
                <a:cs typeface="+mn-cs"/>
              </a:defRPr>
            </a:pPr>
            <a:endParaRPr lang="en-US"/>
          </a:p>
        </c:txPr>
        <c:crossAx val="346166688"/>
        <c:crosses val="autoZero"/>
        <c:auto val="1"/>
        <c:lblAlgn val="ctr"/>
        <c:lblOffset val="100"/>
        <c:noMultiLvlLbl val="0"/>
      </c:catAx>
      <c:valAx>
        <c:axId val="346166688"/>
        <c:scaling>
          <c:orientation val="minMax"/>
          <c:max val="1"/>
        </c:scaling>
        <c:delete val="1"/>
        <c:axPos val="l"/>
        <c:numFmt formatCode="0%" sourceLinked="1"/>
        <c:majorTickMark val="out"/>
        <c:minorTickMark val="none"/>
        <c:tickLblPos val="nextTo"/>
        <c:crossAx val="346164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2424393116786786E-2"/>
          <c:y val="0.29106697694340034"/>
          <c:w val="0.95515121376642642"/>
          <c:h val="0.66502341690562783"/>
        </c:manualLayout>
      </c:layout>
      <c:barChart>
        <c:barDir val="bar"/>
        <c:grouping val="percentStacked"/>
        <c:varyColors val="0"/>
        <c:ser>
          <c:idx val="0"/>
          <c:order val="0"/>
          <c:tx>
            <c:strRef>
              <c:f>Sheet1!$B$1</c:f>
              <c:strCache>
                <c:ptCount val="1"/>
                <c:pt idx="0">
                  <c:v>Column3</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0.59</c:v>
                </c:pt>
              </c:numCache>
            </c:numRef>
          </c:val>
          <c:extLst xmlns:c16r2="http://schemas.microsoft.com/office/drawing/2015/06/chart">
            <c:ext xmlns:c16="http://schemas.microsoft.com/office/drawing/2014/chart" uri="{C3380CC4-5D6E-409C-BE32-E72D297353CC}">
              <c16:uniqueId val="{00000000-CEA2-490A-B8AA-D95CC6E92103}"/>
            </c:ext>
          </c:extLst>
        </c:ser>
        <c:ser>
          <c:idx val="1"/>
          <c:order val="1"/>
          <c:tx>
            <c:strRef>
              <c:f>Sheet1!$C$1</c:f>
              <c:strCache>
                <c:ptCount val="1"/>
                <c:pt idx="0">
                  <c:v>Column4</c:v>
                </c:pt>
              </c:strCache>
            </c:strRef>
          </c:tx>
          <c:spPr>
            <a:solidFill>
              <a:srgbClr val="009D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0.41</c:v>
                </c:pt>
              </c:numCache>
            </c:numRef>
          </c:val>
          <c:extLst xmlns:c16r2="http://schemas.microsoft.com/office/drawing/2015/06/chart">
            <c:ext xmlns:c16="http://schemas.microsoft.com/office/drawing/2014/chart" uri="{C3380CC4-5D6E-409C-BE32-E72D297353CC}">
              <c16:uniqueId val="{00000001-CEA2-490A-B8AA-D95CC6E92103}"/>
            </c:ext>
          </c:extLst>
        </c:ser>
        <c:dLbls>
          <c:dLblPos val="ctr"/>
          <c:showLegendKey val="0"/>
          <c:showVal val="1"/>
          <c:showCatName val="0"/>
          <c:showSerName val="0"/>
          <c:showPercent val="0"/>
          <c:showBubbleSize val="0"/>
        </c:dLbls>
        <c:gapWidth val="57"/>
        <c:overlap val="100"/>
        <c:axId val="346162376"/>
        <c:axId val="346164336"/>
      </c:barChart>
      <c:catAx>
        <c:axId val="346162376"/>
        <c:scaling>
          <c:orientation val="minMax"/>
        </c:scaling>
        <c:delete val="1"/>
        <c:axPos val="l"/>
        <c:numFmt formatCode="General" sourceLinked="1"/>
        <c:majorTickMark val="out"/>
        <c:minorTickMark val="none"/>
        <c:tickLblPos val="nextTo"/>
        <c:crossAx val="346164336"/>
        <c:crosses val="autoZero"/>
        <c:auto val="1"/>
        <c:lblAlgn val="ctr"/>
        <c:lblOffset val="100"/>
        <c:noMultiLvlLbl val="0"/>
      </c:catAx>
      <c:valAx>
        <c:axId val="346164336"/>
        <c:scaling>
          <c:orientation val="minMax"/>
          <c:max val="1"/>
        </c:scaling>
        <c:delete val="1"/>
        <c:axPos val="b"/>
        <c:numFmt formatCode="0%" sourceLinked="1"/>
        <c:majorTickMark val="out"/>
        <c:minorTickMark val="none"/>
        <c:tickLblPos val="nextTo"/>
        <c:crossAx val="346162376"/>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chemeClr val="bg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2424393116786786E-2"/>
          <c:y val="0.29106697694340034"/>
          <c:w val="0.95515121376642642"/>
          <c:h val="0.66502341690562783"/>
        </c:manualLayout>
      </c:layout>
      <c:barChart>
        <c:barDir val="bar"/>
        <c:grouping val="percentStacked"/>
        <c:varyColors val="0"/>
        <c:ser>
          <c:idx val="0"/>
          <c:order val="0"/>
          <c:tx>
            <c:strRef>
              <c:f>Sheet1!$B$1</c:f>
              <c:strCache>
                <c:ptCount val="1"/>
                <c:pt idx="0">
                  <c:v>Column3</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0.43</c:v>
                </c:pt>
              </c:numCache>
            </c:numRef>
          </c:val>
          <c:extLst xmlns:c16r2="http://schemas.microsoft.com/office/drawing/2015/06/chart">
            <c:ext xmlns:c16="http://schemas.microsoft.com/office/drawing/2014/chart" uri="{C3380CC4-5D6E-409C-BE32-E72D297353CC}">
              <c16:uniqueId val="{00000000-CEA2-490A-B8AA-D95CC6E92103}"/>
            </c:ext>
          </c:extLst>
        </c:ser>
        <c:ser>
          <c:idx val="1"/>
          <c:order val="1"/>
          <c:tx>
            <c:strRef>
              <c:f>Sheet1!$C$1</c:f>
              <c:strCache>
                <c:ptCount val="1"/>
                <c:pt idx="0">
                  <c:v>Column4</c:v>
                </c:pt>
              </c:strCache>
            </c:strRef>
          </c:tx>
          <c:spPr>
            <a:solidFill>
              <a:srgbClr val="009D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0.56999999999999995</c:v>
                </c:pt>
              </c:numCache>
            </c:numRef>
          </c:val>
          <c:extLst xmlns:c16r2="http://schemas.microsoft.com/office/drawing/2015/06/chart">
            <c:ext xmlns:c16="http://schemas.microsoft.com/office/drawing/2014/chart" uri="{C3380CC4-5D6E-409C-BE32-E72D297353CC}">
              <c16:uniqueId val="{00000001-CEA2-490A-B8AA-D95CC6E92103}"/>
            </c:ext>
          </c:extLst>
        </c:ser>
        <c:dLbls>
          <c:dLblPos val="ctr"/>
          <c:showLegendKey val="0"/>
          <c:showVal val="1"/>
          <c:showCatName val="0"/>
          <c:showSerName val="0"/>
          <c:showPercent val="0"/>
          <c:showBubbleSize val="0"/>
        </c:dLbls>
        <c:gapWidth val="57"/>
        <c:overlap val="100"/>
        <c:axId val="346167864"/>
        <c:axId val="346167080"/>
      </c:barChart>
      <c:catAx>
        <c:axId val="346167864"/>
        <c:scaling>
          <c:orientation val="minMax"/>
        </c:scaling>
        <c:delete val="1"/>
        <c:axPos val="l"/>
        <c:numFmt formatCode="General" sourceLinked="1"/>
        <c:majorTickMark val="out"/>
        <c:minorTickMark val="none"/>
        <c:tickLblPos val="nextTo"/>
        <c:crossAx val="346167080"/>
        <c:crosses val="autoZero"/>
        <c:auto val="1"/>
        <c:lblAlgn val="ctr"/>
        <c:lblOffset val="100"/>
        <c:noMultiLvlLbl val="0"/>
      </c:catAx>
      <c:valAx>
        <c:axId val="346167080"/>
        <c:scaling>
          <c:orientation val="minMax"/>
          <c:max val="1"/>
        </c:scaling>
        <c:delete val="1"/>
        <c:axPos val="b"/>
        <c:numFmt formatCode="0%" sourceLinked="1"/>
        <c:majorTickMark val="out"/>
        <c:minorTickMark val="none"/>
        <c:tickLblPos val="nextTo"/>
        <c:crossAx val="346167864"/>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Very weak</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7.0000000000000007E-2</c:v>
                </c:pt>
              </c:numCache>
            </c:numRef>
          </c:val>
          <c:extLst xmlns:c16r2="http://schemas.microsoft.com/office/drawing/2015/06/chart">
            <c:ext xmlns:c16="http://schemas.microsoft.com/office/drawing/2014/chart" uri="{C3380CC4-5D6E-409C-BE32-E72D297353CC}">
              <c16:uniqueId val="{00000000-6087-4AD1-85D7-D3D444718CE1}"/>
            </c:ext>
          </c:extLst>
        </c:ser>
        <c:ser>
          <c:idx val="1"/>
          <c:order val="1"/>
          <c:tx>
            <c:strRef>
              <c:f>Sheet1!$C$1</c:f>
              <c:strCache>
                <c:ptCount val="1"/>
                <c:pt idx="0">
                  <c:v>Somewhat weak</c:v>
                </c:pt>
              </c:strCache>
            </c:strRef>
          </c:tx>
          <c:spPr>
            <a:solidFill>
              <a:srgbClr val="A10028">
                <a:alpha val="50000"/>
              </a:srgbClr>
            </a:solidFill>
            <a:ln>
              <a:noFill/>
            </a:ln>
            <a:effectLst/>
          </c:spPr>
          <c:invertIfNegative val="0"/>
          <c:dPt>
            <c:idx val="0"/>
            <c:invertIfNegative val="0"/>
            <c:bubble3D val="0"/>
            <c:spPr>
              <a:solidFill>
                <a:srgbClr val="A10028">
                  <a:alpha val="50000"/>
                </a:srgbClr>
              </a:solidFill>
              <a:ln>
                <a:noFill/>
              </a:ln>
              <a:effectLst/>
            </c:spPr>
            <c:extLst xmlns:c16r2="http://schemas.microsoft.com/office/drawing/2015/06/chart">
              <c:ext xmlns:c16="http://schemas.microsoft.com/office/drawing/2014/chart" uri="{C3380CC4-5D6E-409C-BE32-E72D297353CC}">
                <c16:uniqueId val="{00000002-6087-4AD1-85D7-D3D444718CE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0.32</c:v>
                </c:pt>
              </c:numCache>
            </c:numRef>
          </c:val>
          <c:extLst xmlns:c16r2="http://schemas.microsoft.com/office/drawing/2015/06/chart">
            <c:ext xmlns:c16="http://schemas.microsoft.com/office/drawing/2014/chart" uri="{C3380CC4-5D6E-409C-BE32-E72D297353CC}">
              <c16:uniqueId val="{00000003-6087-4AD1-85D7-D3D444718CE1}"/>
            </c:ext>
          </c:extLst>
        </c:ser>
        <c:ser>
          <c:idx val="2"/>
          <c:order val="2"/>
          <c:tx>
            <c:strRef>
              <c:f>Sheet1!$D$1</c:f>
              <c:strCache>
                <c:ptCount val="1"/>
                <c:pt idx="0">
                  <c:v>Somewhat strong</c:v>
                </c:pt>
              </c:strCache>
            </c:strRef>
          </c:tx>
          <c:spPr>
            <a:solidFill>
              <a:schemeClr val="accent1">
                <a:lumMod val="75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c:v>
                </c:pt>
              </c:numCache>
            </c:numRef>
          </c:val>
          <c:extLst xmlns:c16r2="http://schemas.microsoft.com/office/drawing/2015/06/chart">
            <c:ext xmlns:c16="http://schemas.microsoft.com/office/drawing/2014/chart" uri="{C3380CC4-5D6E-409C-BE32-E72D297353CC}">
              <c16:uniqueId val="{00000004-6087-4AD1-85D7-D3D444718CE1}"/>
            </c:ext>
          </c:extLst>
        </c:ser>
        <c:ser>
          <c:idx val="3"/>
          <c:order val="3"/>
          <c:tx>
            <c:strRef>
              <c:f>Sheet1!$E$1</c:f>
              <c:strCache>
                <c:ptCount val="1"/>
                <c:pt idx="0">
                  <c:v>Very strong</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0.11</c:v>
                </c:pt>
              </c:numCache>
            </c:numRef>
          </c:val>
          <c:extLst xmlns:c16r2="http://schemas.microsoft.com/office/drawing/2015/06/chart">
            <c:ext xmlns:c16="http://schemas.microsoft.com/office/drawing/2014/chart" uri="{C3380CC4-5D6E-409C-BE32-E72D297353CC}">
              <c16:uniqueId val="{00000005-6087-4AD1-85D7-D3D444718CE1}"/>
            </c:ext>
          </c:extLst>
        </c:ser>
        <c:dLbls>
          <c:dLblPos val="ctr"/>
          <c:showLegendKey val="0"/>
          <c:showVal val="1"/>
          <c:showCatName val="0"/>
          <c:showSerName val="0"/>
          <c:showPercent val="0"/>
          <c:showBubbleSize val="0"/>
        </c:dLbls>
        <c:gapWidth val="150"/>
        <c:overlap val="100"/>
        <c:axId val="276554600"/>
        <c:axId val="279070000"/>
      </c:barChart>
      <c:catAx>
        <c:axId val="276554600"/>
        <c:scaling>
          <c:orientation val="minMax"/>
        </c:scaling>
        <c:delete val="1"/>
        <c:axPos val="l"/>
        <c:numFmt formatCode="General" sourceLinked="1"/>
        <c:majorTickMark val="out"/>
        <c:minorTickMark val="none"/>
        <c:tickLblPos val="nextTo"/>
        <c:crossAx val="279070000"/>
        <c:crosses val="autoZero"/>
        <c:auto val="1"/>
        <c:lblAlgn val="ctr"/>
        <c:lblOffset val="100"/>
        <c:noMultiLvlLbl val="0"/>
      </c:catAx>
      <c:valAx>
        <c:axId val="279070000"/>
        <c:scaling>
          <c:orientation val="minMax"/>
        </c:scaling>
        <c:delete val="1"/>
        <c:axPos val="b"/>
        <c:numFmt formatCode="0%" sourceLinked="1"/>
        <c:majorTickMark val="none"/>
        <c:minorTickMark val="none"/>
        <c:tickLblPos val="nextTo"/>
        <c:crossAx val="276554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embassy</c:v>
                </c:pt>
              </c:strCache>
            </c:strRef>
          </c:tx>
          <c:spPr>
            <a:solidFill>
              <a:srgbClr val="44546A"/>
            </a:solidFill>
            <a:ln w="31750">
              <a:solidFill>
                <a:schemeClr val="bg1"/>
              </a:solidFill>
            </a:ln>
          </c:spPr>
          <c:dPt>
            <c:idx val="0"/>
            <c:bubble3D val="0"/>
            <c:spPr>
              <a:solidFill>
                <a:srgbClr val="A10028"/>
              </a:solidFill>
              <a:ln w="31750">
                <a:solidFill>
                  <a:schemeClr val="bg1"/>
                </a:solidFill>
              </a:ln>
              <a:effectLst/>
            </c:spPr>
            <c:extLst xmlns:c16r2="http://schemas.microsoft.com/office/drawing/2015/06/chart">
              <c:ext xmlns:c16="http://schemas.microsoft.com/office/drawing/2014/chart" uri="{C3380CC4-5D6E-409C-BE32-E72D297353CC}">
                <c16:uniqueId val="{00000001-5C17-463C-A322-45F548DBB665}"/>
              </c:ext>
            </c:extLst>
          </c:dPt>
          <c:dPt>
            <c:idx val="1"/>
            <c:bubble3D val="0"/>
            <c:spPr>
              <a:solidFill>
                <a:schemeClr val="accent1"/>
              </a:solidFill>
              <a:ln w="31750">
                <a:solidFill>
                  <a:schemeClr val="bg1"/>
                </a:solidFill>
              </a:ln>
              <a:effectLst/>
            </c:spPr>
            <c:extLst xmlns:c16r2="http://schemas.microsoft.com/office/drawing/2015/06/chart">
              <c:ext xmlns:c16="http://schemas.microsoft.com/office/drawing/2014/chart" uri="{C3380CC4-5D6E-409C-BE32-E72D297353CC}">
                <c16:uniqueId val="{00000003-5C17-463C-A322-45F548DBB665}"/>
              </c:ext>
            </c:extLst>
          </c:dPt>
          <c:dPt>
            <c:idx val="2"/>
            <c:bubble3D val="0"/>
            <c:spPr>
              <a:solidFill>
                <a:schemeClr val="accent2"/>
              </a:solidFill>
              <a:ln w="31750">
                <a:solidFill>
                  <a:schemeClr val="bg1"/>
                </a:solidFill>
              </a:ln>
              <a:effectLst/>
            </c:spPr>
            <c:extLst xmlns:c16r2="http://schemas.microsoft.com/office/drawing/2015/06/chart">
              <c:ext xmlns:c16="http://schemas.microsoft.com/office/drawing/2014/chart" uri="{C3380CC4-5D6E-409C-BE32-E72D297353CC}">
                <c16:uniqueId val="{00000005-5C17-463C-A322-45F548DBB665}"/>
              </c:ext>
            </c:extLst>
          </c:dPt>
          <c:dLbls>
            <c:dLbl>
              <c:idx val="0"/>
              <c:layout>
                <c:manualLayout>
                  <c:x val="-0.23730337587111955"/>
                  <c:y val="-0.2970037543851155"/>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C17-463C-A322-45F548DBB665}"/>
                </c:ext>
                <c:ext xmlns:c15="http://schemas.microsoft.com/office/drawing/2012/chart" uri="{CE6537A1-D6FC-4f65-9D91-7224C49458BB}"/>
              </c:extLst>
            </c:dLbl>
            <c:dLbl>
              <c:idx val="1"/>
              <c:layout>
                <c:manualLayout>
                  <c:x val="0.23646302832835553"/>
                  <c:y val="-0.1222624933032589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C17-463C-A322-45F548DBB665}"/>
                </c:ext>
                <c:ext xmlns:c15="http://schemas.microsoft.com/office/drawing/2012/chart" uri="{CE6537A1-D6FC-4f65-9D91-7224C49458BB}"/>
              </c:extLst>
            </c:dLbl>
            <c:dLbl>
              <c:idx val="2"/>
              <c:layout>
                <c:manualLayout>
                  <c:x val="0.19936002687865706"/>
                  <c:y val="0.28442057522600267"/>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C17-463C-A322-45F548DBB66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The statement ends the matter</c:v>
                </c:pt>
                <c:pt idx="1">
                  <c:v>People should still be protesting his reaction</c:v>
                </c:pt>
              </c:strCache>
            </c:strRef>
          </c:cat>
          <c:val>
            <c:numRef>
              <c:f>Sheet1!$B$2:$B$3</c:f>
              <c:numCache>
                <c:formatCode>0%</c:formatCode>
                <c:ptCount val="2"/>
                <c:pt idx="0">
                  <c:v>0.55000000000000004</c:v>
                </c:pt>
                <c:pt idx="1">
                  <c:v>0.45</c:v>
                </c:pt>
              </c:numCache>
            </c:numRef>
          </c:val>
          <c:extLst xmlns:c16r2="http://schemas.microsoft.com/office/drawing/2015/06/chart">
            <c:ext xmlns:c16="http://schemas.microsoft.com/office/drawing/2014/chart" uri="{C3380CC4-5D6E-409C-BE32-E72D297353CC}">
              <c16:uniqueId val="{00000006-5C17-463C-A322-45F548DBB6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2775769028871393"/>
          <c:y val="9.4091963163366862E-2"/>
          <c:w val="0.64981784776902873"/>
          <c:h val="0.86199845402706199"/>
        </c:manualLayout>
      </c:layout>
      <c:barChart>
        <c:barDir val="bar"/>
        <c:grouping val="percentStacked"/>
        <c:varyColors val="0"/>
        <c:ser>
          <c:idx val="0"/>
          <c:order val="0"/>
          <c:tx>
            <c:strRef>
              <c:f>Sheet1!$B$1</c:f>
              <c:strCache>
                <c:ptCount val="1"/>
                <c:pt idx="0">
                  <c:v>Yes</c:v>
                </c:pt>
              </c:strCache>
            </c:strRef>
          </c:tx>
          <c:spPr>
            <a:solidFill>
              <a:schemeClr val="accent1"/>
            </a:solidFill>
            <a:ln>
              <a:noFill/>
            </a:ln>
            <a:effectLst/>
          </c:spPr>
          <c:invertIfNegative val="0"/>
          <c:dPt>
            <c:idx val="0"/>
            <c:invertIfNegative val="0"/>
            <c:bubble3D val="0"/>
            <c:spPr>
              <a:solidFill>
                <a:srgbClr val="A10028"/>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c:f>
              <c:numCache>
                <c:formatCode>General</c:formatCode>
                <c:ptCount val="1"/>
              </c:numCache>
            </c:numRef>
          </c:cat>
          <c:val>
            <c:numRef>
              <c:f>Sheet1!$B$2:$B$2</c:f>
              <c:numCache>
                <c:formatCode>0%</c:formatCode>
                <c:ptCount val="1"/>
                <c:pt idx="0">
                  <c:v>0.56999999999999995</c:v>
                </c:pt>
              </c:numCache>
            </c:numRef>
          </c:val>
          <c:extLst xmlns:c16r2="http://schemas.microsoft.com/office/drawing/2015/06/chart">
            <c:ext xmlns:c16="http://schemas.microsoft.com/office/drawing/2014/chart" uri="{C3380CC4-5D6E-409C-BE32-E72D297353CC}">
              <c16:uniqueId val="{00000000-CEA2-490A-B8AA-D95CC6E92103}"/>
            </c:ext>
          </c:extLst>
        </c:ser>
        <c:ser>
          <c:idx val="1"/>
          <c:order val="1"/>
          <c:tx>
            <c:strRef>
              <c:f>Sheet1!$C$1</c:f>
              <c:strCache>
                <c:ptCount val="1"/>
                <c:pt idx="0">
                  <c:v>No</c:v>
                </c:pt>
              </c:strCache>
            </c:strRef>
          </c:tx>
          <c:spPr>
            <a:solidFill>
              <a:schemeClr val="bg2"/>
            </a:solidFill>
            <a:ln>
              <a:noFill/>
            </a:ln>
            <a:effectLst/>
          </c:spPr>
          <c:invertIfNegative val="0"/>
          <c:dPt>
            <c:idx val="0"/>
            <c:invertIfNegative val="0"/>
            <c:bubble3D val="0"/>
            <c:spPr>
              <a:solidFill>
                <a:srgbClr val="999999"/>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c:f>
              <c:numCache>
                <c:formatCode>General</c:formatCode>
                <c:ptCount val="1"/>
              </c:numCache>
            </c:numRef>
          </c:cat>
          <c:val>
            <c:numRef>
              <c:f>Sheet1!$C$2:$C$2</c:f>
              <c:numCache>
                <c:formatCode>0%</c:formatCode>
                <c:ptCount val="1"/>
                <c:pt idx="0">
                  <c:v>0.43</c:v>
                </c:pt>
              </c:numCache>
            </c:numRef>
          </c:val>
          <c:extLst xmlns:c16r2="http://schemas.microsoft.com/office/drawing/2015/06/chart">
            <c:ext xmlns:c16="http://schemas.microsoft.com/office/drawing/2014/chart" uri="{C3380CC4-5D6E-409C-BE32-E72D297353CC}">
              <c16:uniqueId val="{00000001-CEA2-490A-B8AA-D95CC6E92103}"/>
            </c:ext>
          </c:extLst>
        </c:ser>
        <c:dLbls>
          <c:dLblPos val="ctr"/>
          <c:showLegendKey val="0"/>
          <c:showVal val="1"/>
          <c:showCatName val="0"/>
          <c:showSerName val="0"/>
          <c:showPercent val="0"/>
          <c:showBubbleSize val="0"/>
        </c:dLbls>
        <c:gapWidth val="57"/>
        <c:overlap val="100"/>
        <c:axId val="346163160"/>
        <c:axId val="346163944"/>
      </c:barChart>
      <c:catAx>
        <c:axId val="3461631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6163944"/>
        <c:crosses val="autoZero"/>
        <c:auto val="1"/>
        <c:lblAlgn val="ctr"/>
        <c:lblOffset val="100"/>
        <c:noMultiLvlLbl val="0"/>
      </c:catAx>
      <c:valAx>
        <c:axId val="346163944"/>
        <c:scaling>
          <c:orientation val="minMax"/>
          <c:max val="1"/>
        </c:scaling>
        <c:delete val="1"/>
        <c:axPos val="b"/>
        <c:numFmt formatCode="0%" sourceLinked="1"/>
        <c:majorTickMark val="out"/>
        <c:minorTickMark val="none"/>
        <c:tickLblPos val="nextTo"/>
        <c:crossAx val="346163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2775769028871393"/>
          <c:y val="9.4091963163366862E-2"/>
          <c:w val="0.64981784776902873"/>
          <c:h val="0.86199845402706199"/>
        </c:manualLayout>
      </c:layout>
      <c:barChart>
        <c:barDir val="bar"/>
        <c:grouping val="percentStacked"/>
        <c:varyColors val="0"/>
        <c:ser>
          <c:idx val="0"/>
          <c:order val="0"/>
          <c:tx>
            <c:strRef>
              <c:f>Sheet1!$B$1</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c:f>
              <c:numCache>
                <c:formatCode>General</c:formatCode>
                <c:ptCount val="1"/>
              </c:numCache>
            </c:numRef>
          </c:cat>
          <c:val>
            <c:numRef>
              <c:f>Sheet1!$B$2:$B$2</c:f>
              <c:numCache>
                <c:formatCode>0%</c:formatCode>
                <c:ptCount val="1"/>
                <c:pt idx="0">
                  <c:v>0.49</c:v>
                </c:pt>
              </c:numCache>
            </c:numRef>
          </c:val>
          <c:extLst xmlns:c16r2="http://schemas.microsoft.com/office/drawing/2015/06/chart">
            <c:ext xmlns:c16="http://schemas.microsoft.com/office/drawing/2014/chart" uri="{C3380CC4-5D6E-409C-BE32-E72D297353CC}">
              <c16:uniqueId val="{00000000-CEA2-490A-B8AA-D95CC6E92103}"/>
            </c:ext>
          </c:extLst>
        </c:ser>
        <c:ser>
          <c:idx val="1"/>
          <c:order val="1"/>
          <c:tx>
            <c:strRef>
              <c:f>Sheet1!$C$1</c:f>
              <c:strCache>
                <c:ptCount val="1"/>
                <c:pt idx="0">
                  <c:v>No</c:v>
                </c:pt>
              </c:strCache>
            </c:strRef>
          </c:tx>
          <c:spPr>
            <a:solidFill>
              <a:srgbClr val="A10028"/>
            </a:solidFill>
            <a:ln>
              <a:noFill/>
            </a:ln>
            <a:effectLst/>
          </c:spPr>
          <c:invertIfNegative val="0"/>
          <c:dPt>
            <c:idx val="0"/>
            <c:invertIfNegative val="0"/>
            <c:bubble3D val="0"/>
            <c:spPr>
              <a:solidFill>
                <a:srgbClr val="999999"/>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c:f>
              <c:numCache>
                <c:formatCode>General</c:formatCode>
                <c:ptCount val="1"/>
              </c:numCache>
            </c:numRef>
          </c:cat>
          <c:val>
            <c:numRef>
              <c:f>Sheet1!$C$2:$C$2</c:f>
              <c:numCache>
                <c:formatCode>0%</c:formatCode>
                <c:ptCount val="1"/>
                <c:pt idx="0">
                  <c:v>0.51</c:v>
                </c:pt>
              </c:numCache>
            </c:numRef>
          </c:val>
          <c:extLst xmlns:c16r2="http://schemas.microsoft.com/office/drawing/2015/06/chart">
            <c:ext xmlns:c16="http://schemas.microsoft.com/office/drawing/2014/chart" uri="{C3380CC4-5D6E-409C-BE32-E72D297353CC}">
              <c16:uniqueId val="{00000001-CEA2-490A-B8AA-D95CC6E92103}"/>
            </c:ext>
          </c:extLst>
        </c:ser>
        <c:dLbls>
          <c:dLblPos val="ctr"/>
          <c:showLegendKey val="0"/>
          <c:showVal val="1"/>
          <c:showCatName val="0"/>
          <c:showSerName val="0"/>
          <c:showPercent val="0"/>
          <c:showBubbleSize val="0"/>
        </c:dLbls>
        <c:gapWidth val="57"/>
        <c:overlap val="100"/>
        <c:axId val="345037048"/>
        <c:axId val="345032344"/>
      </c:barChart>
      <c:catAx>
        <c:axId val="3450370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5032344"/>
        <c:crosses val="autoZero"/>
        <c:auto val="1"/>
        <c:lblAlgn val="ctr"/>
        <c:lblOffset val="100"/>
        <c:noMultiLvlLbl val="0"/>
      </c:catAx>
      <c:valAx>
        <c:axId val="345032344"/>
        <c:scaling>
          <c:orientation val="minMax"/>
          <c:max val="1"/>
        </c:scaling>
        <c:delete val="1"/>
        <c:axPos val="b"/>
        <c:numFmt formatCode="0%" sourceLinked="1"/>
        <c:majorTickMark val="out"/>
        <c:minorTickMark val="none"/>
        <c:tickLblPos val="nextTo"/>
        <c:crossAx val="345037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2424393116786786E-2"/>
          <c:y val="9.4091963163366862E-2"/>
          <c:w val="0.95515121376642642"/>
          <c:h val="0.86199845402706199"/>
        </c:manualLayout>
      </c:layout>
      <c:barChart>
        <c:barDir val="bar"/>
        <c:grouping val="percentStacked"/>
        <c:varyColors val="0"/>
        <c:ser>
          <c:idx val="0"/>
          <c:order val="0"/>
          <c:tx>
            <c:strRef>
              <c:f>Sheet1!$B$1</c:f>
              <c:strCache>
                <c:ptCount val="1"/>
                <c:pt idx="0">
                  <c:v>Strongly oppose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0.24</c:v>
                </c:pt>
              </c:numCache>
            </c:numRef>
          </c:val>
          <c:extLst xmlns:c16r2="http://schemas.microsoft.com/office/drawing/2015/06/chart">
            <c:ext xmlns:c16="http://schemas.microsoft.com/office/drawing/2014/chart" uri="{C3380CC4-5D6E-409C-BE32-E72D297353CC}">
              <c16:uniqueId val="{00000000-CEA2-490A-B8AA-D95CC6E92103}"/>
            </c:ext>
          </c:extLst>
        </c:ser>
        <c:ser>
          <c:idx val="1"/>
          <c:order val="1"/>
          <c:tx>
            <c:strRef>
              <c:f>Sheet1!$C$1</c:f>
              <c:strCache>
                <c:ptCount val="1"/>
                <c:pt idx="0">
                  <c:v>Somewhat oppose</c:v>
                </c:pt>
              </c:strCache>
            </c:strRef>
          </c:tx>
          <c:spPr>
            <a:solidFill>
              <a:srgbClr val="A10028">
                <a:alpha val="50196"/>
              </a:srgb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0.28000000000000003</c:v>
                </c:pt>
              </c:numCache>
            </c:numRef>
          </c:val>
          <c:extLst xmlns:c16r2="http://schemas.microsoft.com/office/drawing/2015/06/chart">
            <c:ext xmlns:c16="http://schemas.microsoft.com/office/drawing/2014/chart" uri="{C3380CC4-5D6E-409C-BE32-E72D297353CC}">
              <c16:uniqueId val="{00000001-CEA2-490A-B8AA-D95CC6E92103}"/>
            </c:ext>
          </c:extLst>
        </c:ser>
        <c:ser>
          <c:idx val="2"/>
          <c:order val="2"/>
          <c:tx>
            <c:strRef>
              <c:f>Sheet1!$D$1</c:f>
              <c:strCache>
                <c:ptCount val="1"/>
                <c:pt idx="0">
                  <c:v>Somewhat support</c:v>
                </c:pt>
              </c:strCache>
            </c:strRef>
          </c:tx>
          <c:spPr>
            <a:solidFill>
              <a:srgbClr val="009DD9">
                <a:alpha val="50196"/>
              </a:srgb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0.32</c:v>
                </c:pt>
              </c:numCache>
            </c:numRef>
          </c:val>
          <c:extLst xmlns:c16r2="http://schemas.microsoft.com/office/drawing/2015/06/chart">
            <c:ext xmlns:c16="http://schemas.microsoft.com/office/drawing/2014/chart" uri="{C3380CC4-5D6E-409C-BE32-E72D297353CC}">
              <c16:uniqueId val="{00000000-BF65-E341-86C6-32FBDF28D07C}"/>
            </c:ext>
          </c:extLst>
        </c:ser>
        <c:ser>
          <c:idx val="3"/>
          <c:order val="3"/>
          <c:tx>
            <c:strRef>
              <c:f>Sheet1!$E$1</c:f>
              <c:strCache>
                <c:ptCount val="1"/>
                <c:pt idx="0">
                  <c:v>Strongly support</c:v>
                </c:pt>
              </c:strCache>
            </c:strRef>
          </c:tx>
          <c:spPr>
            <a:solidFill>
              <a:srgbClr val="009D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0.16</c:v>
                </c:pt>
              </c:numCache>
            </c:numRef>
          </c:val>
          <c:extLst xmlns:c16r2="http://schemas.microsoft.com/office/drawing/2015/06/chart">
            <c:ext xmlns:c16="http://schemas.microsoft.com/office/drawing/2014/chart" uri="{C3380CC4-5D6E-409C-BE32-E72D297353CC}">
              <c16:uniqueId val="{00000000-FA4F-5640-8B23-8D25A4DD57B0}"/>
            </c:ext>
          </c:extLst>
        </c:ser>
        <c:dLbls>
          <c:dLblPos val="ctr"/>
          <c:showLegendKey val="0"/>
          <c:showVal val="1"/>
          <c:showCatName val="0"/>
          <c:showSerName val="0"/>
          <c:showPercent val="0"/>
          <c:showBubbleSize val="0"/>
        </c:dLbls>
        <c:gapWidth val="57"/>
        <c:overlap val="100"/>
        <c:axId val="345031952"/>
        <c:axId val="345033912"/>
      </c:barChart>
      <c:catAx>
        <c:axId val="345031952"/>
        <c:scaling>
          <c:orientation val="minMax"/>
        </c:scaling>
        <c:delete val="1"/>
        <c:axPos val="l"/>
        <c:numFmt formatCode="General" sourceLinked="1"/>
        <c:majorTickMark val="out"/>
        <c:minorTickMark val="none"/>
        <c:tickLblPos val="nextTo"/>
        <c:crossAx val="345033912"/>
        <c:crosses val="autoZero"/>
        <c:auto val="1"/>
        <c:lblAlgn val="ctr"/>
        <c:lblOffset val="100"/>
        <c:noMultiLvlLbl val="0"/>
      </c:catAx>
      <c:valAx>
        <c:axId val="345033912"/>
        <c:scaling>
          <c:orientation val="minMax"/>
          <c:max val="1"/>
        </c:scaling>
        <c:delete val="1"/>
        <c:axPos val="b"/>
        <c:numFmt formatCode="0%" sourceLinked="1"/>
        <c:majorTickMark val="out"/>
        <c:minorTickMark val="none"/>
        <c:tickLblPos val="nextTo"/>
        <c:crossAx val="345031952"/>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bg1"/>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2424393116786786E-2"/>
          <c:y val="9.4091963163366862E-2"/>
          <c:w val="0.95515121376642642"/>
          <c:h val="0.86199845402706199"/>
        </c:manualLayout>
      </c:layout>
      <c:barChart>
        <c:barDir val="bar"/>
        <c:grouping val="percentStacked"/>
        <c:varyColors val="0"/>
        <c:ser>
          <c:idx val="0"/>
          <c:order val="0"/>
          <c:tx>
            <c:strRef>
              <c:f>Sheet1!$B$1</c:f>
              <c:strCache>
                <c:ptCount val="1"/>
                <c:pt idx="0">
                  <c:v>Strongly oppose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0.17</c:v>
                </c:pt>
              </c:numCache>
            </c:numRef>
          </c:val>
          <c:extLst xmlns:c16r2="http://schemas.microsoft.com/office/drawing/2015/06/chart">
            <c:ext xmlns:c16="http://schemas.microsoft.com/office/drawing/2014/chart" uri="{C3380CC4-5D6E-409C-BE32-E72D297353CC}">
              <c16:uniqueId val="{00000000-CEA2-490A-B8AA-D95CC6E92103}"/>
            </c:ext>
          </c:extLst>
        </c:ser>
        <c:ser>
          <c:idx val="1"/>
          <c:order val="1"/>
          <c:tx>
            <c:strRef>
              <c:f>Sheet1!$C$1</c:f>
              <c:strCache>
                <c:ptCount val="1"/>
                <c:pt idx="0">
                  <c:v>Somewhat oppose</c:v>
                </c:pt>
              </c:strCache>
            </c:strRef>
          </c:tx>
          <c:spPr>
            <a:solidFill>
              <a:srgbClr val="A10028">
                <a:alpha val="50196"/>
              </a:srgb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0.27</c:v>
                </c:pt>
              </c:numCache>
            </c:numRef>
          </c:val>
          <c:extLst xmlns:c16r2="http://schemas.microsoft.com/office/drawing/2015/06/chart">
            <c:ext xmlns:c16="http://schemas.microsoft.com/office/drawing/2014/chart" uri="{C3380CC4-5D6E-409C-BE32-E72D297353CC}">
              <c16:uniqueId val="{00000001-CEA2-490A-B8AA-D95CC6E92103}"/>
            </c:ext>
          </c:extLst>
        </c:ser>
        <c:ser>
          <c:idx val="2"/>
          <c:order val="2"/>
          <c:tx>
            <c:strRef>
              <c:f>Sheet1!$D$1</c:f>
              <c:strCache>
                <c:ptCount val="1"/>
                <c:pt idx="0">
                  <c:v>Somewhat support</c:v>
                </c:pt>
              </c:strCache>
            </c:strRef>
          </c:tx>
          <c:spPr>
            <a:solidFill>
              <a:srgbClr val="009DD9">
                <a:alpha val="50196"/>
              </a:srgb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0.35</c:v>
                </c:pt>
              </c:numCache>
            </c:numRef>
          </c:val>
          <c:extLst xmlns:c16r2="http://schemas.microsoft.com/office/drawing/2015/06/chart">
            <c:ext xmlns:c16="http://schemas.microsoft.com/office/drawing/2014/chart" uri="{C3380CC4-5D6E-409C-BE32-E72D297353CC}">
              <c16:uniqueId val="{00000000-BF65-E341-86C6-32FBDF28D07C}"/>
            </c:ext>
          </c:extLst>
        </c:ser>
        <c:ser>
          <c:idx val="3"/>
          <c:order val="3"/>
          <c:tx>
            <c:strRef>
              <c:f>Sheet1!$E$1</c:f>
              <c:strCache>
                <c:ptCount val="1"/>
                <c:pt idx="0">
                  <c:v>Strongly support</c:v>
                </c:pt>
              </c:strCache>
            </c:strRef>
          </c:tx>
          <c:spPr>
            <a:solidFill>
              <a:srgbClr val="009D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0.21</c:v>
                </c:pt>
              </c:numCache>
            </c:numRef>
          </c:val>
          <c:extLst xmlns:c16r2="http://schemas.microsoft.com/office/drawing/2015/06/chart">
            <c:ext xmlns:c16="http://schemas.microsoft.com/office/drawing/2014/chart" uri="{C3380CC4-5D6E-409C-BE32-E72D297353CC}">
              <c16:uniqueId val="{00000000-6E1B-4F4E-81BF-728AF6B7F5DC}"/>
            </c:ext>
          </c:extLst>
        </c:ser>
        <c:dLbls>
          <c:dLblPos val="ctr"/>
          <c:showLegendKey val="0"/>
          <c:showVal val="1"/>
          <c:showCatName val="0"/>
          <c:showSerName val="0"/>
          <c:showPercent val="0"/>
          <c:showBubbleSize val="0"/>
        </c:dLbls>
        <c:gapWidth val="57"/>
        <c:overlap val="100"/>
        <c:axId val="345032736"/>
        <c:axId val="345036264"/>
      </c:barChart>
      <c:catAx>
        <c:axId val="345032736"/>
        <c:scaling>
          <c:orientation val="minMax"/>
        </c:scaling>
        <c:delete val="1"/>
        <c:axPos val="l"/>
        <c:numFmt formatCode="General" sourceLinked="1"/>
        <c:majorTickMark val="out"/>
        <c:minorTickMark val="none"/>
        <c:tickLblPos val="nextTo"/>
        <c:crossAx val="345036264"/>
        <c:crosses val="autoZero"/>
        <c:auto val="1"/>
        <c:lblAlgn val="ctr"/>
        <c:lblOffset val="100"/>
        <c:noMultiLvlLbl val="0"/>
      </c:catAx>
      <c:valAx>
        <c:axId val="345036264"/>
        <c:scaling>
          <c:orientation val="minMax"/>
          <c:max val="1"/>
        </c:scaling>
        <c:delete val="1"/>
        <c:axPos val="b"/>
        <c:numFmt formatCode="0%" sourceLinked="1"/>
        <c:majorTickMark val="out"/>
        <c:minorTickMark val="none"/>
        <c:tickLblPos val="nextTo"/>
        <c:crossAx val="345032736"/>
        <c:crosses val="autoZero"/>
        <c:crossBetween val="between"/>
      </c:valAx>
      <c:spPr>
        <a:noFill/>
        <a:ln>
          <a:noFill/>
        </a:ln>
        <a:effectLst/>
      </c:spPr>
    </c:plotArea>
    <c:legend>
      <c:legendPos val="b"/>
      <c:layout>
        <c:manualLayout>
          <c:xMode val="edge"/>
          <c:yMode val="edge"/>
          <c:x val="1.5264058272946749E-2"/>
          <c:y val="0.73355850468248629"/>
          <c:w val="0.9557818228333681"/>
          <c:h val="0.2664414953175136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2"/>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bg1"/>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2424393116786786E-2"/>
          <c:y val="9.4091963163366862E-2"/>
          <c:w val="0.95515121376642642"/>
          <c:h val="0.86199845402706199"/>
        </c:manualLayout>
      </c:layout>
      <c:barChart>
        <c:barDir val="bar"/>
        <c:grouping val="percentStacked"/>
        <c:varyColors val="0"/>
        <c:ser>
          <c:idx val="0"/>
          <c:order val="0"/>
          <c:tx>
            <c:strRef>
              <c:f>Sheet1!$B$1</c:f>
              <c:strCache>
                <c:ptCount val="1"/>
                <c:pt idx="0">
                  <c:v>Strongly oppose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0.24</c:v>
                </c:pt>
              </c:numCache>
            </c:numRef>
          </c:val>
          <c:extLst xmlns:c16r2="http://schemas.microsoft.com/office/drawing/2015/06/chart">
            <c:ext xmlns:c16="http://schemas.microsoft.com/office/drawing/2014/chart" uri="{C3380CC4-5D6E-409C-BE32-E72D297353CC}">
              <c16:uniqueId val="{00000000-CEA2-490A-B8AA-D95CC6E92103}"/>
            </c:ext>
          </c:extLst>
        </c:ser>
        <c:ser>
          <c:idx val="1"/>
          <c:order val="1"/>
          <c:tx>
            <c:strRef>
              <c:f>Sheet1!$C$1</c:f>
              <c:strCache>
                <c:ptCount val="1"/>
                <c:pt idx="0">
                  <c:v>Somewhat oppose</c:v>
                </c:pt>
              </c:strCache>
            </c:strRef>
          </c:tx>
          <c:spPr>
            <a:solidFill>
              <a:srgbClr val="A10028">
                <a:alpha val="50196"/>
              </a:srgb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0.28000000000000003</c:v>
                </c:pt>
              </c:numCache>
            </c:numRef>
          </c:val>
          <c:extLst xmlns:c16r2="http://schemas.microsoft.com/office/drawing/2015/06/chart">
            <c:ext xmlns:c16="http://schemas.microsoft.com/office/drawing/2014/chart" uri="{C3380CC4-5D6E-409C-BE32-E72D297353CC}">
              <c16:uniqueId val="{00000001-CEA2-490A-B8AA-D95CC6E92103}"/>
            </c:ext>
          </c:extLst>
        </c:ser>
        <c:ser>
          <c:idx val="2"/>
          <c:order val="2"/>
          <c:tx>
            <c:strRef>
              <c:f>Sheet1!$D$1</c:f>
              <c:strCache>
                <c:ptCount val="1"/>
                <c:pt idx="0">
                  <c:v>Somewhat support</c:v>
                </c:pt>
              </c:strCache>
            </c:strRef>
          </c:tx>
          <c:spPr>
            <a:solidFill>
              <a:srgbClr val="009DD9">
                <a:alpha val="50196"/>
              </a:srgb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0.31</c:v>
                </c:pt>
              </c:numCache>
            </c:numRef>
          </c:val>
          <c:extLst xmlns:c16r2="http://schemas.microsoft.com/office/drawing/2015/06/chart">
            <c:ext xmlns:c16="http://schemas.microsoft.com/office/drawing/2014/chart" uri="{C3380CC4-5D6E-409C-BE32-E72D297353CC}">
              <c16:uniqueId val="{00000000-BF65-E341-86C6-32FBDF28D07C}"/>
            </c:ext>
          </c:extLst>
        </c:ser>
        <c:ser>
          <c:idx val="3"/>
          <c:order val="3"/>
          <c:tx>
            <c:strRef>
              <c:f>Sheet1!$E$1</c:f>
              <c:strCache>
                <c:ptCount val="1"/>
                <c:pt idx="0">
                  <c:v>Strongly support</c:v>
                </c:pt>
              </c:strCache>
            </c:strRef>
          </c:tx>
          <c:spPr>
            <a:solidFill>
              <a:srgbClr val="009D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0.17</c:v>
                </c:pt>
              </c:numCache>
            </c:numRef>
          </c:val>
          <c:extLst xmlns:c16r2="http://schemas.microsoft.com/office/drawing/2015/06/chart">
            <c:ext xmlns:c16="http://schemas.microsoft.com/office/drawing/2014/chart" uri="{C3380CC4-5D6E-409C-BE32-E72D297353CC}">
              <c16:uniqueId val="{00000000-7ACB-6046-B2DB-369AF9B1341D}"/>
            </c:ext>
          </c:extLst>
        </c:ser>
        <c:dLbls>
          <c:dLblPos val="ctr"/>
          <c:showLegendKey val="0"/>
          <c:showVal val="1"/>
          <c:showCatName val="0"/>
          <c:showSerName val="0"/>
          <c:showPercent val="0"/>
          <c:showBubbleSize val="0"/>
        </c:dLbls>
        <c:gapWidth val="57"/>
        <c:overlap val="100"/>
        <c:axId val="345034304"/>
        <c:axId val="345033128"/>
      </c:barChart>
      <c:catAx>
        <c:axId val="345034304"/>
        <c:scaling>
          <c:orientation val="minMax"/>
        </c:scaling>
        <c:delete val="1"/>
        <c:axPos val="l"/>
        <c:numFmt formatCode="General" sourceLinked="1"/>
        <c:majorTickMark val="out"/>
        <c:minorTickMark val="none"/>
        <c:tickLblPos val="nextTo"/>
        <c:crossAx val="345033128"/>
        <c:crosses val="autoZero"/>
        <c:auto val="1"/>
        <c:lblAlgn val="ctr"/>
        <c:lblOffset val="100"/>
        <c:noMultiLvlLbl val="0"/>
      </c:catAx>
      <c:valAx>
        <c:axId val="345033128"/>
        <c:scaling>
          <c:orientation val="minMax"/>
          <c:max val="1"/>
        </c:scaling>
        <c:delete val="1"/>
        <c:axPos val="b"/>
        <c:numFmt formatCode="0%" sourceLinked="1"/>
        <c:majorTickMark val="out"/>
        <c:minorTickMark val="none"/>
        <c:tickLblPos val="nextTo"/>
        <c:crossAx val="345034304"/>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bg1"/>
          </a:solidFill>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9.4091963163366862E-2"/>
          <c:w val="1"/>
          <c:h val="0.86199845402706199"/>
        </c:manualLayout>
      </c:layout>
      <c:barChart>
        <c:barDir val="bar"/>
        <c:grouping val="percentStacked"/>
        <c:varyColors val="0"/>
        <c:ser>
          <c:idx val="0"/>
          <c:order val="0"/>
          <c:tx>
            <c:strRef>
              <c:f>Sheet1!$B$1</c:f>
              <c:strCache>
                <c:ptCount val="1"/>
                <c:pt idx="0">
                  <c:v>Yes</c:v>
                </c:pt>
              </c:strCache>
            </c:strRef>
          </c:tx>
          <c:spPr>
            <a:solidFill>
              <a:schemeClr val="accent1"/>
            </a:solidFill>
            <a:ln>
              <a:noFill/>
            </a:ln>
            <a:effectLst/>
          </c:spPr>
          <c:invertIfNegative val="0"/>
          <c:dLbls>
            <c:dLbl>
              <c:idx val="0"/>
              <c:tx>
                <c:rich>
                  <a:bodyPr/>
                  <a:lstStyle/>
                  <a:p>
                    <a:fld id="{CA716F1A-C6C2-4363-9A07-A86FDC09B8F5}" type="VALUE">
                      <a:rPr lang="en-US" smtClean="0"/>
                      <a:pPr/>
                      <a:t>[VALUE]</a:t>
                    </a:fld>
                    <a:r>
                      <a:rPr lang="en-US"/>
                      <a:t> Support</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c:f>
              <c:numCache>
                <c:formatCode>General</c:formatCode>
                <c:ptCount val="1"/>
              </c:numCache>
            </c:numRef>
          </c:cat>
          <c:val>
            <c:numRef>
              <c:f>Sheet1!$B$2:$B$2</c:f>
              <c:numCache>
                <c:formatCode>0%</c:formatCode>
                <c:ptCount val="1"/>
                <c:pt idx="0">
                  <c:v>0.64</c:v>
                </c:pt>
              </c:numCache>
            </c:numRef>
          </c:val>
          <c:extLst xmlns:c16r2="http://schemas.microsoft.com/office/drawing/2015/06/chart">
            <c:ext xmlns:c16="http://schemas.microsoft.com/office/drawing/2014/chart" uri="{C3380CC4-5D6E-409C-BE32-E72D297353CC}">
              <c16:uniqueId val="{00000000-CEA2-490A-B8AA-D95CC6E92103}"/>
            </c:ext>
          </c:extLst>
        </c:ser>
        <c:ser>
          <c:idx val="1"/>
          <c:order val="1"/>
          <c:tx>
            <c:strRef>
              <c:f>Sheet1!$C$1</c:f>
              <c:strCache>
                <c:ptCount val="1"/>
                <c:pt idx="0">
                  <c:v>No</c:v>
                </c:pt>
              </c:strCache>
            </c:strRef>
          </c:tx>
          <c:spPr>
            <a:solidFill>
              <a:srgbClr val="A10028"/>
            </a:solidFill>
            <a:ln>
              <a:noFill/>
            </a:ln>
            <a:effectLst/>
          </c:spPr>
          <c:invertIfNegative val="0"/>
          <c:dLbls>
            <c:dLbl>
              <c:idx val="0"/>
              <c:tx>
                <c:rich>
                  <a:bodyPr/>
                  <a:lstStyle/>
                  <a:p>
                    <a:fld id="{7460E866-EF91-452A-9576-2A93A6E06DCF}" type="VALUE">
                      <a:rPr lang="en-US" smtClean="0"/>
                      <a:pPr/>
                      <a:t>[VALUE]</a:t>
                    </a:fld>
                    <a:r>
                      <a:rPr lang="en-US"/>
                      <a:t> Oppose</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c:f>
              <c:numCache>
                <c:formatCode>General</c:formatCode>
                <c:ptCount val="1"/>
              </c:numCache>
            </c:numRef>
          </c:cat>
          <c:val>
            <c:numRef>
              <c:f>Sheet1!$C$2:$C$2</c:f>
              <c:numCache>
                <c:formatCode>0%</c:formatCode>
                <c:ptCount val="1"/>
                <c:pt idx="0">
                  <c:v>0.36</c:v>
                </c:pt>
              </c:numCache>
            </c:numRef>
          </c:val>
          <c:extLst xmlns:c16r2="http://schemas.microsoft.com/office/drawing/2015/06/chart">
            <c:ext xmlns:c16="http://schemas.microsoft.com/office/drawing/2014/chart" uri="{C3380CC4-5D6E-409C-BE32-E72D297353CC}">
              <c16:uniqueId val="{00000001-CEA2-490A-B8AA-D95CC6E92103}"/>
            </c:ext>
          </c:extLst>
        </c:ser>
        <c:dLbls>
          <c:dLblPos val="ctr"/>
          <c:showLegendKey val="0"/>
          <c:showVal val="1"/>
          <c:showCatName val="0"/>
          <c:showSerName val="0"/>
          <c:showPercent val="0"/>
          <c:showBubbleSize val="0"/>
        </c:dLbls>
        <c:gapWidth val="57"/>
        <c:overlap val="100"/>
        <c:axId val="345033520"/>
        <c:axId val="345038224"/>
      </c:barChart>
      <c:catAx>
        <c:axId val="345033520"/>
        <c:scaling>
          <c:orientation val="minMax"/>
        </c:scaling>
        <c:delete val="1"/>
        <c:axPos val="l"/>
        <c:numFmt formatCode="General" sourceLinked="1"/>
        <c:majorTickMark val="out"/>
        <c:minorTickMark val="none"/>
        <c:tickLblPos val="nextTo"/>
        <c:crossAx val="345038224"/>
        <c:crosses val="autoZero"/>
        <c:auto val="1"/>
        <c:lblAlgn val="ctr"/>
        <c:lblOffset val="100"/>
        <c:noMultiLvlLbl val="0"/>
      </c:catAx>
      <c:valAx>
        <c:axId val="345038224"/>
        <c:scaling>
          <c:orientation val="minMax"/>
          <c:max val="1"/>
        </c:scaling>
        <c:delete val="1"/>
        <c:axPos val="b"/>
        <c:numFmt formatCode="0%" sourceLinked="1"/>
        <c:majorTickMark val="out"/>
        <c:minorTickMark val="none"/>
        <c:tickLblPos val="nextTo"/>
        <c:crossAx val="345033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69358034116458"/>
          <c:y val="4.5566880699448031E-2"/>
          <c:w val="0.60661283931767085"/>
          <c:h val="0.89975286246121433"/>
        </c:manualLayout>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C2B6-4B53-9EAF-ED6C1C94B3C8}"/>
              </c:ext>
            </c:extLst>
          </c:dPt>
          <c:cat>
            <c:strRef>
              <c:f>Sheet1!$A$2:$A$3</c:f>
              <c:strCache>
                <c:ptCount val="2"/>
                <c:pt idx="0">
                  <c:v>Hurting the country</c:v>
                </c:pt>
                <c:pt idx="1">
                  <c:v>Helping the country</c:v>
                </c:pt>
              </c:strCache>
            </c:strRef>
          </c:cat>
          <c:val>
            <c:numRef>
              <c:f>Sheet1!$B$2:$B$3</c:f>
              <c:numCache>
                <c:formatCode>0%</c:formatCode>
                <c:ptCount val="2"/>
                <c:pt idx="0">
                  <c:v>0.64</c:v>
                </c:pt>
                <c:pt idx="1">
                  <c:v>0.36</c:v>
                </c:pt>
              </c:numCache>
            </c:numRef>
          </c:val>
          <c:extLst xmlns:c16r2="http://schemas.microsoft.com/office/drawing/2015/06/char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40142813452658"/>
          <c:y val="0.11407480896743319"/>
          <c:w val="0.52051563973181292"/>
          <c:h val="0.34479654292770961"/>
        </c:manualLayout>
      </c:layout>
      <c:barChart>
        <c:barDir val="bar"/>
        <c:grouping val="percentStacked"/>
        <c:varyColors val="0"/>
        <c:ser>
          <c:idx val="0"/>
          <c:order val="0"/>
          <c:tx>
            <c:strRef>
              <c:f>Sheet1!$B$1</c:f>
              <c:strCache>
                <c:ptCount val="1"/>
                <c:pt idx="0">
                  <c:v>Should not be factors </c:v>
                </c:pt>
              </c:strCache>
            </c:strRef>
          </c:tx>
          <c:spPr>
            <a:solidFill>
              <a:srgbClr val="999999"/>
            </a:solidFill>
            <a:ln>
              <a:noFill/>
            </a:ln>
            <a:effectLst/>
          </c:spPr>
          <c:invertIfNegative val="0"/>
          <c:dLbls>
            <c:dLbl>
              <c:idx val="0"/>
              <c:tx>
                <c:rich>
                  <a:bodyPr/>
                  <a:lstStyle/>
                  <a:p>
                    <a:r>
                      <a:rPr lang="en-US" dirty="0"/>
                      <a:t>63%</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3D9-442A-9F5F-5B6ED15F4DC1}"/>
                </c:ext>
                <c:ext xmlns:c15="http://schemas.microsoft.com/office/drawing/2012/chart" uri="{CE6537A1-D6FC-4f65-9D91-7224C49458BB}"/>
              </c:extLst>
            </c:dLbl>
            <c:dLbl>
              <c:idx val="1"/>
              <c:tx>
                <c:rich>
                  <a:bodyPr/>
                  <a:lstStyle/>
                  <a:p>
                    <a:r>
                      <a:rPr lang="en-US" dirty="0"/>
                      <a:t>61%</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3D9-442A-9F5F-5B6ED15F4DC1}"/>
                </c:ext>
                <c:ext xmlns:c15="http://schemas.microsoft.com/office/drawing/2012/chart" uri="{CE6537A1-D6FC-4f65-9D91-7224C49458BB}"/>
              </c:extLst>
            </c:dLbl>
            <c:dLbl>
              <c:idx val="2"/>
              <c:tx>
                <c:rich>
                  <a:bodyPr/>
                  <a:lstStyle/>
                  <a:p>
                    <a:r>
                      <a:rPr lang="en-US" dirty="0"/>
                      <a:t>21%</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3D9-442A-9F5F-5B6ED15F4DC1}"/>
                </c:ext>
                <c:ext xmlns:c15="http://schemas.microsoft.com/office/drawing/2012/chart" uri="{CE6537A1-D6FC-4f65-9D91-7224C49458BB}"/>
              </c:extLst>
            </c:dLbl>
            <c:dLbl>
              <c:idx val="3"/>
              <c:tx>
                <c:rich>
                  <a:bodyPr/>
                  <a:lstStyle/>
                  <a:p>
                    <a:r>
                      <a:rPr lang="en-US" dirty="0"/>
                      <a:t>16%</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3D9-442A-9F5F-5B6ED15F4DC1}"/>
                </c:ext>
                <c:ext xmlns:c15="http://schemas.microsoft.com/office/drawing/2012/chart" uri="{CE6537A1-D6FC-4f65-9D91-7224C49458BB}"/>
              </c:extLst>
            </c:dLbl>
            <c:dLbl>
              <c:idx val="4"/>
              <c:tx>
                <c:rich>
                  <a:bodyPr/>
                  <a:lstStyle/>
                  <a:p>
                    <a:r>
                      <a:rPr lang="en-US" dirty="0"/>
                      <a:t>15%</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3D9-442A-9F5F-5B6ED15F4DC1}"/>
                </c:ext>
                <c:ext xmlns:c15="http://schemas.microsoft.com/office/drawing/2012/chart" uri="{CE6537A1-D6FC-4f65-9D91-7224C49458BB}"/>
              </c:extLst>
            </c:dLbl>
            <c:dLbl>
              <c:idx val="5"/>
              <c:tx>
                <c:rich>
                  <a:bodyPr/>
                  <a:lstStyle/>
                  <a:p>
                    <a:r>
                      <a:rPr lang="en-US" dirty="0"/>
                      <a:t>15%</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3D9-442A-9F5F-5B6ED15F4DC1}"/>
                </c:ext>
                <c:ext xmlns:c15="http://schemas.microsoft.com/office/drawing/2012/chart" uri="{CE6537A1-D6FC-4f65-9D91-7224C49458BB}"/>
              </c:extLst>
            </c:dLbl>
            <c:dLbl>
              <c:idx val="6"/>
              <c:tx>
                <c:rich>
                  <a:bodyPr/>
                  <a:lstStyle/>
                  <a:p>
                    <a:r>
                      <a:rPr lang="en-US" dirty="0"/>
                      <a:t>13%</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7"/>
              <c:tx>
                <c:rich>
                  <a:bodyPr/>
                  <a:lstStyle/>
                  <a:p>
                    <a:r>
                      <a:rPr lang="en-US" dirty="0"/>
                      <a:t>15%</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A3D9-442A-9F5F-5B6ED15F4DC1}"/>
                </c:ext>
                <c:ext xmlns:c15="http://schemas.microsoft.com/office/drawing/2012/chart" uri="{CE6537A1-D6FC-4f65-9D91-7224C49458BB}"/>
              </c:extLst>
            </c:dLbl>
            <c:dLbl>
              <c:idx val="8"/>
              <c:tx>
                <c:rich>
                  <a:bodyPr/>
                  <a:lstStyle/>
                  <a:p>
                    <a:r>
                      <a:rPr lang="en-US" dirty="0"/>
                      <a:t>13%</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A3D9-442A-9F5F-5B6ED15F4DC1}"/>
                </c:ext>
                <c:ext xmlns:c15="http://schemas.microsoft.com/office/drawing/2012/chart" uri="{CE6537A1-D6FC-4f65-9D91-7224C49458BB}"/>
              </c:extLst>
            </c:dLbl>
            <c:dLbl>
              <c:idx val="9"/>
              <c:tx>
                <c:rich>
                  <a:bodyPr/>
                  <a:lstStyle/>
                  <a:p>
                    <a:r>
                      <a:rPr lang="en-US"/>
                      <a:t>14%</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A3D9-442A-9F5F-5B6ED15F4DC1}"/>
                </c:ext>
                <c:ext xmlns:c15="http://schemas.microsoft.com/office/drawing/2012/chart" uri="{CE6537A1-D6FC-4f65-9D91-7224C49458BB}"/>
              </c:extLst>
            </c:dLbl>
            <c:dLbl>
              <c:idx val="10"/>
              <c:tx>
                <c:rich>
                  <a:bodyPr/>
                  <a:lstStyle/>
                  <a:p>
                    <a:r>
                      <a:rPr lang="en-US"/>
                      <a:t>14%</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A3D9-442A-9F5F-5B6ED15F4DC1}"/>
                </c:ext>
                <c:ext xmlns:c15="http://schemas.microsoft.com/office/drawing/2012/chart" uri="{CE6537A1-D6FC-4f65-9D91-7224C49458BB}"/>
              </c:extLst>
            </c:dLbl>
            <c:dLbl>
              <c:idx val="11"/>
              <c:tx>
                <c:rich>
                  <a:bodyPr/>
                  <a:lstStyle/>
                  <a:p>
                    <a:r>
                      <a:rPr lang="en-US"/>
                      <a:t>14%</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A3D9-442A-9F5F-5B6ED15F4DC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College</c:v>
                </c:pt>
                <c:pt idx="1">
                  <c:v>Workplace</c:v>
                </c:pt>
              </c:strCache>
            </c:strRef>
          </c:cat>
          <c:val>
            <c:numRef>
              <c:f>Sheet1!$B$2:$B$3</c:f>
              <c:numCache>
                <c:formatCode>0%</c:formatCode>
                <c:ptCount val="2"/>
                <c:pt idx="0">
                  <c:v>-0.61</c:v>
                </c:pt>
                <c:pt idx="1">
                  <c:v>-0.63</c:v>
                </c:pt>
              </c:numCache>
            </c:numRef>
          </c:val>
          <c:extLst xmlns:c16r2="http://schemas.microsoft.com/office/drawing/2015/06/chart">
            <c:ext xmlns:c16="http://schemas.microsoft.com/office/drawing/2014/chart" uri="{C3380CC4-5D6E-409C-BE32-E72D297353CC}">
              <c16:uniqueId val="{00000002-2699-4302-96C3-1BFB73242F30}"/>
            </c:ext>
          </c:extLst>
        </c:ser>
        <c:ser>
          <c:idx val="1"/>
          <c:order val="1"/>
          <c:tx>
            <c:strRef>
              <c:f>Sheet1!$C$1</c:f>
              <c:strCache>
                <c:ptCount val="1"/>
                <c:pt idx="0">
                  <c:v>Should be factors</c:v>
                </c:pt>
              </c:strCache>
            </c:strRef>
          </c:tx>
          <c:spPr>
            <a:solidFill>
              <a:schemeClr val="accent1"/>
            </a:solidFill>
            <a:ln>
              <a:noFill/>
            </a:ln>
            <a:effectLst/>
          </c:spPr>
          <c:invertIfNegative val="0"/>
          <c:dLbls>
            <c:dLbl>
              <c:idx val="0"/>
              <c:tx>
                <c:rich>
                  <a:bodyPr/>
                  <a:lstStyle/>
                  <a:p>
                    <a:r>
                      <a:rPr lang="en-US" dirty="0"/>
                      <a:t>37%</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1"/>
              <c:tx>
                <c:rich>
                  <a:bodyPr/>
                  <a:lstStyle/>
                  <a:p>
                    <a:r>
                      <a:rPr lang="en-US" dirty="0"/>
                      <a:t>39%</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College</c:v>
                </c:pt>
                <c:pt idx="1">
                  <c:v>Workplace</c:v>
                </c:pt>
              </c:strCache>
            </c:strRef>
          </c:cat>
          <c:val>
            <c:numRef>
              <c:f>Sheet1!$C$2:$C$3</c:f>
              <c:numCache>
                <c:formatCode>0%</c:formatCode>
                <c:ptCount val="2"/>
                <c:pt idx="0">
                  <c:v>0.38</c:v>
                </c:pt>
                <c:pt idx="1">
                  <c:v>0.37</c:v>
                </c:pt>
              </c:numCache>
            </c:numRef>
          </c:val>
          <c:extLst xmlns:c16r2="http://schemas.microsoft.com/office/drawing/2015/06/chart">
            <c:ext xmlns:c16="http://schemas.microsoft.com/office/drawing/2014/chart" uri="{C3380CC4-5D6E-409C-BE32-E72D297353CC}">
              <c16:uniqueId val="{00000003-2699-4302-96C3-1BFB73242F30}"/>
            </c:ext>
          </c:extLst>
        </c:ser>
        <c:dLbls>
          <c:dLblPos val="ctr"/>
          <c:showLegendKey val="0"/>
          <c:showVal val="1"/>
          <c:showCatName val="0"/>
          <c:showSerName val="0"/>
          <c:showPercent val="0"/>
          <c:showBubbleSize val="0"/>
        </c:dLbls>
        <c:gapWidth val="53"/>
        <c:overlap val="100"/>
        <c:axId val="345035088"/>
        <c:axId val="345036656"/>
      </c:barChart>
      <c:catAx>
        <c:axId val="345035088"/>
        <c:scaling>
          <c:orientation val="minMax"/>
        </c:scaling>
        <c:delete val="1"/>
        <c:axPos val="l"/>
        <c:numFmt formatCode="General" sourceLinked="1"/>
        <c:majorTickMark val="out"/>
        <c:minorTickMark val="none"/>
        <c:tickLblPos val="nextTo"/>
        <c:crossAx val="345036656"/>
        <c:crosses val="autoZero"/>
        <c:auto val="1"/>
        <c:lblAlgn val="ctr"/>
        <c:lblOffset val="100"/>
        <c:noMultiLvlLbl val="0"/>
      </c:catAx>
      <c:valAx>
        <c:axId val="345036656"/>
        <c:scaling>
          <c:orientation val="minMax"/>
        </c:scaling>
        <c:delete val="1"/>
        <c:axPos val="b"/>
        <c:numFmt formatCode="0%" sourceLinked="1"/>
        <c:majorTickMark val="out"/>
        <c:minorTickMark val="none"/>
        <c:tickLblPos val="nextTo"/>
        <c:crossAx val="345035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40142813452658"/>
          <c:y val="0.11407480896743319"/>
          <c:w val="0.52051563973181292"/>
          <c:h val="0.34479654292770961"/>
        </c:manualLayout>
      </c:layout>
      <c:barChart>
        <c:barDir val="bar"/>
        <c:grouping val="percentStacked"/>
        <c:varyColors val="0"/>
        <c:ser>
          <c:idx val="0"/>
          <c:order val="0"/>
          <c:tx>
            <c:strRef>
              <c:f>Sheet1!$B$1</c:f>
              <c:strCache>
                <c:ptCount val="1"/>
                <c:pt idx="0">
                  <c:v>Factors</c:v>
                </c:pt>
              </c:strCache>
            </c:strRef>
          </c:tx>
          <c:spPr>
            <a:solidFill>
              <a:srgbClr val="999999"/>
            </a:solidFill>
            <a:ln>
              <a:noFill/>
            </a:ln>
            <a:effectLst/>
          </c:spPr>
          <c:invertIfNegative val="0"/>
          <c:dLbls>
            <c:dLbl>
              <c:idx val="0"/>
              <c:tx>
                <c:rich>
                  <a:bodyPr/>
                  <a:lstStyle/>
                  <a:p>
                    <a:r>
                      <a:rPr lang="en-US" dirty="0"/>
                      <a:t>19%</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3D9-442A-9F5F-5B6ED15F4DC1}"/>
                </c:ext>
                <c:ext xmlns:c15="http://schemas.microsoft.com/office/drawing/2012/chart" uri="{CE6537A1-D6FC-4f65-9D91-7224C49458BB}"/>
              </c:extLst>
            </c:dLbl>
            <c:dLbl>
              <c:idx val="1"/>
              <c:tx>
                <c:rich>
                  <a:bodyPr/>
                  <a:lstStyle/>
                  <a:p>
                    <a:r>
                      <a:rPr lang="en-US" dirty="0"/>
                      <a:t>20%</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3D9-442A-9F5F-5B6ED15F4DC1}"/>
                </c:ext>
                <c:ext xmlns:c15="http://schemas.microsoft.com/office/drawing/2012/chart" uri="{CE6537A1-D6FC-4f65-9D91-7224C49458BB}"/>
              </c:extLst>
            </c:dLbl>
            <c:dLbl>
              <c:idx val="2"/>
              <c:tx>
                <c:rich>
                  <a:bodyPr/>
                  <a:lstStyle/>
                  <a:p>
                    <a:r>
                      <a:rPr lang="en-US" dirty="0"/>
                      <a:t>21%</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3D9-442A-9F5F-5B6ED15F4DC1}"/>
                </c:ext>
                <c:ext xmlns:c15="http://schemas.microsoft.com/office/drawing/2012/chart" uri="{CE6537A1-D6FC-4f65-9D91-7224C49458BB}"/>
              </c:extLst>
            </c:dLbl>
            <c:dLbl>
              <c:idx val="3"/>
              <c:tx>
                <c:rich>
                  <a:bodyPr/>
                  <a:lstStyle/>
                  <a:p>
                    <a:r>
                      <a:rPr lang="en-US" dirty="0"/>
                      <a:t>16%</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3D9-442A-9F5F-5B6ED15F4DC1}"/>
                </c:ext>
                <c:ext xmlns:c15="http://schemas.microsoft.com/office/drawing/2012/chart" uri="{CE6537A1-D6FC-4f65-9D91-7224C49458BB}"/>
              </c:extLst>
            </c:dLbl>
            <c:dLbl>
              <c:idx val="4"/>
              <c:tx>
                <c:rich>
                  <a:bodyPr/>
                  <a:lstStyle/>
                  <a:p>
                    <a:r>
                      <a:rPr lang="en-US" dirty="0"/>
                      <a:t>15%</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3D9-442A-9F5F-5B6ED15F4DC1}"/>
                </c:ext>
                <c:ext xmlns:c15="http://schemas.microsoft.com/office/drawing/2012/chart" uri="{CE6537A1-D6FC-4f65-9D91-7224C49458BB}"/>
              </c:extLst>
            </c:dLbl>
            <c:dLbl>
              <c:idx val="5"/>
              <c:tx>
                <c:rich>
                  <a:bodyPr/>
                  <a:lstStyle/>
                  <a:p>
                    <a:r>
                      <a:rPr lang="en-US" dirty="0"/>
                      <a:t>15%</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3D9-442A-9F5F-5B6ED15F4DC1}"/>
                </c:ext>
                <c:ext xmlns:c15="http://schemas.microsoft.com/office/drawing/2012/chart" uri="{CE6537A1-D6FC-4f65-9D91-7224C49458BB}"/>
              </c:extLst>
            </c:dLbl>
            <c:dLbl>
              <c:idx val="6"/>
              <c:tx>
                <c:rich>
                  <a:bodyPr/>
                  <a:lstStyle/>
                  <a:p>
                    <a:r>
                      <a:rPr lang="en-US" dirty="0"/>
                      <a:t>13%</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7"/>
              <c:tx>
                <c:rich>
                  <a:bodyPr/>
                  <a:lstStyle/>
                  <a:p>
                    <a:r>
                      <a:rPr lang="en-US" dirty="0"/>
                      <a:t>15%</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A3D9-442A-9F5F-5B6ED15F4DC1}"/>
                </c:ext>
                <c:ext xmlns:c15="http://schemas.microsoft.com/office/drawing/2012/chart" uri="{CE6537A1-D6FC-4f65-9D91-7224C49458BB}"/>
              </c:extLst>
            </c:dLbl>
            <c:dLbl>
              <c:idx val="8"/>
              <c:tx>
                <c:rich>
                  <a:bodyPr/>
                  <a:lstStyle/>
                  <a:p>
                    <a:r>
                      <a:rPr lang="en-US" dirty="0"/>
                      <a:t>13%</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A3D9-442A-9F5F-5B6ED15F4DC1}"/>
                </c:ext>
                <c:ext xmlns:c15="http://schemas.microsoft.com/office/drawing/2012/chart" uri="{CE6537A1-D6FC-4f65-9D91-7224C49458BB}"/>
              </c:extLst>
            </c:dLbl>
            <c:dLbl>
              <c:idx val="9"/>
              <c:tx>
                <c:rich>
                  <a:bodyPr/>
                  <a:lstStyle/>
                  <a:p>
                    <a:r>
                      <a:rPr lang="en-US"/>
                      <a:t>14%</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A3D9-442A-9F5F-5B6ED15F4DC1}"/>
                </c:ext>
                <c:ext xmlns:c15="http://schemas.microsoft.com/office/drawing/2012/chart" uri="{CE6537A1-D6FC-4f65-9D91-7224C49458BB}"/>
              </c:extLst>
            </c:dLbl>
            <c:dLbl>
              <c:idx val="10"/>
              <c:tx>
                <c:rich>
                  <a:bodyPr/>
                  <a:lstStyle/>
                  <a:p>
                    <a:r>
                      <a:rPr lang="en-US"/>
                      <a:t>14%</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A3D9-442A-9F5F-5B6ED15F4DC1}"/>
                </c:ext>
                <c:ext xmlns:c15="http://schemas.microsoft.com/office/drawing/2012/chart" uri="{CE6537A1-D6FC-4f65-9D91-7224C49458BB}"/>
              </c:extLst>
            </c:dLbl>
            <c:dLbl>
              <c:idx val="11"/>
              <c:tx>
                <c:rich>
                  <a:bodyPr/>
                  <a:lstStyle/>
                  <a:p>
                    <a:r>
                      <a:rPr lang="en-US"/>
                      <a:t>14%</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A3D9-442A-9F5F-5B6ED15F4DC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College</c:v>
                </c:pt>
                <c:pt idx="1">
                  <c:v>Workplace</c:v>
                </c:pt>
              </c:strCache>
            </c:strRef>
          </c:cat>
          <c:val>
            <c:numRef>
              <c:f>Sheet1!$B$2:$B$3</c:f>
              <c:numCache>
                <c:formatCode>0%</c:formatCode>
                <c:ptCount val="2"/>
                <c:pt idx="0">
                  <c:v>-0.2</c:v>
                </c:pt>
                <c:pt idx="1">
                  <c:v>-0.19</c:v>
                </c:pt>
              </c:numCache>
            </c:numRef>
          </c:val>
          <c:extLst xmlns:c16r2="http://schemas.microsoft.com/office/drawing/2015/06/chart">
            <c:ext xmlns:c16="http://schemas.microsoft.com/office/drawing/2014/chart" uri="{C3380CC4-5D6E-409C-BE32-E72D297353CC}">
              <c16:uniqueId val="{00000002-2699-4302-96C3-1BFB73242F30}"/>
            </c:ext>
          </c:extLst>
        </c:ser>
        <c:ser>
          <c:idx val="1"/>
          <c:order val="1"/>
          <c:tx>
            <c:strRef>
              <c:f>Sheet1!$C$1</c:f>
              <c:strCache>
                <c:ptCount val="1"/>
                <c:pt idx="0">
                  <c:v>Blind</c:v>
                </c:pt>
              </c:strCache>
            </c:strRef>
          </c:tx>
          <c:spPr>
            <a:solidFill>
              <a:schemeClr val="accent1"/>
            </a:solidFill>
            <a:ln>
              <a:noFill/>
            </a:ln>
            <a:effectLst/>
          </c:spPr>
          <c:invertIfNegative val="0"/>
          <c:dLbls>
            <c:dLbl>
              <c:idx val="0"/>
              <c:tx>
                <c:rich>
                  <a:bodyPr/>
                  <a:lstStyle/>
                  <a:p>
                    <a:r>
                      <a:rPr lang="en-US"/>
                      <a:t>81%</a:t>
                    </a:r>
                    <a:endParaRPr lang="en-US" dirty="0"/>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1"/>
              <c:tx>
                <c:rich>
                  <a:bodyPr/>
                  <a:lstStyle/>
                  <a:p>
                    <a:r>
                      <a:rPr lang="en-US"/>
                      <a:t>80%</a:t>
                    </a:r>
                    <a:endParaRPr lang="en-US" dirty="0"/>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College</c:v>
                </c:pt>
                <c:pt idx="1">
                  <c:v>Workplace</c:v>
                </c:pt>
              </c:strCache>
            </c:strRef>
          </c:cat>
          <c:val>
            <c:numRef>
              <c:f>Sheet1!$C$2:$C$3</c:f>
              <c:numCache>
                <c:formatCode>0%</c:formatCode>
                <c:ptCount val="2"/>
                <c:pt idx="0">
                  <c:v>0.8</c:v>
                </c:pt>
                <c:pt idx="1">
                  <c:v>0.81</c:v>
                </c:pt>
              </c:numCache>
            </c:numRef>
          </c:val>
          <c:extLst xmlns:c16r2="http://schemas.microsoft.com/office/drawing/2015/06/chart">
            <c:ext xmlns:c16="http://schemas.microsoft.com/office/drawing/2014/chart" uri="{C3380CC4-5D6E-409C-BE32-E72D297353CC}">
              <c16:uniqueId val="{00000003-2699-4302-96C3-1BFB73242F30}"/>
            </c:ext>
          </c:extLst>
        </c:ser>
        <c:dLbls>
          <c:dLblPos val="ctr"/>
          <c:showLegendKey val="0"/>
          <c:showVal val="1"/>
          <c:showCatName val="0"/>
          <c:showSerName val="0"/>
          <c:showPercent val="0"/>
          <c:showBubbleSize val="0"/>
        </c:dLbls>
        <c:gapWidth val="53"/>
        <c:overlap val="100"/>
        <c:axId val="345031168"/>
        <c:axId val="347585448"/>
      </c:barChart>
      <c:catAx>
        <c:axId val="345031168"/>
        <c:scaling>
          <c:orientation val="minMax"/>
        </c:scaling>
        <c:delete val="1"/>
        <c:axPos val="l"/>
        <c:numFmt formatCode="General" sourceLinked="1"/>
        <c:majorTickMark val="out"/>
        <c:minorTickMark val="none"/>
        <c:tickLblPos val="nextTo"/>
        <c:crossAx val="347585448"/>
        <c:crosses val="autoZero"/>
        <c:auto val="1"/>
        <c:lblAlgn val="ctr"/>
        <c:lblOffset val="100"/>
        <c:noMultiLvlLbl val="0"/>
      </c:catAx>
      <c:valAx>
        <c:axId val="347585448"/>
        <c:scaling>
          <c:orientation val="minMax"/>
        </c:scaling>
        <c:delete val="1"/>
        <c:axPos val="b"/>
        <c:numFmt formatCode="0%" sourceLinked="1"/>
        <c:majorTickMark val="out"/>
        <c:minorTickMark val="none"/>
        <c:tickLblPos val="nextTo"/>
        <c:crossAx val="345031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Very weak</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0.06</c:v>
                </c:pt>
              </c:numCache>
            </c:numRef>
          </c:val>
          <c:extLst xmlns:c16r2="http://schemas.microsoft.com/office/drawing/2015/06/chart">
            <c:ext xmlns:c16="http://schemas.microsoft.com/office/drawing/2014/chart" uri="{C3380CC4-5D6E-409C-BE32-E72D297353CC}">
              <c16:uniqueId val="{00000000-6087-4AD1-85D7-D3D444718CE1}"/>
            </c:ext>
          </c:extLst>
        </c:ser>
        <c:ser>
          <c:idx val="1"/>
          <c:order val="1"/>
          <c:tx>
            <c:strRef>
              <c:f>Sheet1!$C$1</c:f>
              <c:strCache>
                <c:ptCount val="1"/>
                <c:pt idx="0">
                  <c:v>Somewhat weak</c:v>
                </c:pt>
              </c:strCache>
            </c:strRef>
          </c:tx>
          <c:spPr>
            <a:solidFill>
              <a:srgbClr val="A10028">
                <a:alpha val="50000"/>
              </a:srgbClr>
            </a:solidFill>
            <a:ln>
              <a:noFill/>
            </a:ln>
            <a:effectLst/>
          </c:spPr>
          <c:invertIfNegative val="0"/>
          <c:dPt>
            <c:idx val="0"/>
            <c:invertIfNegative val="0"/>
            <c:bubble3D val="0"/>
            <c:spPr>
              <a:solidFill>
                <a:srgbClr val="A10028">
                  <a:alpha val="50000"/>
                </a:srgbClr>
              </a:solidFill>
              <a:ln>
                <a:noFill/>
              </a:ln>
              <a:effectLst/>
            </c:spPr>
            <c:extLst xmlns:c16r2="http://schemas.microsoft.com/office/drawing/2015/06/chart">
              <c:ext xmlns:c16="http://schemas.microsoft.com/office/drawing/2014/chart" uri="{C3380CC4-5D6E-409C-BE32-E72D297353CC}">
                <c16:uniqueId val="{00000002-6087-4AD1-85D7-D3D444718CE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0.31</c:v>
                </c:pt>
              </c:numCache>
            </c:numRef>
          </c:val>
          <c:extLst xmlns:c16r2="http://schemas.microsoft.com/office/drawing/2015/06/chart">
            <c:ext xmlns:c16="http://schemas.microsoft.com/office/drawing/2014/chart" uri="{C3380CC4-5D6E-409C-BE32-E72D297353CC}">
              <c16:uniqueId val="{00000003-6087-4AD1-85D7-D3D444718CE1}"/>
            </c:ext>
          </c:extLst>
        </c:ser>
        <c:ser>
          <c:idx val="2"/>
          <c:order val="2"/>
          <c:tx>
            <c:strRef>
              <c:f>Sheet1!$D$1</c:f>
              <c:strCache>
                <c:ptCount val="1"/>
                <c:pt idx="0">
                  <c:v>Somewhat strong</c:v>
                </c:pt>
              </c:strCache>
            </c:strRef>
          </c:tx>
          <c:spPr>
            <a:solidFill>
              <a:schemeClr val="accent1">
                <a:lumMod val="75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c:v>
                </c:pt>
              </c:numCache>
            </c:numRef>
          </c:val>
          <c:extLst xmlns:c16r2="http://schemas.microsoft.com/office/drawing/2015/06/chart">
            <c:ext xmlns:c16="http://schemas.microsoft.com/office/drawing/2014/chart" uri="{C3380CC4-5D6E-409C-BE32-E72D297353CC}">
              <c16:uniqueId val="{00000004-6087-4AD1-85D7-D3D444718CE1}"/>
            </c:ext>
          </c:extLst>
        </c:ser>
        <c:ser>
          <c:idx val="3"/>
          <c:order val="3"/>
          <c:tx>
            <c:strRef>
              <c:f>Sheet1!$E$1</c:f>
              <c:strCache>
                <c:ptCount val="1"/>
                <c:pt idx="0">
                  <c:v>Very strong</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0.11</c:v>
                </c:pt>
              </c:numCache>
            </c:numRef>
          </c:val>
          <c:extLst xmlns:c16r2="http://schemas.microsoft.com/office/drawing/2015/06/chart">
            <c:ext xmlns:c16="http://schemas.microsoft.com/office/drawing/2014/chart" uri="{C3380CC4-5D6E-409C-BE32-E72D297353CC}">
              <c16:uniqueId val="{00000005-6087-4AD1-85D7-D3D444718CE1}"/>
            </c:ext>
          </c:extLst>
        </c:ser>
        <c:dLbls>
          <c:dLblPos val="ctr"/>
          <c:showLegendKey val="0"/>
          <c:showVal val="1"/>
          <c:showCatName val="0"/>
          <c:showSerName val="0"/>
          <c:showPercent val="0"/>
          <c:showBubbleSize val="0"/>
        </c:dLbls>
        <c:gapWidth val="150"/>
        <c:overlap val="100"/>
        <c:axId val="279066864"/>
        <c:axId val="279067648"/>
      </c:barChart>
      <c:catAx>
        <c:axId val="279066864"/>
        <c:scaling>
          <c:orientation val="minMax"/>
        </c:scaling>
        <c:delete val="1"/>
        <c:axPos val="l"/>
        <c:numFmt formatCode="General" sourceLinked="1"/>
        <c:majorTickMark val="out"/>
        <c:minorTickMark val="none"/>
        <c:tickLblPos val="nextTo"/>
        <c:crossAx val="279067648"/>
        <c:crosses val="autoZero"/>
        <c:auto val="1"/>
        <c:lblAlgn val="ctr"/>
        <c:lblOffset val="100"/>
        <c:noMultiLvlLbl val="0"/>
      </c:catAx>
      <c:valAx>
        <c:axId val="279067648"/>
        <c:scaling>
          <c:orientation val="minMax"/>
        </c:scaling>
        <c:delete val="1"/>
        <c:axPos val="b"/>
        <c:numFmt formatCode="0%" sourceLinked="1"/>
        <c:majorTickMark val="none"/>
        <c:minorTickMark val="none"/>
        <c:tickLblPos val="nextTo"/>
        <c:crossAx val="279066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C2B6-4B53-9EAF-ED6C1C94B3C8}"/>
              </c:ext>
            </c:extLst>
          </c:dPt>
          <c:cat>
            <c:strRef>
              <c:f>Sheet1!$A$2:$A$3</c:f>
              <c:strCache>
                <c:ptCount val="2"/>
                <c:pt idx="0">
                  <c:v>1st Qtr</c:v>
                </c:pt>
                <c:pt idx="1">
                  <c:v>2nd Qtr</c:v>
                </c:pt>
              </c:strCache>
            </c:strRef>
          </c:cat>
          <c:val>
            <c:numRef>
              <c:f>Sheet1!$B$2:$B$3</c:f>
              <c:numCache>
                <c:formatCode>0%</c:formatCode>
                <c:ptCount val="2"/>
                <c:pt idx="0">
                  <c:v>0.64</c:v>
                </c:pt>
                <c:pt idx="1">
                  <c:v>0.36</c:v>
                </c:pt>
              </c:numCache>
            </c:numRef>
          </c:val>
          <c:extLst xmlns:c16r2="http://schemas.microsoft.com/office/drawing/2015/06/char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1">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C2B6-4B53-9EAF-ED6C1C94B3C8}"/>
              </c:ext>
            </c:extLst>
          </c:dPt>
          <c:dPt>
            <c:idx val="1"/>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3-C2B6-4B53-9EAF-ED6C1C94B3C8}"/>
              </c:ext>
            </c:extLst>
          </c:dPt>
          <c:cat>
            <c:strRef>
              <c:f>Sheet1!$A$2:$A$3</c:f>
              <c:strCache>
                <c:ptCount val="2"/>
                <c:pt idx="0">
                  <c:v>1st Qtr</c:v>
                </c:pt>
                <c:pt idx="1">
                  <c:v>2nd Qtr</c:v>
                </c:pt>
              </c:strCache>
            </c:strRef>
          </c:cat>
          <c:val>
            <c:numRef>
              <c:f>Sheet1!$B$2:$B$3</c:f>
              <c:numCache>
                <c:formatCode>0%</c:formatCode>
                <c:ptCount val="2"/>
                <c:pt idx="0">
                  <c:v>0.45</c:v>
                </c:pt>
                <c:pt idx="1">
                  <c:v>0.55000000000000004</c:v>
                </c:pt>
              </c:numCache>
            </c:numRef>
          </c:val>
          <c:extLst xmlns:c16r2="http://schemas.microsoft.com/office/drawing/2015/06/char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2424393116786786E-2"/>
          <c:y val="9.4091963163366862E-2"/>
          <c:w val="0.95515121376642642"/>
          <c:h val="0.86199845402706199"/>
        </c:manualLayout>
      </c:layout>
      <c:barChart>
        <c:barDir val="bar"/>
        <c:grouping val="percentStacked"/>
        <c:varyColors val="0"/>
        <c:ser>
          <c:idx val="0"/>
          <c:order val="0"/>
          <c:tx>
            <c:strRef>
              <c:f>Sheet1!$B$1</c:f>
              <c:strCache>
                <c:ptCount val="1"/>
                <c:pt idx="0">
                  <c:v>Strongly oppose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conway</c:v>
                </c:pt>
              </c:strCache>
            </c:strRef>
          </c:cat>
          <c:val>
            <c:numRef>
              <c:f>Sheet1!$B$2</c:f>
              <c:numCache>
                <c:formatCode>0%</c:formatCode>
                <c:ptCount val="1"/>
                <c:pt idx="0">
                  <c:v>0.1</c:v>
                </c:pt>
              </c:numCache>
            </c:numRef>
          </c:val>
          <c:extLst xmlns:c16r2="http://schemas.microsoft.com/office/drawing/2015/06/chart">
            <c:ext xmlns:c16="http://schemas.microsoft.com/office/drawing/2014/chart" uri="{C3380CC4-5D6E-409C-BE32-E72D297353CC}">
              <c16:uniqueId val="{00000000-CEA2-490A-B8AA-D95CC6E92103}"/>
            </c:ext>
          </c:extLst>
        </c:ser>
        <c:ser>
          <c:idx val="1"/>
          <c:order val="1"/>
          <c:tx>
            <c:strRef>
              <c:f>Sheet1!$C$1</c:f>
              <c:strCache>
                <c:ptCount val="1"/>
                <c:pt idx="0">
                  <c:v>Somewhat oppose</c:v>
                </c:pt>
              </c:strCache>
            </c:strRef>
          </c:tx>
          <c:spPr>
            <a:solidFill>
              <a:srgbClr val="A10028">
                <a:alpha val="50196"/>
              </a:srgb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conway</c:v>
                </c:pt>
              </c:strCache>
            </c:strRef>
          </c:cat>
          <c:val>
            <c:numRef>
              <c:f>Sheet1!$C$2</c:f>
              <c:numCache>
                <c:formatCode>0%</c:formatCode>
                <c:ptCount val="1"/>
                <c:pt idx="0">
                  <c:v>0.2</c:v>
                </c:pt>
              </c:numCache>
            </c:numRef>
          </c:val>
          <c:extLst xmlns:c16r2="http://schemas.microsoft.com/office/drawing/2015/06/chart">
            <c:ext xmlns:c16="http://schemas.microsoft.com/office/drawing/2014/chart" uri="{C3380CC4-5D6E-409C-BE32-E72D297353CC}">
              <c16:uniqueId val="{00000001-CEA2-490A-B8AA-D95CC6E92103}"/>
            </c:ext>
          </c:extLst>
        </c:ser>
        <c:ser>
          <c:idx val="2"/>
          <c:order val="2"/>
          <c:tx>
            <c:strRef>
              <c:f>Sheet1!$D$1</c:f>
              <c:strCache>
                <c:ptCount val="1"/>
                <c:pt idx="0">
                  <c:v>Somewhat support</c:v>
                </c:pt>
              </c:strCache>
            </c:strRef>
          </c:tx>
          <c:spPr>
            <a:solidFill>
              <a:srgbClr val="009DD9">
                <a:alpha val="50196"/>
              </a:srgb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conway</c:v>
                </c:pt>
              </c:strCache>
            </c:strRef>
          </c:cat>
          <c:val>
            <c:numRef>
              <c:f>Sheet1!$D$2</c:f>
              <c:numCache>
                <c:formatCode>0%</c:formatCode>
                <c:ptCount val="1"/>
                <c:pt idx="0">
                  <c:v>0.38</c:v>
                </c:pt>
              </c:numCache>
            </c:numRef>
          </c:val>
          <c:extLst xmlns:c16r2="http://schemas.microsoft.com/office/drawing/2015/06/chart">
            <c:ext xmlns:c16="http://schemas.microsoft.com/office/drawing/2014/chart" uri="{C3380CC4-5D6E-409C-BE32-E72D297353CC}">
              <c16:uniqueId val="{00000000-BF65-E341-86C6-32FBDF28D07C}"/>
            </c:ext>
          </c:extLst>
        </c:ser>
        <c:ser>
          <c:idx val="3"/>
          <c:order val="3"/>
          <c:tx>
            <c:strRef>
              <c:f>Sheet1!$E$1</c:f>
              <c:strCache>
                <c:ptCount val="1"/>
                <c:pt idx="0">
                  <c:v>Strongly support</c:v>
                </c:pt>
              </c:strCache>
            </c:strRef>
          </c:tx>
          <c:spPr>
            <a:solidFill>
              <a:srgbClr val="009D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conway</c:v>
                </c:pt>
              </c:strCache>
            </c:strRef>
          </c:cat>
          <c:val>
            <c:numRef>
              <c:f>Sheet1!$E$2</c:f>
              <c:numCache>
                <c:formatCode>0%</c:formatCode>
                <c:ptCount val="1"/>
                <c:pt idx="0">
                  <c:v>0.32</c:v>
                </c:pt>
              </c:numCache>
            </c:numRef>
          </c:val>
          <c:extLst xmlns:c16r2="http://schemas.microsoft.com/office/drawing/2015/06/chart">
            <c:ext xmlns:c16="http://schemas.microsoft.com/office/drawing/2014/chart" uri="{C3380CC4-5D6E-409C-BE32-E72D297353CC}">
              <c16:uniqueId val="{00000000-7B43-534C-8A5F-A2C4AE66465B}"/>
            </c:ext>
          </c:extLst>
        </c:ser>
        <c:dLbls>
          <c:dLblPos val="ctr"/>
          <c:showLegendKey val="0"/>
          <c:showVal val="1"/>
          <c:showCatName val="0"/>
          <c:showSerName val="0"/>
          <c:showPercent val="0"/>
          <c:showBubbleSize val="0"/>
        </c:dLbls>
        <c:gapWidth val="57"/>
        <c:overlap val="100"/>
        <c:axId val="347586624"/>
        <c:axId val="347587016"/>
      </c:barChart>
      <c:catAx>
        <c:axId val="347586624"/>
        <c:scaling>
          <c:orientation val="minMax"/>
        </c:scaling>
        <c:delete val="1"/>
        <c:axPos val="l"/>
        <c:numFmt formatCode="General" sourceLinked="1"/>
        <c:majorTickMark val="out"/>
        <c:minorTickMark val="none"/>
        <c:tickLblPos val="nextTo"/>
        <c:crossAx val="347587016"/>
        <c:crosses val="autoZero"/>
        <c:auto val="1"/>
        <c:lblAlgn val="ctr"/>
        <c:lblOffset val="100"/>
        <c:noMultiLvlLbl val="0"/>
      </c:catAx>
      <c:valAx>
        <c:axId val="347587016"/>
        <c:scaling>
          <c:orientation val="minMax"/>
          <c:max val="1"/>
        </c:scaling>
        <c:delete val="1"/>
        <c:axPos val="b"/>
        <c:numFmt formatCode="0%" sourceLinked="1"/>
        <c:majorTickMark val="out"/>
        <c:minorTickMark val="none"/>
        <c:tickLblPos val="nextTo"/>
        <c:crossAx val="347586624"/>
        <c:crosses val="autoZero"/>
        <c:crossBetween val="between"/>
      </c:valAx>
      <c:spPr>
        <a:noFill/>
        <a:ln>
          <a:noFill/>
        </a:ln>
        <a:effectLst/>
      </c:spPr>
    </c:plotArea>
    <c:legend>
      <c:legendPos val="b"/>
      <c:layout>
        <c:manualLayout>
          <c:xMode val="edge"/>
          <c:yMode val="edge"/>
          <c:x val="1.5264058272946749E-2"/>
          <c:y val="0.73355850468248629"/>
          <c:w val="0.9557818228333681"/>
          <c:h val="0.2664414953175136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2"/>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bg1"/>
          </a:solidFill>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825151878732133E-2"/>
          <c:y val="4.193835032481958E-2"/>
          <c:w val="0.91217484812126781"/>
          <c:h val="0.91612329935036085"/>
        </c:manualLayout>
      </c:layout>
      <c:barChart>
        <c:barDir val="bar"/>
        <c:grouping val="percentStacked"/>
        <c:varyColors val="0"/>
        <c:ser>
          <c:idx val="0"/>
          <c:order val="0"/>
          <c:tx>
            <c:strRef>
              <c:f>Sheet1!$B$1</c:f>
              <c:strCache>
                <c:ptCount val="1"/>
                <c:pt idx="0">
                  <c:v>Yes</c:v>
                </c:pt>
              </c:strCache>
            </c:strRef>
          </c:tx>
          <c:spPr>
            <a:solidFill>
              <a:schemeClr val="accent4">
                <a:lumMod val="75000"/>
              </a:schemeClr>
            </a:solidFill>
            <a:ln>
              <a:noFill/>
            </a:ln>
            <a:effectLst/>
          </c:spPr>
          <c:invertIfNegative val="0"/>
          <c:dLbls>
            <c:dLbl>
              <c:idx val="0"/>
              <c:layout/>
              <c:tx>
                <c:rich>
                  <a:bodyPr/>
                  <a:lstStyle/>
                  <a:p>
                    <a:r>
                      <a:rPr lang="en-US" dirty="0"/>
                      <a:t>40%</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3D9-442A-9F5F-5B6ED15F4DC1}"/>
                </c:ext>
                <c:ext xmlns:c15="http://schemas.microsoft.com/office/drawing/2012/chart" uri="{CE6537A1-D6FC-4f65-9D91-7224C49458BB}">
                  <c15:layout/>
                </c:ext>
              </c:extLst>
            </c:dLbl>
            <c:dLbl>
              <c:idx val="1"/>
              <c:layout/>
              <c:tx>
                <c:rich>
                  <a:bodyPr/>
                  <a:lstStyle/>
                  <a:p>
                    <a:r>
                      <a:rPr lang="en-US" dirty="0"/>
                      <a:t>29%</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3D9-442A-9F5F-5B6ED15F4DC1}"/>
                </c:ext>
                <c:ext xmlns:c15="http://schemas.microsoft.com/office/drawing/2012/chart" uri="{CE6537A1-D6FC-4f65-9D91-7224C49458BB}">
                  <c15:layout/>
                </c:ext>
              </c:extLst>
            </c:dLbl>
            <c:dLbl>
              <c:idx val="2"/>
              <c:layout/>
              <c:tx>
                <c:rich>
                  <a:bodyPr/>
                  <a:lstStyle/>
                  <a:p>
                    <a:r>
                      <a:rPr lang="en-US" dirty="0"/>
                      <a:t>21%</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3D9-442A-9F5F-5B6ED15F4DC1}"/>
                </c:ext>
                <c:ext xmlns:c15="http://schemas.microsoft.com/office/drawing/2012/chart" uri="{CE6537A1-D6FC-4f65-9D91-7224C49458BB}">
                  <c15:layout/>
                </c:ext>
              </c:extLst>
            </c:dLbl>
            <c:dLbl>
              <c:idx val="3"/>
              <c:layout/>
              <c:tx>
                <c:rich>
                  <a:bodyPr/>
                  <a:lstStyle/>
                  <a:p>
                    <a:r>
                      <a:rPr lang="en-US" dirty="0"/>
                      <a:t>16%</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3D9-442A-9F5F-5B6ED15F4DC1}"/>
                </c:ext>
                <c:ext xmlns:c15="http://schemas.microsoft.com/office/drawing/2012/chart" uri="{CE6537A1-D6FC-4f65-9D91-7224C49458BB}">
                  <c15:layout/>
                </c:ext>
              </c:extLst>
            </c:dLbl>
            <c:dLbl>
              <c:idx val="4"/>
              <c:layout/>
              <c:tx>
                <c:rich>
                  <a:bodyPr/>
                  <a:lstStyle/>
                  <a:p>
                    <a:r>
                      <a:rPr lang="en-US" dirty="0"/>
                      <a:t>15%</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3D9-442A-9F5F-5B6ED15F4DC1}"/>
                </c:ext>
                <c:ext xmlns:c15="http://schemas.microsoft.com/office/drawing/2012/chart" uri="{CE6537A1-D6FC-4f65-9D91-7224C49458BB}">
                  <c15:layout/>
                </c:ext>
              </c:extLst>
            </c:dLbl>
            <c:dLbl>
              <c:idx val="5"/>
              <c:layout/>
              <c:tx>
                <c:rich>
                  <a:bodyPr/>
                  <a:lstStyle/>
                  <a:p>
                    <a:r>
                      <a:rPr lang="en-US" dirty="0"/>
                      <a:t>15%</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3D9-442A-9F5F-5B6ED15F4DC1}"/>
                </c:ext>
                <c:ext xmlns:c15="http://schemas.microsoft.com/office/drawing/2012/chart" uri="{CE6537A1-D6FC-4f65-9D91-7224C49458BB}">
                  <c15:layout/>
                </c:ext>
              </c:extLst>
            </c:dLbl>
            <c:dLbl>
              <c:idx val="6"/>
              <c:layout/>
              <c:tx>
                <c:rich>
                  <a:bodyPr/>
                  <a:lstStyle/>
                  <a:p>
                    <a:r>
                      <a:rPr lang="en-US" dirty="0"/>
                      <a:t>13%</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Lst>
            </c:dLbl>
            <c:dLbl>
              <c:idx val="7"/>
              <c:tx>
                <c:rich>
                  <a:bodyPr/>
                  <a:lstStyle/>
                  <a:p>
                    <a:r>
                      <a:rPr lang="en-US" dirty="0"/>
                      <a:t>15%</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A3D9-442A-9F5F-5B6ED15F4DC1}"/>
                </c:ext>
                <c:ext xmlns:c15="http://schemas.microsoft.com/office/drawing/2012/chart" uri="{CE6537A1-D6FC-4f65-9D91-7224C49458BB}"/>
              </c:extLst>
            </c:dLbl>
            <c:dLbl>
              <c:idx val="8"/>
              <c:tx>
                <c:rich>
                  <a:bodyPr/>
                  <a:lstStyle/>
                  <a:p>
                    <a:r>
                      <a:rPr lang="en-US" dirty="0"/>
                      <a:t>13%</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A3D9-442A-9F5F-5B6ED15F4DC1}"/>
                </c:ext>
                <c:ext xmlns:c15="http://schemas.microsoft.com/office/drawing/2012/chart" uri="{CE6537A1-D6FC-4f65-9D91-7224C49458BB}"/>
              </c:extLst>
            </c:dLbl>
            <c:dLbl>
              <c:idx val="9"/>
              <c:tx>
                <c:rich>
                  <a:bodyPr/>
                  <a:lstStyle/>
                  <a:p>
                    <a:r>
                      <a:rPr lang="en-US"/>
                      <a:t>14%</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A3D9-442A-9F5F-5B6ED15F4DC1}"/>
                </c:ext>
                <c:ext xmlns:c15="http://schemas.microsoft.com/office/drawing/2012/chart" uri="{CE6537A1-D6FC-4f65-9D91-7224C49458BB}"/>
              </c:extLst>
            </c:dLbl>
            <c:dLbl>
              <c:idx val="10"/>
              <c:tx>
                <c:rich>
                  <a:bodyPr/>
                  <a:lstStyle/>
                  <a:p>
                    <a:r>
                      <a:rPr lang="en-US"/>
                      <a:t>14%</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A3D9-442A-9F5F-5B6ED15F4DC1}"/>
                </c:ext>
                <c:ext xmlns:c15="http://schemas.microsoft.com/office/drawing/2012/chart" uri="{CE6537A1-D6FC-4f65-9D91-7224C49458BB}"/>
              </c:extLst>
            </c:dLbl>
            <c:dLbl>
              <c:idx val="11"/>
              <c:tx>
                <c:rich>
                  <a:bodyPr/>
                  <a:lstStyle/>
                  <a:p>
                    <a:r>
                      <a:rPr lang="en-US"/>
                      <a:t>14%</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A3D9-442A-9F5F-5B6ED15F4DC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They expressed racist views online or at a protest</c:v>
                </c:pt>
                <c:pt idx="1">
                  <c:v>They expressed views that tended to reinforce gender stereotypes</c:v>
                </c:pt>
                <c:pt idx="2">
                  <c:v>A CEO says he/she opposes gay marriage</c:v>
                </c:pt>
                <c:pt idx="3">
                  <c:v>They expressed support for socialist candidates for office</c:v>
                </c:pt>
                <c:pt idx="4">
                  <c:v>They expressed support for Black Lives Matter</c:v>
                </c:pt>
                <c:pt idx="5">
                  <c:v>They expressed support for President Trump</c:v>
                </c:pt>
                <c:pt idx="6">
                  <c:v>They expressed support for the Republican Party</c:v>
                </c:pt>
              </c:strCache>
            </c:strRef>
          </c:cat>
          <c:val>
            <c:numRef>
              <c:f>Sheet1!$B$2:$B$8</c:f>
              <c:numCache>
                <c:formatCode>0%</c:formatCode>
                <c:ptCount val="7"/>
                <c:pt idx="0">
                  <c:v>-0.4</c:v>
                </c:pt>
                <c:pt idx="1">
                  <c:v>-0.28999999999999998</c:v>
                </c:pt>
                <c:pt idx="2">
                  <c:v>-0.21</c:v>
                </c:pt>
                <c:pt idx="3">
                  <c:v>-0.16</c:v>
                </c:pt>
                <c:pt idx="4">
                  <c:v>-0.15</c:v>
                </c:pt>
                <c:pt idx="5">
                  <c:v>-0.15</c:v>
                </c:pt>
                <c:pt idx="6">
                  <c:v>-0.13</c:v>
                </c:pt>
              </c:numCache>
            </c:numRef>
          </c:val>
          <c:extLst xmlns:c16r2="http://schemas.microsoft.com/office/drawing/2015/06/chart">
            <c:ext xmlns:c16="http://schemas.microsoft.com/office/drawing/2014/chart" uri="{C3380CC4-5D6E-409C-BE32-E72D297353CC}">
              <c16:uniqueId val="{00000002-2699-4302-96C3-1BFB73242F30}"/>
            </c:ext>
          </c:extLst>
        </c:ser>
        <c:ser>
          <c:idx val="1"/>
          <c:order val="1"/>
          <c:tx>
            <c:strRef>
              <c:f>Sheet1!$C$1</c:f>
              <c:strCache>
                <c:ptCount val="1"/>
                <c:pt idx="0">
                  <c:v>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They expressed racist views online or at a protest</c:v>
                </c:pt>
                <c:pt idx="1">
                  <c:v>They expressed views that tended to reinforce gender stereotypes</c:v>
                </c:pt>
                <c:pt idx="2">
                  <c:v>A CEO says he/she opposes gay marriage</c:v>
                </c:pt>
                <c:pt idx="3">
                  <c:v>They expressed support for socialist candidates for office</c:v>
                </c:pt>
                <c:pt idx="4">
                  <c:v>They expressed support for Black Lives Matter</c:v>
                </c:pt>
                <c:pt idx="5">
                  <c:v>They expressed support for President Trump</c:v>
                </c:pt>
                <c:pt idx="6">
                  <c:v>They expressed support for the Republican Party</c:v>
                </c:pt>
              </c:strCache>
            </c:strRef>
          </c:cat>
          <c:val>
            <c:numRef>
              <c:f>Sheet1!$C$2:$C$8</c:f>
              <c:numCache>
                <c:formatCode>0%</c:formatCode>
                <c:ptCount val="7"/>
                <c:pt idx="0">
                  <c:v>0.6</c:v>
                </c:pt>
                <c:pt idx="1">
                  <c:v>0.71</c:v>
                </c:pt>
                <c:pt idx="2">
                  <c:v>0.79</c:v>
                </c:pt>
                <c:pt idx="3">
                  <c:v>0.84</c:v>
                </c:pt>
                <c:pt idx="4">
                  <c:v>0.85</c:v>
                </c:pt>
                <c:pt idx="5">
                  <c:v>0.85</c:v>
                </c:pt>
                <c:pt idx="6">
                  <c:v>0.87</c:v>
                </c:pt>
              </c:numCache>
            </c:numRef>
          </c:val>
          <c:extLst xmlns:c16r2="http://schemas.microsoft.com/office/drawing/2015/06/chart">
            <c:ext xmlns:c16="http://schemas.microsoft.com/office/drawing/2014/chart" uri="{C3380CC4-5D6E-409C-BE32-E72D297353CC}">
              <c16:uniqueId val="{00000003-2699-4302-96C3-1BFB73242F30}"/>
            </c:ext>
          </c:extLst>
        </c:ser>
        <c:dLbls>
          <c:dLblPos val="ctr"/>
          <c:showLegendKey val="0"/>
          <c:showVal val="1"/>
          <c:showCatName val="0"/>
          <c:showSerName val="0"/>
          <c:showPercent val="0"/>
          <c:showBubbleSize val="0"/>
        </c:dLbls>
        <c:gapWidth val="53"/>
        <c:overlap val="100"/>
        <c:axId val="347591720"/>
        <c:axId val="347588976"/>
      </c:barChart>
      <c:catAx>
        <c:axId val="347591720"/>
        <c:scaling>
          <c:orientation val="minMax"/>
        </c:scaling>
        <c:delete val="1"/>
        <c:axPos val="l"/>
        <c:numFmt formatCode="General" sourceLinked="1"/>
        <c:majorTickMark val="out"/>
        <c:minorTickMark val="none"/>
        <c:tickLblPos val="nextTo"/>
        <c:crossAx val="347588976"/>
        <c:crosses val="autoZero"/>
        <c:auto val="1"/>
        <c:lblAlgn val="ctr"/>
        <c:lblOffset val="100"/>
        <c:noMultiLvlLbl val="0"/>
      </c:catAx>
      <c:valAx>
        <c:axId val="347588976"/>
        <c:scaling>
          <c:orientation val="minMax"/>
        </c:scaling>
        <c:delete val="1"/>
        <c:axPos val="b"/>
        <c:numFmt formatCode="0%" sourceLinked="1"/>
        <c:majorTickMark val="out"/>
        <c:minorTickMark val="none"/>
        <c:tickLblPos val="nextTo"/>
        <c:crossAx val="347591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C2B6-4B53-9EAF-ED6C1C94B3C8}"/>
              </c:ext>
            </c:extLst>
          </c:dPt>
          <c:dPt>
            <c:idx val="2"/>
            <c:bubble3D val="0"/>
            <c:spPr>
              <a:solidFill>
                <a:srgbClr val="009DD9"/>
              </a:solidFill>
              <a:ln w="19050">
                <a:solidFill>
                  <a:schemeClr val="lt1"/>
                </a:solidFill>
              </a:ln>
              <a:effectLst/>
            </c:spPr>
            <c:extLst xmlns:c16r2="http://schemas.microsoft.com/office/drawing/2015/06/chart">
              <c:ext xmlns:c16="http://schemas.microsoft.com/office/drawing/2014/chart" uri="{C3380CC4-5D6E-409C-BE32-E72D297353CC}">
                <c16:uniqueId val="{00000005-41B4-4E60-8DAA-5B211C3799B0}"/>
              </c:ext>
            </c:extLst>
          </c:dPt>
          <c:dLbls>
            <c:dLbl>
              <c:idx val="0"/>
              <c:layout>
                <c:manualLayout>
                  <c:x val="-0.18897654122988419"/>
                  <c:y val="3.9395981895375215E-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2B6-4B53-9EAF-ED6C1C94B3C8}"/>
                </c:ext>
                <c:ext xmlns:c15="http://schemas.microsoft.com/office/drawing/2012/chart" uri="{CE6537A1-D6FC-4f65-9D91-7224C49458BB}">
                  <c15:layout/>
                </c:ext>
              </c:extLst>
            </c:dLbl>
            <c:dLbl>
              <c:idx val="1"/>
              <c:layout>
                <c:manualLayout>
                  <c:x val="0.1814463817480983"/>
                  <c:y val="-0.1533889399711020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2B6-4B53-9EAF-ED6C1C94B3C8}"/>
                </c:ext>
                <c:ext xmlns:c15="http://schemas.microsoft.com/office/drawing/2012/chart" uri="{CE6537A1-D6FC-4f65-9D91-7224C49458BB}">
                  <c15:layout/>
                </c:ext>
              </c:extLst>
            </c:dLbl>
            <c:dLbl>
              <c:idx val="2"/>
              <c:layout>
                <c:manualLayout>
                  <c:x val="9.1453533301648168E-2"/>
                  <c:y val="0.1601603635173554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1B4-4E60-8DAA-5B211C3799B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Biased against</c:v>
                </c:pt>
                <c:pt idx="1">
                  <c:v>Fair</c:v>
                </c:pt>
                <c:pt idx="2">
                  <c:v>Biased in favor</c:v>
                </c:pt>
              </c:strCache>
            </c:strRef>
          </c:cat>
          <c:val>
            <c:numRef>
              <c:f>Sheet1!$B$2:$B$4</c:f>
              <c:numCache>
                <c:formatCode>0%</c:formatCode>
                <c:ptCount val="3"/>
                <c:pt idx="0">
                  <c:v>0.43</c:v>
                </c:pt>
                <c:pt idx="1">
                  <c:v>0.45</c:v>
                </c:pt>
                <c:pt idx="2">
                  <c:v>0.12</c:v>
                </c:pt>
              </c:numCache>
            </c:numRef>
          </c:val>
          <c:extLst xmlns:c16r2="http://schemas.microsoft.com/office/drawing/2015/06/char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C2B6-4B53-9EAF-ED6C1C94B3C8}"/>
              </c:ext>
            </c:extLst>
          </c:dPt>
          <c:dPt>
            <c:idx val="2"/>
            <c:bubble3D val="0"/>
            <c:spPr>
              <a:solidFill>
                <a:srgbClr val="009DD9"/>
              </a:solidFill>
              <a:ln w="19050">
                <a:solidFill>
                  <a:schemeClr val="lt1"/>
                </a:solidFill>
              </a:ln>
              <a:effectLst/>
            </c:spPr>
            <c:extLst xmlns:c16r2="http://schemas.microsoft.com/office/drawing/2015/06/chart">
              <c:ext xmlns:c16="http://schemas.microsoft.com/office/drawing/2014/chart" uri="{C3380CC4-5D6E-409C-BE32-E72D297353CC}">
                <c16:uniqueId val="{00000005-41B4-4E60-8DAA-5B211C3799B0}"/>
              </c:ext>
            </c:extLst>
          </c:dPt>
          <c:dLbls>
            <c:dLbl>
              <c:idx val="0"/>
              <c:layout>
                <c:manualLayout>
                  <c:x val="-0.10592350349409758"/>
                  <c:y val="0.14731825801984563"/>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2B6-4B53-9EAF-ED6C1C94B3C8}"/>
                </c:ext>
                <c:ext xmlns:c15="http://schemas.microsoft.com/office/drawing/2012/chart" uri="{CE6537A1-D6FC-4f65-9D91-7224C49458BB}">
                  <c15:layout/>
                </c:ext>
              </c:extLst>
            </c:dLbl>
            <c:dLbl>
              <c:idx val="1"/>
              <c:layout>
                <c:manualLayout>
                  <c:x val="-0.11281288533546004"/>
                  <c:y val="-0.2276096641115665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2B6-4B53-9EAF-ED6C1C94B3C8}"/>
                </c:ext>
                <c:ext xmlns:c15="http://schemas.microsoft.com/office/drawing/2012/chart" uri="{CE6537A1-D6FC-4f65-9D91-7224C49458BB}">
                  <c15:layout/>
                </c:ext>
              </c:extLst>
            </c:dLbl>
            <c:dLbl>
              <c:idx val="2"/>
              <c:layout>
                <c:manualLayout>
                  <c:x val="0.17320515573856193"/>
                  <c:y val="6.46588573960242E-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1B4-4E60-8DAA-5B211C3799B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Biased against</c:v>
                </c:pt>
                <c:pt idx="1">
                  <c:v>Fair</c:v>
                </c:pt>
                <c:pt idx="2">
                  <c:v>Biased in favor</c:v>
                </c:pt>
              </c:strCache>
            </c:strRef>
          </c:cat>
          <c:val>
            <c:numRef>
              <c:f>Sheet1!$B$2:$B$4</c:f>
              <c:numCache>
                <c:formatCode>0%</c:formatCode>
                <c:ptCount val="3"/>
                <c:pt idx="0">
                  <c:v>0.18</c:v>
                </c:pt>
                <c:pt idx="1">
                  <c:v>0.46</c:v>
                </c:pt>
                <c:pt idx="2">
                  <c:v>0.35</c:v>
                </c:pt>
              </c:numCache>
            </c:numRef>
          </c:val>
          <c:extLst xmlns:c16r2="http://schemas.microsoft.com/office/drawing/2015/06/char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embassy</c:v>
                </c:pt>
              </c:strCache>
            </c:strRef>
          </c:tx>
          <c:spPr>
            <a:solidFill>
              <a:srgbClr val="44546A"/>
            </a:solidFill>
            <a:ln w="31750">
              <a:solidFill>
                <a:schemeClr val="bg1"/>
              </a:solidFill>
            </a:ln>
          </c:spPr>
          <c:dPt>
            <c:idx val="0"/>
            <c:bubble3D val="0"/>
            <c:spPr>
              <a:solidFill>
                <a:srgbClr val="A10028"/>
              </a:solidFill>
              <a:ln w="31750">
                <a:solidFill>
                  <a:schemeClr val="bg1"/>
                </a:solidFill>
              </a:ln>
              <a:effectLst/>
            </c:spPr>
            <c:extLst xmlns:c16r2="http://schemas.microsoft.com/office/drawing/2015/06/chart">
              <c:ext xmlns:c16="http://schemas.microsoft.com/office/drawing/2014/chart" uri="{C3380CC4-5D6E-409C-BE32-E72D297353CC}">
                <c16:uniqueId val="{00000001-5C17-463C-A322-45F548DBB665}"/>
              </c:ext>
            </c:extLst>
          </c:dPt>
          <c:dPt>
            <c:idx val="1"/>
            <c:bubble3D val="0"/>
            <c:spPr>
              <a:solidFill>
                <a:schemeClr val="accent1"/>
              </a:solidFill>
              <a:ln w="31750">
                <a:solidFill>
                  <a:schemeClr val="bg1"/>
                </a:solidFill>
              </a:ln>
              <a:effectLst/>
            </c:spPr>
            <c:extLst xmlns:c16r2="http://schemas.microsoft.com/office/drawing/2015/06/chart">
              <c:ext xmlns:c16="http://schemas.microsoft.com/office/drawing/2014/chart" uri="{C3380CC4-5D6E-409C-BE32-E72D297353CC}">
                <c16:uniqueId val="{00000003-5C17-463C-A322-45F548DBB665}"/>
              </c:ext>
            </c:extLst>
          </c:dPt>
          <c:dPt>
            <c:idx val="2"/>
            <c:bubble3D val="0"/>
            <c:spPr>
              <a:solidFill>
                <a:schemeClr val="accent2"/>
              </a:solidFill>
              <a:ln w="31750">
                <a:solidFill>
                  <a:schemeClr val="bg1"/>
                </a:solidFill>
              </a:ln>
              <a:effectLst/>
            </c:spPr>
            <c:extLst xmlns:c16r2="http://schemas.microsoft.com/office/drawing/2015/06/chart">
              <c:ext xmlns:c16="http://schemas.microsoft.com/office/drawing/2014/chart" uri="{C3380CC4-5D6E-409C-BE32-E72D297353CC}">
                <c16:uniqueId val="{00000005-5C17-463C-A322-45F548DBB665}"/>
              </c:ext>
            </c:extLst>
          </c:dPt>
          <c:dLbls>
            <c:dLbl>
              <c:idx val="0"/>
              <c:layout>
                <c:manualLayout>
                  <c:x val="-0.23155624943433806"/>
                  <c:y val="-0.33710526066505353"/>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C17-463C-A322-45F548DBB665}"/>
                </c:ext>
                <c:ext xmlns:c15="http://schemas.microsoft.com/office/drawing/2012/chart" uri="{CE6537A1-D6FC-4f65-9D91-7224C49458BB}"/>
              </c:extLst>
            </c:dLbl>
            <c:dLbl>
              <c:idx val="1"/>
              <c:layout>
                <c:manualLayout>
                  <c:x val="0.23646302832835553"/>
                  <c:y val="-0.1222624933032589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C17-463C-A322-45F548DBB665}"/>
                </c:ext>
                <c:ext xmlns:c15="http://schemas.microsoft.com/office/drawing/2012/chart" uri="{CE6537A1-D6FC-4f65-9D91-7224C49458BB}"/>
              </c:extLst>
            </c:dLbl>
            <c:dLbl>
              <c:idx val="2"/>
              <c:layout>
                <c:manualLayout>
                  <c:x val="0.19936002687865706"/>
                  <c:y val="0.28442057522600267"/>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C17-463C-A322-45F548DBB66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0.56000000000000005</c:v>
                </c:pt>
                <c:pt idx="1">
                  <c:v>0.44</c:v>
                </c:pt>
              </c:numCache>
            </c:numRef>
          </c:val>
          <c:extLst xmlns:c16r2="http://schemas.microsoft.com/office/drawing/2015/06/chart">
            <c:ext xmlns:c16="http://schemas.microsoft.com/office/drawing/2014/chart" uri="{C3380CC4-5D6E-409C-BE32-E72D297353CC}">
              <c16:uniqueId val="{00000006-5C17-463C-A322-45F548DBB6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Very weak</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7.0000000000000007E-2</c:v>
                </c:pt>
              </c:numCache>
            </c:numRef>
          </c:val>
          <c:extLst xmlns:c16r2="http://schemas.microsoft.com/office/drawing/2015/06/chart">
            <c:ext xmlns:c16="http://schemas.microsoft.com/office/drawing/2014/chart" uri="{C3380CC4-5D6E-409C-BE32-E72D297353CC}">
              <c16:uniqueId val="{00000000-6087-4AD1-85D7-D3D444718CE1}"/>
            </c:ext>
          </c:extLst>
        </c:ser>
        <c:ser>
          <c:idx val="1"/>
          <c:order val="1"/>
          <c:tx>
            <c:strRef>
              <c:f>Sheet1!$C$1</c:f>
              <c:strCache>
                <c:ptCount val="1"/>
                <c:pt idx="0">
                  <c:v>Somewhat weak</c:v>
                </c:pt>
              </c:strCache>
            </c:strRef>
          </c:tx>
          <c:spPr>
            <a:solidFill>
              <a:srgbClr val="A10028">
                <a:alpha val="50000"/>
              </a:srgbClr>
            </a:solidFill>
            <a:ln>
              <a:noFill/>
            </a:ln>
            <a:effectLst/>
          </c:spPr>
          <c:invertIfNegative val="0"/>
          <c:dPt>
            <c:idx val="0"/>
            <c:invertIfNegative val="0"/>
            <c:bubble3D val="0"/>
            <c:spPr>
              <a:solidFill>
                <a:srgbClr val="A10028">
                  <a:alpha val="50000"/>
                </a:srgbClr>
              </a:solidFill>
              <a:ln>
                <a:noFill/>
              </a:ln>
              <a:effectLst/>
            </c:spPr>
            <c:extLst xmlns:c16r2="http://schemas.microsoft.com/office/drawing/2015/06/chart">
              <c:ext xmlns:c16="http://schemas.microsoft.com/office/drawing/2014/chart" uri="{C3380CC4-5D6E-409C-BE32-E72D297353CC}">
                <c16:uniqueId val="{00000002-6087-4AD1-85D7-D3D444718CE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0.32</c:v>
                </c:pt>
              </c:numCache>
            </c:numRef>
          </c:val>
          <c:extLst xmlns:c16r2="http://schemas.microsoft.com/office/drawing/2015/06/chart">
            <c:ext xmlns:c16="http://schemas.microsoft.com/office/drawing/2014/chart" uri="{C3380CC4-5D6E-409C-BE32-E72D297353CC}">
              <c16:uniqueId val="{00000003-6087-4AD1-85D7-D3D444718CE1}"/>
            </c:ext>
          </c:extLst>
        </c:ser>
        <c:ser>
          <c:idx val="2"/>
          <c:order val="2"/>
          <c:tx>
            <c:strRef>
              <c:f>Sheet1!$D$1</c:f>
              <c:strCache>
                <c:ptCount val="1"/>
                <c:pt idx="0">
                  <c:v>Somewhat strong</c:v>
                </c:pt>
              </c:strCache>
            </c:strRef>
          </c:tx>
          <c:spPr>
            <a:solidFill>
              <a:schemeClr val="accent1">
                <a:lumMod val="75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c:v>
                </c:pt>
              </c:numCache>
            </c:numRef>
          </c:val>
          <c:extLst xmlns:c16r2="http://schemas.microsoft.com/office/drawing/2015/06/chart">
            <c:ext xmlns:c16="http://schemas.microsoft.com/office/drawing/2014/chart" uri="{C3380CC4-5D6E-409C-BE32-E72D297353CC}">
              <c16:uniqueId val="{00000004-6087-4AD1-85D7-D3D444718CE1}"/>
            </c:ext>
          </c:extLst>
        </c:ser>
        <c:ser>
          <c:idx val="3"/>
          <c:order val="3"/>
          <c:tx>
            <c:strRef>
              <c:f>Sheet1!$E$1</c:f>
              <c:strCache>
                <c:ptCount val="1"/>
                <c:pt idx="0">
                  <c:v>Very strong</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c:v>
                </c:pt>
              </c:numCache>
            </c:numRef>
          </c:val>
          <c:extLst xmlns:c16r2="http://schemas.microsoft.com/office/drawing/2015/06/chart">
            <c:ext xmlns:c16="http://schemas.microsoft.com/office/drawing/2014/chart" uri="{C3380CC4-5D6E-409C-BE32-E72D297353CC}">
              <c16:uniqueId val="{00000005-6087-4AD1-85D7-D3D444718CE1}"/>
            </c:ext>
          </c:extLst>
        </c:ser>
        <c:dLbls>
          <c:dLblPos val="ctr"/>
          <c:showLegendKey val="0"/>
          <c:showVal val="1"/>
          <c:showCatName val="0"/>
          <c:showSerName val="0"/>
          <c:showPercent val="0"/>
          <c:showBubbleSize val="0"/>
        </c:dLbls>
        <c:gapWidth val="150"/>
        <c:overlap val="100"/>
        <c:axId val="279068824"/>
        <c:axId val="279071176"/>
      </c:barChart>
      <c:catAx>
        <c:axId val="279068824"/>
        <c:scaling>
          <c:orientation val="minMax"/>
        </c:scaling>
        <c:delete val="1"/>
        <c:axPos val="l"/>
        <c:numFmt formatCode="General" sourceLinked="1"/>
        <c:majorTickMark val="out"/>
        <c:minorTickMark val="none"/>
        <c:tickLblPos val="nextTo"/>
        <c:crossAx val="279071176"/>
        <c:crosses val="autoZero"/>
        <c:auto val="1"/>
        <c:lblAlgn val="ctr"/>
        <c:lblOffset val="100"/>
        <c:noMultiLvlLbl val="0"/>
      </c:catAx>
      <c:valAx>
        <c:axId val="279071176"/>
        <c:scaling>
          <c:orientation val="minMax"/>
        </c:scaling>
        <c:delete val="1"/>
        <c:axPos val="b"/>
        <c:numFmt formatCode="0%" sourceLinked="1"/>
        <c:majorTickMark val="none"/>
        <c:minorTickMark val="none"/>
        <c:tickLblPos val="nextTo"/>
        <c:crossAx val="279068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Very weak</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0.05</c:v>
                </c:pt>
              </c:numCache>
            </c:numRef>
          </c:val>
          <c:extLst xmlns:c16r2="http://schemas.microsoft.com/office/drawing/2015/06/chart">
            <c:ext xmlns:c16="http://schemas.microsoft.com/office/drawing/2014/chart" uri="{C3380CC4-5D6E-409C-BE32-E72D297353CC}">
              <c16:uniqueId val="{00000000-6087-4AD1-85D7-D3D444718CE1}"/>
            </c:ext>
          </c:extLst>
        </c:ser>
        <c:ser>
          <c:idx val="1"/>
          <c:order val="1"/>
          <c:tx>
            <c:strRef>
              <c:f>Sheet1!$C$1</c:f>
              <c:strCache>
                <c:ptCount val="1"/>
                <c:pt idx="0">
                  <c:v>Somewhat weak</c:v>
                </c:pt>
              </c:strCache>
            </c:strRef>
          </c:tx>
          <c:spPr>
            <a:solidFill>
              <a:srgbClr val="A10028">
                <a:alpha val="50000"/>
              </a:srgbClr>
            </a:solidFill>
            <a:ln>
              <a:noFill/>
            </a:ln>
            <a:effectLst/>
          </c:spPr>
          <c:invertIfNegative val="0"/>
          <c:dPt>
            <c:idx val="0"/>
            <c:invertIfNegative val="0"/>
            <c:bubble3D val="0"/>
            <c:spPr>
              <a:solidFill>
                <a:srgbClr val="A10028">
                  <a:alpha val="50000"/>
                </a:srgbClr>
              </a:solidFill>
              <a:ln>
                <a:noFill/>
              </a:ln>
              <a:effectLst/>
            </c:spPr>
            <c:extLst xmlns:c16r2="http://schemas.microsoft.com/office/drawing/2015/06/chart">
              <c:ext xmlns:c16="http://schemas.microsoft.com/office/drawing/2014/chart" uri="{C3380CC4-5D6E-409C-BE32-E72D297353CC}">
                <c16:uniqueId val="{00000002-6087-4AD1-85D7-D3D444718CE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0.28999999999999998</c:v>
                </c:pt>
              </c:numCache>
            </c:numRef>
          </c:val>
          <c:extLst xmlns:c16r2="http://schemas.microsoft.com/office/drawing/2015/06/chart">
            <c:ext xmlns:c16="http://schemas.microsoft.com/office/drawing/2014/chart" uri="{C3380CC4-5D6E-409C-BE32-E72D297353CC}">
              <c16:uniqueId val="{00000003-6087-4AD1-85D7-D3D444718CE1}"/>
            </c:ext>
          </c:extLst>
        </c:ser>
        <c:ser>
          <c:idx val="2"/>
          <c:order val="2"/>
          <c:tx>
            <c:strRef>
              <c:f>Sheet1!$D$1</c:f>
              <c:strCache>
                <c:ptCount val="1"/>
                <c:pt idx="0">
                  <c:v>Somewhat strong</c:v>
                </c:pt>
              </c:strCache>
            </c:strRef>
          </c:tx>
          <c:spPr>
            <a:solidFill>
              <a:schemeClr val="accent1">
                <a:lumMod val="75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0.57999999999999996</c:v>
                </c:pt>
              </c:numCache>
            </c:numRef>
          </c:val>
          <c:extLst xmlns:c16r2="http://schemas.microsoft.com/office/drawing/2015/06/chart">
            <c:ext xmlns:c16="http://schemas.microsoft.com/office/drawing/2014/chart" uri="{C3380CC4-5D6E-409C-BE32-E72D297353CC}">
              <c16:uniqueId val="{00000004-6087-4AD1-85D7-D3D444718CE1}"/>
            </c:ext>
          </c:extLst>
        </c:ser>
        <c:ser>
          <c:idx val="3"/>
          <c:order val="3"/>
          <c:tx>
            <c:strRef>
              <c:f>Sheet1!$E$1</c:f>
              <c:strCache>
                <c:ptCount val="1"/>
                <c:pt idx="0">
                  <c:v>Very strong</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7.0000000000000007E-2</c:v>
                </c:pt>
              </c:numCache>
            </c:numRef>
          </c:val>
          <c:extLst xmlns:c16r2="http://schemas.microsoft.com/office/drawing/2015/06/chart">
            <c:ext xmlns:c16="http://schemas.microsoft.com/office/drawing/2014/chart" uri="{C3380CC4-5D6E-409C-BE32-E72D297353CC}">
              <c16:uniqueId val="{00000005-6087-4AD1-85D7-D3D444718CE1}"/>
            </c:ext>
          </c:extLst>
        </c:ser>
        <c:dLbls>
          <c:dLblPos val="ctr"/>
          <c:showLegendKey val="0"/>
          <c:showVal val="1"/>
          <c:showCatName val="0"/>
          <c:showSerName val="0"/>
          <c:showPercent val="0"/>
          <c:showBubbleSize val="0"/>
        </c:dLbls>
        <c:gapWidth val="150"/>
        <c:overlap val="100"/>
        <c:axId val="279070392"/>
        <c:axId val="279073920"/>
      </c:barChart>
      <c:catAx>
        <c:axId val="279070392"/>
        <c:scaling>
          <c:orientation val="minMax"/>
        </c:scaling>
        <c:delete val="1"/>
        <c:axPos val="l"/>
        <c:numFmt formatCode="General" sourceLinked="1"/>
        <c:majorTickMark val="out"/>
        <c:minorTickMark val="none"/>
        <c:tickLblPos val="nextTo"/>
        <c:crossAx val="279073920"/>
        <c:crosses val="autoZero"/>
        <c:auto val="1"/>
        <c:lblAlgn val="ctr"/>
        <c:lblOffset val="100"/>
        <c:noMultiLvlLbl val="0"/>
      </c:catAx>
      <c:valAx>
        <c:axId val="279073920"/>
        <c:scaling>
          <c:orientation val="minMax"/>
        </c:scaling>
        <c:delete val="1"/>
        <c:axPos val="b"/>
        <c:numFmt formatCode="0%" sourceLinked="1"/>
        <c:majorTickMark val="none"/>
        <c:minorTickMark val="none"/>
        <c:tickLblPos val="nextTo"/>
        <c:crossAx val="279070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023535372761807E-2"/>
          <c:y val="0.10270827834605117"/>
          <c:w val="0.9659529292544764"/>
          <c:h val="0.49579572448302162"/>
        </c:manualLayout>
      </c:layout>
      <c:barChart>
        <c:barDir val="bar"/>
        <c:grouping val="percentStacked"/>
        <c:varyColors val="0"/>
        <c:ser>
          <c:idx val="0"/>
          <c:order val="0"/>
          <c:tx>
            <c:strRef>
              <c:f>Sheet1!$B$1</c:f>
              <c:strCache>
                <c:ptCount val="1"/>
                <c:pt idx="0">
                  <c:v>Very weak</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7.0000000000000007E-2</c:v>
                </c:pt>
              </c:numCache>
            </c:numRef>
          </c:val>
          <c:extLst xmlns:c16r2="http://schemas.microsoft.com/office/drawing/2015/06/chart">
            <c:ext xmlns:c16="http://schemas.microsoft.com/office/drawing/2014/chart" uri="{C3380CC4-5D6E-409C-BE32-E72D297353CC}">
              <c16:uniqueId val="{00000000-6087-4AD1-85D7-D3D444718CE1}"/>
            </c:ext>
          </c:extLst>
        </c:ser>
        <c:ser>
          <c:idx val="1"/>
          <c:order val="1"/>
          <c:tx>
            <c:strRef>
              <c:f>Sheet1!$C$1</c:f>
              <c:strCache>
                <c:ptCount val="1"/>
                <c:pt idx="0">
                  <c:v>Somewhat weak</c:v>
                </c:pt>
              </c:strCache>
            </c:strRef>
          </c:tx>
          <c:spPr>
            <a:solidFill>
              <a:srgbClr val="A10028">
                <a:alpha val="50000"/>
              </a:srgbClr>
            </a:solidFill>
            <a:ln>
              <a:noFill/>
            </a:ln>
            <a:effectLst/>
          </c:spPr>
          <c:invertIfNegative val="0"/>
          <c:dPt>
            <c:idx val="0"/>
            <c:invertIfNegative val="0"/>
            <c:bubble3D val="0"/>
            <c:spPr>
              <a:solidFill>
                <a:srgbClr val="A10028">
                  <a:alpha val="50000"/>
                </a:srgbClr>
              </a:solidFill>
              <a:ln>
                <a:noFill/>
              </a:ln>
              <a:effectLst/>
            </c:spPr>
            <c:extLst xmlns:c16r2="http://schemas.microsoft.com/office/drawing/2015/06/chart">
              <c:ext xmlns:c16="http://schemas.microsoft.com/office/drawing/2014/chart" uri="{C3380CC4-5D6E-409C-BE32-E72D297353CC}">
                <c16:uniqueId val="{00000002-6087-4AD1-85D7-D3D444718CE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c:v>
                </c:pt>
              </c:numCache>
            </c:numRef>
          </c:val>
          <c:extLst xmlns:c16r2="http://schemas.microsoft.com/office/drawing/2015/06/chart">
            <c:ext xmlns:c16="http://schemas.microsoft.com/office/drawing/2014/chart" uri="{C3380CC4-5D6E-409C-BE32-E72D297353CC}">
              <c16:uniqueId val="{00000003-6087-4AD1-85D7-D3D444718CE1}"/>
            </c:ext>
          </c:extLst>
        </c:ser>
        <c:ser>
          <c:idx val="2"/>
          <c:order val="2"/>
          <c:tx>
            <c:strRef>
              <c:f>Sheet1!$D$1</c:f>
              <c:strCache>
                <c:ptCount val="1"/>
                <c:pt idx="0">
                  <c:v>Somewhat strong</c:v>
                </c:pt>
              </c:strCache>
            </c:strRef>
          </c:tx>
          <c:spPr>
            <a:solidFill>
              <a:schemeClr val="accent1">
                <a:lumMod val="75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c:v>
                </c:pt>
              </c:numCache>
            </c:numRef>
          </c:val>
          <c:extLst xmlns:c16r2="http://schemas.microsoft.com/office/drawing/2015/06/chart">
            <c:ext xmlns:c16="http://schemas.microsoft.com/office/drawing/2014/chart" uri="{C3380CC4-5D6E-409C-BE32-E72D297353CC}">
              <c16:uniqueId val="{00000004-6087-4AD1-85D7-D3D444718CE1}"/>
            </c:ext>
          </c:extLst>
        </c:ser>
        <c:ser>
          <c:idx val="3"/>
          <c:order val="3"/>
          <c:tx>
            <c:strRef>
              <c:f>Sheet1!$E$1</c:f>
              <c:strCache>
                <c:ptCount val="1"/>
                <c:pt idx="0">
                  <c:v>Very strong</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0.09</c:v>
                </c:pt>
              </c:numCache>
            </c:numRef>
          </c:val>
          <c:extLst xmlns:c16r2="http://schemas.microsoft.com/office/drawing/2015/06/chart">
            <c:ext xmlns:c16="http://schemas.microsoft.com/office/drawing/2014/chart" uri="{C3380CC4-5D6E-409C-BE32-E72D297353CC}">
              <c16:uniqueId val="{00000005-6087-4AD1-85D7-D3D444718CE1}"/>
            </c:ext>
          </c:extLst>
        </c:ser>
        <c:dLbls>
          <c:dLblPos val="ctr"/>
          <c:showLegendKey val="0"/>
          <c:showVal val="1"/>
          <c:showCatName val="0"/>
          <c:showSerName val="0"/>
          <c:showPercent val="0"/>
          <c:showBubbleSize val="0"/>
        </c:dLbls>
        <c:gapWidth val="150"/>
        <c:overlap val="100"/>
        <c:axId val="279067256"/>
        <c:axId val="279070784"/>
      </c:barChart>
      <c:catAx>
        <c:axId val="279067256"/>
        <c:scaling>
          <c:orientation val="minMax"/>
        </c:scaling>
        <c:delete val="1"/>
        <c:axPos val="l"/>
        <c:numFmt formatCode="General" sourceLinked="1"/>
        <c:majorTickMark val="out"/>
        <c:minorTickMark val="none"/>
        <c:tickLblPos val="nextTo"/>
        <c:crossAx val="279070784"/>
        <c:crosses val="autoZero"/>
        <c:auto val="1"/>
        <c:lblAlgn val="ctr"/>
        <c:lblOffset val="100"/>
        <c:noMultiLvlLbl val="0"/>
      </c:catAx>
      <c:valAx>
        <c:axId val="279070784"/>
        <c:scaling>
          <c:orientation val="minMax"/>
        </c:scaling>
        <c:delete val="1"/>
        <c:axPos val="b"/>
        <c:numFmt formatCode="0%" sourceLinked="1"/>
        <c:majorTickMark val="none"/>
        <c:minorTickMark val="none"/>
        <c:tickLblPos val="nextTo"/>
        <c:crossAx val="279067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Very weak</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0.05</c:v>
                </c:pt>
              </c:numCache>
            </c:numRef>
          </c:val>
          <c:extLst xmlns:c16r2="http://schemas.microsoft.com/office/drawing/2015/06/chart">
            <c:ext xmlns:c16="http://schemas.microsoft.com/office/drawing/2014/chart" uri="{C3380CC4-5D6E-409C-BE32-E72D297353CC}">
              <c16:uniqueId val="{00000000-6087-4AD1-85D7-D3D444718CE1}"/>
            </c:ext>
          </c:extLst>
        </c:ser>
        <c:ser>
          <c:idx val="1"/>
          <c:order val="1"/>
          <c:tx>
            <c:strRef>
              <c:f>Sheet1!$C$1</c:f>
              <c:strCache>
                <c:ptCount val="1"/>
                <c:pt idx="0">
                  <c:v>Somewhat weak</c:v>
                </c:pt>
              </c:strCache>
            </c:strRef>
          </c:tx>
          <c:spPr>
            <a:solidFill>
              <a:srgbClr val="A10028">
                <a:alpha val="50000"/>
              </a:srgbClr>
            </a:solidFill>
            <a:ln>
              <a:noFill/>
            </a:ln>
            <a:effectLst/>
          </c:spPr>
          <c:invertIfNegative val="0"/>
          <c:dPt>
            <c:idx val="0"/>
            <c:invertIfNegative val="0"/>
            <c:bubble3D val="0"/>
            <c:spPr>
              <a:solidFill>
                <a:srgbClr val="A10028">
                  <a:alpha val="50000"/>
                </a:srgbClr>
              </a:solidFill>
              <a:ln>
                <a:noFill/>
              </a:ln>
              <a:effectLst/>
            </c:spPr>
            <c:extLst xmlns:c16r2="http://schemas.microsoft.com/office/drawing/2015/06/chart">
              <c:ext xmlns:c16="http://schemas.microsoft.com/office/drawing/2014/chart" uri="{C3380CC4-5D6E-409C-BE32-E72D297353CC}">
                <c16:uniqueId val="{00000002-6087-4AD1-85D7-D3D444718CE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0.32</c:v>
                </c:pt>
              </c:numCache>
            </c:numRef>
          </c:val>
          <c:extLst xmlns:c16r2="http://schemas.microsoft.com/office/drawing/2015/06/chart">
            <c:ext xmlns:c16="http://schemas.microsoft.com/office/drawing/2014/chart" uri="{C3380CC4-5D6E-409C-BE32-E72D297353CC}">
              <c16:uniqueId val="{00000003-6087-4AD1-85D7-D3D444718CE1}"/>
            </c:ext>
          </c:extLst>
        </c:ser>
        <c:ser>
          <c:idx val="2"/>
          <c:order val="2"/>
          <c:tx>
            <c:strRef>
              <c:f>Sheet1!$D$1</c:f>
              <c:strCache>
                <c:ptCount val="1"/>
                <c:pt idx="0">
                  <c:v>Somewhat strong</c:v>
                </c:pt>
              </c:strCache>
            </c:strRef>
          </c:tx>
          <c:spPr>
            <a:solidFill>
              <a:schemeClr val="accent1">
                <a:lumMod val="75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c:v>
                </c:pt>
              </c:numCache>
            </c:numRef>
          </c:val>
          <c:extLst xmlns:c16r2="http://schemas.microsoft.com/office/drawing/2015/06/chart">
            <c:ext xmlns:c16="http://schemas.microsoft.com/office/drawing/2014/chart" uri="{C3380CC4-5D6E-409C-BE32-E72D297353CC}">
              <c16:uniqueId val="{00000004-6087-4AD1-85D7-D3D444718CE1}"/>
            </c:ext>
          </c:extLst>
        </c:ser>
        <c:ser>
          <c:idx val="3"/>
          <c:order val="3"/>
          <c:tx>
            <c:strRef>
              <c:f>Sheet1!$E$1</c:f>
              <c:strCache>
                <c:ptCount val="1"/>
                <c:pt idx="0">
                  <c:v>Very strong</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c:v>
                </c:pt>
              </c:numCache>
            </c:numRef>
          </c:val>
          <c:extLst xmlns:c16r2="http://schemas.microsoft.com/office/drawing/2015/06/chart">
            <c:ext xmlns:c16="http://schemas.microsoft.com/office/drawing/2014/chart" uri="{C3380CC4-5D6E-409C-BE32-E72D297353CC}">
              <c16:uniqueId val="{00000005-6087-4AD1-85D7-D3D444718CE1}"/>
            </c:ext>
          </c:extLst>
        </c:ser>
        <c:dLbls>
          <c:dLblPos val="ctr"/>
          <c:showLegendKey val="0"/>
          <c:showVal val="1"/>
          <c:showCatName val="0"/>
          <c:showSerName val="0"/>
          <c:showPercent val="0"/>
          <c:showBubbleSize val="0"/>
        </c:dLbls>
        <c:gapWidth val="150"/>
        <c:overlap val="100"/>
        <c:axId val="279071568"/>
        <c:axId val="279071960"/>
      </c:barChart>
      <c:catAx>
        <c:axId val="279071568"/>
        <c:scaling>
          <c:orientation val="minMax"/>
        </c:scaling>
        <c:delete val="1"/>
        <c:axPos val="l"/>
        <c:numFmt formatCode="General" sourceLinked="1"/>
        <c:majorTickMark val="out"/>
        <c:minorTickMark val="none"/>
        <c:tickLblPos val="nextTo"/>
        <c:crossAx val="279071960"/>
        <c:crosses val="autoZero"/>
        <c:auto val="1"/>
        <c:lblAlgn val="ctr"/>
        <c:lblOffset val="100"/>
        <c:noMultiLvlLbl val="0"/>
      </c:catAx>
      <c:valAx>
        <c:axId val="279071960"/>
        <c:scaling>
          <c:orientation val="minMax"/>
        </c:scaling>
        <c:delete val="1"/>
        <c:axPos val="b"/>
        <c:numFmt formatCode="0%" sourceLinked="1"/>
        <c:majorTickMark val="none"/>
        <c:minorTickMark val="none"/>
        <c:tickLblPos val="nextTo"/>
        <c:crossAx val="279071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Very weak</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0.05</c:v>
                </c:pt>
              </c:numCache>
            </c:numRef>
          </c:val>
          <c:extLst xmlns:c16r2="http://schemas.microsoft.com/office/drawing/2015/06/chart">
            <c:ext xmlns:c16="http://schemas.microsoft.com/office/drawing/2014/chart" uri="{C3380CC4-5D6E-409C-BE32-E72D297353CC}">
              <c16:uniqueId val="{00000000-6087-4AD1-85D7-D3D444718CE1}"/>
            </c:ext>
          </c:extLst>
        </c:ser>
        <c:ser>
          <c:idx val="1"/>
          <c:order val="1"/>
          <c:tx>
            <c:strRef>
              <c:f>Sheet1!$C$1</c:f>
              <c:strCache>
                <c:ptCount val="1"/>
                <c:pt idx="0">
                  <c:v>Somewhat weak</c:v>
                </c:pt>
              </c:strCache>
            </c:strRef>
          </c:tx>
          <c:spPr>
            <a:solidFill>
              <a:srgbClr val="A10028">
                <a:alpha val="50000"/>
              </a:srgbClr>
            </a:solidFill>
            <a:ln>
              <a:noFill/>
            </a:ln>
            <a:effectLst/>
          </c:spPr>
          <c:invertIfNegative val="0"/>
          <c:dPt>
            <c:idx val="0"/>
            <c:invertIfNegative val="0"/>
            <c:bubble3D val="0"/>
            <c:spPr>
              <a:solidFill>
                <a:srgbClr val="A10028">
                  <a:alpha val="50000"/>
                </a:srgbClr>
              </a:solidFill>
              <a:ln>
                <a:noFill/>
              </a:ln>
              <a:effectLst/>
            </c:spPr>
            <c:extLst xmlns:c16r2="http://schemas.microsoft.com/office/drawing/2015/06/chart">
              <c:ext xmlns:c16="http://schemas.microsoft.com/office/drawing/2014/chart" uri="{C3380CC4-5D6E-409C-BE32-E72D297353CC}">
                <c16:uniqueId val="{00000002-6087-4AD1-85D7-D3D444718CE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0.28999999999999998</c:v>
                </c:pt>
              </c:numCache>
            </c:numRef>
          </c:val>
          <c:extLst xmlns:c16r2="http://schemas.microsoft.com/office/drawing/2015/06/chart">
            <c:ext xmlns:c16="http://schemas.microsoft.com/office/drawing/2014/chart" uri="{C3380CC4-5D6E-409C-BE32-E72D297353CC}">
              <c16:uniqueId val="{00000003-6087-4AD1-85D7-D3D444718CE1}"/>
            </c:ext>
          </c:extLst>
        </c:ser>
        <c:ser>
          <c:idx val="2"/>
          <c:order val="2"/>
          <c:tx>
            <c:strRef>
              <c:f>Sheet1!$D$1</c:f>
              <c:strCache>
                <c:ptCount val="1"/>
                <c:pt idx="0">
                  <c:v>Somewhat strong</c:v>
                </c:pt>
              </c:strCache>
            </c:strRef>
          </c:tx>
          <c:spPr>
            <a:solidFill>
              <a:schemeClr val="accent1">
                <a:lumMod val="75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0.56000000000000005</c:v>
                </c:pt>
              </c:numCache>
            </c:numRef>
          </c:val>
          <c:extLst xmlns:c16r2="http://schemas.microsoft.com/office/drawing/2015/06/chart">
            <c:ext xmlns:c16="http://schemas.microsoft.com/office/drawing/2014/chart" uri="{C3380CC4-5D6E-409C-BE32-E72D297353CC}">
              <c16:uniqueId val="{00000004-6087-4AD1-85D7-D3D444718CE1}"/>
            </c:ext>
          </c:extLst>
        </c:ser>
        <c:ser>
          <c:idx val="3"/>
          <c:order val="3"/>
          <c:tx>
            <c:strRef>
              <c:f>Sheet1!$E$1</c:f>
              <c:strCache>
                <c:ptCount val="1"/>
                <c:pt idx="0">
                  <c:v>Very strong</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0.11</c:v>
                </c:pt>
              </c:numCache>
            </c:numRef>
          </c:val>
          <c:extLst xmlns:c16r2="http://schemas.microsoft.com/office/drawing/2015/06/chart">
            <c:ext xmlns:c16="http://schemas.microsoft.com/office/drawing/2014/chart" uri="{C3380CC4-5D6E-409C-BE32-E72D297353CC}">
              <c16:uniqueId val="{00000005-6087-4AD1-85D7-D3D444718CE1}"/>
            </c:ext>
          </c:extLst>
        </c:ser>
        <c:dLbls>
          <c:dLblPos val="ctr"/>
          <c:showLegendKey val="0"/>
          <c:showVal val="1"/>
          <c:showCatName val="0"/>
          <c:showSerName val="0"/>
          <c:showPercent val="0"/>
          <c:showBubbleSize val="0"/>
        </c:dLbls>
        <c:gapWidth val="150"/>
        <c:overlap val="100"/>
        <c:axId val="279072744"/>
        <c:axId val="279073136"/>
      </c:barChart>
      <c:catAx>
        <c:axId val="279072744"/>
        <c:scaling>
          <c:orientation val="minMax"/>
        </c:scaling>
        <c:delete val="1"/>
        <c:axPos val="l"/>
        <c:numFmt formatCode="General" sourceLinked="1"/>
        <c:majorTickMark val="out"/>
        <c:minorTickMark val="none"/>
        <c:tickLblPos val="nextTo"/>
        <c:crossAx val="279073136"/>
        <c:crosses val="autoZero"/>
        <c:auto val="1"/>
        <c:lblAlgn val="ctr"/>
        <c:lblOffset val="100"/>
        <c:noMultiLvlLbl val="0"/>
      </c:catAx>
      <c:valAx>
        <c:axId val="279073136"/>
        <c:scaling>
          <c:orientation val="minMax"/>
        </c:scaling>
        <c:delete val="1"/>
        <c:axPos val="b"/>
        <c:numFmt formatCode="0%" sourceLinked="1"/>
        <c:majorTickMark val="none"/>
        <c:minorTickMark val="none"/>
        <c:tickLblPos val="nextTo"/>
        <c:crossAx val="27907274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3.1981824664653415E-2"/>
          <c:y val="0.51507429624243561"/>
          <c:w val="0.92827054625984251"/>
          <c:h val="7.654840031303633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 id="14">
  <a:schemeClr val="accent1"/>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17.xml><?xml version="1.0" encoding="utf-8"?>
<cs:colorStyle xmlns:cs="http://schemas.microsoft.com/office/drawing/2012/chartStyle" xmlns:a="http://schemas.openxmlformats.org/drawingml/2006/main" meth="withinLinear" id="14">
  <a:schemeClr val="accent1"/>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withinLinear" id="14">
  <a:schemeClr val="accent1"/>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withinLinear" id="14">
  <a:schemeClr val="accent1"/>
</cs:colorStyle>
</file>

<file path=ppt/charts/colors28.xml><?xml version="1.0" encoding="utf-8"?>
<cs:colorStyle xmlns:cs="http://schemas.microsoft.com/office/drawing/2012/chartStyle" xmlns:a="http://schemas.openxmlformats.org/drawingml/2006/main" meth="withinLinear" id="14">
  <a:schemeClr val="accent1"/>
</cs:colorStyle>
</file>

<file path=ppt/charts/colors29.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withinLinear" id="14">
  <a:schemeClr val="accent1"/>
</cs:colorStyle>
</file>

<file path=ppt/charts/colors32.xml><?xml version="1.0" encoding="utf-8"?>
<cs:colorStyle xmlns:cs="http://schemas.microsoft.com/office/drawing/2012/chartStyle" xmlns:a="http://schemas.openxmlformats.org/drawingml/2006/main" meth="withinLinear" id="14">
  <a:schemeClr val="accent1"/>
</cs:colorStyle>
</file>

<file path=ppt/charts/colors33.xml><?xml version="1.0" encoding="utf-8"?>
<cs:colorStyle xmlns:cs="http://schemas.microsoft.com/office/drawing/2012/chartStyle" xmlns:a="http://schemas.openxmlformats.org/drawingml/2006/main" meth="withinLinear" id="14">
  <a:schemeClr val="accent1"/>
</cs:colorStyle>
</file>

<file path=ppt/charts/colors34.xml><?xml version="1.0" encoding="utf-8"?>
<cs:colorStyle xmlns:cs="http://schemas.microsoft.com/office/drawing/2012/chartStyle" xmlns:a="http://schemas.openxmlformats.org/drawingml/2006/main" meth="withinLinear" id="14">
  <a:schemeClr val="accent1"/>
</cs:colorStyle>
</file>

<file path=ppt/charts/colors35.xml><?xml version="1.0" encoding="utf-8"?>
<cs:colorStyle xmlns:cs="http://schemas.microsoft.com/office/drawing/2012/chartStyle" xmlns:a="http://schemas.openxmlformats.org/drawingml/2006/main" meth="withinLinear" id="14">
  <a:schemeClr val="accent1"/>
</cs:colorStyle>
</file>

<file path=ppt/charts/colors36.xml><?xml version="1.0" encoding="utf-8"?>
<cs:colorStyle xmlns:cs="http://schemas.microsoft.com/office/drawing/2012/chartStyle" xmlns:a="http://schemas.openxmlformats.org/drawingml/2006/main" meth="withinLinear" id="14">
  <a:schemeClr val="accent1"/>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withinLinear" id="14">
  <a:schemeClr val="accent1"/>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0.32786</cdr:x>
      <cdr:y>0.31131</cdr:y>
    </cdr:from>
    <cdr:to>
      <cdr:x>0.57213</cdr:x>
      <cdr:y>0.40889</cdr:y>
    </cdr:to>
    <cdr:sp macro="" textlink="">
      <cdr:nvSpPr>
        <cdr:cNvPr id="2" name="Rectangle 1"/>
        <cdr:cNvSpPr/>
      </cdr:nvSpPr>
      <cdr:spPr>
        <a:xfrm xmlns:a="http://schemas.openxmlformats.org/drawingml/2006/main">
          <a:off x="2057400" y="1178203"/>
          <a:ext cx="1532792" cy="36933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a:pPr>
          <a:r>
            <a:rPr lang="en-US" b="1" kern="0" dirty="0">
              <a:solidFill>
                <a:srgbClr val="A10028"/>
              </a:solidFill>
            </a:rPr>
            <a:t>Getting worse</a:t>
          </a:r>
        </a:p>
      </cdr:txBody>
    </cdr:sp>
  </cdr:relSizeAnchor>
  <cdr:relSizeAnchor xmlns:cdr="http://schemas.openxmlformats.org/drawingml/2006/chartDrawing">
    <cdr:from>
      <cdr:x>0.33056</cdr:x>
      <cdr:y>0.56374</cdr:y>
    </cdr:from>
    <cdr:to>
      <cdr:x>0.58402</cdr:x>
      <cdr:y>0.66133</cdr:y>
    </cdr:to>
    <cdr:sp macro="" textlink="">
      <cdr:nvSpPr>
        <cdr:cNvPr id="3" name="Rectangle 2"/>
        <cdr:cNvSpPr/>
      </cdr:nvSpPr>
      <cdr:spPr>
        <a:xfrm xmlns:a="http://schemas.openxmlformats.org/drawingml/2006/main">
          <a:off x="2074333" y="2133600"/>
          <a:ext cx="1590500" cy="36933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a:pPr>
          <a:r>
            <a:rPr lang="en-US" b="1" kern="0" dirty="0">
              <a:solidFill>
                <a:schemeClr val="tx1">
                  <a:lumMod val="60000"/>
                  <a:lumOff val="40000"/>
                </a:schemeClr>
              </a:solidFill>
            </a:rPr>
            <a:t>Just as well off</a:t>
          </a:r>
        </a:p>
      </cdr:txBody>
    </cdr:sp>
  </cdr:relSizeAnchor>
  <cdr:relSizeAnchor xmlns:cdr="http://schemas.openxmlformats.org/drawingml/2006/chartDrawing">
    <cdr:from>
      <cdr:x>0.34001</cdr:x>
      <cdr:y>0.82548</cdr:y>
    </cdr:from>
    <cdr:to>
      <cdr:x>0.53803</cdr:x>
      <cdr:y>0.92307</cdr:y>
    </cdr:to>
    <cdr:sp macro="" textlink="">
      <cdr:nvSpPr>
        <cdr:cNvPr id="4" name="Rectangle 3"/>
        <cdr:cNvSpPr/>
      </cdr:nvSpPr>
      <cdr:spPr>
        <a:xfrm xmlns:a="http://schemas.openxmlformats.org/drawingml/2006/main">
          <a:off x="2133600" y="3124200"/>
          <a:ext cx="1242648" cy="36933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a:pPr>
          <a:r>
            <a:rPr lang="en-US" b="1" kern="0" dirty="0">
              <a:solidFill>
                <a:schemeClr val="bg2">
                  <a:lumMod val="75000"/>
                </a:schemeClr>
              </a:solidFill>
            </a:rPr>
            <a:t>No opinion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421" cy="462119"/>
          </a:xfrm>
          <a:prstGeom prst="rect">
            <a:avLst/>
          </a:prstGeom>
        </p:spPr>
        <p:txBody>
          <a:bodyPr vert="horz" lIns="89773" tIns="44887" rIns="89773" bIns="44887" rtlCol="0"/>
          <a:lstStyle>
            <a:lvl1pPr algn="l">
              <a:defRPr sz="1200"/>
            </a:lvl1pPr>
          </a:lstStyle>
          <a:p>
            <a:endParaRPr lang="en-US" dirty="0"/>
          </a:p>
        </p:txBody>
      </p:sp>
      <p:sp>
        <p:nvSpPr>
          <p:cNvPr id="3" name="Date Placeholder 2"/>
          <p:cNvSpPr>
            <a:spLocks noGrp="1"/>
          </p:cNvSpPr>
          <p:nvPr>
            <p:ph type="dt" sz="quarter" idx="1"/>
          </p:nvPr>
        </p:nvSpPr>
        <p:spPr>
          <a:xfrm>
            <a:off x="3884028" y="1"/>
            <a:ext cx="2972421" cy="462119"/>
          </a:xfrm>
          <a:prstGeom prst="rect">
            <a:avLst/>
          </a:prstGeom>
        </p:spPr>
        <p:txBody>
          <a:bodyPr vert="horz" lIns="89773" tIns="44887" rIns="89773" bIns="44887" rtlCol="0"/>
          <a:lstStyle>
            <a:lvl1pPr algn="r">
              <a:defRPr sz="1200"/>
            </a:lvl1pPr>
          </a:lstStyle>
          <a:p>
            <a:fld id="{9C6C716A-D0F6-AF48-BF42-C9838DAD355E}" type="datetimeFigureOut">
              <a:rPr lang="en-US" smtClean="0"/>
              <a:t>8/28/2017</a:t>
            </a:fld>
            <a:endParaRPr lang="en-US" dirty="0"/>
          </a:p>
        </p:txBody>
      </p:sp>
      <p:sp>
        <p:nvSpPr>
          <p:cNvPr id="4" name="Footer Placeholder 3"/>
          <p:cNvSpPr>
            <a:spLocks noGrp="1"/>
          </p:cNvSpPr>
          <p:nvPr>
            <p:ph type="ftr" sz="quarter" idx="2"/>
          </p:nvPr>
        </p:nvSpPr>
        <p:spPr>
          <a:xfrm>
            <a:off x="2" y="8772380"/>
            <a:ext cx="2972421" cy="462119"/>
          </a:xfrm>
          <a:prstGeom prst="rect">
            <a:avLst/>
          </a:prstGeom>
        </p:spPr>
        <p:txBody>
          <a:bodyPr vert="horz" lIns="89773" tIns="44887" rIns="89773" bIns="448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8" y="8772380"/>
            <a:ext cx="2972421" cy="462119"/>
          </a:xfrm>
          <a:prstGeom prst="rect">
            <a:avLst/>
          </a:prstGeom>
        </p:spPr>
        <p:txBody>
          <a:bodyPr vert="horz" lIns="89773" tIns="44887" rIns="89773" bIns="44887" rtlCol="0" anchor="b"/>
          <a:lstStyle>
            <a:lvl1pPr algn="r">
              <a:defRPr sz="1200"/>
            </a:lvl1pPr>
          </a:lstStyle>
          <a:p>
            <a:fld id="{CEB0B4FD-B5FE-D446-9669-933A5984FD07}" type="slidenum">
              <a:rPr lang="en-US" smtClean="0"/>
              <a:t>‹#›</a:t>
            </a:fld>
            <a:endParaRPr lang="en-US" dirty="0"/>
          </a:p>
        </p:txBody>
      </p:sp>
    </p:spTree>
    <p:extLst>
      <p:ext uri="{BB962C8B-B14F-4D97-AF65-F5344CB8AC3E}">
        <p14:creationId xmlns:p14="http://schemas.microsoft.com/office/powerpoint/2010/main" val="1435046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803"/>
          </a:xfrm>
          <a:prstGeom prst="rect">
            <a:avLst/>
          </a:prstGeom>
        </p:spPr>
        <p:txBody>
          <a:bodyPr vert="horz" lIns="91479" tIns="45740" rIns="91479" bIns="45740" rtlCol="0"/>
          <a:lstStyle>
            <a:lvl1pPr algn="l">
              <a:defRPr sz="1200"/>
            </a:lvl1pPr>
          </a:lstStyle>
          <a:p>
            <a:endParaRPr lang="en-US" dirty="0"/>
          </a:p>
        </p:txBody>
      </p:sp>
      <p:sp>
        <p:nvSpPr>
          <p:cNvPr id="3" name="Date Placeholder 2"/>
          <p:cNvSpPr>
            <a:spLocks noGrp="1"/>
          </p:cNvSpPr>
          <p:nvPr>
            <p:ph type="dt" idx="1"/>
          </p:nvPr>
        </p:nvSpPr>
        <p:spPr>
          <a:xfrm>
            <a:off x="3884614" y="1"/>
            <a:ext cx="2971800" cy="461803"/>
          </a:xfrm>
          <a:prstGeom prst="rect">
            <a:avLst/>
          </a:prstGeom>
        </p:spPr>
        <p:txBody>
          <a:bodyPr vert="horz" lIns="91479" tIns="45740" rIns="91479" bIns="45740" rtlCol="0"/>
          <a:lstStyle>
            <a:lvl1pPr algn="r">
              <a:defRPr sz="1200"/>
            </a:lvl1pPr>
          </a:lstStyle>
          <a:p>
            <a:fld id="{576A636E-637B-46FB-9630-B39162DCA743}" type="datetimeFigureOut">
              <a:rPr lang="en-US" smtClean="0"/>
              <a:pPr/>
              <a:t>8/28/2017</a:t>
            </a:fld>
            <a:endParaRPr lang="en-US" dirty="0"/>
          </a:p>
        </p:txBody>
      </p:sp>
      <p:sp>
        <p:nvSpPr>
          <p:cNvPr id="4" name="Slide Image Placeholder 3"/>
          <p:cNvSpPr>
            <a:spLocks noGrp="1" noRot="1" noChangeAspect="1"/>
          </p:cNvSpPr>
          <p:nvPr>
            <p:ph type="sldImg" idx="2"/>
          </p:nvPr>
        </p:nvSpPr>
        <p:spPr>
          <a:xfrm>
            <a:off x="352425" y="693738"/>
            <a:ext cx="6153150" cy="3462337"/>
          </a:xfrm>
          <a:prstGeom prst="rect">
            <a:avLst/>
          </a:prstGeom>
          <a:noFill/>
          <a:ln w="12700">
            <a:solidFill>
              <a:prstClr val="black"/>
            </a:solidFill>
          </a:ln>
        </p:spPr>
        <p:txBody>
          <a:bodyPr vert="horz" lIns="91479" tIns="45740" rIns="91479" bIns="45740" rtlCol="0" anchor="ctr"/>
          <a:lstStyle/>
          <a:p>
            <a:endParaRPr lang="en-US" dirty="0"/>
          </a:p>
        </p:txBody>
      </p:sp>
      <p:sp>
        <p:nvSpPr>
          <p:cNvPr id="5" name="Notes Placeholder 4"/>
          <p:cNvSpPr>
            <a:spLocks noGrp="1"/>
          </p:cNvSpPr>
          <p:nvPr>
            <p:ph type="body" sz="quarter" idx="3"/>
          </p:nvPr>
        </p:nvSpPr>
        <p:spPr>
          <a:xfrm>
            <a:off x="685800" y="4387137"/>
            <a:ext cx="5486400" cy="4156233"/>
          </a:xfrm>
          <a:prstGeom prst="rect">
            <a:avLst/>
          </a:prstGeom>
        </p:spPr>
        <p:txBody>
          <a:bodyPr vert="horz" lIns="91479" tIns="45740" rIns="91479" bIns="457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2971800" cy="461803"/>
          </a:xfrm>
          <a:prstGeom prst="rect">
            <a:avLst/>
          </a:prstGeom>
        </p:spPr>
        <p:txBody>
          <a:bodyPr vert="horz" lIns="91479" tIns="45740" rIns="91479" bIns="4574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772669"/>
            <a:ext cx="2971800" cy="461803"/>
          </a:xfrm>
          <a:prstGeom prst="rect">
            <a:avLst/>
          </a:prstGeom>
        </p:spPr>
        <p:txBody>
          <a:bodyPr vert="horz" lIns="91479" tIns="45740" rIns="91479" bIns="45740" rtlCol="0" anchor="b"/>
          <a:lstStyle>
            <a:lvl1pPr algn="r">
              <a:defRPr sz="1200"/>
            </a:lvl1pPr>
          </a:lstStyle>
          <a:p>
            <a:fld id="{0BB30213-3389-4756-ADED-F048FFEFDAC9}" type="slidenum">
              <a:rPr lang="en-US" smtClean="0"/>
              <a:pPr/>
              <a:t>‹#›</a:t>
            </a:fld>
            <a:endParaRPr lang="en-US" dirty="0"/>
          </a:p>
        </p:txBody>
      </p:sp>
    </p:spTree>
    <p:extLst>
      <p:ext uri="{BB962C8B-B14F-4D97-AF65-F5344CB8AC3E}">
        <p14:creationId xmlns:p14="http://schemas.microsoft.com/office/powerpoint/2010/main" val="2388767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rk Title Slide 2">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2050" name="think-cell Slide" r:id="rId5" imgW="540" imgH="541" progId="TCLayout.ActiveDocument.1">
                  <p:embed/>
                </p:oleObj>
              </mc:Choice>
              <mc:Fallback>
                <p:oleObj name="think-cell Slide" r:id="rId5" imgW="540" imgH="541" progId="TCLayout.ActiveDocument.1">
                  <p:embed/>
                  <p:pic>
                    <p:nvPicPr>
                      <p:cNvPr id="2" name="Object 1" hidden="1"/>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8" name="Subtitle 2"/>
          <p:cNvSpPr>
            <a:spLocks noGrp="1"/>
          </p:cNvSpPr>
          <p:nvPr>
            <p:ph type="subTitle" idx="1" hasCustomPrompt="1"/>
          </p:nvPr>
        </p:nvSpPr>
        <p:spPr>
          <a:xfrm>
            <a:off x="711916" y="4797429"/>
            <a:ext cx="73152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2"/>
          <p:cNvSpPr>
            <a:spLocks noGrp="1"/>
          </p:cNvSpPr>
          <p:nvPr>
            <p:ph type="body" idx="17"/>
          </p:nvPr>
        </p:nvSpPr>
        <p:spPr>
          <a:xfrm>
            <a:off x="711918" y="5998464"/>
            <a:ext cx="3854751"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p:cNvSpPr>
            <a:spLocks noGrp="1"/>
          </p:cNvSpPr>
          <p:nvPr>
            <p:ph type="ctrTitle" hasCustomPrompt="1"/>
          </p:nvPr>
        </p:nvSpPr>
        <p:spPr>
          <a:xfrm>
            <a:off x="711200" y="3488801"/>
            <a:ext cx="7315917"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a:t>CLICK TO EDIT MASTER TITLE STYLE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4798" y="1284509"/>
            <a:ext cx="2710402" cy="1355201"/>
          </a:xfrm>
          <a:prstGeom prst="rect">
            <a:avLst/>
          </a:prstGeom>
        </p:spPr>
      </p:pic>
      <p:pic>
        <p:nvPicPr>
          <p:cNvPr id="13" name="Picture 12"/>
          <p:cNvPicPr>
            <a:picLocks noChangeAspect="1"/>
          </p:cNvPicPr>
          <p:nvPr userDrawn="1"/>
        </p:nvPicPr>
        <p:blipFill rotWithShape="1">
          <a:blip r:embed="rId8" cstate="print">
            <a:extLst>
              <a:ext uri="{28A0092B-C50C-407E-A947-70E740481C1C}">
                <a14:useLocalDpi xmlns:a14="http://schemas.microsoft.com/office/drawing/2010/main" val="0"/>
              </a:ext>
            </a:extLst>
          </a:blip>
          <a:srcRect l="68380" t="10444" b="26695"/>
          <a:stretch/>
        </p:blipFill>
        <p:spPr>
          <a:xfrm flipH="1">
            <a:off x="7546794" y="0"/>
            <a:ext cx="4645206" cy="6858000"/>
          </a:xfrm>
          <a:prstGeom prst="rect">
            <a:avLst/>
          </a:prstGeom>
        </p:spPr>
      </p:pic>
    </p:spTree>
    <p:extLst>
      <p:ext uri="{BB962C8B-B14F-4D97-AF65-F5344CB8AC3E}">
        <p14:creationId xmlns:p14="http://schemas.microsoft.com/office/powerpoint/2010/main" val="715620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Title only 3">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8"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a:xfrm>
            <a:off x="792480" y="1280160"/>
            <a:ext cx="10880429"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2" y="6373368"/>
            <a:ext cx="10887287"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248615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_Title only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2"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bwMode="gray">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bwMode="gray">
          <a:xfrm>
            <a:off x="792480" y="1280160"/>
            <a:ext cx="10880429" cy="315118"/>
          </a:xfrm>
        </p:spPr>
        <p:txBody>
          <a:bodyPr wrap="square" tIns="0" bIns="0" anchor="t" anchorCtr="0"/>
          <a:lstStyle>
            <a:lvl1pPr marL="0" indent="0">
              <a:lnSpc>
                <a:spcPct val="85000"/>
              </a:lnSpc>
              <a:spcBef>
                <a:spcPts val="0"/>
              </a:spcBef>
              <a:buNone/>
              <a:defRPr sz="14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3" name="Rectangle 12"/>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391901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ark Title Slide 2">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3074" name="think-cell Slide" r:id="rId5" imgW="540" imgH="541" progId="TCLayout.ActiveDocument.1">
                  <p:embed/>
                </p:oleObj>
              </mc:Choice>
              <mc:Fallback>
                <p:oleObj name="think-cell Slide" r:id="rId5" imgW="540" imgH="541" progId="TCLayout.ActiveDocument.1">
                  <p:embed/>
                  <p:pic>
                    <p:nvPicPr>
                      <p:cNvPr id="2" name="Object 1" hidden="1"/>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8" name="Subtitle 2"/>
          <p:cNvSpPr>
            <a:spLocks noGrp="1"/>
          </p:cNvSpPr>
          <p:nvPr>
            <p:ph type="subTitle" idx="1" hasCustomPrompt="1"/>
          </p:nvPr>
        </p:nvSpPr>
        <p:spPr>
          <a:xfrm>
            <a:off x="711916" y="4797429"/>
            <a:ext cx="73152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2"/>
          <p:cNvSpPr>
            <a:spLocks noGrp="1"/>
          </p:cNvSpPr>
          <p:nvPr>
            <p:ph type="body" idx="17"/>
          </p:nvPr>
        </p:nvSpPr>
        <p:spPr>
          <a:xfrm>
            <a:off x="711918" y="5998464"/>
            <a:ext cx="3854751"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p:cNvSpPr>
            <a:spLocks noGrp="1"/>
          </p:cNvSpPr>
          <p:nvPr>
            <p:ph type="ctrTitle" hasCustomPrompt="1"/>
          </p:nvPr>
        </p:nvSpPr>
        <p:spPr>
          <a:xfrm>
            <a:off x="711200" y="3488801"/>
            <a:ext cx="7315917"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a:t>CLICK TO EDIT MASTER TITLE STYLE</a:t>
            </a:r>
          </a:p>
        </p:txBody>
      </p:sp>
      <p:pic>
        <p:nvPicPr>
          <p:cNvPr id="11" name="Picture 10"/>
          <p:cNvPicPr>
            <a:picLocks noChangeAspect="1"/>
          </p:cNvPicPr>
          <p:nvPr userDrawn="1"/>
        </p:nvPicPr>
        <p:blipFill rotWithShape="1">
          <a:blip r:embed="rId7" cstate="print">
            <a:extLst>
              <a:ext uri="{28A0092B-C50C-407E-A947-70E740481C1C}">
                <a14:useLocalDpi xmlns:a14="http://schemas.microsoft.com/office/drawing/2010/main" val="0"/>
              </a:ext>
            </a:extLst>
          </a:blip>
          <a:srcRect l="68380" t="10444" b="26695"/>
          <a:stretch/>
        </p:blipFill>
        <p:spPr>
          <a:xfrm flipH="1">
            <a:off x="7546794" y="0"/>
            <a:ext cx="4645206" cy="6858000"/>
          </a:xfrm>
          <a:prstGeom prst="rect">
            <a:avLst/>
          </a:prstGeom>
        </p:spPr>
      </p:pic>
    </p:spTree>
    <p:extLst>
      <p:ext uri="{BB962C8B-B14F-4D97-AF65-F5344CB8AC3E}">
        <p14:creationId xmlns:p14="http://schemas.microsoft.com/office/powerpoint/2010/main" val="148503398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nly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bwMode="gray">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bwMode="gray">
          <a:xfrm>
            <a:off x="792480" y="1280160"/>
            <a:ext cx="10880429" cy="315118"/>
          </a:xfrm>
        </p:spPr>
        <p:txBody>
          <a:bodyPr wrap="square" tIns="0" bIns="0" anchor="t" anchorCtr="0"/>
          <a:lstStyle>
            <a:lvl1pPr marL="0" indent="0">
              <a:lnSpc>
                <a:spcPct val="85000"/>
              </a:lnSpc>
              <a:spcBef>
                <a:spcPts val="0"/>
              </a:spcBef>
              <a:buNone/>
              <a:defRPr sz="14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3" name="Rectangle 12"/>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4273701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only 2">
    <p:bg>
      <p:bgPr>
        <a:solidFill>
          <a:srgbClr val="EFEFE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2"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Tree>
    <p:extLst>
      <p:ext uri="{BB962C8B-B14F-4D97-AF65-F5344CB8AC3E}">
        <p14:creationId xmlns:p14="http://schemas.microsoft.com/office/powerpoint/2010/main" val="2815436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ark Divder Slide ">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6146" name="think-cell Slide" r:id="rId5" imgW="540" imgH="541" progId="TCLayout.ActiveDocument.1">
                  <p:embed/>
                </p:oleObj>
              </mc:Choice>
              <mc:Fallback>
                <p:oleObj name="think-cell Slide" r:id="rId5" imgW="540" imgH="541" progId="TCLayout.ActiveDocument.1">
                  <p:embed/>
                  <p:pic>
                    <p:nvPicPr>
                      <p:cNvPr id="8" name="Object 7" hidden="1"/>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2" name="Title 1"/>
          <p:cNvSpPr>
            <a:spLocks noGrp="1"/>
          </p:cNvSpPr>
          <p:nvPr>
            <p:ph type="title"/>
          </p:nvPr>
        </p:nvSpPr>
        <p:spPr bwMode="gray">
          <a:xfrm>
            <a:off x="2639271" y="3181946"/>
            <a:ext cx="9305080" cy="585216"/>
          </a:xfrm>
        </p:spPr>
        <p:txBody>
          <a:bodyPr wrap="square" anchor="t">
            <a:normAutofit/>
          </a:bodyPr>
          <a:lstStyle>
            <a:lvl1pPr algn="ctr">
              <a:defRPr sz="2800" b="0" cap="all"/>
            </a:lvl1pPr>
          </a:lstStyle>
          <a:p>
            <a:r>
              <a:rPr lang="en-US"/>
              <a:t>Click to edit Master title style</a:t>
            </a:r>
            <a:endParaRPr lang="en-US" dirty="0"/>
          </a:p>
        </p:txBody>
      </p:sp>
      <p:sp>
        <p:nvSpPr>
          <p:cNvPr id="4" name="Rectangle 3"/>
          <p:cNvSpPr/>
          <p:nvPr userDrawn="1"/>
        </p:nvSpPr>
        <p:spPr bwMode="invGray">
          <a:xfrm>
            <a:off x="7924800" y="0"/>
            <a:ext cx="3454400" cy="381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userDrawn="1"/>
        </p:nvPicPr>
        <p:blipFill rotWithShape="1">
          <a:blip r:embed="rId7" cstate="print">
            <a:extLst>
              <a:ext uri="{28A0092B-C50C-407E-A947-70E740481C1C}">
                <a14:useLocalDpi xmlns:a14="http://schemas.microsoft.com/office/drawing/2010/main" val="0"/>
              </a:ext>
            </a:extLst>
          </a:blip>
          <a:srcRect l="63175" b="10909"/>
          <a:stretch/>
        </p:blipFill>
        <p:spPr>
          <a:xfrm>
            <a:off x="0" y="12700"/>
            <a:ext cx="3810000" cy="6845300"/>
          </a:xfrm>
          <a:prstGeom prst="rect">
            <a:avLst/>
          </a:prstGeom>
        </p:spPr>
      </p:pic>
    </p:spTree>
    <p:extLst>
      <p:ext uri="{BB962C8B-B14F-4D97-AF65-F5344CB8AC3E}">
        <p14:creationId xmlns:p14="http://schemas.microsoft.com/office/powerpoint/2010/main" val="250409360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ark Final Slide">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0" name="think-cell Slide" r:id="rId5" imgW="540" imgH="541" progId="TCLayout.ActiveDocument.1">
                  <p:embed/>
                </p:oleObj>
              </mc:Choice>
              <mc:Fallback>
                <p:oleObj name="think-cell Slide" r:id="rId5" imgW="540" imgH="541"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1700711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2_Title only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a:xfrm>
            <a:off x="792480" y="1280160"/>
            <a:ext cx="10880429"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2" y="6373368"/>
            <a:ext cx="10887287"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689602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Title Slide 2">
    <p:spTree>
      <p:nvGrpSpPr>
        <p:cNvPr id="1" name=""/>
        <p:cNvGrpSpPr/>
        <p:nvPr/>
      </p:nvGrpSpPr>
      <p:grpSpPr>
        <a:xfrm>
          <a:off x="0" y="0"/>
          <a:ext cx="0" cy="0"/>
          <a:chOff x="0" y="0"/>
          <a:chExt cx="0" cy="0"/>
        </a:xfrm>
      </p:grpSpPr>
      <p:sp>
        <p:nvSpPr>
          <p:cNvPr id="12" name="Text Placeholder 2"/>
          <p:cNvSpPr>
            <a:spLocks noGrp="1"/>
          </p:cNvSpPr>
          <p:nvPr>
            <p:ph type="body" idx="17"/>
          </p:nvPr>
        </p:nvSpPr>
        <p:spPr bwMode="gray">
          <a:xfrm>
            <a:off x="8058914" y="5998464"/>
            <a:ext cx="3854751" cy="697394"/>
          </a:xfrm>
        </p:spPr>
        <p:txBody>
          <a:bodyPr wrap="square" anchor="b" anchorCtr="0"/>
          <a:lstStyle>
            <a:lvl1pPr marL="0" indent="0" algn="r">
              <a:lnSpc>
                <a:spcPct val="100000"/>
              </a:lnSpc>
              <a:spcBef>
                <a:spcPts val="0"/>
              </a:spcBef>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ctrTitle" hasCustomPrompt="1"/>
          </p:nvPr>
        </p:nvSpPr>
        <p:spPr bwMode="gray">
          <a:xfrm>
            <a:off x="4368802" y="2835276"/>
            <a:ext cx="7556804" cy="1310218"/>
          </a:xfrm>
        </p:spPr>
        <p:txBody>
          <a:bodyPr wrap="square" tIns="0" bIns="0">
            <a:noAutofit/>
          </a:bodyPr>
          <a:lstStyle>
            <a:lvl1pPr algn="r">
              <a:lnSpc>
                <a:spcPct val="80000"/>
              </a:lnSpc>
              <a:tabLst>
                <a:tab pos="508000" algn="l"/>
              </a:tabLst>
              <a:defRPr sz="4500" b="0" cap="all" baseline="0">
                <a:solidFill>
                  <a:srgbClr val="44546A"/>
                </a:solidFill>
              </a:defRPr>
            </a:lvl1pPr>
          </a:lstStyle>
          <a:p>
            <a:r>
              <a:rPr lang="en-US" dirty="0"/>
              <a:t>CLICK TO EDIT MASTER TITLE STYLE</a:t>
            </a:r>
          </a:p>
        </p:txBody>
      </p:sp>
      <p:sp>
        <p:nvSpPr>
          <p:cNvPr id="3" name="Subtitle 2"/>
          <p:cNvSpPr>
            <a:spLocks noGrp="1"/>
          </p:cNvSpPr>
          <p:nvPr>
            <p:ph type="subTitle" idx="1" hasCustomPrompt="1"/>
          </p:nvPr>
        </p:nvSpPr>
        <p:spPr bwMode="gray">
          <a:xfrm>
            <a:off x="4368802" y="4154504"/>
            <a:ext cx="7556804" cy="569896"/>
          </a:xfrm>
        </p:spPr>
        <p:txBody>
          <a:bodyPr wrap="square"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86800" y="1066800"/>
            <a:ext cx="3170238" cy="1585119"/>
          </a:xfrm>
          <a:prstGeom prst="rect">
            <a:avLst/>
          </a:prstGeom>
        </p:spPr>
      </p:pic>
    </p:spTree>
    <p:extLst>
      <p:ext uri="{BB962C8B-B14F-4D97-AF65-F5344CB8AC3E}">
        <p14:creationId xmlns:p14="http://schemas.microsoft.com/office/powerpoint/2010/main" val="2534627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Title Slide 2">
    <p:spTree>
      <p:nvGrpSpPr>
        <p:cNvPr id="1" name=""/>
        <p:cNvGrpSpPr/>
        <p:nvPr/>
      </p:nvGrpSpPr>
      <p:grpSpPr>
        <a:xfrm>
          <a:off x="0" y="0"/>
          <a:ext cx="0" cy="0"/>
          <a:chOff x="0" y="0"/>
          <a:chExt cx="0" cy="0"/>
        </a:xfrm>
      </p:grpSpPr>
      <p:sp>
        <p:nvSpPr>
          <p:cNvPr id="12" name="Text Placeholder 2"/>
          <p:cNvSpPr>
            <a:spLocks noGrp="1"/>
          </p:cNvSpPr>
          <p:nvPr>
            <p:ph type="body" idx="17"/>
          </p:nvPr>
        </p:nvSpPr>
        <p:spPr bwMode="gray">
          <a:xfrm>
            <a:off x="8058914" y="5998464"/>
            <a:ext cx="3854751" cy="697394"/>
          </a:xfrm>
        </p:spPr>
        <p:txBody>
          <a:bodyPr wrap="square" anchor="b" anchorCtr="0"/>
          <a:lstStyle>
            <a:lvl1pPr marL="0" indent="0" algn="r">
              <a:lnSpc>
                <a:spcPct val="100000"/>
              </a:lnSpc>
              <a:spcBef>
                <a:spcPts val="0"/>
              </a:spcBef>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ctrTitle" hasCustomPrompt="1"/>
          </p:nvPr>
        </p:nvSpPr>
        <p:spPr bwMode="gray">
          <a:xfrm>
            <a:off x="4368802" y="2835276"/>
            <a:ext cx="7556804" cy="1310218"/>
          </a:xfrm>
        </p:spPr>
        <p:txBody>
          <a:bodyPr wrap="square" tIns="0" bIns="0">
            <a:noAutofit/>
          </a:bodyPr>
          <a:lstStyle>
            <a:lvl1pPr algn="r">
              <a:lnSpc>
                <a:spcPct val="80000"/>
              </a:lnSpc>
              <a:tabLst>
                <a:tab pos="508000" algn="l"/>
              </a:tabLst>
              <a:defRPr sz="4500" b="0" cap="all" baseline="0">
                <a:solidFill>
                  <a:srgbClr val="44546A"/>
                </a:solidFill>
              </a:defRPr>
            </a:lvl1pPr>
          </a:lstStyle>
          <a:p>
            <a:r>
              <a:rPr lang="en-US" dirty="0"/>
              <a:t>CLICK TO EDIT MASTER TITLE STYLE</a:t>
            </a:r>
          </a:p>
        </p:txBody>
      </p:sp>
      <p:sp>
        <p:nvSpPr>
          <p:cNvPr id="3" name="Subtitle 2"/>
          <p:cNvSpPr>
            <a:spLocks noGrp="1"/>
          </p:cNvSpPr>
          <p:nvPr>
            <p:ph type="subTitle" idx="1" hasCustomPrompt="1"/>
          </p:nvPr>
        </p:nvSpPr>
        <p:spPr bwMode="gray">
          <a:xfrm>
            <a:off x="4368802" y="4154504"/>
            <a:ext cx="7556804" cy="569896"/>
          </a:xfrm>
        </p:spPr>
        <p:txBody>
          <a:bodyPr wrap="square"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286075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4"/>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026" name="think-cell Slide" r:id="rId15" imgW="540" imgH="541" progId="TCLayout.ActiveDocument.1">
                  <p:embed/>
                </p:oleObj>
              </mc:Choice>
              <mc:Fallback>
                <p:oleObj name="think-cell Slide" r:id="rId15" imgW="540" imgH="541" progId="TCLayout.ActiveDocument.1">
                  <p:embed/>
                  <p:pic>
                    <p:nvPicPr>
                      <p:cNvPr id="4" name="Object 3" hidden="1"/>
                      <p:cNvPicPr/>
                      <p:nvPr/>
                    </p:nvPicPr>
                    <p:blipFill>
                      <a:blip r:embed="rId16"/>
                      <a:stretch>
                        <a:fillRect/>
                      </a:stretch>
                    </p:blipFill>
                    <p:spPr>
                      <a:xfrm>
                        <a:off x="2119" y="1591"/>
                        <a:ext cx="2116" cy="1587"/>
                      </a:xfrm>
                      <a:prstGeom prst="rect">
                        <a:avLst/>
                      </a:prstGeom>
                    </p:spPr>
                  </p:pic>
                </p:oleObj>
              </mc:Fallback>
            </mc:AlternateContent>
          </a:graphicData>
        </a:graphic>
      </p:graphicFrame>
      <p:sp>
        <p:nvSpPr>
          <p:cNvPr id="11" name="Rectangle 10"/>
          <p:cNvSpPr/>
          <p:nvPr/>
        </p:nvSpPr>
        <p:spPr bwMode="gray">
          <a:xfrm rot="16200000">
            <a:off x="-1051632" y="1091630"/>
            <a:ext cx="2382383" cy="184666"/>
          </a:xfrm>
          <a:prstGeom prst="rect">
            <a:avLst/>
          </a:prstGeom>
        </p:spPr>
        <p:txBody>
          <a:bodyPr wrap="none">
            <a:spAutoFit/>
          </a:bodyPr>
          <a:lstStyle/>
          <a:p>
            <a:pPr>
              <a:spcBef>
                <a:spcPct val="50000"/>
              </a:spcBef>
            </a:pPr>
            <a:r>
              <a:rPr lang="en-US" sz="600" dirty="0">
                <a:solidFill>
                  <a:srgbClr val="5F5F5F"/>
                </a:solidFill>
                <a:cs typeface="Calibri"/>
              </a:rPr>
              <a:t>Copyright ©2016  The Nielsen Company. Confidential and proprietary.</a:t>
            </a:r>
          </a:p>
        </p:txBody>
      </p:sp>
      <p:sp>
        <p:nvSpPr>
          <p:cNvPr id="2" name="Title Placeholder 1"/>
          <p:cNvSpPr>
            <a:spLocks noGrp="1"/>
          </p:cNvSpPr>
          <p:nvPr>
            <p:ph type="title"/>
          </p:nvPr>
        </p:nvSpPr>
        <p:spPr bwMode="gray">
          <a:xfrm>
            <a:off x="792482" y="152400"/>
            <a:ext cx="10887287" cy="1095756"/>
          </a:xfrm>
          <a:prstGeom prst="rect">
            <a:avLst/>
          </a:prstGeom>
        </p:spPr>
        <p:txBody>
          <a:bodyPr vert="horz" wrap="square" lIns="91440" tIns="0" rIns="91440" bIns="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792480" y="2020824"/>
            <a:ext cx="10887288" cy="407822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75495308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71" r:id="rId10"/>
    <p:sldLayoutId id="2147483772" r:id="rId11"/>
  </p:sldLayoutIdLst>
  <p:hf sldNum="0" hdr="0" ftr="0" dt="0"/>
  <p:txStyles>
    <p:title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p:titleStyle>
    <p:body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4.xml"/><Relationship Id="rId7" Type="http://schemas.openxmlformats.org/officeDocument/2006/relationships/image" Target="../media/image9.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2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3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openxmlformats.org/officeDocument/2006/relationships/chart" Target="../charts/chart35.xml"/><Relationship Id="rId3" Type="http://schemas.openxmlformats.org/officeDocument/2006/relationships/slideLayout" Target="../slideLayouts/slideLayout10.xml"/><Relationship Id="rId7" Type="http://schemas.openxmlformats.org/officeDocument/2006/relationships/chart" Target="../charts/chart34.xml"/><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chart" Target="../charts/chart33.x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3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chart" Target="../charts/chart41.xm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chart" Target="../charts/chart40.xml"/><Relationship Id="rId5" Type="http://schemas.openxmlformats.org/officeDocument/2006/relationships/image" Target="../media/image1.emf"/><Relationship Id="rId4" Type="http://schemas.openxmlformats.org/officeDocument/2006/relationships/oleObject" Target="../embeddings/oleObject20.bin"/></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chart" Target="../charts/chart42.xml"/><Relationship Id="rId5" Type="http://schemas.openxmlformats.org/officeDocument/2006/relationships/image" Target="../media/image1.emf"/><Relationship Id="rId4" Type="http://schemas.openxmlformats.org/officeDocument/2006/relationships/oleObject" Target="../embeddings/oleObject21.bin"/></Relationships>
</file>

<file path=ppt/slides/_rels/slide37.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chart" Target="../charts/chart3.xml"/><Relationship Id="rId1" Type="http://schemas.openxmlformats.org/officeDocument/2006/relationships/slideLayout" Target="../slideLayouts/slideLayout10.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chart" Target="../charts/chart13.xml"/><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chart" Target="../charts/chart12.xml"/><Relationship Id="rId5" Type="http://schemas.openxmlformats.org/officeDocument/2006/relationships/image" Target="../media/image1.emf"/><Relationship Id="rId4"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6"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0" y="815787"/>
            <a:ext cx="4648200" cy="2460813"/>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8400" y="5281802"/>
            <a:ext cx="1975499" cy="693400"/>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11777" y="5029200"/>
            <a:ext cx="1887844" cy="943921"/>
          </a:xfrm>
          <a:prstGeom prst="rect">
            <a:avLst/>
          </a:prstGeom>
        </p:spPr>
      </p:pic>
      <p:sp>
        <p:nvSpPr>
          <p:cNvPr id="9" name="Rectangle 8"/>
          <p:cNvSpPr/>
          <p:nvPr/>
        </p:nvSpPr>
        <p:spPr>
          <a:xfrm>
            <a:off x="3429000" y="6457890"/>
            <a:ext cx="5334000" cy="40011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40" tIns="91440" rIns="91440" bIns="91440" rtlCol="0" anchor="ctr">
            <a:spAutoFit/>
          </a:bodyPr>
          <a:lstStyle/>
          <a:p>
            <a:pPr algn="ctr"/>
            <a:r>
              <a:rPr lang="en-US" sz="1400" b="1" dirty="0">
                <a:solidFill>
                  <a:srgbClr val="FFFFFF"/>
                </a:solidFill>
                <a:latin typeface="Segoe UI" panose="020B0502040204020203" pitchFamily="34" charset="0"/>
                <a:cs typeface="Segoe UI" panose="020B0502040204020203" pitchFamily="34" charset="0"/>
              </a:rPr>
              <a:t>Field Date:  </a:t>
            </a:r>
            <a:r>
              <a:rPr lang="en-US" sz="1400" dirty="0">
                <a:solidFill>
                  <a:srgbClr val="FFFFFF"/>
                </a:solidFill>
                <a:latin typeface="Segoe UI" panose="020B0502040204020203" pitchFamily="34" charset="0"/>
                <a:cs typeface="Segoe UI" panose="020B0502040204020203" pitchFamily="34" charset="0"/>
              </a:rPr>
              <a:t>August 17-22, 2017</a:t>
            </a:r>
          </a:p>
        </p:txBody>
      </p:sp>
    </p:spTree>
    <p:extLst>
      <p:ext uri="{BB962C8B-B14F-4D97-AF65-F5344CB8AC3E}">
        <p14:creationId xmlns:p14="http://schemas.microsoft.com/office/powerpoint/2010/main" val="1986575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68332"/>
            <a:ext cx="10332720" cy="571500"/>
          </a:xfrm>
        </p:spPr>
        <p:txBody>
          <a:bodyPr/>
          <a:lstStyle/>
          <a:p>
            <a:r>
              <a:rPr lang="en-US" dirty="0"/>
              <a:t/>
            </a:r>
            <a:br>
              <a:rPr lang="en-US" dirty="0"/>
            </a:br>
            <a:r>
              <a:rPr lang="en-US" dirty="0"/>
              <a:t/>
            </a:r>
            <a:br>
              <a:rPr lang="en-US" dirty="0"/>
            </a:br>
            <a:r>
              <a:rPr lang="en-US" dirty="0"/>
              <a:t>over half of voters approve of the job president trump is doing on stimulating jobs, the economy, and fighting terrorism</a:t>
            </a:r>
          </a:p>
        </p:txBody>
      </p:sp>
      <p:sp>
        <p:nvSpPr>
          <p:cNvPr id="3" name="Text Placeholder 2"/>
          <p:cNvSpPr>
            <a:spLocks noGrp="1"/>
          </p:cNvSpPr>
          <p:nvPr>
            <p:ph type="body" idx="13"/>
          </p:nvPr>
        </p:nvSpPr>
        <p:spPr>
          <a:xfrm>
            <a:off x="792480" y="1280159"/>
            <a:ext cx="10567585" cy="333145"/>
          </a:xfrm>
        </p:spPr>
        <p:txBody>
          <a:bodyPr/>
          <a:lstStyle/>
          <a:p>
            <a:r>
              <a:rPr lang="en-US" dirty="0"/>
              <a:t>However, more than half disapprove of the job </a:t>
            </a:r>
            <a:r>
              <a:rPr lang="en-US" dirty="0">
                <a:solidFill>
                  <a:srgbClr val="44546A"/>
                </a:solidFill>
              </a:rPr>
              <a:t>President </a:t>
            </a:r>
            <a:r>
              <a:rPr lang="en-US" dirty="0"/>
              <a:t>Trump is doing on administering the government, foreign affairs, and immigration.</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(n=2263) </a:t>
            </a:r>
          </a:p>
          <a:p>
            <a:r>
              <a:rPr lang="en-US" dirty="0">
                <a:solidFill>
                  <a:srgbClr val="262626"/>
                </a:solidFill>
                <a:ea typeface="MS Mincho" panose="02020609040205080304" pitchFamily="49" charset="-128"/>
              </a:rPr>
              <a:t>M3A. Do you approve or disapprove of the job President Trump is doing on …?</a:t>
            </a:r>
          </a:p>
        </p:txBody>
      </p:sp>
      <p:graphicFrame>
        <p:nvGraphicFramePr>
          <p:cNvPr id="6" name="Chart 5"/>
          <p:cNvGraphicFramePr/>
          <p:nvPr>
            <p:extLst>
              <p:ext uri="{D42A27DB-BD31-4B8C-83A1-F6EECF244321}">
                <p14:modId xmlns:p14="http://schemas.microsoft.com/office/powerpoint/2010/main" val="894444844"/>
              </p:ext>
            </p:extLst>
          </p:nvPr>
        </p:nvGraphicFramePr>
        <p:xfrm>
          <a:off x="2286000" y="1828800"/>
          <a:ext cx="8268470" cy="43434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921292" y="2437175"/>
            <a:ext cx="9289503" cy="665720"/>
            <a:chOff x="929760" y="1803068"/>
            <a:chExt cx="9289503" cy="665720"/>
          </a:xfrm>
        </p:grpSpPr>
        <p:sp>
          <p:nvSpPr>
            <p:cNvPr id="9" name="Left Bracket 8"/>
            <p:cNvSpPr/>
            <p:nvPr/>
          </p:nvSpPr>
          <p:spPr>
            <a:xfrm rot="5400000">
              <a:off x="4202893" y="195951"/>
              <a:ext cx="60875" cy="3877742"/>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10" name="Left Bracket 9"/>
            <p:cNvSpPr/>
            <p:nvPr/>
          </p:nvSpPr>
          <p:spPr>
            <a:xfrm rot="5400000">
              <a:off x="8181846" y="127842"/>
              <a:ext cx="57944" cy="4016891"/>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12" name="Rectangle 11"/>
            <p:cNvSpPr/>
            <p:nvPr/>
          </p:nvSpPr>
          <p:spPr>
            <a:xfrm>
              <a:off x="929760" y="2130234"/>
              <a:ext cx="1326069" cy="338554"/>
            </a:xfrm>
            <a:prstGeom prst="rect">
              <a:avLst/>
            </a:prstGeom>
          </p:spPr>
          <p:txBody>
            <a:bodyPr wrap="none">
              <a:spAutoFit/>
            </a:bodyPr>
            <a:lstStyle/>
            <a:p>
              <a:pPr algn="r"/>
              <a:r>
                <a:rPr lang="en-US" sz="1600" b="1" dirty="0">
                  <a:solidFill>
                    <a:srgbClr val="707276"/>
                  </a:solidFill>
                </a:rPr>
                <a:t>The economy</a:t>
              </a:r>
              <a:endParaRPr lang="en-US" sz="1600" dirty="0">
                <a:solidFill>
                  <a:srgbClr val="5F5F5F"/>
                </a:solidFill>
              </a:endParaRPr>
            </a:p>
          </p:txBody>
        </p:sp>
        <p:sp>
          <p:nvSpPr>
            <p:cNvPr id="28" name="Rectangle 27"/>
            <p:cNvSpPr/>
            <p:nvPr/>
          </p:nvSpPr>
          <p:spPr>
            <a:xfrm>
              <a:off x="3794759" y="1863896"/>
              <a:ext cx="1200971" cy="276999"/>
            </a:xfrm>
            <a:prstGeom prst="rect">
              <a:avLst/>
            </a:prstGeom>
          </p:spPr>
          <p:txBody>
            <a:bodyPr wrap="none">
              <a:spAutoFit/>
            </a:bodyPr>
            <a:lstStyle/>
            <a:p>
              <a:pPr algn="ctr">
                <a:defRPr/>
              </a:pPr>
              <a:r>
                <a:rPr lang="en-US" sz="1200" b="1" kern="0" dirty="0">
                  <a:solidFill>
                    <a:srgbClr val="A10028"/>
                  </a:solidFill>
                </a:rPr>
                <a:t>48% disapprove</a:t>
              </a:r>
            </a:p>
          </p:txBody>
        </p:sp>
        <p:sp>
          <p:nvSpPr>
            <p:cNvPr id="34" name="Rectangle 33"/>
            <p:cNvSpPr/>
            <p:nvPr/>
          </p:nvSpPr>
          <p:spPr>
            <a:xfrm>
              <a:off x="7923243" y="1803068"/>
              <a:ext cx="1018227" cy="276999"/>
            </a:xfrm>
            <a:prstGeom prst="rect">
              <a:avLst/>
            </a:prstGeom>
          </p:spPr>
          <p:txBody>
            <a:bodyPr wrap="none">
              <a:spAutoFit/>
            </a:bodyPr>
            <a:lstStyle/>
            <a:p>
              <a:pPr algn="ctr">
                <a:defRPr/>
              </a:pPr>
              <a:r>
                <a:rPr lang="en-US" sz="1200" b="1" kern="0" dirty="0">
                  <a:solidFill>
                    <a:srgbClr val="009DD9"/>
                  </a:solidFill>
                </a:rPr>
                <a:t>52% approve</a:t>
              </a:r>
            </a:p>
          </p:txBody>
        </p:sp>
      </p:grpSp>
      <p:grpSp>
        <p:nvGrpSpPr>
          <p:cNvPr id="7" name="Group 6"/>
          <p:cNvGrpSpPr/>
          <p:nvPr/>
        </p:nvGrpSpPr>
        <p:grpSpPr>
          <a:xfrm>
            <a:off x="824334" y="4506599"/>
            <a:ext cx="9386462" cy="638751"/>
            <a:chOff x="858202" y="2508715"/>
            <a:chExt cx="9386462" cy="638751"/>
          </a:xfrm>
        </p:grpSpPr>
        <p:sp>
          <p:nvSpPr>
            <p:cNvPr id="13" name="Rectangle 12"/>
            <p:cNvSpPr/>
            <p:nvPr/>
          </p:nvSpPr>
          <p:spPr>
            <a:xfrm>
              <a:off x="858202" y="2808912"/>
              <a:ext cx="1397627" cy="338554"/>
            </a:xfrm>
            <a:prstGeom prst="rect">
              <a:avLst/>
            </a:prstGeom>
          </p:spPr>
          <p:txBody>
            <a:bodyPr wrap="none">
              <a:spAutoFit/>
            </a:bodyPr>
            <a:lstStyle/>
            <a:p>
              <a:pPr algn="r"/>
              <a:r>
                <a:rPr lang="en-US" sz="1600" b="1" dirty="0">
                  <a:solidFill>
                    <a:srgbClr val="707276"/>
                  </a:solidFill>
                </a:rPr>
                <a:t>Foreign affairs</a:t>
              </a:r>
              <a:endParaRPr lang="en-US" sz="1600" dirty="0">
                <a:solidFill>
                  <a:srgbClr val="5F5F5F"/>
                </a:solidFill>
              </a:endParaRPr>
            </a:p>
          </p:txBody>
        </p:sp>
        <p:sp>
          <p:nvSpPr>
            <p:cNvPr id="18" name="Left Bracket 17"/>
            <p:cNvSpPr/>
            <p:nvPr/>
          </p:nvSpPr>
          <p:spPr>
            <a:xfrm rot="5400000">
              <a:off x="4572152" y="515679"/>
              <a:ext cx="45719" cy="4550297"/>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19" name="Left Bracket 18"/>
            <p:cNvSpPr/>
            <p:nvPr/>
          </p:nvSpPr>
          <p:spPr>
            <a:xfrm rot="5400000">
              <a:off x="8565019" y="1134044"/>
              <a:ext cx="48826" cy="3310464"/>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29" name="Rectangle 28"/>
            <p:cNvSpPr/>
            <p:nvPr/>
          </p:nvSpPr>
          <p:spPr>
            <a:xfrm>
              <a:off x="3683645" y="2508715"/>
              <a:ext cx="1200971" cy="276999"/>
            </a:xfrm>
            <a:prstGeom prst="rect">
              <a:avLst/>
            </a:prstGeom>
          </p:spPr>
          <p:txBody>
            <a:bodyPr wrap="none">
              <a:spAutoFit/>
            </a:bodyPr>
            <a:lstStyle/>
            <a:p>
              <a:pPr algn="ctr">
                <a:defRPr/>
              </a:pPr>
              <a:r>
                <a:rPr lang="en-US" sz="1200" b="1" kern="0" dirty="0">
                  <a:solidFill>
                    <a:srgbClr val="A10028"/>
                  </a:solidFill>
                </a:rPr>
                <a:t>58% disapprove</a:t>
              </a:r>
            </a:p>
          </p:txBody>
        </p:sp>
        <p:sp>
          <p:nvSpPr>
            <p:cNvPr id="35" name="Rectangle 34"/>
            <p:cNvSpPr/>
            <p:nvPr/>
          </p:nvSpPr>
          <p:spPr>
            <a:xfrm>
              <a:off x="7950845" y="2515538"/>
              <a:ext cx="1018227" cy="276999"/>
            </a:xfrm>
            <a:prstGeom prst="rect">
              <a:avLst/>
            </a:prstGeom>
          </p:spPr>
          <p:txBody>
            <a:bodyPr wrap="none">
              <a:spAutoFit/>
            </a:bodyPr>
            <a:lstStyle/>
            <a:p>
              <a:pPr algn="ctr">
                <a:defRPr/>
              </a:pPr>
              <a:r>
                <a:rPr lang="en-US" sz="1200" b="1" kern="0" dirty="0">
                  <a:solidFill>
                    <a:srgbClr val="009DD9"/>
                  </a:solidFill>
                </a:rPr>
                <a:t>42% approve</a:t>
              </a:r>
            </a:p>
          </p:txBody>
        </p:sp>
      </p:grpSp>
      <p:grpSp>
        <p:nvGrpSpPr>
          <p:cNvPr id="8" name="Group 7"/>
          <p:cNvGrpSpPr/>
          <p:nvPr/>
        </p:nvGrpSpPr>
        <p:grpSpPr>
          <a:xfrm>
            <a:off x="547220" y="3191669"/>
            <a:ext cx="9663575" cy="620827"/>
            <a:chOff x="547220" y="3191669"/>
            <a:chExt cx="9663575" cy="620827"/>
          </a:xfrm>
        </p:grpSpPr>
        <p:sp>
          <p:nvSpPr>
            <p:cNvPr id="14" name="Rectangle 13"/>
            <p:cNvSpPr/>
            <p:nvPr/>
          </p:nvSpPr>
          <p:spPr>
            <a:xfrm>
              <a:off x="547220" y="3473942"/>
              <a:ext cx="1708609" cy="338554"/>
            </a:xfrm>
            <a:prstGeom prst="rect">
              <a:avLst/>
            </a:prstGeom>
          </p:spPr>
          <p:txBody>
            <a:bodyPr wrap="none">
              <a:spAutoFit/>
            </a:bodyPr>
            <a:lstStyle/>
            <a:p>
              <a:pPr algn="r"/>
              <a:r>
                <a:rPr lang="en-US" sz="1600" b="1" dirty="0">
                  <a:solidFill>
                    <a:srgbClr val="707276"/>
                  </a:solidFill>
                </a:rPr>
                <a:t>Fighting terrorism</a:t>
              </a:r>
              <a:endParaRPr lang="en-US" sz="1600" dirty="0">
                <a:solidFill>
                  <a:srgbClr val="5F5F5F"/>
                </a:solidFill>
              </a:endParaRPr>
            </a:p>
          </p:txBody>
        </p:sp>
        <p:sp>
          <p:nvSpPr>
            <p:cNvPr id="20" name="Left Bracket 19"/>
            <p:cNvSpPr/>
            <p:nvPr/>
          </p:nvSpPr>
          <p:spPr>
            <a:xfrm rot="5400000">
              <a:off x="4174437" y="1557765"/>
              <a:ext cx="70686" cy="3847566"/>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21" name="Left Bracket 20"/>
            <p:cNvSpPr/>
            <p:nvPr/>
          </p:nvSpPr>
          <p:spPr>
            <a:xfrm rot="5400000">
              <a:off x="8151921" y="1458017"/>
              <a:ext cx="70687" cy="4047061"/>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30" name="Rectangle 29"/>
            <p:cNvSpPr/>
            <p:nvPr/>
          </p:nvSpPr>
          <p:spPr>
            <a:xfrm>
              <a:off x="3683645" y="3191669"/>
              <a:ext cx="1200971" cy="276999"/>
            </a:xfrm>
            <a:prstGeom prst="rect">
              <a:avLst/>
            </a:prstGeom>
          </p:spPr>
          <p:txBody>
            <a:bodyPr wrap="none">
              <a:spAutoFit/>
            </a:bodyPr>
            <a:lstStyle/>
            <a:p>
              <a:pPr algn="ctr">
                <a:defRPr/>
              </a:pPr>
              <a:r>
                <a:rPr lang="en-US" sz="1200" b="1" kern="0" dirty="0">
                  <a:solidFill>
                    <a:srgbClr val="A10028"/>
                  </a:solidFill>
                </a:rPr>
                <a:t>49% disapprove</a:t>
              </a:r>
            </a:p>
          </p:txBody>
        </p:sp>
        <p:sp>
          <p:nvSpPr>
            <p:cNvPr id="36" name="Rectangle 35"/>
            <p:cNvSpPr/>
            <p:nvPr/>
          </p:nvSpPr>
          <p:spPr>
            <a:xfrm>
              <a:off x="7991415" y="3191669"/>
              <a:ext cx="1018227" cy="276999"/>
            </a:xfrm>
            <a:prstGeom prst="rect">
              <a:avLst/>
            </a:prstGeom>
          </p:spPr>
          <p:txBody>
            <a:bodyPr wrap="none">
              <a:spAutoFit/>
            </a:bodyPr>
            <a:lstStyle/>
            <a:p>
              <a:pPr algn="ctr">
                <a:defRPr/>
              </a:pPr>
              <a:r>
                <a:rPr lang="en-US" sz="1200" b="1" kern="0" dirty="0">
                  <a:solidFill>
                    <a:srgbClr val="009DD9"/>
                  </a:solidFill>
                </a:rPr>
                <a:t>51% approve</a:t>
              </a:r>
            </a:p>
          </p:txBody>
        </p:sp>
      </p:grpSp>
      <p:grpSp>
        <p:nvGrpSpPr>
          <p:cNvPr id="11" name="Group 10"/>
          <p:cNvGrpSpPr/>
          <p:nvPr/>
        </p:nvGrpSpPr>
        <p:grpSpPr>
          <a:xfrm>
            <a:off x="287870" y="5179635"/>
            <a:ext cx="9914459" cy="781332"/>
            <a:chOff x="304800" y="3859368"/>
            <a:chExt cx="9914459" cy="781332"/>
          </a:xfrm>
        </p:grpSpPr>
        <p:sp>
          <p:nvSpPr>
            <p:cNvPr id="15" name="Rectangle 14"/>
            <p:cNvSpPr/>
            <p:nvPr/>
          </p:nvSpPr>
          <p:spPr>
            <a:xfrm>
              <a:off x="304800" y="4055925"/>
              <a:ext cx="1951029" cy="584775"/>
            </a:xfrm>
            <a:prstGeom prst="rect">
              <a:avLst/>
            </a:prstGeom>
          </p:spPr>
          <p:txBody>
            <a:bodyPr wrap="square">
              <a:spAutoFit/>
            </a:bodyPr>
            <a:lstStyle/>
            <a:p>
              <a:pPr algn="r"/>
              <a:r>
                <a:rPr lang="en-US" sz="1600" b="1" dirty="0">
                  <a:solidFill>
                    <a:srgbClr val="707276"/>
                  </a:solidFill>
                </a:rPr>
                <a:t>Administering the government</a:t>
              </a:r>
              <a:endParaRPr lang="en-US" sz="1600" dirty="0">
                <a:solidFill>
                  <a:srgbClr val="5F5F5F"/>
                </a:solidFill>
              </a:endParaRPr>
            </a:p>
          </p:txBody>
        </p:sp>
        <p:sp>
          <p:nvSpPr>
            <p:cNvPr id="22" name="Left Bracket 21"/>
            <p:cNvSpPr/>
            <p:nvPr/>
          </p:nvSpPr>
          <p:spPr>
            <a:xfrm rot="5400000">
              <a:off x="4650527" y="1765778"/>
              <a:ext cx="49834" cy="4761967"/>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23" name="Left Bracket 22"/>
            <p:cNvSpPr/>
            <p:nvPr/>
          </p:nvSpPr>
          <p:spPr>
            <a:xfrm rot="5400000">
              <a:off x="8630069" y="2582492"/>
              <a:ext cx="45719" cy="3132661"/>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31" name="Rectangle 30"/>
            <p:cNvSpPr/>
            <p:nvPr/>
          </p:nvSpPr>
          <p:spPr>
            <a:xfrm>
              <a:off x="3683645" y="3859368"/>
              <a:ext cx="1200971" cy="276999"/>
            </a:xfrm>
            <a:prstGeom prst="rect">
              <a:avLst/>
            </a:prstGeom>
          </p:spPr>
          <p:txBody>
            <a:bodyPr wrap="none">
              <a:spAutoFit/>
            </a:bodyPr>
            <a:lstStyle/>
            <a:p>
              <a:pPr algn="ctr">
                <a:defRPr/>
              </a:pPr>
              <a:r>
                <a:rPr lang="en-US" sz="1200" b="1" kern="0" dirty="0">
                  <a:solidFill>
                    <a:srgbClr val="A10028"/>
                  </a:solidFill>
                </a:rPr>
                <a:t>61% disapprove</a:t>
              </a:r>
            </a:p>
          </p:txBody>
        </p:sp>
        <p:sp>
          <p:nvSpPr>
            <p:cNvPr id="37" name="Rectangle 36"/>
            <p:cNvSpPr/>
            <p:nvPr/>
          </p:nvSpPr>
          <p:spPr>
            <a:xfrm>
              <a:off x="8038394" y="3876740"/>
              <a:ext cx="1018227" cy="276999"/>
            </a:xfrm>
            <a:prstGeom prst="rect">
              <a:avLst/>
            </a:prstGeom>
          </p:spPr>
          <p:txBody>
            <a:bodyPr wrap="none">
              <a:spAutoFit/>
            </a:bodyPr>
            <a:lstStyle/>
            <a:p>
              <a:pPr algn="ctr">
                <a:defRPr/>
              </a:pPr>
              <a:r>
                <a:rPr lang="en-US" sz="1200" b="1" kern="0" dirty="0">
                  <a:solidFill>
                    <a:srgbClr val="009DD9"/>
                  </a:solidFill>
                </a:rPr>
                <a:t>39% approve</a:t>
              </a:r>
            </a:p>
          </p:txBody>
        </p:sp>
      </p:grpSp>
      <p:grpSp>
        <p:nvGrpSpPr>
          <p:cNvPr id="41" name="Group 40"/>
          <p:cNvGrpSpPr/>
          <p:nvPr/>
        </p:nvGrpSpPr>
        <p:grpSpPr>
          <a:xfrm>
            <a:off x="688669" y="1804436"/>
            <a:ext cx="9522127" cy="655285"/>
            <a:chOff x="697133" y="4545155"/>
            <a:chExt cx="9522127" cy="655285"/>
          </a:xfrm>
        </p:grpSpPr>
        <p:sp>
          <p:nvSpPr>
            <p:cNvPr id="16" name="Rectangle 15"/>
            <p:cNvSpPr/>
            <p:nvPr/>
          </p:nvSpPr>
          <p:spPr>
            <a:xfrm>
              <a:off x="697133" y="4861886"/>
              <a:ext cx="1558696" cy="338554"/>
            </a:xfrm>
            <a:prstGeom prst="rect">
              <a:avLst/>
            </a:prstGeom>
          </p:spPr>
          <p:txBody>
            <a:bodyPr wrap="none">
              <a:spAutoFit/>
            </a:bodyPr>
            <a:lstStyle/>
            <a:p>
              <a:pPr algn="r"/>
              <a:r>
                <a:rPr lang="en-US" sz="1600" b="1" dirty="0">
                  <a:solidFill>
                    <a:srgbClr val="707276"/>
                  </a:solidFill>
                </a:rPr>
                <a:t>Stimulating jobs</a:t>
              </a:r>
              <a:endParaRPr lang="en-US" sz="1600" dirty="0">
                <a:solidFill>
                  <a:srgbClr val="5F5F5F"/>
                </a:solidFill>
              </a:endParaRPr>
            </a:p>
          </p:txBody>
        </p:sp>
        <p:sp>
          <p:nvSpPr>
            <p:cNvPr id="24" name="Left Bracket 23"/>
            <p:cNvSpPr/>
            <p:nvPr/>
          </p:nvSpPr>
          <p:spPr>
            <a:xfrm rot="5400000">
              <a:off x="4134269" y="2964386"/>
              <a:ext cx="45721" cy="3725339"/>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25" name="Left Bracket 24"/>
            <p:cNvSpPr/>
            <p:nvPr/>
          </p:nvSpPr>
          <p:spPr>
            <a:xfrm rot="5400000">
              <a:off x="8106384" y="2764713"/>
              <a:ext cx="73392" cy="4152361"/>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32" name="Rectangle 31"/>
            <p:cNvSpPr/>
            <p:nvPr/>
          </p:nvSpPr>
          <p:spPr>
            <a:xfrm>
              <a:off x="3690815" y="4553962"/>
              <a:ext cx="1200971" cy="276999"/>
            </a:xfrm>
            <a:prstGeom prst="rect">
              <a:avLst/>
            </a:prstGeom>
          </p:spPr>
          <p:txBody>
            <a:bodyPr wrap="none">
              <a:spAutoFit/>
            </a:bodyPr>
            <a:lstStyle/>
            <a:p>
              <a:pPr algn="ctr">
                <a:defRPr/>
              </a:pPr>
              <a:r>
                <a:rPr lang="en-US" sz="1200" b="1" kern="0" dirty="0">
                  <a:solidFill>
                    <a:srgbClr val="A10028"/>
                  </a:solidFill>
                </a:rPr>
                <a:t>47% disapprove</a:t>
              </a:r>
            </a:p>
          </p:txBody>
        </p:sp>
        <p:sp>
          <p:nvSpPr>
            <p:cNvPr id="38" name="Rectangle 37"/>
            <p:cNvSpPr/>
            <p:nvPr/>
          </p:nvSpPr>
          <p:spPr>
            <a:xfrm>
              <a:off x="8067842" y="4545155"/>
              <a:ext cx="1018227" cy="276999"/>
            </a:xfrm>
            <a:prstGeom prst="rect">
              <a:avLst/>
            </a:prstGeom>
          </p:spPr>
          <p:txBody>
            <a:bodyPr wrap="none">
              <a:spAutoFit/>
            </a:bodyPr>
            <a:lstStyle/>
            <a:p>
              <a:pPr algn="ctr">
                <a:defRPr/>
              </a:pPr>
              <a:r>
                <a:rPr lang="en-US" sz="1200" b="1" kern="0" dirty="0">
                  <a:solidFill>
                    <a:srgbClr val="009DD9"/>
                  </a:solidFill>
                </a:rPr>
                <a:t>53% approve</a:t>
              </a:r>
            </a:p>
          </p:txBody>
        </p:sp>
      </p:grpSp>
      <p:grpSp>
        <p:nvGrpSpPr>
          <p:cNvPr id="43" name="Group 42"/>
          <p:cNvGrpSpPr/>
          <p:nvPr/>
        </p:nvGrpSpPr>
        <p:grpSpPr>
          <a:xfrm>
            <a:off x="975787" y="3835636"/>
            <a:ext cx="9218659" cy="600007"/>
            <a:chOff x="1026005" y="5207369"/>
            <a:chExt cx="9218659" cy="600007"/>
          </a:xfrm>
        </p:grpSpPr>
        <p:sp>
          <p:nvSpPr>
            <p:cNvPr id="17" name="Rectangle 16"/>
            <p:cNvSpPr/>
            <p:nvPr/>
          </p:nvSpPr>
          <p:spPr>
            <a:xfrm>
              <a:off x="1026005" y="5468822"/>
              <a:ext cx="1229824" cy="338554"/>
            </a:xfrm>
            <a:prstGeom prst="rect">
              <a:avLst/>
            </a:prstGeom>
          </p:spPr>
          <p:txBody>
            <a:bodyPr wrap="none">
              <a:spAutoFit/>
            </a:bodyPr>
            <a:lstStyle/>
            <a:p>
              <a:pPr algn="r"/>
              <a:r>
                <a:rPr lang="en-US" sz="1600" b="1" dirty="0">
                  <a:solidFill>
                    <a:srgbClr val="707276"/>
                  </a:solidFill>
                </a:rPr>
                <a:t>Immigration</a:t>
              </a:r>
              <a:endParaRPr lang="en-US" sz="1600" dirty="0">
                <a:solidFill>
                  <a:srgbClr val="5F5F5F"/>
                </a:solidFill>
              </a:endParaRPr>
            </a:p>
          </p:txBody>
        </p:sp>
        <p:sp>
          <p:nvSpPr>
            <p:cNvPr id="26" name="Left Bracket 25"/>
            <p:cNvSpPr/>
            <p:nvPr/>
          </p:nvSpPr>
          <p:spPr>
            <a:xfrm rot="5400000">
              <a:off x="4398585" y="3411522"/>
              <a:ext cx="45719" cy="4203163"/>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27" name="Left Bracket 26"/>
            <p:cNvSpPr/>
            <p:nvPr/>
          </p:nvSpPr>
          <p:spPr>
            <a:xfrm rot="5400000">
              <a:off x="8376070" y="3667373"/>
              <a:ext cx="45722" cy="3691466"/>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33" name="Rectangle 32"/>
            <p:cNvSpPr/>
            <p:nvPr/>
          </p:nvSpPr>
          <p:spPr>
            <a:xfrm>
              <a:off x="3681868" y="5207369"/>
              <a:ext cx="1200971" cy="276999"/>
            </a:xfrm>
            <a:prstGeom prst="rect">
              <a:avLst/>
            </a:prstGeom>
          </p:spPr>
          <p:txBody>
            <a:bodyPr wrap="none">
              <a:spAutoFit/>
            </a:bodyPr>
            <a:lstStyle/>
            <a:p>
              <a:pPr algn="ctr">
                <a:defRPr/>
              </a:pPr>
              <a:r>
                <a:rPr lang="en-US" sz="1200" b="1" kern="0" dirty="0">
                  <a:solidFill>
                    <a:srgbClr val="A10028"/>
                  </a:solidFill>
                </a:rPr>
                <a:t>53% disapprove</a:t>
              </a:r>
            </a:p>
          </p:txBody>
        </p:sp>
        <p:sp>
          <p:nvSpPr>
            <p:cNvPr id="39" name="Rectangle 38"/>
            <p:cNvSpPr/>
            <p:nvPr/>
          </p:nvSpPr>
          <p:spPr>
            <a:xfrm>
              <a:off x="8067840" y="5214930"/>
              <a:ext cx="1018227" cy="276999"/>
            </a:xfrm>
            <a:prstGeom prst="rect">
              <a:avLst/>
            </a:prstGeom>
          </p:spPr>
          <p:txBody>
            <a:bodyPr wrap="none">
              <a:spAutoFit/>
            </a:bodyPr>
            <a:lstStyle/>
            <a:p>
              <a:pPr algn="ctr">
                <a:defRPr/>
              </a:pPr>
              <a:r>
                <a:rPr lang="en-US" sz="1200" b="1" kern="0" dirty="0">
                  <a:solidFill>
                    <a:srgbClr val="009DD9"/>
                  </a:solidFill>
                </a:rPr>
                <a:t>47% approve</a:t>
              </a:r>
            </a:p>
          </p:txBody>
        </p:sp>
      </p:grpSp>
      <p:sp>
        <p:nvSpPr>
          <p:cNvPr id="40" name="Title 5"/>
          <p:cNvSpPr txBox="1">
            <a:spLocks/>
          </p:cNvSpPr>
          <p:nvPr/>
        </p:nvSpPr>
        <p:spPr>
          <a:xfrm>
            <a:off x="975787" y="534828"/>
            <a:ext cx="10697122" cy="571500"/>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44546A"/>
                </a:solidFill>
                <a:latin typeface="+mj-lt"/>
                <a:ea typeface="+mj-ea"/>
                <a:cs typeface="+mj-cs"/>
              </a:defRPr>
            </a:lvl1pPr>
          </a:lstStyle>
          <a:p>
            <a:endParaRPr lang="en-US" dirty="0"/>
          </a:p>
        </p:txBody>
      </p:sp>
      <p:sp>
        <p:nvSpPr>
          <p:cNvPr id="42" name="Text Placeholder 7"/>
          <p:cNvSpPr txBox="1">
            <a:spLocks/>
          </p:cNvSpPr>
          <p:nvPr/>
        </p:nvSpPr>
        <p:spPr>
          <a:xfrm>
            <a:off x="472778" y="6370022"/>
            <a:ext cx="10887287" cy="365760"/>
          </a:xfrm>
          <a:prstGeom prst="rect">
            <a:avLst/>
          </a:prstGeom>
        </p:spPr>
        <p:txBody>
          <a:bodyPr vert="horz" wrap="square" lIns="91440" tIns="0" rIns="91440" bIns="0" rtlCol="0" anchor="b" anchorCtr="0">
            <a:noAutofit/>
          </a:bodyPr>
          <a:lstStyle>
            <a:lvl1pPr marL="0" indent="0" algn="l" defTabSz="457200" rtl="0" eaLnBrk="1" latinLnBrk="0" hangingPunct="1">
              <a:lnSpc>
                <a:spcPct val="100000"/>
              </a:lnSpc>
              <a:spcBef>
                <a:spcPts val="60"/>
              </a:spcBef>
              <a:buClr>
                <a:srgbClr val="5F5F5F"/>
              </a:buClr>
              <a:buFont typeface="Arial"/>
              <a:buNone/>
              <a:defRPr sz="800" b="0" kern="1200" baseline="0">
                <a:solidFill>
                  <a:schemeClr val="tx1"/>
                </a:solidFill>
                <a:latin typeface="+mn-lt"/>
                <a:ea typeface="+mn-ea"/>
                <a:cs typeface="+mn-cs"/>
              </a:defRPr>
            </a:lvl1pPr>
            <a:lvl2pPr marL="457200" indent="0" algn="l" defTabSz="457200" rtl="0" eaLnBrk="1" latinLnBrk="0" hangingPunct="1">
              <a:lnSpc>
                <a:spcPct val="100000"/>
              </a:lnSpc>
              <a:spcBef>
                <a:spcPts val="800"/>
              </a:spcBef>
              <a:buClr>
                <a:srgbClr val="5F5F5F"/>
              </a:buClr>
              <a:buFont typeface="Arial" pitchFamily="34" charset="0"/>
              <a:buNone/>
              <a:defRPr sz="2000" b="1" kern="1200" baseline="0">
                <a:solidFill>
                  <a:srgbClr val="5F5F5F"/>
                </a:solidFill>
                <a:latin typeface="+mn-lt"/>
                <a:ea typeface="+mn-ea"/>
                <a:cs typeface="+mn-cs"/>
              </a:defRPr>
            </a:lvl2pPr>
            <a:lvl3pPr marL="914400" indent="0" algn="l" defTabSz="457200" rtl="0" eaLnBrk="1" latinLnBrk="0" hangingPunct="1">
              <a:lnSpc>
                <a:spcPct val="100000"/>
              </a:lnSpc>
              <a:spcBef>
                <a:spcPts val="700"/>
              </a:spcBef>
              <a:buClr>
                <a:srgbClr val="5F5F5F"/>
              </a:buClr>
              <a:buFont typeface="Arial"/>
              <a:buNone/>
              <a:defRPr sz="1800" b="1" kern="1200" baseline="0">
                <a:solidFill>
                  <a:srgbClr val="5F5F5F"/>
                </a:solidFill>
                <a:latin typeface="+mn-lt"/>
                <a:ea typeface="+mn-ea"/>
                <a:cs typeface="+mn-cs"/>
              </a:defRPr>
            </a:lvl3pPr>
            <a:lvl4pPr marL="13716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4pPr>
            <a:lvl5pPr marL="18288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endParaRPr lang="en-US" dirty="0">
              <a:solidFill>
                <a:srgbClr val="262626"/>
              </a:solidFill>
              <a:ea typeface="MS Mincho" panose="02020609040205080304" pitchFamily="49" charset="-128"/>
            </a:endParaRPr>
          </a:p>
        </p:txBody>
      </p:sp>
    </p:spTree>
    <p:extLst>
      <p:ext uri="{BB962C8B-B14F-4D97-AF65-F5344CB8AC3E}">
        <p14:creationId xmlns:p14="http://schemas.microsoft.com/office/powerpoint/2010/main" val="3673393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Trump Numbers unchanged from last month – still Lowest IN PRESIDENCY</a:t>
            </a:r>
          </a:p>
        </p:txBody>
      </p:sp>
      <p:sp>
        <p:nvSpPr>
          <p:cNvPr id="4" name="Text Placeholder 3"/>
          <p:cNvSpPr>
            <a:spLocks noGrp="1"/>
          </p:cNvSpPr>
          <p:nvPr>
            <p:ph type="body" idx="13"/>
          </p:nvPr>
        </p:nvSpPr>
        <p:spPr/>
        <p:txBody>
          <a:bodyPr/>
          <a:lstStyle/>
          <a:p>
            <a:r>
              <a:rPr lang="en-US" dirty="0">
                <a:solidFill>
                  <a:srgbClr val="262626"/>
                </a:solidFill>
                <a:ea typeface="MS Mincho" panose="02020609040205080304" pitchFamily="49" charset="-128"/>
              </a:rPr>
              <a:t>Nearly half of voters have an unfavorable opinion of McConnell.</a:t>
            </a:r>
          </a:p>
        </p:txBody>
      </p:sp>
      <p:sp>
        <p:nvSpPr>
          <p:cNvPr id="3" name="Text Placeholder 2"/>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(n=2263)</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F1 Now we will show you some names. Please indicate if you have a favorable or unfavorable view of that person - or if you've never heard of them.</a:t>
            </a:r>
          </a:p>
        </p:txBody>
      </p:sp>
      <p:graphicFrame>
        <p:nvGraphicFramePr>
          <p:cNvPr id="35" name="Chart 34"/>
          <p:cNvGraphicFramePr/>
          <p:nvPr>
            <p:extLst/>
          </p:nvPr>
        </p:nvGraphicFramePr>
        <p:xfrm>
          <a:off x="3091405" y="1783080"/>
          <a:ext cx="6282578" cy="4499255"/>
        </p:xfrm>
        <a:graphic>
          <a:graphicData uri="http://schemas.openxmlformats.org/drawingml/2006/chart">
            <c:chart xmlns:c="http://schemas.openxmlformats.org/drawingml/2006/chart" xmlns:r="http://schemas.openxmlformats.org/officeDocument/2006/relationships" r:id="rId2"/>
          </a:graphicData>
        </a:graphic>
      </p:graphicFrame>
      <p:sp>
        <p:nvSpPr>
          <p:cNvPr id="46" name="TextBox 45"/>
          <p:cNvSpPr txBox="1"/>
          <p:nvPr/>
        </p:nvSpPr>
        <p:spPr>
          <a:xfrm rot="5400000">
            <a:off x="9914227" y="3757650"/>
            <a:ext cx="1844842" cy="541174"/>
          </a:xfrm>
          <a:prstGeom prst="rect">
            <a:avLst/>
          </a:prstGeom>
          <a:noFill/>
        </p:spPr>
        <p:txBody>
          <a:bodyPr wrap="square" rtlCol="0">
            <a:spAutoFit/>
          </a:bodyPr>
          <a:lstStyle/>
          <a:p>
            <a:pPr algn="ctr">
              <a:lnSpc>
                <a:spcPts val="3500"/>
              </a:lnSpc>
            </a:pPr>
            <a:r>
              <a:rPr lang="en-US" sz="1600" b="1" dirty="0">
                <a:solidFill>
                  <a:srgbClr val="A10028"/>
                </a:solidFill>
              </a:rPr>
              <a:t>Unfavorable</a:t>
            </a:r>
          </a:p>
        </p:txBody>
      </p:sp>
      <p:sp>
        <p:nvSpPr>
          <p:cNvPr id="47" name="TextBox 46"/>
          <p:cNvSpPr txBox="1"/>
          <p:nvPr/>
        </p:nvSpPr>
        <p:spPr>
          <a:xfrm>
            <a:off x="4419600" y="5907242"/>
            <a:ext cx="2668251" cy="541174"/>
          </a:xfrm>
          <a:prstGeom prst="rect">
            <a:avLst/>
          </a:prstGeom>
          <a:noFill/>
        </p:spPr>
        <p:txBody>
          <a:bodyPr wrap="square" rtlCol="0">
            <a:spAutoFit/>
          </a:bodyPr>
          <a:lstStyle/>
          <a:p>
            <a:pPr algn="ctr">
              <a:lnSpc>
                <a:spcPts val="3500"/>
              </a:lnSpc>
            </a:pPr>
            <a:r>
              <a:rPr lang="en-US" sz="1600" b="1" dirty="0">
                <a:solidFill>
                  <a:srgbClr val="FF8300"/>
                </a:solidFill>
              </a:rPr>
              <a:t>Unknown/No Opinion</a:t>
            </a:r>
          </a:p>
        </p:txBody>
      </p:sp>
      <p:sp>
        <p:nvSpPr>
          <p:cNvPr id="48" name="Rectangle 47"/>
          <p:cNvSpPr/>
          <p:nvPr/>
        </p:nvSpPr>
        <p:spPr>
          <a:xfrm>
            <a:off x="3231295" y="1566148"/>
            <a:ext cx="6002352" cy="369332"/>
          </a:xfrm>
          <a:prstGeom prst="rect">
            <a:avLst/>
          </a:prstGeom>
        </p:spPr>
        <p:txBody>
          <a:bodyPr wrap="square">
            <a:spAutoFit/>
          </a:bodyPr>
          <a:lstStyle/>
          <a:p>
            <a:pPr algn="ctr"/>
            <a:r>
              <a:rPr lang="en-US" b="1" dirty="0">
                <a:solidFill>
                  <a:srgbClr val="707276"/>
                </a:solidFill>
              </a:rPr>
              <a:t>Views of Political Figures</a:t>
            </a:r>
          </a:p>
        </p:txBody>
      </p:sp>
      <p:sp>
        <p:nvSpPr>
          <p:cNvPr id="45" name="TextBox 44"/>
          <p:cNvSpPr txBox="1"/>
          <p:nvPr/>
        </p:nvSpPr>
        <p:spPr>
          <a:xfrm rot="16200000">
            <a:off x="871041" y="3452863"/>
            <a:ext cx="1844842" cy="541174"/>
          </a:xfrm>
          <a:prstGeom prst="rect">
            <a:avLst/>
          </a:prstGeom>
          <a:noFill/>
        </p:spPr>
        <p:txBody>
          <a:bodyPr wrap="square" rtlCol="0">
            <a:spAutoFit/>
          </a:bodyPr>
          <a:lstStyle/>
          <a:p>
            <a:pPr algn="ctr">
              <a:lnSpc>
                <a:spcPts val="3500"/>
              </a:lnSpc>
            </a:pPr>
            <a:r>
              <a:rPr lang="en-US" sz="1600" dirty="0">
                <a:solidFill>
                  <a:srgbClr val="009DD9"/>
                </a:solidFill>
              </a:rPr>
              <a:t>Favorable</a:t>
            </a:r>
          </a:p>
        </p:txBody>
      </p:sp>
      <p:graphicFrame>
        <p:nvGraphicFramePr>
          <p:cNvPr id="13" name="Table 12"/>
          <p:cNvGraphicFramePr>
            <a:graphicFrameLocks noGrp="1"/>
          </p:cNvGraphicFramePr>
          <p:nvPr>
            <p:extLst/>
          </p:nvPr>
        </p:nvGraphicFramePr>
        <p:xfrm>
          <a:off x="9290388" y="1910456"/>
          <a:ext cx="736600" cy="4216024"/>
        </p:xfrm>
        <a:graphic>
          <a:graphicData uri="http://schemas.openxmlformats.org/drawingml/2006/table">
            <a:tbl>
              <a:tblPr>
                <a:tableStyleId>{5C22544A-7EE6-4342-B048-85BDC9FD1C3A}</a:tableStyleId>
              </a:tblPr>
              <a:tblGrid>
                <a:gridCol w="736600">
                  <a:extLst>
                    <a:ext uri="{9D8B030D-6E8A-4147-A177-3AD203B41FA5}">
                      <a16:colId xmlns:a16="http://schemas.microsoft.com/office/drawing/2014/main" xmlns="" val="20000"/>
                    </a:ext>
                  </a:extLst>
                </a:gridCol>
              </a:tblGrid>
              <a:tr h="406024">
                <a:tc>
                  <a:txBody>
                    <a:bodyPr/>
                    <a:lstStyle/>
                    <a:p>
                      <a:pPr algn="l" fontAlgn="b"/>
                      <a:r>
                        <a:rPr lang="en-US" sz="1100" b="1" i="0" u="none" strike="noStrike" dirty="0">
                          <a:solidFill>
                            <a:srgbClr val="A10028"/>
                          </a:solidFill>
                          <a:effectLst/>
                          <a:latin typeface="Calibri" panose="020F0502020204030204" pitchFamily="34" charset="0"/>
                        </a:rPr>
                        <a:t>Sanders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04800">
                <a:tc>
                  <a:txBody>
                    <a:bodyPr/>
                    <a:lstStyle/>
                    <a:p>
                      <a:pPr algn="l" fontAlgn="b"/>
                      <a:r>
                        <a:rPr lang="en-US" sz="1100" b="1" i="0" u="none" strike="noStrike" dirty="0">
                          <a:solidFill>
                            <a:srgbClr val="A10028"/>
                          </a:solidFill>
                          <a:effectLst/>
                          <a:latin typeface="Calibri" panose="020F0502020204030204" pitchFamily="34" charset="0"/>
                        </a:rPr>
                        <a:t>Pence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04800">
                <a:tc>
                  <a:txBody>
                    <a:bodyPr/>
                    <a:lstStyle/>
                    <a:p>
                      <a:pPr algn="l" fontAlgn="b"/>
                      <a:r>
                        <a:rPr lang="en-US" sz="1100" b="1" i="0" u="none" strike="noStrike" dirty="0">
                          <a:solidFill>
                            <a:srgbClr val="A10028"/>
                          </a:solidFill>
                          <a:effectLst/>
                          <a:latin typeface="Calibri" panose="020F0502020204030204" pitchFamily="34" charset="0"/>
                        </a:rPr>
                        <a:t>H. Clinton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81000">
                <a:tc>
                  <a:txBody>
                    <a:bodyPr/>
                    <a:lstStyle/>
                    <a:p>
                      <a:pPr algn="l" fontAlgn="b"/>
                      <a:r>
                        <a:rPr lang="en-US" sz="1100" b="1" i="0" u="none" strike="noStrike" dirty="0">
                          <a:solidFill>
                            <a:srgbClr val="A10028"/>
                          </a:solidFill>
                          <a:effectLst/>
                          <a:latin typeface="Calibri" panose="020F0502020204030204" pitchFamily="34" charset="0"/>
                        </a:rPr>
                        <a:t>Trump</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81000">
                <a:tc>
                  <a:txBody>
                    <a:bodyPr/>
                    <a:lstStyle/>
                    <a:p>
                      <a:pPr algn="l" fontAlgn="b"/>
                      <a:r>
                        <a:rPr lang="en-US" sz="1100" b="1" i="0" u="none" strike="noStrike" baseline="0" dirty="0">
                          <a:solidFill>
                            <a:srgbClr val="A10028"/>
                          </a:solidFill>
                          <a:effectLst/>
                          <a:latin typeface="Calibri" panose="020F0502020204030204" pitchFamily="34" charset="0"/>
                        </a:rPr>
                        <a:t>Warren</a:t>
                      </a:r>
                      <a:endParaRPr lang="en-US" sz="1100" b="1" i="0" u="none" strike="noStrike" dirty="0">
                        <a:solidFill>
                          <a:srgbClr val="A10028"/>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04800">
                <a:tc>
                  <a:txBody>
                    <a:bodyPr/>
                    <a:lstStyle/>
                    <a:p>
                      <a:pPr algn="l" fontAlgn="b"/>
                      <a:r>
                        <a:rPr lang="en-US" sz="1100" b="1" i="0" u="none" strike="noStrike" dirty="0">
                          <a:solidFill>
                            <a:srgbClr val="A10028"/>
                          </a:solidFill>
                          <a:effectLst/>
                          <a:latin typeface="Calibri" panose="020F0502020204030204" pitchFamily="34" charset="0"/>
                        </a:rPr>
                        <a:t>Ryan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81000">
                <a:tc>
                  <a:txBody>
                    <a:bodyPr/>
                    <a:lstStyle/>
                    <a:p>
                      <a:pPr algn="l" fontAlgn="b"/>
                      <a:r>
                        <a:rPr lang="en-US" sz="1100" b="1" i="0" u="none" strike="noStrike" dirty="0">
                          <a:solidFill>
                            <a:srgbClr val="A10028"/>
                          </a:solidFill>
                          <a:effectLst/>
                          <a:latin typeface="Calibri" panose="020F0502020204030204" pitchFamily="34" charset="0"/>
                        </a:rPr>
                        <a:t>Pelosi</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81000">
                <a:tc>
                  <a:txBody>
                    <a:bodyPr/>
                    <a:lstStyle/>
                    <a:p>
                      <a:pPr algn="l" fontAlgn="b"/>
                      <a:r>
                        <a:rPr lang="en-US" sz="1100" b="1" i="0" u="none" strike="noStrike" dirty="0" err="1">
                          <a:solidFill>
                            <a:srgbClr val="A10028"/>
                          </a:solidFill>
                          <a:effectLst/>
                          <a:latin typeface="Calibri" panose="020F0502020204030204" pitchFamily="34" charset="0"/>
                        </a:rPr>
                        <a:t>Tillerson</a:t>
                      </a:r>
                      <a:endParaRPr lang="en-US" sz="1100" b="1" i="0" u="none" strike="noStrike" dirty="0">
                        <a:solidFill>
                          <a:srgbClr val="A10028"/>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304800">
                <a:tc>
                  <a:txBody>
                    <a:bodyPr/>
                    <a:lstStyle/>
                    <a:p>
                      <a:pPr algn="l" fontAlgn="b"/>
                      <a:r>
                        <a:rPr lang="en-US" sz="1100" b="1" i="0" u="none" strike="noStrike" dirty="0">
                          <a:solidFill>
                            <a:srgbClr val="A10028"/>
                          </a:solidFill>
                          <a:effectLst/>
                          <a:latin typeface="Calibri" panose="020F0502020204030204" pitchFamily="34" charset="0"/>
                        </a:rPr>
                        <a:t>Sessions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381000">
                <a:tc>
                  <a:txBody>
                    <a:bodyPr/>
                    <a:lstStyle/>
                    <a:p>
                      <a:pPr algn="l" fontAlgn="b"/>
                      <a:r>
                        <a:rPr lang="en-US" sz="1100" b="1" i="0" u="none" strike="noStrike" dirty="0">
                          <a:solidFill>
                            <a:srgbClr val="A10028"/>
                          </a:solidFill>
                          <a:effectLst/>
                          <a:latin typeface="Calibri" panose="020F0502020204030204" pitchFamily="34" charset="0"/>
                        </a:rPr>
                        <a:t>Schumer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304800">
                <a:tc>
                  <a:txBody>
                    <a:bodyPr/>
                    <a:lstStyle/>
                    <a:p>
                      <a:pPr algn="l" fontAlgn="b"/>
                      <a:r>
                        <a:rPr lang="en-US" sz="1100" b="1" i="0" u="none" strike="noStrike" dirty="0">
                          <a:solidFill>
                            <a:srgbClr val="A10028"/>
                          </a:solidFill>
                          <a:effectLst/>
                          <a:latin typeface="Calibri" panose="020F0502020204030204" pitchFamily="34" charset="0"/>
                        </a:rPr>
                        <a:t>McConnell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381000">
                <a:tc>
                  <a:txBody>
                    <a:bodyPr/>
                    <a:lstStyle/>
                    <a:p>
                      <a:pPr algn="l" fontAlgn="b"/>
                      <a:r>
                        <a:rPr lang="en-US" sz="1100" b="1" i="0" u="none" strike="noStrike" dirty="0">
                          <a:solidFill>
                            <a:srgbClr val="A10028"/>
                          </a:solidFill>
                          <a:effectLst/>
                          <a:latin typeface="Calibri" panose="020F0502020204030204" pitchFamily="34" charset="0"/>
                        </a:rPr>
                        <a:t>Bannon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bl>
          </a:graphicData>
        </a:graphic>
      </p:graphicFrame>
      <p:graphicFrame>
        <p:nvGraphicFramePr>
          <p:cNvPr id="5" name="Table 4"/>
          <p:cNvGraphicFramePr>
            <a:graphicFrameLocks noGrp="1"/>
          </p:cNvGraphicFramePr>
          <p:nvPr>
            <p:extLst/>
          </p:nvPr>
        </p:nvGraphicFramePr>
        <p:xfrm>
          <a:off x="2374575" y="1910455"/>
          <a:ext cx="736600" cy="4139825"/>
        </p:xfrm>
        <a:graphic>
          <a:graphicData uri="http://schemas.openxmlformats.org/drawingml/2006/table">
            <a:tbl>
              <a:tblPr>
                <a:tableStyleId>{5C22544A-7EE6-4342-B048-85BDC9FD1C3A}</a:tableStyleId>
              </a:tblPr>
              <a:tblGrid>
                <a:gridCol w="736600">
                  <a:extLst>
                    <a:ext uri="{9D8B030D-6E8A-4147-A177-3AD203B41FA5}">
                      <a16:colId xmlns:a16="http://schemas.microsoft.com/office/drawing/2014/main" xmlns="" val="20000"/>
                    </a:ext>
                  </a:extLst>
                </a:gridCol>
              </a:tblGrid>
              <a:tr h="329825">
                <a:tc>
                  <a:txBody>
                    <a:bodyPr/>
                    <a:lstStyle/>
                    <a:p>
                      <a:pPr algn="r" fontAlgn="b"/>
                      <a:r>
                        <a:rPr lang="en-US" sz="1100" b="1" i="0" u="none" strike="noStrike" dirty="0">
                          <a:solidFill>
                            <a:srgbClr val="009DD9"/>
                          </a:solidFill>
                          <a:effectLst/>
                          <a:latin typeface="Calibri" panose="020F0502020204030204" pitchFamily="34" charset="0"/>
                        </a:rPr>
                        <a:t>Sanders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78521">
                <a:tc>
                  <a:txBody>
                    <a:bodyPr/>
                    <a:lstStyle/>
                    <a:p>
                      <a:pPr algn="r" fontAlgn="b"/>
                      <a:r>
                        <a:rPr lang="en-US" sz="1100" b="1" i="0" u="none" strike="noStrike" dirty="0">
                          <a:solidFill>
                            <a:srgbClr val="009DD9"/>
                          </a:solidFill>
                          <a:effectLst/>
                          <a:latin typeface="Calibri" panose="020F0502020204030204" pitchFamily="34" charset="0"/>
                        </a:rPr>
                        <a:t>Pence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83479">
                <a:tc>
                  <a:txBody>
                    <a:bodyPr/>
                    <a:lstStyle/>
                    <a:p>
                      <a:pPr algn="r" fontAlgn="b"/>
                      <a:r>
                        <a:rPr lang="en-US" sz="1100" b="1" i="0" u="none" strike="noStrike" dirty="0">
                          <a:solidFill>
                            <a:srgbClr val="009DD9"/>
                          </a:solidFill>
                          <a:effectLst/>
                          <a:latin typeface="Calibri" panose="020F0502020204030204" pitchFamily="34" charset="0"/>
                        </a:rPr>
                        <a:t>H.</a:t>
                      </a:r>
                      <a:r>
                        <a:rPr lang="en-US" sz="1100" b="1" i="0" u="none" strike="noStrike" baseline="0" dirty="0">
                          <a:solidFill>
                            <a:srgbClr val="009DD9"/>
                          </a:solidFill>
                          <a:effectLst/>
                          <a:latin typeface="Calibri" panose="020F0502020204030204" pitchFamily="34" charset="0"/>
                        </a:rPr>
                        <a:t> Clinton</a:t>
                      </a:r>
                      <a:endParaRPr lang="en-US" sz="1100" b="1" i="0" u="none" strike="noStrike" dirty="0">
                        <a:solidFill>
                          <a:srgbClr val="009DD9"/>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04800">
                <a:tc>
                  <a:txBody>
                    <a:bodyPr/>
                    <a:lstStyle/>
                    <a:p>
                      <a:pPr algn="r" fontAlgn="b"/>
                      <a:r>
                        <a:rPr lang="en-US" sz="1100" b="1" i="0" u="none" strike="noStrike" dirty="0">
                          <a:solidFill>
                            <a:srgbClr val="009DD9"/>
                          </a:solidFill>
                          <a:effectLst/>
                          <a:latin typeface="Calibri" panose="020F0502020204030204" pitchFamily="34" charset="0"/>
                        </a:rPr>
                        <a:t>Trump</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81000">
                <a:tc>
                  <a:txBody>
                    <a:bodyPr/>
                    <a:lstStyle/>
                    <a:p>
                      <a:pPr algn="r" fontAlgn="b"/>
                      <a:r>
                        <a:rPr lang="en-US" sz="1100" b="1" i="0" u="none" strike="noStrike" dirty="0">
                          <a:solidFill>
                            <a:srgbClr val="009DD9"/>
                          </a:solidFill>
                          <a:effectLst/>
                          <a:latin typeface="Calibri" panose="020F0502020204030204" pitchFamily="34" charset="0"/>
                        </a:rPr>
                        <a:t>Warren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04800">
                <a:tc>
                  <a:txBody>
                    <a:bodyPr/>
                    <a:lstStyle/>
                    <a:p>
                      <a:pPr algn="r" fontAlgn="b"/>
                      <a:r>
                        <a:rPr lang="en-US" sz="1100" b="1" i="0" u="none" strike="noStrike" dirty="0">
                          <a:solidFill>
                            <a:srgbClr val="009DD9"/>
                          </a:solidFill>
                          <a:effectLst/>
                          <a:latin typeface="Calibri" panose="020F0502020204030204" pitchFamily="34" charset="0"/>
                        </a:rPr>
                        <a:t>Ryan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57200">
                <a:tc>
                  <a:txBody>
                    <a:bodyPr/>
                    <a:lstStyle/>
                    <a:p>
                      <a:pPr algn="r" fontAlgn="b"/>
                      <a:r>
                        <a:rPr lang="en-US" sz="1100" b="1" i="0" u="none" strike="noStrike" dirty="0">
                          <a:solidFill>
                            <a:srgbClr val="009DD9"/>
                          </a:solidFill>
                          <a:effectLst/>
                          <a:latin typeface="Calibri" panose="020F0502020204030204" pitchFamily="34" charset="0"/>
                        </a:rPr>
                        <a:t>Pelosi</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04800">
                <a:tc>
                  <a:txBody>
                    <a:bodyPr/>
                    <a:lstStyle/>
                    <a:p>
                      <a:pPr algn="r" fontAlgn="b"/>
                      <a:r>
                        <a:rPr lang="en-US" sz="1100" b="1" i="0" u="none" strike="noStrike" dirty="0" err="1">
                          <a:solidFill>
                            <a:srgbClr val="009DD9"/>
                          </a:solidFill>
                          <a:effectLst/>
                          <a:latin typeface="Calibri" panose="020F0502020204030204" pitchFamily="34" charset="0"/>
                        </a:rPr>
                        <a:t>Tillerson</a:t>
                      </a:r>
                      <a:endParaRPr lang="en-US" sz="1100" b="1" i="0" u="none" strike="noStrike" dirty="0">
                        <a:solidFill>
                          <a:srgbClr val="009DD9"/>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381000">
                <a:tc>
                  <a:txBody>
                    <a:bodyPr/>
                    <a:lstStyle/>
                    <a:p>
                      <a:pPr algn="r" fontAlgn="b"/>
                      <a:r>
                        <a:rPr lang="en-US" sz="1100" b="1" i="0" u="none" strike="noStrike" dirty="0">
                          <a:solidFill>
                            <a:srgbClr val="009DD9"/>
                          </a:solidFill>
                          <a:effectLst/>
                          <a:latin typeface="Calibri" panose="020F0502020204030204" pitchFamily="34" charset="0"/>
                        </a:rPr>
                        <a:t>Sessions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381000">
                <a:tc>
                  <a:txBody>
                    <a:bodyPr/>
                    <a:lstStyle/>
                    <a:p>
                      <a:pPr algn="r" fontAlgn="b"/>
                      <a:r>
                        <a:rPr lang="en-US" sz="1100" b="1" i="0" u="none" strike="noStrike" dirty="0">
                          <a:solidFill>
                            <a:srgbClr val="009DD9"/>
                          </a:solidFill>
                          <a:effectLst/>
                          <a:latin typeface="Calibri" panose="020F0502020204030204" pitchFamily="34" charset="0"/>
                        </a:rPr>
                        <a:t>Schumer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04800">
                <a:tc>
                  <a:txBody>
                    <a:bodyPr/>
                    <a:lstStyle/>
                    <a:p>
                      <a:pPr algn="r" fontAlgn="b"/>
                      <a:r>
                        <a:rPr lang="en-US" sz="1100" b="1" i="0" u="none" strike="noStrike" dirty="0">
                          <a:solidFill>
                            <a:srgbClr val="009DD9"/>
                          </a:solidFill>
                          <a:effectLst/>
                          <a:latin typeface="Calibri" panose="020F0502020204030204" pitchFamily="34" charset="0"/>
                        </a:rPr>
                        <a:t>McConnell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28600">
                <a:tc>
                  <a:txBody>
                    <a:bodyPr/>
                    <a:lstStyle/>
                    <a:p>
                      <a:pPr algn="r" fontAlgn="b"/>
                      <a:r>
                        <a:rPr lang="en-US" sz="1100" b="1" i="0" u="none" strike="noStrike" dirty="0">
                          <a:solidFill>
                            <a:srgbClr val="009DD9"/>
                          </a:solidFill>
                          <a:effectLst/>
                          <a:latin typeface="Calibri" panose="020F0502020204030204" pitchFamily="34" charset="0"/>
                        </a:rPr>
                        <a:t>Bannon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850763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76656"/>
            <a:ext cx="10408920" cy="571500"/>
          </a:xfrm>
        </p:spPr>
        <p:txBody>
          <a:bodyPr/>
          <a:lstStyle/>
          <a:p>
            <a:r>
              <a:rPr lang="en-US" dirty="0"/>
              <a:t>Both parties have majority disapproval ratings; REPUBLICAN RATINGS continue steady DECLINE</a:t>
            </a:r>
          </a:p>
        </p:txBody>
      </p:sp>
      <p:sp>
        <p:nvSpPr>
          <p:cNvPr id="3" name="Text Placeholder 2"/>
          <p:cNvSpPr>
            <a:spLocks noGrp="1"/>
          </p:cNvSpPr>
          <p:nvPr>
            <p:ph type="body" idx="13"/>
          </p:nvPr>
        </p:nvSpPr>
        <p:spPr>
          <a:xfrm>
            <a:off x="792480" y="1248157"/>
            <a:ext cx="10408920" cy="255899"/>
          </a:xfrm>
        </p:spPr>
        <p:txBody>
          <a:bodyPr/>
          <a:lstStyle/>
          <a:p>
            <a:r>
              <a:rPr lang="en-US" dirty="0"/>
              <a:t>August poll sees lower approval rating for Republican party, and slightly higher approval rating for Democratic party.</a:t>
            </a:r>
          </a:p>
        </p:txBody>
      </p:sp>
      <p:sp>
        <p:nvSpPr>
          <p:cNvPr id="4" name="Text Placeholder 3"/>
          <p:cNvSpPr>
            <a:spLocks noGrp="1"/>
          </p:cNvSpPr>
          <p:nvPr>
            <p:ph type="body" idx="15"/>
          </p:nvPr>
        </p:nvSpPr>
        <p:spPr>
          <a:xfrm>
            <a:off x="792482" y="6416040"/>
            <a:ext cx="10887287" cy="365760"/>
          </a:xfrm>
        </p:spPr>
        <p:txBody>
          <a:bodyPr/>
          <a:lstStyle/>
          <a:p>
            <a:r>
              <a:rPr lang="en-US" u="sng" dirty="0">
                <a:solidFill>
                  <a:srgbClr val="262626"/>
                </a:solidFill>
                <a:ea typeface="MS Mincho" panose="02020609040205080304" pitchFamily="49" charset="-128"/>
              </a:rPr>
              <a:t>BASE: Registered Voters (February n=2148; March n= 2092; April n=2027; May n=2006, June n=2,258, July n=2032, August n=2263) </a:t>
            </a:r>
          </a:p>
          <a:p>
            <a:r>
              <a:rPr lang="en-US" dirty="0">
                <a:solidFill>
                  <a:srgbClr val="262626"/>
                </a:solidFill>
                <a:ea typeface="MS Mincho" panose="02020609040205080304" pitchFamily="49" charset="-128"/>
              </a:rPr>
              <a:t>M4 Do you approve or disapprove of the way the Republican Party is handling its job?</a:t>
            </a:r>
          </a:p>
          <a:p>
            <a:r>
              <a:rPr lang="en-US" dirty="0">
                <a:solidFill>
                  <a:srgbClr val="262626"/>
                </a:solidFill>
                <a:ea typeface="MS Mincho" panose="02020609040205080304" pitchFamily="49" charset="-128"/>
              </a:rPr>
              <a:t>M5 Do you approve or disapprove of the way the Democratic Party is handling its job?</a:t>
            </a:r>
          </a:p>
        </p:txBody>
      </p:sp>
      <p:sp>
        <p:nvSpPr>
          <p:cNvPr id="15" name="Rectangle 14"/>
          <p:cNvSpPr/>
          <p:nvPr/>
        </p:nvSpPr>
        <p:spPr>
          <a:xfrm>
            <a:off x="1073140" y="1927840"/>
            <a:ext cx="3845283" cy="369332"/>
          </a:xfrm>
          <a:prstGeom prst="rect">
            <a:avLst/>
          </a:prstGeom>
        </p:spPr>
        <p:txBody>
          <a:bodyPr wrap="none">
            <a:spAutoFit/>
          </a:bodyPr>
          <a:lstStyle/>
          <a:p>
            <a:pPr>
              <a:defRPr/>
            </a:pPr>
            <a:r>
              <a:rPr lang="en-US" b="1" kern="0" dirty="0">
                <a:solidFill>
                  <a:srgbClr val="707276"/>
                </a:solidFill>
              </a:rPr>
              <a:t>Republican Party Job Approval Ratings</a:t>
            </a:r>
          </a:p>
        </p:txBody>
      </p:sp>
      <p:sp>
        <p:nvSpPr>
          <p:cNvPr id="21" name="Rectangle 20"/>
          <p:cNvSpPr/>
          <p:nvPr/>
        </p:nvSpPr>
        <p:spPr>
          <a:xfrm>
            <a:off x="6858000" y="1993140"/>
            <a:ext cx="3878113" cy="369332"/>
          </a:xfrm>
          <a:prstGeom prst="rect">
            <a:avLst/>
          </a:prstGeom>
        </p:spPr>
        <p:txBody>
          <a:bodyPr wrap="none">
            <a:spAutoFit/>
          </a:bodyPr>
          <a:lstStyle/>
          <a:p>
            <a:pPr>
              <a:defRPr/>
            </a:pPr>
            <a:r>
              <a:rPr lang="en-US" b="1" kern="0" dirty="0">
                <a:solidFill>
                  <a:srgbClr val="707276"/>
                </a:solidFill>
              </a:rPr>
              <a:t>Democratic Party Job Approval Ratings</a:t>
            </a:r>
          </a:p>
        </p:txBody>
      </p:sp>
      <p:grpSp>
        <p:nvGrpSpPr>
          <p:cNvPr id="7" name="Group 6"/>
          <p:cNvGrpSpPr/>
          <p:nvPr/>
        </p:nvGrpSpPr>
        <p:grpSpPr>
          <a:xfrm>
            <a:off x="811442" y="2427913"/>
            <a:ext cx="7189558" cy="3784694"/>
            <a:chOff x="811442" y="2427913"/>
            <a:chExt cx="7189558" cy="3784694"/>
          </a:xfrm>
        </p:grpSpPr>
        <p:graphicFrame>
          <p:nvGraphicFramePr>
            <p:cNvPr id="12" name="Chart 11"/>
            <p:cNvGraphicFramePr/>
            <p:nvPr>
              <p:extLst/>
            </p:nvPr>
          </p:nvGraphicFramePr>
          <p:xfrm>
            <a:off x="811442" y="2427913"/>
            <a:ext cx="7189558" cy="3784694"/>
          </p:xfrm>
          <a:graphic>
            <a:graphicData uri="http://schemas.openxmlformats.org/drawingml/2006/chart">
              <c:chart xmlns:c="http://schemas.openxmlformats.org/drawingml/2006/chart" xmlns:r="http://schemas.openxmlformats.org/officeDocument/2006/relationships" r:id="rId2"/>
            </a:graphicData>
          </a:graphic>
        </p:graphicFrame>
        <p:sp>
          <p:nvSpPr>
            <p:cNvPr id="23" name="Rectangular Callout 22"/>
            <p:cNvSpPr/>
            <p:nvPr/>
          </p:nvSpPr>
          <p:spPr>
            <a:xfrm>
              <a:off x="5369114" y="2545081"/>
              <a:ext cx="1219407" cy="1168232"/>
            </a:xfrm>
            <a:prstGeom prst="wedgeRectCallout">
              <a:avLst>
                <a:gd name="adj1" fmla="val -68485"/>
                <a:gd name="adj2" fmla="val -17433"/>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200" kern="0" dirty="0">
                  <a:solidFill>
                    <a:srgbClr val="5F5F5F"/>
                  </a:solidFill>
                </a:rPr>
                <a:t>Highest among:</a:t>
              </a:r>
            </a:p>
            <a:p>
              <a:pPr marL="285750" indent="-285750">
                <a:buFont typeface="Arial" panose="020B0604020202020204" pitchFamily="34" charset="0"/>
                <a:buChar char="•"/>
                <a:defRPr/>
              </a:pPr>
              <a:r>
                <a:rPr lang="en-US" sz="1200" kern="0" dirty="0">
                  <a:solidFill>
                    <a:srgbClr val="5F5F5F"/>
                  </a:solidFill>
                </a:rPr>
                <a:t>Republicans (56%)</a:t>
              </a:r>
            </a:p>
            <a:p>
              <a:pPr marL="285750" indent="-285750">
                <a:buFont typeface="Arial" panose="020B0604020202020204" pitchFamily="34" charset="0"/>
                <a:buChar char="•"/>
                <a:defRPr/>
              </a:pPr>
              <a:r>
                <a:rPr lang="en-US" sz="1200" kern="0" dirty="0">
                  <a:solidFill>
                    <a:srgbClr val="5F5F5F"/>
                  </a:solidFill>
                </a:rPr>
                <a:t>Trump voters (54%)</a:t>
              </a:r>
            </a:p>
          </p:txBody>
        </p:sp>
        <p:sp>
          <p:nvSpPr>
            <p:cNvPr id="24" name="Left Bracket 23"/>
            <p:cNvSpPr/>
            <p:nvPr/>
          </p:nvSpPr>
          <p:spPr>
            <a:xfrm flipH="1">
              <a:off x="4163728" y="2575666"/>
              <a:ext cx="45719" cy="1002512"/>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kern="0" dirty="0">
                <a:solidFill>
                  <a:sysClr val="windowText" lastClr="000000"/>
                </a:solidFill>
              </a:endParaRPr>
            </a:p>
          </p:txBody>
        </p:sp>
        <p:sp>
          <p:nvSpPr>
            <p:cNvPr id="25" name="Rounded Rectangle 24"/>
            <p:cNvSpPr/>
            <p:nvPr/>
          </p:nvSpPr>
          <p:spPr>
            <a:xfrm>
              <a:off x="4291221" y="2707341"/>
              <a:ext cx="2385227"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3200" b="1" kern="0" dirty="0">
                  <a:solidFill>
                    <a:srgbClr val="A10028"/>
                  </a:solidFill>
                </a:rPr>
                <a:t>30%</a:t>
              </a:r>
              <a:br>
                <a:rPr lang="en-US" sz="3200" b="1" kern="0" dirty="0">
                  <a:solidFill>
                    <a:srgbClr val="A10028"/>
                  </a:solidFill>
                </a:rPr>
              </a:br>
              <a:r>
                <a:rPr lang="en-US" sz="2000" b="1" kern="0" dirty="0">
                  <a:solidFill>
                    <a:srgbClr val="A10028"/>
                  </a:solidFill>
                </a:rPr>
                <a:t>approve</a:t>
              </a:r>
            </a:p>
          </p:txBody>
        </p:sp>
      </p:grpSp>
      <p:sp>
        <p:nvSpPr>
          <p:cNvPr id="18" name="Left Bracket 17"/>
          <p:cNvSpPr/>
          <p:nvPr/>
        </p:nvSpPr>
        <p:spPr>
          <a:xfrm flipH="1">
            <a:off x="4169267" y="3706388"/>
            <a:ext cx="45719" cy="2147039"/>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kern="0" dirty="0">
              <a:solidFill>
                <a:sysClr val="windowText" lastClr="000000"/>
              </a:solidFill>
            </a:endParaRPr>
          </a:p>
        </p:txBody>
      </p:sp>
      <p:sp>
        <p:nvSpPr>
          <p:cNvPr id="19" name="Rounded Rectangle 18"/>
          <p:cNvSpPr/>
          <p:nvPr/>
        </p:nvSpPr>
        <p:spPr>
          <a:xfrm>
            <a:off x="4297172" y="3906997"/>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3200" b="1" kern="0" dirty="0">
                <a:solidFill>
                  <a:srgbClr val="A10028"/>
                </a:solidFill>
              </a:rPr>
              <a:t>70%</a:t>
            </a:r>
            <a:br>
              <a:rPr lang="en-US" sz="3200" b="1" kern="0" dirty="0">
                <a:solidFill>
                  <a:srgbClr val="A10028"/>
                </a:solidFill>
              </a:rPr>
            </a:br>
            <a:r>
              <a:rPr lang="en-US" sz="2000" b="1" kern="0" dirty="0">
                <a:solidFill>
                  <a:srgbClr val="A10028"/>
                </a:solidFill>
              </a:rPr>
              <a:t>disapprove</a:t>
            </a:r>
          </a:p>
        </p:txBody>
      </p:sp>
      <p:graphicFrame>
        <p:nvGraphicFramePr>
          <p:cNvPr id="16" name="Chart 15"/>
          <p:cNvGraphicFramePr/>
          <p:nvPr>
            <p:extLst/>
          </p:nvPr>
        </p:nvGraphicFramePr>
        <p:xfrm>
          <a:off x="6588522" y="2419188"/>
          <a:ext cx="5293336" cy="3793419"/>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ular Callout 21"/>
          <p:cNvSpPr/>
          <p:nvPr/>
        </p:nvSpPr>
        <p:spPr>
          <a:xfrm>
            <a:off x="10972800" y="2545082"/>
            <a:ext cx="1143000" cy="1361916"/>
          </a:xfrm>
          <a:prstGeom prst="wedgeRectCallout">
            <a:avLst>
              <a:gd name="adj1" fmla="val -64070"/>
              <a:gd name="adj2" fmla="val -27825"/>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000" kern="0" dirty="0">
                <a:solidFill>
                  <a:srgbClr val="5F5F5F"/>
                </a:solidFill>
              </a:rPr>
              <a:t>Highest among:</a:t>
            </a:r>
          </a:p>
          <a:p>
            <a:pPr marL="285750" indent="-285750">
              <a:buFont typeface="Arial" panose="020B0604020202020204" pitchFamily="34" charset="0"/>
              <a:buChar char="•"/>
              <a:defRPr/>
            </a:pPr>
            <a:r>
              <a:rPr lang="en-US" sz="1000" kern="0" dirty="0">
                <a:solidFill>
                  <a:srgbClr val="5F5F5F"/>
                </a:solidFill>
              </a:rPr>
              <a:t>Democrats (70%)</a:t>
            </a:r>
          </a:p>
          <a:p>
            <a:pPr marL="285750" indent="-285750">
              <a:buFont typeface="Arial" panose="020B0604020202020204" pitchFamily="34" charset="0"/>
              <a:buChar char="•"/>
              <a:defRPr/>
            </a:pPr>
            <a:r>
              <a:rPr lang="en-US" sz="1000" kern="0" dirty="0">
                <a:solidFill>
                  <a:srgbClr val="5F5F5F"/>
                </a:solidFill>
              </a:rPr>
              <a:t>Clinton voters (67%)</a:t>
            </a:r>
          </a:p>
          <a:p>
            <a:pPr marL="285750" indent="-285750">
              <a:buFont typeface="Arial" panose="020B0604020202020204" pitchFamily="34" charset="0"/>
              <a:buChar char="•"/>
              <a:defRPr/>
            </a:pPr>
            <a:r>
              <a:rPr lang="en-US" sz="1000" kern="0" dirty="0">
                <a:solidFill>
                  <a:srgbClr val="5F5F5F"/>
                </a:solidFill>
              </a:rPr>
              <a:t>African Americans (60%)</a:t>
            </a:r>
          </a:p>
        </p:txBody>
      </p:sp>
      <p:sp>
        <p:nvSpPr>
          <p:cNvPr id="26" name="Rounded Rectangle 25"/>
          <p:cNvSpPr/>
          <p:nvPr/>
        </p:nvSpPr>
        <p:spPr>
          <a:xfrm>
            <a:off x="9912885" y="2675088"/>
            <a:ext cx="1321235"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3200" b="1" kern="0" dirty="0">
                <a:solidFill>
                  <a:srgbClr val="009DD9"/>
                </a:solidFill>
              </a:rPr>
              <a:t>42%</a:t>
            </a:r>
            <a:br>
              <a:rPr lang="en-US" sz="3200" b="1" kern="0" dirty="0">
                <a:solidFill>
                  <a:srgbClr val="009DD9"/>
                </a:solidFill>
              </a:rPr>
            </a:br>
            <a:r>
              <a:rPr lang="en-US" sz="2000" b="1" kern="0" dirty="0">
                <a:solidFill>
                  <a:srgbClr val="009DD9"/>
                </a:solidFill>
              </a:rPr>
              <a:t>approve</a:t>
            </a:r>
          </a:p>
        </p:txBody>
      </p:sp>
      <p:sp>
        <p:nvSpPr>
          <p:cNvPr id="27" name="Left Bracket 26"/>
          <p:cNvSpPr/>
          <p:nvPr/>
        </p:nvSpPr>
        <p:spPr>
          <a:xfrm flipH="1">
            <a:off x="9929129" y="2545081"/>
            <a:ext cx="45719" cy="1322364"/>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kern="0" dirty="0">
              <a:solidFill>
                <a:sysClr val="windowText" lastClr="000000"/>
              </a:solidFill>
            </a:endParaRPr>
          </a:p>
        </p:txBody>
      </p:sp>
      <p:sp>
        <p:nvSpPr>
          <p:cNvPr id="20" name="Rounded Rectangle 19"/>
          <p:cNvSpPr/>
          <p:nvPr/>
        </p:nvSpPr>
        <p:spPr>
          <a:xfrm>
            <a:off x="9974848" y="4060634"/>
            <a:ext cx="1704921"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3200" b="1" kern="0" dirty="0">
                <a:solidFill>
                  <a:srgbClr val="009DD9"/>
                </a:solidFill>
              </a:rPr>
              <a:t>58%</a:t>
            </a:r>
            <a:br>
              <a:rPr lang="en-US" sz="3200" b="1" kern="0" dirty="0">
                <a:solidFill>
                  <a:srgbClr val="009DD9"/>
                </a:solidFill>
              </a:rPr>
            </a:br>
            <a:r>
              <a:rPr lang="en-US" sz="2000" b="1" kern="0" dirty="0">
                <a:solidFill>
                  <a:srgbClr val="009DD9"/>
                </a:solidFill>
              </a:rPr>
              <a:t>disapprove</a:t>
            </a:r>
          </a:p>
        </p:txBody>
      </p:sp>
      <p:sp>
        <p:nvSpPr>
          <p:cNvPr id="28" name="Left Bracket 27"/>
          <p:cNvSpPr/>
          <p:nvPr/>
        </p:nvSpPr>
        <p:spPr>
          <a:xfrm flipH="1">
            <a:off x="9929129" y="3906997"/>
            <a:ext cx="45719" cy="1946430"/>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kern="0" dirty="0">
              <a:solidFill>
                <a:sysClr val="windowText" lastClr="000000"/>
              </a:solidFill>
            </a:endParaRPr>
          </a:p>
        </p:txBody>
      </p:sp>
    </p:spTree>
    <p:extLst>
      <p:ext uri="{BB962C8B-B14F-4D97-AF65-F5344CB8AC3E}">
        <p14:creationId xmlns:p14="http://schemas.microsoft.com/office/powerpoint/2010/main" val="1835223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69213"/>
            <a:ext cx="10256520" cy="571500"/>
          </a:xfrm>
        </p:spPr>
        <p:txBody>
          <a:bodyPr/>
          <a:lstStyle/>
          <a:p>
            <a:r>
              <a:rPr lang="en-US" dirty="0"/>
              <a:t>Three in ten voters think stimulating American jobs should be the top priority for president trump</a:t>
            </a:r>
          </a:p>
        </p:txBody>
      </p:sp>
      <p:sp>
        <p:nvSpPr>
          <p:cNvPr id="3" name="Text Placeholder 2"/>
          <p:cNvSpPr>
            <a:spLocks noGrp="1"/>
          </p:cNvSpPr>
          <p:nvPr>
            <p:ph type="body" idx="13"/>
          </p:nvPr>
        </p:nvSpPr>
        <p:spPr/>
        <p:txBody>
          <a:bodyPr/>
          <a:lstStyle/>
          <a:p>
            <a:r>
              <a:rPr lang="en-US" dirty="0"/>
              <a:t>Less than 1 in 5 continue to think that repealing and replacing the ACA should be the top priority.</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(n=2263) </a:t>
            </a:r>
          </a:p>
          <a:p>
            <a:r>
              <a:rPr lang="en-US" dirty="0">
                <a:solidFill>
                  <a:srgbClr val="262626"/>
                </a:solidFill>
                <a:ea typeface="MS Mincho" panose="02020609040205080304" pitchFamily="49" charset="-128"/>
              </a:rPr>
              <a:t>M9. Which of the following should be the top priority for President Trump and Republicans in Congress?</a:t>
            </a:r>
            <a:endParaRPr lang="en-US" dirty="0"/>
          </a:p>
        </p:txBody>
      </p:sp>
      <p:graphicFrame>
        <p:nvGraphicFramePr>
          <p:cNvPr id="5" name="Chart 4"/>
          <p:cNvGraphicFramePr/>
          <p:nvPr>
            <p:extLst/>
          </p:nvPr>
        </p:nvGraphicFramePr>
        <p:xfrm>
          <a:off x="2003594" y="1907695"/>
          <a:ext cx="8458200" cy="446567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839681" y="1828800"/>
            <a:ext cx="8937063" cy="369332"/>
          </a:xfrm>
          <a:prstGeom prst="rect">
            <a:avLst/>
          </a:prstGeom>
        </p:spPr>
        <p:txBody>
          <a:bodyPr wrap="none">
            <a:spAutoFit/>
          </a:bodyPr>
          <a:lstStyle/>
          <a:p>
            <a:pPr algn="ctr" defTabSz="457200">
              <a:defRPr/>
            </a:pPr>
            <a:r>
              <a:rPr lang="en-US" b="1" kern="0" dirty="0">
                <a:solidFill>
                  <a:srgbClr val="707276"/>
                </a:solidFill>
              </a:rPr>
              <a:t>Voters’ think the top priorities for President Trump and Republicans in Congress should be…</a:t>
            </a:r>
          </a:p>
        </p:txBody>
      </p:sp>
    </p:spTree>
    <p:extLst>
      <p:ext uri="{BB962C8B-B14F-4D97-AF65-F5344CB8AC3E}">
        <p14:creationId xmlns:p14="http://schemas.microsoft.com/office/powerpoint/2010/main" val="3246984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79" y="618190"/>
            <a:ext cx="10880429" cy="571500"/>
          </a:xfrm>
        </p:spPr>
        <p:txBody>
          <a:bodyPr/>
          <a:lstStyle/>
          <a:p>
            <a:r>
              <a:rPr lang="en-US" dirty="0"/>
              <a:t>As seen in JULY, Majority would still not impeach trump over his </a:t>
            </a:r>
            <a:br>
              <a:rPr lang="en-US" dirty="0"/>
            </a:br>
            <a:r>
              <a:rPr lang="en-US" dirty="0"/>
              <a:t>actions; more than Two in five do not think any action should be taken</a:t>
            </a:r>
          </a:p>
        </p:txBody>
      </p:sp>
      <p:sp>
        <p:nvSpPr>
          <p:cNvPr id="3" name="Text Placeholder 2"/>
          <p:cNvSpPr>
            <a:spLocks noGrp="1"/>
          </p:cNvSpPr>
          <p:nvPr>
            <p:ph type="body" idx="13"/>
          </p:nvPr>
        </p:nvSpPr>
        <p:spPr>
          <a:xfrm>
            <a:off x="792480" y="1361282"/>
            <a:ext cx="10561319" cy="362314"/>
          </a:xfrm>
        </p:spPr>
        <p:txBody>
          <a:bodyPr/>
          <a:lstStyle/>
          <a:p>
            <a:r>
              <a:rPr lang="en-US" dirty="0"/>
              <a:t>Just over 2 in 5 think President Trump should be impeached and removed from office, while less than 1 in 5 say he should be censured by Congress.</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(n=2263) </a:t>
            </a:r>
          </a:p>
          <a:p>
            <a:r>
              <a:rPr lang="en-US" dirty="0">
                <a:solidFill>
                  <a:srgbClr val="262626"/>
                </a:solidFill>
                <a:ea typeface="MS Mincho" panose="02020609040205080304" pitchFamily="49" charset="-128"/>
              </a:rPr>
              <a:t>M9B. Do you think that, for his actions, President Trump should be impeached and removed from office, censured by Congress, or no action should be taken?</a:t>
            </a:r>
          </a:p>
        </p:txBody>
      </p:sp>
      <p:graphicFrame>
        <p:nvGraphicFramePr>
          <p:cNvPr id="5" name="Chart 4"/>
          <p:cNvGraphicFramePr/>
          <p:nvPr>
            <p:extLst/>
          </p:nvPr>
        </p:nvGraphicFramePr>
        <p:xfrm>
          <a:off x="3756626" y="2164620"/>
          <a:ext cx="5135947" cy="359333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637416" y="3493767"/>
            <a:ext cx="1676400" cy="1292662"/>
          </a:xfrm>
          <a:prstGeom prst="rect">
            <a:avLst/>
          </a:prstGeom>
          <a:noFill/>
        </p:spPr>
        <p:txBody>
          <a:bodyPr wrap="square" rtlCol="0">
            <a:spAutoFit/>
          </a:bodyPr>
          <a:lstStyle/>
          <a:p>
            <a:pPr algn="ctr">
              <a:defRPr/>
            </a:pPr>
            <a:r>
              <a:rPr lang="en-US" sz="2000" b="1" dirty="0">
                <a:solidFill>
                  <a:srgbClr val="C00000"/>
                </a:solidFill>
              </a:rPr>
              <a:t>Impeached and removed from office</a:t>
            </a:r>
          </a:p>
          <a:p>
            <a:endParaRPr lang="en-US" dirty="0">
              <a:solidFill>
                <a:srgbClr val="C00000"/>
              </a:solidFill>
            </a:endParaRPr>
          </a:p>
        </p:txBody>
      </p:sp>
      <p:sp>
        <p:nvSpPr>
          <p:cNvPr id="7" name="Rectangle 6"/>
          <p:cNvSpPr/>
          <p:nvPr/>
        </p:nvSpPr>
        <p:spPr>
          <a:xfrm>
            <a:off x="4326848" y="2019585"/>
            <a:ext cx="3995502" cy="338554"/>
          </a:xfrm>
          <a:prstGeom prst="rect">
            <a:avLst/>
          </a:prstGeom>
        </p:spPr>
        <p:txBody>
          <a:bodyPr wrap="square">
            <a:spAutoFit/>
          </a:bodyPr>
          <a:lstStyle/>
          <a:p>
            <a:pPr algn="ctr"/>
            <a:r>
              <a:rPr lang="en-US" sz="1600" b="1" dirty="0">
                <a:solidFill>
                  <a:srgbClr val="707276"/>
                </a:solidFill>
              </a:rPr>
              <a:t>For his actions, President Trump should be…</a:t>
            </a:r>
          </a:p>
        </p:txBody>
      </p:sp>
      <p:sp>
        <p:nvSpPr>
          <p:cNvPr id="8" name="TextBox 7"/>
          <p:cNvSpPr txBox="1"/>
          <p:nvPr/>
        </p:nvSpPr>
        <p:spPr>
          <a:xfrm>
            <a:off x="3352800" y="3587534"/>
            <a:ext cx="1798089" cy="1015663"/>
          </a:xfrm>
          <a:prstGeom prst="rect">
            <a:avLst/>
          </a:prstGeom>
          <a:noFill/>
        </p:spPr>
        <p:txBody>
          <a:bodyPr wrap="square" rtlCol="0">
            <a:spAutoFit/>
          </a:bodyPr>
          <a:lstStyle/>
          <a:p>
            <a:pPr algn="ctr"/>
            <a:r>
              <a:rPr lang="en-US" sz="2000" b="1" dirty="0">
                <a:solidFill>
                  <a:srgbClr val="009DD9"/>
                </a:solidFill>
              </a:rPr>
              <a:t>No action should be taken</a:t>
            </a:r>
          </a:p>
        </p:txBody>
      </p:sp>
      <p:sp>
        <p:nvSpPr>
          <p:cNvPr id="9" name="TextBox 8"/>
          <p:cNvSpPr txBox="1"/>
          <p:nvPr/>
        </p:nvSpPr>
        <p:spPr>
          <a:xfrm>
            <a:off x="5791200" y="5419261"/>
            <a:ext cx="1478511" cy="954107"/>
          </a:xfrm>
          <a:prstGeom prst="rect">
            <a:avLst/>
          </a:prstGeom>
          <a:noFill/>
        </p:spPr>
        <p:txBody>
          <a:bodyPr wrap="square" rtlCol="0">
            <a:spAutoFit/>
          </a:bodyPr>
          <a:lstStyle/>
          <a:p>
            <a:pPr algn="ctr">
              <a:defRPr/>
            </a:pPr>
            <a:r>
              <a:rPr lang="en-US" sz="2000" b="1" kern="0" dirty="0">
                <a:solidFill>
                  <a:srgbClr val="707276"/>
                </a:solidFill>
              </a:rPr>
              <a:t>Censured by Congress</a:t>
            </a:r>
          </a:p>
          <a:p>
            <a:endParaRPr lang="en-US" sz="1600" dirty="0">
              <a:solidFill>
                <a:srgbClr val="5F5F5F"/>
              </a:solidFill>
            </a:endParaRPr>
          </a:p>
        </p:txBody>
      </p:sp>
    </p:spTree>
    <p:extLst>
      <p:ext uri="{BB962C8B-B14F-4D97-AF65-F5344CB8AC3E}">
        <p14:creationId xmlns:p14="http://schemas.microsoft.com/office/powerpoint/2010/main" val="1507801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z="3200" dirty="0"/>
              <a:t>More than 2 in 5 voters say health care is among the most important issues facing the country today</a:t>
            </a:r>
          </a:p>
        </p:txBody>
      </p:sp>
      <p:sp>
        <p:nvSpPr>
          <p:cNvPr id="3" name="Text Placeholder 2"/>
          <p:cNvSpPr>
            <a:spLocks noGrp="1"/>
          </p:cNvSpPr>
          <p:nvPr>
            <p:ph type="body" idx="13"/>
          </p:nvPr>
        </p:nvSpPr>
        <p:spPr/>
        <p:txBody>
          <a:bodyPr/>
          <a:lstStyle/>
          <a:p>
            <a:r>
              <a:rPr lang="en-US" dirty="0"/>
              <a:t>More than 1 in 3 say economy and jobs and terrorism/national security.</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(n=2263)</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I1. What would you say are the most important issues facing the country today? Please select three. </a:t>
            </a:r>
          </a:p>
        </p:txBody>
      </p:sp>
      <p:graphicFrame>
        <p:nvGraphicFramePr>
          <p:cNvPr id="5" name="Chart 4"/>
          <p:cNvGraphicFramePr/>
          <p:nvPr>
            <p:extLst/>
          </p:nvPr>
        </p:nvGraphicFramePr>
        <p:xfrm>
          <a:off x="2133600" y="1907695"/>
          <a:ext cx="10439400" cy="4465673"/>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2819400" y="1723029"/>
            <a:ext cx="6708888" cy="369332"/>
          </a:xfrm>
          <a:prstGeom prst="rect">
            <a:avLst/>
          </a:prstGeom>
        </p:spPr>
        <p:txBody>
          <a:bodyPr wrap="none">
            <a:spAutoFit/>
          </a:bodyPr>
          <a:lstStyle/>
          <a:p>
            <a:pPr algn="ctr" defTabSz="457200">
              <a:defRPr/>
            </a:pPr>
            <a:r>
              <a:rPr lang="en-US" b="1" kern="0" dirty="0">
                <a:solidFill>
                  <a:srgbClr val="707276"/>
                </a:solidFill>
              </a:rPr>
              <a:t>Voters say the most important issues facing the country today are…</a:t>
            </a:r>
          </a:p>
        </p:txBody>
      </p:sp>
    </p:spTree>
    <p:extLst>
      <p:ext uri="{BB962C8B-B14F-4D97-AF65-F5344CB8AC3E}">
        <p14:creationId xmlns:p14="http://schemas.microsoft.com/office/powerpoint/2010/main" val="2238303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79" y="1028700"/>
            <a:ext cx="10880429" cy="571500"/>
          </a:xfrm>
        </p:spPr>
        <p:txBody>
          <a:bodyPr/>
          <a:lstStyle/>
          <a:p>
            <a:r>
              <a:rPr lang="en-US" sz="3200" dirty="0"/>
              <a:t>If government is running out of money, Majority </a:t>
            </a:r>
            <a:br>
              <a:rPr lang="en-US" sz="3200" dirty="0"/>
            </a:br>
            <a:r>
              <a:rPr lang="en-US" sz="3200" dirty="0"/>
              <a:t>of voters thinks congress should vote against raising the debt ceiling</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(n=2263) </a:t>
            </a:r>
          </a:p>
          <a:p>
            <a:r>
              <a:rPr lang="en-US" dirty="0">
                <a:solidFill>
                  <a:srgbClr val="262626"/>
                </a:solidFill>
                <a:ea typeface="MS Mincho" panose="02020609040205080304" pitchFamily="49" charset="-128"/>
              </a:rPr>
              <a:t>I6. Do you think that if the government is running out of money and needs to raise the debt ceiling to keep operating that people in Congress should vote to raise the debt or vote against raising the debt ceiling?</a:t>
            </a:r>
          </a:p>
        </p:txBody>
      </p:sp>
      <p:graphicFrame>
        <p:nvGraphicFramePr>
          <p:cNvPr id="5" name="Chart 4"/>
          <p:cNvGraphicFramePr/>
          <p:nvPr>
            <p:extLst/>
          </p:nvPr>
        </p:nvGraphicFramePr>
        <p:xfrm>
          <a:off x="3756626" y="2256060"/>
          <a:ext cx="5135947" cy="359333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918426" y="3485912"/>
            <a:ext cx="1676400" cy="1015663"/>
          </a:xfrm>
          <a:prstGeom prst="rect">
            <a:avLst/>
          </a:prstGeom>
          <a:noFill/>
        </p:spPr>
        <p:txBody>
          <a:bodyPr wrap="square" rtlCol="0">
            <a:spAutoFit/>
          </a:bodyPr>
          <a:lstStyle/>
          <a:p>
            <a:pPr algn="ctr">
              <a:defRPr/>
            </a:pPr>
            <a:r>
              <a:rPr lang="en-US" sz="2000" b="1" dirty="0">
                <a:solidFill>
                  <a:srgbClr val="C00000"/>
                </a:solidFill>
              </a:rPr>
              <a:t>Vote against raising the debt ceiling</a:t>
            </a:r>
            <a:endParaRPr lang="en-US" dirty="0">
              <a:solidFill>
                <a:srgbClr val="C00000"/>
              </a:solidFill>
            </a:endParaRPr>
          </a:p>
        </p:txBody>
      </p:sp>
      <p:sp>
        <p:nvSpPr>
          <p:cNvPr id="7" name="Rectangle 6"/>
          <p:cNvSpPr/>
          <p:nvPr/>
        </p:nvSpPr>
        <p:spPr>
          <a:xfrm>
            <a:off x="4326848" y="2019585"/>
            <a:ext cx="3995502" cy="338554"/>
          </a:xfrm>
          <a:prstGeom prst="rect">
            <a:avLst/>
          </a:prstGeom>
        </p:spPr>
        <p:txBody>
          <a:bodyPr wrap="square">
            <a:spAutoFit/>
          </a:bodyPr>
          <a:lstStyle/>
          <a:p>
            <a:pPr algn="ctr"/>
            <a:r>
              <a:rPr lang="en-US" sz="1600" b="1" dirty="0">
                <a:solidFill>
                  <a:srgbClr val="707276"/>
                </a:solidFill>
              </a:rPr>
              <a:t>Congress should…</a:t>
            </a:r>
          </a:p>
        </p:txBody>
      </p:sp>
      <p:sp>
        <p:nvSpPr>
          <p:cNvPr id="8" name="TextBox 7"/>
          <p:cNvSpPr txBox="1"/>
          <p:nvPr/>
        </p:nvSpPr>
        <p:spPr>
          <a:xfrm>
            <a:off x="7993528" y="3485912"/>
            <a:ext cx="1798089" cy="1015663"/>
          </a:xfrm>
          <a:prstGeom prst="rect">
            <a:avLst/>
          </a:prstGeom>
          <a:noFill/>
        </p:spPr>
        <p:txBody>
          <a:bodyPr wrap="square" rtlCol="0">
            <a:spAutoFit/>
          </a:bodyPr>
          <a:lstStyle/>
          <a:p>
            <a:pPr algn="ctr"/>
            <a:r>
              <a:rPr lang="en-US" sz="2000" b="1" dirty="0">
                <a:solidFill>
                  <a:srgbClr val="009DD9"/>
                </a:solidFill>
              </a:rPr>
              <a:t>Vote to raise the debt ceiling</a:t>
            </a:r>
          </a:p>
        </p:txBody>
      </p:sp>
    </p:spTree>
    <p:extLst>
      <p:ext uri="{BB962C8B-B14F-4D97-AF65-F5344CB8AC3E}">
        <p14:creationId xmlns:p14="http://schemas.microsoft.com/office/powerpoint/2010/main" val="1455003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9DD9"/>
        </a:solidFill>
        <a:effectLst/>
      </p:bgPr>
    </p:bg>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6"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2773436"/>
            <a:ext cx="5334000" cy="1311128"/>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algn="ctr"/>
            <a:r>
              <a:rPr lang="en-US" sz="3600" dirty="0">
                <a:solidFill>
                  <a:srgbClr val="7FBA00"/>
                </a:solidFill>
                <a:latin typeface="Segoe UI" panose="020B0502040204020203" pitchFamily="34" charset="0"/>
                <a:cs typeface="Segoe UI" panose="020B0502040204020203" pitchFamily="34" charset="0"/>
              </a:rPr>
              <a:t>North Korea and Nuclear weapons</a:t>
            </a:r>
          </a:p>
        </p:txBody>
      </p:sp>
    </p:spTree>
    <p:extLst>
      <p:ext uri="{BB962C8B-B14F-4D97-AF65-F5344CB8AC3E}">
        <p14:creationId xmlns:p14="http://schemas.microsoft.com/office/powerpoint/2010/main" val="501739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76656"/>
            <a:ext cx="10102551" cy="571500"/>
          </a:xfrm>
        </p:spPr>
        <p:txBody>
          <a:bodyPr/>
          <a:lstStyle/>
          <a:p>
            <a:r>
              <a:rPr lang="en-US" sz="3200" dirty="0"/>
              <a:t>Voters are split on president trump’s handling of north KOREA, with slight majority disapproving </a:t>
            </a:r>
          </a:p>
        </p:txBody>
      </p:sp>
      <p:sp>
        <p:nvSpPr>
          <p:cNvPr id="3" name="Text Placeholder 2"/>
          <p:cNvSpPr>
            <a:spLocks noGrp="1"/>
          </p:cNvSpPr>
          <p:nvPr>
            <p:ph type="body" idx="13"/>
          </p:nvPr>
        </p:nvSpPr>
        <p:spPr/>
        <p:txBody>
          <a:bodyPr/>
          <a:lstStyle/>
          <a:p>
            <a:r>
              <a:rPr lang="en-US" dirty="0"/>
              <a:t>Just under half approve of how President Trump handled tensions with North Korea.</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(n=2263)</a:t>
            </a:r>
            <a:endParaRPr lang="en-US" dirty="0">
              <a:solidFill>
                <a:schemeClr val="tx2"/>
              </a:solidFill>
              <a:ea typeface="MS Mincho" panose="02020609040205080304" pitchFamily="49" charset="-128"/>
            </a:endParaRPr>
          </a:p>
          <a:p>
            <a:pPr>
              <a:spcBef>
                <a:spcPts val="0"/>
              </a:spcBef>
            </a:pPr>
            <a:r>
              <a:rPr lang="en-US" dirty="0">
                <a:solidFill>
                  <a:srgbClr val="262626"/>
                </a:solidFill>
              </a:rPr>
              <a:t>D18A Do you approve or disapprove of President Trump's handling of tensions in North Korea?</a:t>
            </a:r>
            <a:endParaRPr lang="en-US" dirty="0">
              <a:solidFill>
                <a:schemeClr val="tx2"/>
              </a:solidFill>
            </a:endParaRPr>
          </a:p>
        </p:txBody>
      </p:sp>
      <p:grpSp>
        <p:nvGrpSpPr>
          <p:cNvPr id="6" name="Group 5"/>
          <p:cNvGrpSpPr/>
          <p:nvPr/>
        </p:nvGrpSpPr>
        <p:grpSpPr>
          <a:xfrm>
            <a:off x="2743200" y="2842038"/>
            <a:ext cx="2762673" cy="172351"/>
            <a:chOff x="2743200" y="2842038"/>
            <a:chExt cx="2762673" cy="172351"/>
          </a:xfrm>
        </p:grpSpPr>
        <p:sp>
          <p:nvSpPr>
            <p:cNvPr id="122" name="Oval 121"/>
            <p:cNvSpPr/>
            <p:nvPr/>
          </p:nvSpPr>
          <p:spPr>
            <a:xfrm>
              <a:off x="2743200" y="2842042"/>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123" name="Oval 122"/>
            <p:cNvSpPr/>
            <p:nvPr/>
          </p:nvSpPr>
          <p:spPr>
            <a:xfrm>
              <a:off x="3031846" y="2842041"/>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124" name="Oval 123"/>
            <p:cNvSpPr/>
            <p:nvPr/>
          </p:nvSpPr>
          <p:spPr>
            <a:xfrm>
              <a:off x="3320492" y="284204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125" name="Oval 124"/>
            <p:cNvSpPr/>
            <p:nvPr/>
          </p:nvSpPr>
          <p:spPr>
            <a:xfrm>
              <a:off x="3609138" y="284204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126" name="Oval 125"/>
            <p:cNvSpPr/>
            <p:nvPr/>
          </p:nvSpPr>
          <p:spPr>
            <a:xfrm>
              <a:off x="3897784" y="284204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127" name="Oval 126"/>
            <p:cNvSpPr/>
            <p:nvPr/>
          </p:nvSpPr>
          <p:spPr>
            <a:xfrm>
              <a:off x="4186430" y="284204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128" name="Oval 127"/>
            <p:cNvSpPr/>
            <p:nvPr/>
          </p:nvSpPr>
          <p:spPr>
            <a:xfrm>
              <a:off x="4475077" y="284204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129" name="Oval 128"/>
            <p:cNvSpPr/>
            <p:nvPr/>
          </p:nvSpPr>
          <p:spPr>
            <a:xfrm>
              <a:off x="4763723" y="2842039"/>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130" name="Oval 129"/>
            <p:cNvSpPr/>
            <p:nvPr/>
          </p:nvSpPr>
          <p:spPr>
            <a:xfrm>
              <a:off x="5052369" y="2849528"/>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131" name="Oval 130"/>
            <p:cNvSpPr/>
            <p:nvPr/>
          </p:nvSpPr>
          <p:spPr>
            <a:xfrm>
              <a:off x="5341012" y="2842038"/>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grpSp>
      <p:grpSp>
        <p:nvGrpSpPr>
          <p:cNvPr id="7" name="Group 6"/>
          <p:cNvGrpSpPr/>
          <p:nvPr/>
        </p:nvGrpSpPr>
        <p:grpSpPr>
          <a:xfrm>
            <a:off x="2743200" y="3142833"/>
            <a:ext cx="2762673" cy="172351"/>
            <a:chOff x="2743200" y="3142833"/>
            <a:chExt cx="2762673" cy="172351"/>
          </a:xfrm>
        </p:grpSpPr>
        <p:sp>
          <p:nvSpPr>
            <p:cNvPr id="112" name="Oval 111"/>
            <p:cNvSpPr/>
            <p:nvPr/>
          </p:nvSpPr>
          <p:spPr>
            <a:xfrm>
              <a:off x="2743200" y="3142837"/>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3" name="Oval 112"/>
            <p:cNvSpPr/>
            <p:nvPr/>
          </p:nvSpPr>
          <p:spPr>
            <a:xfrm>
              <a:off x="3031846" y="3142836"/>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4" name="Oval 113"/>
            <p:cNvSpPr/>
            <p:nvPr/>
          </p:nvSpPr>
          <p:spPr>
            <a:xfrm>
              <a:off x="3320492" y="3142835"/>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5" name="Oval 114"/>
            <p:cNvSpPr/>
            <p:nvPr/>
          </p:nvSpPr>
          <p:spPr>
            <a:xfrm>
              <a:off x="3609138" y="3142835"/>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6" name="Oval 115"/>
            <p:cNvSpPr/>
            <p:nvPr/>
          </p:nvSpPr>
          <p:spPr>
            <a:xfrm>
              <a:off x="3897784" y="3142835"/>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7" name="Oval 116"/>
            <p:cNvSpPr/>
            <p:nvPr/>
          </p:nvSpPr>
          <p:spPr>
            <a:xfrm>
              <a:off x="4186430" y="3142835"/>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8" name="Oval 117"/>
            <p:cNvSpPr/>
            <p:nvPr/>
          </p:nvSpPr>
          <p:spPr>
            <a:xfrm>
              <a:off x="4475077" y="3142835"/>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9" name="Oval 118"/>
            <p:cNvSpPr/>
            <p:nvPr/>
          </p:nvSpPr>
          <p:spPr>
            <a:xfrm>
              <a:off x="4763723" y="3142834"/>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0" name="Oval 119"/>
            <p:cNvSpPr/>
            <p:nvPr/>
          </p:nvSpPr>
          <p:spPr>
            <a:xfrm>
              <a:off x="5052369" y="3150323"/>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1" name="Oval 120"/>
            <p:cNvSpPr/>
            <p:nvPr/>
          </p:nvSpPr>
          <p:spPr>
            <a:xfrm>
              <a:off x="5341012" y="3142833"/>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8" name="Group 7"/>
          <p:cNvGrpSpPr/>
          <p:nvPr/>
        </p:nvGrpSpPr>
        <p:grpSpPr>
          <a:xfrm>
            <a:off x="2743200" y="3443628"/>
            <a:ext cx="2762673" cy="172351"/>
            <a:chOff x="2743200" y="3443628"/>
            <a:chExt cx="2762673" cy="172351"/>
          </a:xfrm>
        </p:grpSpPr>
        <p:sp>
          <p:nvSpPr>
            <p:cNvPr id="102" name="Oval 101"/>
            <p:cNvSpPr/>
            <p:nvPr/>
          </p:nvSpPr>
          <p:spPr>
            <a:xfrm>
              <a:off x="2743200" y="3443632"/>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3" name="Oval 102"/>
            <p:cNvSpPr/>
            <p:nvPr/>
          </p:nvSpPr>
          <p:spPr>
            <a:xfrm>
              <a:off x="3031846" y="3443631"/>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4" name="Oval 103"/>
            <p:cNvSpPr/>
            <p:nvPr/>
          </p:nvSpPr>
          <p:spPr>
            <a:xfrm>
              <a:off x="3320492" y="344363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5" name="Oval 104"/>
            <p:cNvSpPr/>
            <p:nvPr/>
          </p:nvSpPr>
          <p:spPr>
            <a:xfrm>
              <a:off x="3609138" y="344363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6" name="Oval 105"/>
            <p:cNvSpPr/>
            <p:nvPr/>
          </p:nvSpPr>
          <p:spPr>
            <a:xfrm>
              <a:off x="3897784" y="344363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7" name="Oval 106"/>
            <p:cNvSpPr/>
            <p:nvPr/>
          </p:nvSpPr>
          <p:spPr>
            <a:xfrm>
              <a:off x="4186430" y="344363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8" name="Oval 107"/>
            <p:cNvSpPr/>
            <p:nvPr/>
          </p:nvSpPr>
          <p:spPr>
            <a:xfrm>
              <a:off x="4475077" y="344363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9" name="Oval 108"/>
            <p:cNvSpPr/>
            <p:nvPr/>
          </p:nvSpPr>
          <p:spPr>
            <a:xfrm>
              <a:off x="4763723" y="3443629"/>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0" name="Oval 109"/>
            <p:cNvSpPr/>
            <p:nvPr/>
          </p:nvSpPr>
          <p:spPr>
            <a:xfrm>
              <a:off x="5052369" y="3451118"/>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1" name="Oval 110"/>
            <p:cNvSpPr/>
            <p:nvPr/>
          </p:nvSpPr>
          <p:spPr>
            <a:xfrm>
              <a:off x="5341012" y="3443628"/>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9" name="Group 8"/>
          <p:cNvGrpSpPr/>
          <p:nvPr/>
        </p:nvGrpSpPr>
        <p:grpSpPr>
          <a:xfrm>
            <a:off x="2743200" y="3744422"/>
            <a:ext cx="2762673" cy="172351"/>
            <a:chOff x="2743200" y="3744422"/>
            <a:chExt cx="2762673" cy="172351"/>
          </a:xfrm>
        </p:grpSpPr>
        <p:sp>
          <p:nvSpPr>
            <p:cNvPr id="92" name="Oval 91"/>
            <p:cNvSpPr/>
            <p:nvPr/>
          </p:nvSpPr>
          <p:spPr>
            <a:xfrm>
              <a:off x="2743200" y="3744426"/>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3" name="Oval 92"/>
            <p:cNvSpPr/>
            <p:nvPr/>
          </p:nvSpPr>
          <p:spPr>
            <a:xfrm>
              <a:off x="3031846" y="3744425"/>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4" name="Oval 93"/>
            <p:cNvSpPr/>
            <p:nvPr/>
          </p:nvSpPr>
          <p:spPr>
            <a:xfrm>
              <a:off x="3320492" y="3744424"/>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5" name="Oval 94"/>
            <p:cNvSpPr/>
            <p:nvPr/>
          </p:nvSpPr>
          <p:spPr>
            <a:xfrm>
              <a:off x="3609138" y="3744424"/>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6" name="Oval 95"/>
            <p:cNvSpPr/>
            <p:nvPr/>
          </p:nvSpPr>
          <p:spPr>
            <a:xfrm>
              <a:off x="3897784" y="3744424"/>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7" name="Oval 96"/>
            <p:cNvSpPr/>
            <p:nvPr/>
          </p:nvSpPr>
          <p:spPr>
            <a:xfrm>
              <a:off x="4186430" y="3744424"/>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8" name="Oval 97"/>
            <p:cNvSpPr/>
            <p:nvPr/>
          </p:nvSpPr>
          <p:spPr>
            <a:xfrm>
              <a:off x="4475077" y="3744424"/>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9" name="Oval 98"/>
            <p:cNvSpPr/>
            <p:nvPr/>
          </p:nvSpPr>
          <p:spPr>
            <a:xfrm>
              <a:off x="4763723" y="3744423"/>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0" name="Oval 99"/>
            <p:cNvSpPr/>
            <p:nvPr/>
          </p:nvSpPr>
          <p:spPr>
            <a:xfrm>
              <a:off x="5052369" y="3751912"/>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1" name="Oval 100"/>
            <p:cNvSpPr/>
            <p:nvPr/>
          </p:nvSpPr>
          <p:spPr>
            <a:xfrm>
              <a:off x="5341012" y="3744422"/>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0" name="Group 9"/>
          <p:cNvGrpSpPr/>
          <p:nvPr/>
        </p:nvGrpSpPr>
        <p:grpSpPr>
          <a:xfrm>
            <a:off x="2743200" y="4045217"/>
            <a:ext cx="2762673" cy="172351"/>
            <a:chOff x="2743200" y="4045217"/>
            <a:chExt cx="2762673" cy="172351"/>
          </a:xfrm>
        </p:grpSpPr>
        <p:sp>
          <p:nvSpPr>
            <p:cNvPr id="82" name="Oval 81"/>
            <p:cNvSpPr/>
            <p:nvPr/>
          </p:nvSpPr>
          <p:spPr>
            <a:xfrm>
              <a:off x="2743200" y="4045221"/>
              <a:ext cx="164861" cy="164861"/>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3" name="Oval 82"/>
            <p:cNvSpPr/>
            <p:nvPr/>
          </p:nvSpPr>
          <p:spPr>
            <a:xfrm>
              <a:off x="3031846" y="4045220"/>
              <a:ext cx="164861" cy="164861"/>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4" name="Oval 83"/>
            <p:cNvSpPr/>
            <p:nvPr/>
          </p:nvSpPr>
          <p:spPr>
            <a:xfrm>
              <a:off x="3320492" y="4045219"/>
              <a:ext cx="164861" cy="164861"/>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5" name="Oval 84"/>
            <p:cNvSpPr/>
            <p:nvPr/>
          </p:nvSpPr>
          <p:spPr>
            <a:xfrm>
              <a:off x="3609138" y="4045219"/>
              <a:ext cx="164861" cy="164861"/>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6" name="Oval 85"/>
            <p:cNvSpPr/>
            <p:nvPr/>
          </p:nvSpPr>
          <p:spPr>
            <a:xfrm>
              <a:off x="3897784" y="4045219"/>
              <a:ext cx="164861" cy="164861"/>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7" name="Oval 86"/>
            <p:cNvSpPr/>
            <p:nvPr/>
          </p:nvSpPr>
          <p:spPr>
            <a:xfrm>
              <a:off x="4186430" y="4045219"/>
              <a:ext cx="164861" cy="164861"/>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8" name="Oval 87"/>
            <p:cNvSpPr/>
            <p:nvPr/>
          </p:nvSpPr>
          <p:spPr>
            <a:xfrm>
              <a:off x="4475077" y="4045219"/>
              <a:ext cx="164861" cy="164861"/>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9" name="Oval 88"/>
            <p:cNvSpPr/>
            <p:nvPr/>
          </p:nvSpPr>
          <p:spPr>
            <a:xfrm>
              <a:off x="4763723" y="4045218"/>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0" name="Oval 89"/>
            <p:cNvSpPr/>
            <p:nvPr/>
          </p:nvSpPr>
          <p:spPr>
            <a:xfrm>
              <a:off x="5052369" y="4052707"/>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1" name="Oval 90"/>
            <p:cNvSpPr/>
            <p:nvPr/>
          </p:nvSpPr>
          <p:spPr>
            <a:xfrm>
              <a:off x="5341012" y="4045217"/>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1" name="Group 10"/>
          <p:cNvGrpSpPr/>
          <p:nvPr/>
        </p:nvGrpSpPr>
        <p:grpSpPr>
          <a:xfrm>
            <a:off x="2743200" y="4346012"/>
            <a:ext cx="2762673" cy="172351"/>
            <a:chOff x="2743200" y="4346012"/>
            <a:chExt cx="2762673" cy="172351"/>
          </a:xfrm>
        </p:grpSpPr>
        <p:sp>
          <p:nvSpPr>
            <p:cNvPr id="72" name="Oval 71"/>
            <p:cNvSpPr/>
            <p:nvPr/>
          </p:nvSpPr>
          <p:spPr>
            <a:xfrm>
              <a:off x="2743200" y="4346016"/>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3" name="Oval 72"/>
            <p:cNvSpPr/>
            <p:nvPr/>
          </p:nvSpPr>
          <p:spPr>
            <a:xfrm>
              <a:off x="3031846" y="4346015"/>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4" name="Oval 73"/>
            <p:cNvSpPr/>
            <p:nvPr/>
          </p:nvSpPr>
          <p:spPr>
            <a:xfrm>
              <a:off x="3320492" y="4346014"/>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5" name="Oval 74"/>
            <p:cNvSpPr/>
            <p:nvPr/>
          </p:nvSpPr>
          <p:spPr>
            <a:xfrm>
              <a:off x="3609138" y="4346014"/>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6" name="Oval 75"/>
            <p:cNvSpPr/>
            <p:nvPr/>
          </p:nvSpPr>
          <p:spPr>
            <a:xfrm>
              <a:off x="3897784" y="4346014"/>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7" name="Oval 76"/>
            <p:cNvSpPr/>
            <p:nvPr/>
          </p:nvSpPr>
          <p:spPr>
            <a:xfrm>
              <a:off x="4186430" y="4346014"/>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8" name="Oval 77"/>
            <p:cNvSpPr/>
            <p:nvPr/>
          </p:nvSpPr>
          <p:spPr>
            <a:xfrm>
              <a:off x="4475077" y="4346014"/>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9" name="Oval 78"/>
            <p:cNvSpPr/>
            <p:nvPr/>
          </p:nvSpPr>
          <p:spPr>
            <a:xfrm>
              <a:off x="4763723" y="4346013"/>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0" name="Oval 79"/>
            <p:cNvSpPr/>
            <p:nvPr/>
          </p:nvSpPr>
          <p:spPr>
            <a:xfrm>
              <a:off x="5052369" y="4353502"/>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1" name="Oval 80"/>
            <p:cNvSpPr/>
            <p:nvPr/>
          </p:nvSpPr>
          <p:spPr>
            <a:xfrm>
              <a:off x="5341012" y="4346012"/>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2" name="Group 11"/>
          <p:cNvGrpSpPr/>
          <p:nvPr/>
        </p:nvGrpSpPr>
        <p:grpSpPr>
          <a:xfrm>
            <a:off x="2743200" y="4646807"/>
            <a:ext cx="2762673" cy="172351"/>
            <a:chOff x="2743200" y="4646807"/>
            <a:chExt cx="2762673" cy="172351"/>
          </a:xfrm>
        </p:grpSpPr>
        <p:sp>
          <p:nvSpPr>
            <p:cNvPr id="62" name="Oval 61"/>
            <p:cNvSpPr/>
            <p:nvPr/>
          </p:nvSpPr>
          <p:spPr>
            <a:xfrm>
              <a:off x="2743200" y="4646811"/>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3" name="Oval 62"/>
            <p:cNvSpPr/>
            <p:nvPr/>
          </p:nvSpPr>
          <p:spPr>
            <a:xfrm>
              <a:off x="3031846" y="4646810"/>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4" name="Oval 63"/>
            <p:cNvSpPr/>
            <p:nvPr/>
          </p:nvSpPr>
          <p:spPr>
            <a:xfrm>
              <a:off x="3320492" y="4646809"/>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5" name="Oval 64"/>
            <p:cNvSpPr/>
            <p:nvPr/>
          </p:nvSpPr>
          <p:spPr>
            <a:xfrm>
              <a:off x="3609138" y="4646809"/>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6" name="Oval 65"/>
            <p:cNvSpPr/>
            <p:nvPr/>
          </p:nvSpPr>
          <p:spPr>
            <a:xfrm>
              <a:off x="3897784" y="4646809"/>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7" name="Oval 66"/>
            <p:cNvSpPr/>
            <p:nvPr/>
          </p:nvSpPr>
          <p:spPr>
            <a:xfrm>
              <a:off x="4186430" y="4646809"/>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8" name="Oval 67"/>
            <p:cNvSpPr/>
            <p:nvPr/>
          </p:nvSpPr>
          <p:spPr>
            <a:xfrm>
              <a:off x="4475077" y="4646809"/>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9" name="Oval 68"/>
            <p:cNvSpPr/>
            <p:nvPr/>
          </p:nvSpPr>
          <p:spPr>
            <a:xfrm>
              <a:off x="4763723" y="4646808"/>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0" name="Oval 69"/>
            <p:cNvSpPr/>
            <p:nvPr/>
          </p:nvSpPr>
          <p:spPr>
            <a:xfrm>
              <a:off x="5052369" y="4654297"/>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1" name="Oval 70"/>
            <p:cNvSpPr/>
            <p:nvPr/>
          </p:nvSpPr>
          <p:spPr>
            <a:xfrm>
              <a:off x="5341012" y="4646807"/>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3" name="Group 12"/>
          <p:cNvGrpSpPr/>
          <p:nvPr/>
        </p:nvGrpSpPr>
        <p:grpSpPr>
          <a:xfrm>
            <a:off x="2743200" y="4947601"/>
            <a:ext cx="2762673" cy="172351"/>
            <a:chOff x="2743200" y="4947601"/>
            <a:chExt cx="2762673" cy="172351"/>
          </a:xfrm>
        </p:grpSpPr>
        <p:sp>
          <p:nvSpPr>
            <p:cNvPr id="52" name="Oval 51"/>
            <p:cNvSpPr/>
            <p:nvPr/>
          </p:nvSpPr>
          <p:spPr>
            <a:xfrm>
              <a:off x="2743200" y="4947605"/>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3" name="Oval 52"/>
            <p:cNvSpPr/>
            <p:nvPr/>
          </p:nvSpPr>
          <p:spPr>
            <a:xfrm>
              <a:off x="3031846" y="4947604"/>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4" name="Oval 53"/>
            <p:cNvSpPr/>
            <p:nvPr/>
          </p:nvSpPr>
          <p:spPr>
            <a:xfrm>
              <a:off x="3320492" y="4947603"/>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5" name="Oval 54"/>
            <p:cNvSpPr/>
            <p:nvPr/>
          </p:nvSpPr>
          <p:spPr>
            <a:xfrm>
              <a:off x="3609138" y="4947603"/>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6" name="Oval 55"/>
            <p:cNvSpPr/>
            <p:nvPr/>
          </p:nvSpPr>
          <p:spPr>
            <a:xfrm>
              <a:off x="3897784" y="4947603"/>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7" name="Oval 56"/>
            <p:cNvSpPr/>
            <p:nvPr/>
          </p:nvSpPr>
          <p:spPr>
            <a:xfrm>
              <a:off x="4186430" y="4947603"/>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8" name="Oval 57"/>
            <p:cNvSpPr/>
            <p:nvPr/>
          </p:nvSpPr>
          <p:spPr>
            <a:xfrm>
              <a:off x="4475077" y="4947603"/>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9" name="Oval 58"/>
            <p:cNvSpPr/>
            <p:nvPr/>
          </p:nvSpPr>
          <p:spPr>
            <a:xfrm>
              <a:off x="4763723" y="4947602"/>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0" name="Oval 59"/>
            <p:cNvSpPr/>
            <p:nvPr/>
          </p:nvSpPr>
          <p:spPr>
            <a:xfrm>
              <a:off x="5052369" y="4955091"/>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1" name="Oval 60"/>
            <p:cNvSpPr/>
            <p:nvPr/>
          </p:nvSpPr>
          <p:spPr>
            <a:xfrm>
              <a:off x="5341012" y="4947601"/>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4" name="Group 13"/>
          <p:cNvGrpSpPr/>
          <p:nvPr/>
        </p:nvGrpSpPr>
        <p:grpSpPr>
          <a:xfrm>
            <a:off x="2743200" y="5248396"/>
            <a:ext cx="2762673" cy="172351"/>
            <a:chOff x="2743200" y="5248396"/>
            <a:chExt cx="2762673" cy="172351"/>
          </a:xfrm>
        </p:grpSpPr>
        <p:sp>
          <p:nvSpPr>
            <p:cNvPr id="42" name="Oval 41"/>
            <p:cNvSpPr/>
            <p:nvPr/>
          </p:nvSpPr>
          <p:spPr>
            <a:xfrm>
              <a:off x="2743200" y="5248400"/>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3" name="Oval 42"/>
            <p:cNvSpPr/>
            <p:nvPr/>
          </p:nvSpPr>
          <p:spPr>
            <a:xfrm>
              <a:off x="3031846" y="5248399"/>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4" name="Oval 43"/>
            <p:cNvSpPr/>
            <p:nvPr/>
          </p:nvSpPr>
          <p:spPr>
            <a:xfrm>
              <a:off x="3320492" y="5248398"/>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5" name="Oval 44"/>
            <p:cNvSpPr/>
            <p:nvPr/>
          </p:nvSpPr>
          <p:spPr>
            <a:xfrm>
              <a:off x="3609138" y="5248398"/>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6" name="Oval 45"/>
            <p:cNvSpPr/>
            <p:nvPr/>
          </p:nvSpPr>
          <p:spPr>
            <a:xfrm>
              <a:off x="3897784" y="5248398"/>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7" name="Oval 46"/>
            <p:cNvSpPr/>
            <p:nvPr/>
          </p:nvSpPr>
          <p:spPr>
            <a:xfrm>
              <a:off x="4186430" y="5248398"/>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8" name="Oval 47"/>
            <p:cNvSpPr/>
            <p:nvPr/>
          </p:nvSpPr>
          <p:spPr>
            <a:xfrm>
              <a:off x="4475077" y="5248398"/>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9" name="Oval 48"/>
            <p:cNvSpPr/>
            <p:nvPr/>
          </p:nvSpPr>
          <p:spPr>
            <a:xfrm>
              <a:off x="4763723" y="5248397"/>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0" name="Oval 49"/>
            <p:cNvSpPr/>
            <p:nvPr/>
          </p:nvSpPr>
          <p:spPr>
            <a:xfrm>
              <a:off x="5052369" y="5255886"/>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1" name="Oval 50"/>
            <p:cNvSpPr/>
            <p:nvPr/>
          </p:nvSpPr>
          <p:spPr>
            <a:xfrm>
              <a:off x="5341012" y="5248396"/>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34" name="Group 133"/>
          <p:cNvGrpSpPr/>
          <p:nvPr/>
        </p:nvGrpSpPr>
        <p:grpSpPr>
          <a:xfrm>
            <a:off x="2743200" y="5549188"/>
            <a:ext cx="2762673" cy="172351"/>
            <a:chOff x="2743200" y="5549188"/>
            <a:chExt cx="2762673" cy="172351"/>
          </a:xfrm>
        </p:grpSpPr>
        <p:sp>
          <p:nvSpPr>
            <p:cNvPr id="32" name="Oval 31"/>
            <p:cNvSpPr/>
            <p:nvPr/>
          </p:nvSpPr>
          <p:spPr>
            <a:xfrm>
              <a:off x="2743200" y="5549192"/>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3" name="Oval 32"/>
            <p:cNvSpPr/>
            <p:nvPr/>
          </p:nvSpPr>
          <p:spPr>
            <a:xfrm>
              <a:off x="3031846" y="5549191"/>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4" name="Oval 33"/>
            <p:cNvSpPr/>
            <p:nvPr/>
          </p:nvSpPr>
          <p:spPr>
            <a:xfrm>
              <a:off x="3320492" y="5549190"/>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5" name="Oval 34"/>
            <p:cNvSpPr/>
            <p:nvPr/>
          </p:nvSpPr>
          <p:spPr>
            <a:xfrm>
              <a:off x="3609138" y="5549190"/>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6" name="Oval 35"/>
            <p:cNvSpPr/>
            <p:nvPr/>
          </p:nvSpPr>
          <p:spPr>
            <a:xfrm>
              <a:off x="3897784" y="5549190"/>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7" name="Oval 36"/>
            <p:cNvSpPr/>
            <p:nvPr/>
          </p:nvSpPr>
          <p:spPr>
            <a:xfrm>
              <a:off x="4186430" y="5549190"/>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8" name="Oval 37"/>
            <p:cNvSpPr/>
            <p:nvPr/>
          </p:nvSpPr>
          <p:spPr>
            <a:xfrm>
              <a:off x="4475077" y="5549190"/>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9" name="Oval 38"/>
            <p:cNvSpPr/>
            <p:nvPr/>
          </p:nvSpPr>
          <p:spPr>
            <a:xfrm>
              <a:off x="4763723" y="5549189"/>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0" name="Oval 39"/>
            <p:cNvSpPr/>
            <p:nvPr/>
          </p:nvSpPr>
          <p:spPr>
            <a:xfrm>
              <a:off x="5052369" y="5556678"/>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1" name="Oval 40"/>
            <p:cNvSpPr/>
            <p:nvPr/>
          </p:nvSpPr>
          <p:spPr>
            <a:xfrm>
              <a:off x="5341012" y="5549188"/>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25" name="Group 24"/>
          <p:cNvGrpSpPr/>
          <p:nvPr/>
        </p:nvGrpSpPr>
        <p:grpSpPr>
          <a:xfrm>
            <a:off x="5825112" y="2934856"/>
            <a:ext cx="3780832" cy="923330"/>
            <a:chOff x="3481772" y="3209290"/>
            <a:chExt cx="3780832" cy="923330"/>
          </a:xfrm>
        </p:grpSpPr>
        <p:sp>
          <p:nvSpPr>
            <p:cNvPr id="28" name="TextBox 27"/>
            <p:cNvSpPr txBox="1"/>
            <p:nvPr/>
          </p:nvSpPr>
          <p:spPr>
            <a:xfrm>
              <a:off x="3481772" y="3209290"/>
              <a:ext cx="1759065" cy="923330"/>
            </a:xfrm>
            <a:prstGeom prst="rect">
              <a:avLst/>
            </a:prstGeom>
            <a:noFill/>
          </p:spPr>
          <p:txBody>
            <a:bodyPr wrap="square" rtlCol="0">
              <a:spAutoFit/>
            </a:bodyPr>
            <a:lstStyle/>
            <a:p>
              <a:pPr>
                <a:defRPr/>
              </a:pPr>
              <a:r>
                <a:rPr lang="en-US" sz="5400" b="1" kern="0" dirty="0">
                  <a:solidFill>
                    <a:srgbClr val="009DD9"/>
                  </a:solidFill>
                </a:rPr>
                <a:t>47%</a:t>
              </a:r>
            </a:p>
          </p:txBody>
        </p:sp>
        <p:sp>
          <p:nvSpPr>
            <p:cNvPr id="29" name="Rectangle 28"/>
            <p:cNvSpPr/>
            <p:nvPr/>
          </p:nvSpPr>
          <p:spPr>
            <a:xfrm>
              <a:off x="4896564" y="3473453"/>
              <a:ext cx="2366040" cy="403316"/>
            </a:xfrm>
            <a:prstGeom prst="rect">
              <a:avLst/>
            </a:prstGeom>
          </p:spPr>
          <p:txBody>
            <a:bodyPr wrap="square">
              <a:spAutoFit/>
            </a:bodyPr>
            <a:lstStyle/>
            <a:p>
              <a:pPr>
                <a:lnSpc>
                  <a:spcPts val="2600"/>
                </a:lnSpc>
                <a:defRPr/>
              </a:pPr>
              <a:r>
                <a:rPr lang="en-US" b="1" kern="0" dirty="0">
                  <a:solidFill>
                    <a:srgbClr val="009DD9"/>
                  </a:solidFill>
                </a:rPr>
                <a:t>approve</a:t>
              </a:r>
            </a:p>
          </p:txBody>
        </p:sp>
      </p:grpSp>
      <p:sp>
        <p:nvSpPr>
          <p:cNvPr id="132" name="Rectangle 131"/>
          <p:cNvSpPr/>
          <p:nvPr/>
        </p:nvSpPr>
        <p:spPr>
          <a:xfrm>
            <a:off x="2590800" y="2260335"/>
            <a:ext cx="6722816" cy="369332"/>
          </a:xfrm>
          <a:prstGeom prst="rect">
            <a:avLst/>
          </a:prstGeom>
        </p:spPr>
        <p:txBody>
          <a:bodyPr wrap="square">
            <a:spAutoFit/>
          </a:bodyPr>
          <a:lstStyle/>
          <a:p>
            <a:pPr algn="ctr"/>
            <a:r>
              <a:rPr lang="en-US" b="1" dirty="0">
                <a:solidFill>
                  <a:srgbClr val="707276"/>
                </a:solidFill>
              </a:rPr>
              <a:t>Approval of President Trump’s handling of North Korean tensions</a:t>
            </a:r>
          </a:p>
        </p:txBody>
      </p:sp>
      <p:sp>
        <p:nvSpPr>
          <p:cNvPr id="135" name="TextBox 134"/>
          <p:cNvSpPr txBox="1"/>
          <p:nvPr/>
        </p:nvSpPr>
        <p:spPr>
          <a:xfrm>
            <a:off x="5825112" y="4472716"/>
            <a:ext cx="1759065" cy="1200329"/>
          </a:xfrm>
          <a:prstGeom prst="rect">
            <a:avLst/>
          </a:prstGeom>
          <a:noFill/>
        </p:spPr>
        <p:txBody>
          <a:bodyPr wrap="square" rtlCol="0">
            <a:spAutoFit/>
          </a:bodyPr>
          <a:lstStyle/>
          <a:p>
            <a:pPr>
              <a:defRPr/>
            </a:pPr>
            <a:r>
              <a:rPr lang="en-US" sz="5400" b="1" kern="0" dirty="0">
                <a:solidFill>
                  <a:srgbClr val="C00000"/>
                </a:solidFill>
              </a:rPr>
              <a:t>53%</a:t>
            </a:r>
          </a:p>
          <a:p>
            <a:pPr>
              <a:defRPr/>
            </a:pPr>
            <a:endParaRPr lang="en-US" b="1" kern="0" dirty="0">
              <a:solidFill>
                <a:srgbClr val="C00000"/>
              </a:solidFill>
            </a:endParaRPr>
          </a:p>
        </p:txBody>
      </p:sp>
      <p:sp>
        <p:nvSpPr>
          <p:cNvPr id="136" name="Rectangle 135"/>
          <p:cNvSpPr/>
          <p:nvPr/>
        </p:nvSpPr>
        <p:spPr>
          <a:xfrm>
            <a:off x="7284718" y="4711239"/>
            <a:ext cx="3610313" cy="369332"/>
          </a:xfrm>
          <a:prstGeom prst="rect">
            <a:avLst/>
          </a:prstGeom>
        </p:spPr>
        <p:txBody>
          <a:bodyPr wrap="square">
            <a:spAutoFit/>
          </a:bodyPr>
          <a:lstStyle/>
          <a:p>
            <a:pPr>
              <a:defRPr/>
            </a:pPr>
            <a:r>
              <a:rPr lang="en-US" b="1" kern="0" dirty="0">
                <a:solidFill>
                  <a:srgbClr val="C00000"/>
                </a:solidFill>
              </a:rPr>
              <a:t>disapprove</a:t>
            </a:r>
            <a:endParaRPr lang="en-US" kern="0" dirty="0">
              <a:solidFill>
                <a:srgbClr val="C00000"/>
              </a:solidFill>
            </a:endParaRPr>
          </a:p>
        </p:txBody>
      </p:sp>
    </p:spTree>
    <p:extLst>
      <p:ext uri="{BB962C8B-B14F-4D97-AF65-F5344CB8AC3E}">
        <p14:creationId xmlns:p14="http://schemas.microsoft.com/office/powerpoint/2010/main" val="1313235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Voters slightly favor former president Obama’s handling of the nuclear threats from north Korea</a:t>
            </a:r>
          </a:p>
        </p:txBody>
      </p:sp>
      <p:sp>
        <p:nvSpPr>
          <p:cNvPr id="15" name="Text Placeholder 2"/>
          <p:cNvSpPr>
            <a:spLocks noGrp="1"/>
          </p:cNvSpPr>
          <p:nvPr>
            <p:ph type="body" idx="13"/>
          </p:nvPr>
        </p:nvSpPr>
        <p:spPr/>
        <p:txBody>
          <a:bodyPr/>
          <a:lstStyle/>
          <a:p>
            <a:r>
              <a:rPr lang="en-US" dirty="0"/>
              <a:t>Just over half approve.</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(n=2263)</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NK1 Do you approve or disapprove of the way President Obama handled the nuclear threats from North Korea??</a:t>
            </a:r>
          </a:p>
        </p:txBody>
      </p:sp>
      <p:grpSp>
        <p:nvGrpSpPr>
          <p:cNvPr id="11" name="Group 10"/>
          <p:cNvGrpSpPr/>
          <p:nvPr/>
        </p:nvGrpSpPr>
        <p:grpSpPr>
          <a:xfrm>
            <a:off x="3916623" y="1787462"/>
            <a:ext cx="4542133" cy="4072378"/>
            <a:chOff x="1343821" y="1881485"/>
            <a:chExt cx="4542133" cy="4294715"/>
          </a:xfrm>
        </p:grpSpPr>
        <p:grpSp>
          <p:nvGrpSpPr>
            <p:cNvPr id="12" name="Group 11"/>
            <p:cNvGrpSpPr/>
            <p:nvPr/>
          </p:nvGrpSpPr>
          <p:grpSpPr>
            <a:xfrm>
              <a:off x="1343821" y="1881485"/>
              <a:ext cx="4542133" cy="4294715"/>
              <a:chOff x="5997726" y="1965428"/>
              <a:chExt cx="4542133" cy="4294715"/>
            </a:xfrm>
          </p:grpSpPr>
          <p:graphicFrame>
            <p:nvGraphicFramePr>
              <p:cNvPr id="18" name="Chart 17"/>
              <p:cNvGraphicFramePr/>
              <p:nvPr>
                <p:extLst/>
              </p:nvPr>
            </p:nvGraphicFramePr>
            <p:xfrm>
              <a:off x="6120259" y="2459787"/>
              <a:ext cx="4419600" cy="3800356"/>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18"/>
              <p:cNvSpPr/>
              <p:nvPr/>
            </p:nvSpPr>
            <p:spPr>
              <a:xfrm>
                <a:off x="5997726" y="1965428"/>
                <a:ext cx="4445263" cy="681618"/>
              </a:xfrm>
              <a:prstGeom prst="rect">
                <a:avLst/>
              </a:prstGeom>
            </p:spPr>
            <p:txBody>
              <a:bodyPr wrap="square">
                <a:spAutoFit/>
              </a:bodyPr>
              <a:lstStyle/>
              <a:p>
                <a:pPr algn="ctr"/>
                <a:r>
                  <a:rPr lang="en-US" b="1" dirty="0">
                    <a:solidFill>
                      <a:srgbClr val="707276"/>
                    </a:solidFill>
                  </a:rPr>
                  <a:t>Approval of how President Obama handled nuclear threats from North Korea</a:t>
                </a:r>
              </a:p>
            </p:txBody>
          </p:sp>
        </p:grpSp>
        <p:sp>
          <p:nvSpPr>
            <p:cNvPr id="13" name="Rounded Rectangle 12"/>
            <p:cNvSpPr/>
            <p:nvPr/>
          </p:nvSpPr>
          <p:spPr>
            <a:xfrm>
              <a:off x="2167380" y="4203143"/>
              <a:ext cx="1614432" cy="333017"/>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ts val="2000"/>
                </a:lnSpc>
                <a:defRPr/>
              </a:pPr>
              <a:r>
                <a:rPr lang="en-US" sz="2400" kern="0" dirty="0">
                  <a:solidFill>
                    <a:srgbClr val="FFFFFF"/>
                  </a:solidFill>
                </a:rPr>
                <a:t>Approve</a:t>
              </a:r>
            </a:p>
          </p:txBody>
        </p:sp>
        <p:sp>
          <p:nvSpPr>
            <p:cNvPr id="14" name="Rounded Rectangle 13"/>
            <p:cNvSpPr/>
            <p:nvPr/>
          </p:nvSpPr>
          <p:spPr>
            <a:xfrm>
              <a:off x="3676154" y="4156325"/>
              <a:ext cx="1774804" cy="43294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ts val="2000"/>
                </a:lnSpc>
                <a:defRPr/>
              </a:pPr>
              <a:r>
                <a:rPr lang="en-US" sz="2400" kern="0" dirty="0">
                  <a:solidFill>
                    <a:srgbClr val="FFFFFF"/>
                  </a:solidFill>
                </a:rPr>
                <a:t>Disapprove</a:t>
              </a:r>
            </a:p>
          </p:txBody>
        </p:sp>
      </p:grpSp>
      <p:sp>
        <p:nvSpPr>
          <p:cNvPr id="16" name="Rounded Rectangular Callout 15"/>
          <p:cNvSpPr/>
          <p:nvPr/>
        </p:nvSpPr>
        <p:spPr>
          <a:xfrm>
            <a:off x="2424725" y="3119777"/>
            <a:ext cx="1912116" cy="1235292"/>
          </a:xfrm>
          <a:prstGeom prst="wedgeRoundRectCallout">
            <a:avLst>
              <a:gd name="adj1" fmla="val 59553"/>
              <a:gd name="adj2" fmla="val 12618"/>
              <a:gd name="adj3" fmla="val 16667"/>
            </a:avLst>
          </a:prstGeom>
          <a:noFill/>
          <a:ln>
            <a:solidFill>
              <a:srgbClr val="70727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200" kern="0" dirty="0">
                <a:solidFill>
                  <a:srgbClr val="707276"/>
                </a:solidFill>
              </a:rPr>
              <a:t>Highest among:</a:t>
            </a:r>
          </a:p>
          <a:p>
            <a:pPr>
              <a:defRPr/>
            </a:pPr>
            <a:endParaRPr lang="en-US" sz="1200" kern="0" dirty="0">
              <a:solidFill>
                <a:srgbClr val="707276"/>
              </a:solidFill>
            </a:endParaRPr>
          </a:p>
          <a:p>
            <a:pPr marL="114300" indent="-114300">
              <a:buFont typeface="Arial" panose="020B0604020202020204" pitchFamily="34" charset="0"/>
              <a:buChar char="•"/>
              <a:defRPr/>
            </a:pPr>
            <a:r>
              <a:rPr lang="en-US" sz="1200" kern="0" dirty="0">
                <a:solidFill>
                  <a:srgbClr val="707276"/>
                </a:solidFill>
              </a:rPr>
              <a:t>Democrats (73%)</a:t>
            </a:r>
          </a:p>
          <a:p>
            <a:pPr marL="114300" indent="-114300">
              <a:buFont typeface="Arial" panose="020B0604020202020204" pitchFamily="34" charset="0"/>
              <a:buChar char="•"/>
              <a:defRPr/>
            </a:pPr>
            <a:r>
              <a:rPr lang="en-US" sz="1200" kern="0" dirty="0">
                <a:solidFill>
                  <a:srgbClr val="707276"/>
                </a:solidFill>
              </a:rPr>
              <a:t>Clinton voters (72%)</a:t>
            </a:r>
          </a:p>
          <a:p>
            <a:pPr marL="114300" indent="-114300">
              <a:buFont typeface="Arial" panose="020B0604020202020204" pitchFamily="34" charset="0"/>
              <a:buChar char="•"/>
              <a:defRPr/>
            </a:pPr>
            <a:r>
              <a:rPr lang="en-US" sz="1200" kern="0" dirty="0">
                <a:solidFill>
                  <a:srgbClr val="707276"/>
                </a:solidFill>
              </a:rPr>
              <a:t>African Americans (71%)</a:t>
            </a:r>
          </a:p>
        </p:txBody>
      </p:sp>
    </p:spTree>
    <p:extLst>
      <p:ext uri="{BB962C8B-B14F-4D97-AF65-F5344CB8AC3E}">
        <p14:creationId xmlns:p14="http://schemas.microsoft.com/office/powerpoint/2010/main" val="178465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angle 1"/>
          <p:cNvSpPr/>
          <p:nvPr/>
        </p:nvSpPr>
        <p:spPr>
          <a:xfrm>
            <a:off x="4572001" y="1867763"/>
            <a:ext cx="7109375" cy="3555326"/>
          </a:xfrm>
          <a:prstGeom prst="rect">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itle 4"/>
          <p:cNvSpPr>
            <a:spLocks noGrp="1"/>
          </p:cNvSpPr>
          <p:nvPr>
            <p:ph type="title"/>
          </p:nvPr>
        </p:nvSpPr>
        <p:spPr/>
        <p:txBody>
          <a:bodyPr/>
          <a:lstStyle/>
          <a:p>
            <a:r>
              <a:rPr lang="en-US" dirty="0"/>
              <a:t>Survey method</a:t>
            </a:r>
          </a:p>
        </p:txBody>
      </p:sp>
      <p:sp>
        <p:nvSpPr>
          <p:cNvPr id="6" name="Text Placeholder 5"/>
          <p:cNvSpPr>
            <a:spLocks noGrp="1"/>
          </p:cNvSpPr>
          <p:nvPr>
            <p:ph type="body" idx="13"/>
          </p:nvPr>
        </p:nvSpPr>
        <p:spPr>
          <a:xfrm>
            <a:off x="792481" y="2118479"/>
            <a:ext cx="3779520" cy="3139321"/>
          </a:xfrm>
          <a:solidFill>
            <a:schemeClr val="bg1"/>
          </a:solidFill>
          <a:ln>
            <a:solidFill>
              <a:srgbClr val="009DD9"/>
            </a:solidFill>
          </a:ln>
        </p:spPr>
        <p:txBody>
          <a:bodyPr wrap="square" lIns="274320" tIns="274320" rIns="274320" bIns="274320">
            <a:spAutoFit/>
          </a:bodyPr>
          <a:lstStyle/>
          <a:p>
            <a:pPr>
              <a:lnSpc>
                <a:spcPct val="100000"/>
              </a:lnSpc>
            </a:pPr>
            <a:r>
              <a:rPr lang="en-US" sz="2400" dirty="0">
                <a:latin typeface="Segoe UI" panose="020B0502040204020203" pitchFamily="34" charset="0"/>
                <a:cs typeface="Segoe UI" panose="020B0502040204020203" pitchFamily="34" charset="0"/>
              </a:rPr>
              <a:t>This survey was conducted online within the United States between </a:t>
            </a:r>
            <a:r>
              <a:rPr lang="en-US" sz="2400" dirty="0">
                <a:solidFill>
                  <a:srgbClr val="FF8300"/>
                </a:solidFill>
                <a:latin typeface="Segoe UI" panose="020B0502040204020203" pitchFamily="34" charset="0"/>
                <a:cs typeface="Segoe UI" panose="020B0502040204020203" pitchFamily="34" charset="0"/>
              </a:rPr>
              <a:t>August 17-22, 2017 among 2,263 </a:t>
            </a:r>
            <a:r>
              <a:rPr lang="en-US" sz="2400" b="1" dirty="0">
                <a:solidFill>
                  <a:srgbClr val="FF8300"/>
                </a:solidFill>
                <a:latin typeface="Segoe UI" panose="020B0502040204020203" pitchFamily="34" charset="0"/>
                <a:cs typeface="Segoe UI" panose="020B0502040204020203" pitchFamily="34" charset="0"/>
              </a:rPr>
              <a:t>registered voters by The Harris Poll</a:t>
            </a:r>
            <a:r>
              <a:rPr lang="en-US" sz="2400" dirty="0">
                <a:solidFill>
                  <a:srgbClr val="FF8300"/>
                </a:solidFill>
                <a:latin typeface="Segoe UI" panose="020B0502040204020203" pitchFamily="34" charset="0"/>
                <a:cs typeface="Segoe UI" panose="020B0502040204020203" pitchFamily="34" charset="0"/>
              </a:rPr>
              <a:t>. </a:t>
            </a:r>
            <a:endParaRPr lang="en-US" sz="2400" dirty="0">
              <a:latin typeface="Segoe UI" panose="020B0502040204020203" pitchFamily="34" charset="0"/>
              <a:cs typeface="Segoe UI" panose="020B0502040204020203" pitchFamily="34" charset="0"/>
            </a:endParaRPr>
          </a:p>
        </p:txBody>
      </p:sp>
      <p:sp>
        <p:nvSpPr>
          <p:cNvPr id="4" name="Text Placeholder 5"/>
          <p:cNvSpPr txBox="1">
            <a:spLocks/>
          </p:cNvSpPr>
          <p:nvPr/>
        </p:nvSpPr>
        <p:spPr bwMode="gray">
          <a:xfrm>
            <a:off x="4773888" y="2075765"/>
            <a:ext cx="7037112" cy="3447098"/>
          </a:xfrm>
          <a:prstGeom prst="rect">
            <a:avLst/>
          </a:prstGeom>
        </p:spPr>
        <p:txBody>
          <a:bodyPr vert="horz" wrap="square" lIns="182880" tIns="182880" rIns="182880" bIns="182880" rtlCol="0" anchor="t" anchorCtr="0">
            <a:spAutoFit/>
          </a:bodyPr>
          <a:lstStyle>
            <a:lvl1pPr marL="0" indent="0" algn="l" defTabSz="457200" rtl="0" eaLnBrk="1" latinLnBrk="0" hangingPunct="1">
              <a:lnSpc>
                <a:spcPct val="85000"/>
              </a:lnSpc>
              <a:spcBef>
                <a:spcPts val="0"/>
              </a:spcBef>
              <a:buClr>
                <a:srgbClr val="5F5F5F"/>
              </a:buClr>
              <a:buFont typeface="Arial"/>
              <a:buNone/>
              <a:defRPr sz="1400" b="0" kern="1200" baseline="0">
                <a:solidFill>
                  <a:schemeClr val="tx1"/>
                </a:solidFill>
                <a:latin typeface="+mn-lt"/>
                <a:ea typeface="+mn-ea"/>
                <a:cs typeface="+mn-cs"/>
              </a:defRPr>
            </a:lvl1pPr>
            <a:lvl2pPr marL="457200" indent="0" algn="l" defTabSz="457200" rtl="0" eaLnBrk="1" latinLnBrk="0" hangingPunct="1">
              <a:lnSpc>
                <a:spcPct val="100000"/>
              </a:lnSpc>
              <a:spcBef>
                <a:spcPts val="800"/>
              </a:spcBef>
              <a:buClr>
                <a:srgbClr val="5F5F5F"/>
              </a:buClr>
              <a:buFont typeface="Arial" pitchFamily="34" charset="0"/>
              <a:buNone/>
              <a:defRPr sz="2000" b="1" kern="1200" baseline="0">
                <a:solidFill>
                  <a:srgbClr val="5F5F5F"/>
                </a:solidFill>
                <a:latin typeface="+mn-lt"/>
                <a:ea typeface="+mn-ea"/>
                <a:cs typeface="+mn-cs"/>
              </a:defRPr>
            </a:lvl2pPr>
            <a:lvl3pPr marL="914400" indent="0" algn="l" defTabSz="457200" rtl="0" eaLnBrk="1" latinLnBrk="0" hangingPunct="1">
              <a:lnSpc>
                <a:spcPct val="100000"/>
              </a:lnSpc>
              <a:spcBef>
                <a:spcPts val="700"/>
              </a:spcBef>
              <a:buClr>
                <a:srgbClr val="5F5F5F"/>
              </a:buClr>
              <a:buFont typeface="Arial"/>
              <a:buNone/>
              <a:defRPr sz="1800" b="1" kern="1200" baseline="0">
                <a:solidFill>
                  <a:srgbClr val="5F5F5F"/>
                </a:solidFill>
                <a:latin typeface="+mn-lt"/>
                <a:ea typeface="+mn-ea"/>
                <a:cs typeface="+mn-cs"/>
              </a:defRPr>
            </a:lvl3pPr>
            <a:lvl4pPr marL="13716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4pPr>
            <a:lvl5pPr marL="18288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nSpc>
                <a:spcPct val="100000"/>
              </a:lnSpc>
            </a:pPr>
            <a:r>
              <a:rPr lang="en-US" sz="2000" dirty="0">
                <a:solidFill>
                  <a:srgbClr val="FFFFFF"/>
                </a:solidFill>
                <a:latin typeface="Segoe UI" panose="020B0502040204020203" pitchFamily="34" charset="0"/>
                <a:cs typeface="Segoe UI" panose="020B0502040204020203" pitchFamily="34" charset="0"/>
              </a:rPr>
              <a:t>Results were weighted for age within gender, region, race/ethnicity, marital status, household size, income, employment, education, political party, and political ideology where necessary to align them with their actual proportions in the population.  </a:t>
            </a:r>
          </a:p>
          <a:p>
            <a:pPr>
              <a:lnSpc>
                <a:spcPct val="100000"/>
              </a:lnSpc>
            </a:pPr>
            <a:r>
              <a:rPr lang="en-US" sz="2000" dirty="0">
                <a:solidFill>
                  <a:srgbClr val="FFFFFF"/>
                </a:solidFill>
                <a:latin typeface="Segoe UI" panose="020B0502040204020203" pitchFamily="34" charset="0"/>
                <a:cs typeface="Segoe UI" panose="020B0502040204020203" pitchFamily="34" charset="0"/>
              </a:rPr>
              <a:t>Propensity score weighting was also used to adjust for respondents’ propensity to be online.</a:t>
            </a:r>
          </a:p>
          <a:p>
            <a:pPr>
              <a:lnSpc>
                <a:spcPct val="100000"/>
              </a:lnSpc>
            </a:pPr>
            <a:endParaRPr lang="en-US" sz="2000" dirty="0">
              <a:solidFill>
                <a:srgbClr val="FFFFFF"/>
              </a:solidFill>
              <a:latin typeface="Segoe UI" panose="020B0502040204020203" pitchFamily="34" charset="0"/>
              <a:cs typeface="Segoe UI" panose="020B0502040204020203" pitchFamily="34" charset="0"/>
            </a:endParaRPr>
          </a:p>
          <a:p>
            <a:pPr>
              <a:lnSpc>
                <a:spcPct val="100000"/>
              </a:lnSpc>
            </a:pPr>
            <a:r>
              <a:rPr lang="en-US" sz="2000" i="1" dirty="0">
                <a:solidFill>
                  <a:srgbClr val="FFFFFF"/>
                </a:solidFill>
                <a:latin typeface="Segoe UI" panose="020B0502040204020203" pitchFamily="34" charset="0"/>
                <a:cs typeface="Segoe UI" panose="020B0502040204020203" pitchFamily="34" charset="0"/>
              </a:rPr>
              <a:t>Pollsters Mark Penn, Prof. Stephen Ansolabehere, and Dritan Nesho supervised the poll.</a:t>
            </a:r>
          </a:p>
        </p:txBody>
      </p:sp>
    </p:spTree>
    <p:extLst>
      <p:ext uri="{BB962C8B-B14F-4D97-AF65-F5344CB8AC3E}">
        <p14:creationId xmlns:p14="http://schemas.microsoft.com/office/powerpoint/2010/main" val="3892014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648" y="1080904"/>
            <a:ext cx="10888896" cy="571500"/>
          </a:xfrm>
        </p:spPr>
        <p:txBody>
          <a:bodyPr/>
          <a:lstStyle/>
          <a:p>
            <a:r>
              <a:rPr lang="en-US" sz="3200" dirty="0"/>
              <a:t>Over 6 in 10 voters say the </a:t>
            </a:r>
            <a:r>
              <a:rPr lang="en-US" sz="3200" dirty="0" err="1"/>
              <a:t>u.s.</a:t>
            </a:r>
            <a:r>
              <a:rPr lang="en-US" sz="3200" dirty="0"/>
              <a:t> should continue strategic patience in stopping north Korea’s nuclear capabilities</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(n=2263)</a:t>
            </a:r>
            <a:endParaRPr lang="en-US" dirty="0">
              <a:solidFill>
                <a:srgbClr val="262626"/>
              </a:solidFill>
              <a:ea typeface="MS Mincho" panose="02020609040205080304" pitchFamily="49" charset="-128"/>
            </a:endParaRPr>
          </a:p>
          <a:p>
            <a:r>
              <a:rPr lang="en-US" dirty="0">
                <a:solidFill>
                  <a:srgbClr val="000000"/>
                </a:solidFill>
              </a:rPr>
              <a:t>NK2 Do you think that the United States should continue the policy of strategic patience with North Korea or do we have to take a more active role in stopping their nuclear capability?</a:t>
            </a:r>
          </a:p>
        </p:txBody>
      </p:sp>
      <p:graphicFrame>
        <p:nvGraphicFramePr>
          <p:cNvPr id="7" name="Chart 6"/>
          <p:cNvGraphicFramePr/>
          <p:nvPr>
            <p:extLst/>
          </p:nvPr>
        </p:nvGraphicFramePr>
        <p:xfrm>
          <a:off x="2590800" y="3345851"/>
          <a:ext cx="6457627" cy="1676353"/>
        </p:xfrm>
        <a:graphic>
          <a:graphicData uri="http://schemas.openxmlformats.org/drawingml/2006/chart">
            <c:chart xmlns:c="http://schemas.openxmlformats.org/drawingml/2006/chart" xmlns:r="http://schemas.openxmlformats.org/officeDocument/2006/relationships" r:id="rId2"/>
          </a:graphicData>
        </a:graphic>
      </p:graphicFrame>
      <p:sp>
        <p:nvSpPr>
          <p:cNvPr id="8" name="Rounded Rectangle 127"/>
          <p:cNvSpPr/>
          <p:nvPr/>
        </p:nvSpPr>
        <p:spPr>
          <a:xfrm>
            <a:off x="8915400" y="3709512"/>
            <a:ext cx="1574080"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b="1" kern="0" dirty="0">
                <a:solidFill>
                  <a:srgbClr val="009DD9"/>
                </a:solidFill>
              </a:rPr>
              <a:t>Take a more active role</a:t>
            </a:r>
            <a:endParaRPr lang="en-US" i="1" kern="0" dirty="0">
              <a:solidFill>
                <a:srgbClr val="009DD9"/>
              </a:solidFill>
            </a:endParaRPr>
          </a:p>
        </p:txBody>
      </p:sp>
      <p:sp>
        <p:nvSpPr>
          <p:cNvPr id="9" name="Rounded Rectangle 128"/>
          <p:cNvSpPr/>
          <p:nvPr/>
        </p:nvSpPr>
        <p:spPr>
          <a:xfrm>
            <a:off x="304800" y="3709512"/>
            <a:ext cx="2482863"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b="1" kern="0" dirty="0">
                <a:solidFill>
                  <a:srgbClr val="999999"/>
                </a:solidFill>
              </a:rPr>
              <a:t>Continue policy of strategic patience</a:t>
            </a:r>
            <a:endParaRPr lang="en-US" i="1" kern="0" dirty="0">
              <a:solidFill>
                <a:srgbClr val="999999"/>
              </a:solidFill>
            </a:endParaRPr>
          </a:p>
        </p:txBody>
      </p:sp>
      <p:sp>
        <p:nvSpPr>
          <p:cNvPr id="10" name="Rectangle 9"/>
          <p:cNvSpPr/>
          <p:nvPr/>
        </p:nvSpPr>
        <p:spPr>
          <a:xfrm>
            <a:off x="3547819" y="2667704"/>
            <a:ext cx="4543587" cy="646331"/>
          </a:xfrm>
          <a:prstGeom prst="rect">
            <a:avLst/>
          </a:prstGeom>
        </p:spPr>
        <p:txBody>
          <a:bodyPr wrap="square">
            <a:spAutoFit/>
          </a:bodyPr>
          <a:lstStyle/>
          <a:p>
            <a:pPr algn="ctr"/>
            <a:r>
              <a:rPr lang="en-US" b="1" dirty="0">
                <a:solidFill>
                  <a:srgbClr val="707276"/>
                </a:solidFill>
              </a:rPr>
              <a:t>In stopping North Korea’s nuclear capabilities, the U.S. should…</a:t>
            </a:r>
          </a:p>
        </p:txBody>
      </p:sp>
    </p:spTree>
    <p:extLst>
      <p:ext uri="{BB962C8B-B14F-4D97-AF65-F5344CB8AC3E}">
        <p14:creationId xmlns:p14="http://schemas.microsoft.com/office/powerpoint/2010/main" val="3934608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76656"/>
            <a:ext cx="9723120" cy="571500"/>
          </a:xfrm>
        </p:spPr>
        <p:txBody>
          <a:bodyPr/>
          <a:lstStyle/>
          <a:p>
            <a:r>
              <a:rPr lang="en-US" sz="3200" dirty="0"/>
              <a:t>More voters view president trump’s actions with north Korea as over the top </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(n=2263)</a:t>
            </a:r>
            <a:endParaRPr lang="en-US" dirty="0">
              <a:solidFill>
                <a:srgbClr val="262626"/>
              </a:solidFill>
              <a:ea typeface="MS Mincho" panose="02020609040205080304" pitchFamily="49" charset="-128"/>
            </a:endParaRPr>
          </a:p>
          <a:p>
            <a:r>
              <a:rPr lang="en-US" dirty="0">
                <a:solidFill>
                  <a:srgbClr val="000000"/>
                </a:solidFill>
              </a:rPr>
              <a:t>NK3 Some people say that President Trump went over the top in this response to North Korea and that such responses do nothing to resolve the situation. Others say that, after years of inaction, President Trump was right to threaten North Korea in stronger terms. Which is closer to your view?</a:t>
            </a:r>
          </a:p>
        </p:txBody>
      </p:sp>
      <p:sp>
        <p:nvSpPr>
          <p:cNvPr id="10" name="Rectangle 9"/>
          <p:cNvSpPr/>
          <p:nvPr/>
        </p:nvSpPr>
        <p:spPr>
          <a:xfrm>
            <a:off x="1492172" y="1897467"/>
            <a:ext cx="8091406" cy="369332"/>
          </a:xfrm>
          <a:prstGeom prst="rect">
            <a:avLst/>
          </a:prstGeom>
        </p:spPr>
        <p:txBody>
          <a:bodyPr wrap="square">
            <a:spAutoFit/>
          </a:bodyPr>
          <a:lstStyle/>
          <a:p>
            <a:pPr algn="ctr"/>
            <a:r>
              <a:rPr lang="en-US" b="1" dirty="0">
                <a:solidFill>
                  <a:srgbClr val="707276"/>
                </a:solidFill>
              </a:rPr>
              <a:t>Views on President Trump’s Response to North Korea</a:t>
            </a:r>
          </a:p>
        </p:txBody>
      </p:sp>
      <p:grpSp>
        <p:nvGrpSpPr>
          <p:cNvPr id="11" name="Group 10"/>
          <p:cNvGrpSpPr/>
          <p:nvPr/>
        </p:nvGrpSpPr>
        <p:grpSpPr>
          <a:xfrm>
            <a:off x="3733800" y="2482812"/>
            <a:ext cx="2762673" cy="172351"/>
            <a:chOff x="2743200" y="2842038"/>
            <a:chExt cx="2762673" cy="172351"/>
          </a:xfrm>
        </p:grpSpPr>
        <p:sp>
          <p:nvSpPr>
            <p:cNvPr id="116" name="Oval 115"/>
            <p:cNvSpPr/>
            <p:nvPr/>
          </p:nvSpPr>
          <p:spPr>
            <a:xfrm>
              <a:off x="2743200" y="2842042"/>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rgbClr val="009DD9"/>
                </a:solidFill>
              </a:endParaRPr>
            </a:p>
          </p:txBody>
        </p:sp>
        <p:sp>
          <p:nvSpPr>
            <p:cNvPr id="117" name="Oval 116"/>
            <p:cNvSpPr/>
            <p:nvPr/>
          </p:nvSpPr>
          <p:spPr>
            <a:xfrm>
              <a:off x="3031846" y="2842041"/>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rgbClr val="009DD9"/>
                </a:solidFill>
              </a:endParaRPr>
            </a:p>
          </p:txBody>
        </p:sp>
        <p:sp>
          <p:nvSpPr>
            <p:cNvPr id="118" name="Oval 117"/>
            <p:cNvSpPr/>
            <p:nvPr/>
          </p:nvSpPr>
          <p:spPr>
            <a:xfrm>
              <a:off x="3320492" y="284204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rgbClr val="009DD9"/>
                </a:solidFill>
              </a:endParaRPr>
            </a:p>
          </p:txBody>
        </p:sp>
        <p:sp>
          <p:nvSpPr>
            <p:cNvPr id="119" name="Oval 118"/>
            <p:cNvSpPr/>
            <p:nvPr/>
          </p:nvSpPr>
          <p:spPr>
            <a:xfrm>
              <a:off x="3609138" y="284204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rgbClr val="009DD9"/>
                </a:solidFill>
              </a:endParaRPr>
            </a:p>
          </p:txBody>
        </p:sp>
        <p:sp>
          <p:nvSpPr>
            <p:cNvPr id="120" name="Oval 119"/>
            <p:cNvSpPr/>
            <p:nvPr/>
          </p:nvSpPr>
          <p:spPr>
            <a:xfrm>
              <a:off x="3897784" y="284204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rgbClr val="009DD9"/>
                </a:solidFill>
              </a:endParaRPr>
            </a:p>
          </p:txBody>
        </p:sp>
        <p:sp>
          <p:nvSpPr>
            <p:cNvPr id="121" name="Oval 120"/>
            <p:cNvSpPr/>
            <p:nvPr/>
          </p:nvSpPr>
          <p:spPr>
            <a:xfrm>
              <a:off x="4186430" y="284204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rgbClr val="009DD9"/>
                </a:solidFill>
              </a:endParaRPr>
            </a:p>
          </p:txBody>
        </p:sp>
        <p:sp>
          <p:nvSpPr>
            <p:cNvPr id="122" name="Oval 121"/>
            <p:cNvSpPr/>
            <p:nvPr/>
          </p:nvSpPr>
          <p:spPr>
            <a:xfrm>
              <a:off x="4475077" y="284204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rgbClr val="009DD9"/>
                </a:solidFill>
              </a:endParaRPr>
            </a:p>
          </p:txBody>
        </p:sp>
        <p:sp>
          <p:nvSpPr>
            <p:cNvPr id="123" name="Oval 122"/>
            <p:cNvSpPr/>
            <p:nvPr/>
          </p:nvSpPr>
          <p:spPr>
            <a:xfrm>
              <a:off x="4763723" y="2842039"/>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rgbClr val="009DD9"/>
                </a:solidFill>
              </a:endParaRPr>
            </a:p>
          </p:txBody>
        </p:sp>
        <p:sp>
          <p:nvSpPr>
            <p:cNvPr id="124" name="Oval 123"/>
            <p:cNvSpPr/>
            <p:nvPr/>
          </p:nvSpPr>
          <p:spPr>
            <a:xfrm>
              <a:off x="5052369" y="2849528"/>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rgbClr val="009DD9"/>
                </a:solidFill>
              </a:endParaRPr>
            </a:p>
          </p:txBody>
        </p:sp>
        <p:sp>
          <p:nvSpPr>
            <p:cNvPr id="125" name="Oval 124"/>
            <p:cNvSpPr/>
            <p:nvPr/>
          </p:nvSpPr>
          <p:spPr>
            <a:xfrm>
              <a:off x="5341012" y="2842038"/>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rgbClr val="009DD9"/>
                </a:solidFill>
              </a:endParaRPr>
            </a:p>
          </p:txBody>
        </p:sp>
      </p:grpSp>
      <p:grpSp>
        <p:nvGrpSpPr>
          <p:cNvPr id="12" name="Group 11"/>
          <p:cNvGrpSpPr/>
          <p:nvPr/>
        </p:nvGrpSpPr>
        <p:grpSpPr>
          <a:xfrm>
            <a:off x="3733800" y="2783607"/>
            <a:ext cx="2762673" cy="172351"/>
            <a:chOff x="2743200" y="3142833"/>
            <a:chExt cx="2762673" cy="172351"/>
          </a:xfrm>
        </p:grpSpPr>
        <p:sp>
          <p:nvSpPr>
            <p:cNvPr id="106" name="Oval 105"/>
            <p:cNvSpPr/>
            <p:nvPr/>
          </p:nvSpPr>
          <p:spPr>
            <a:xfrm>
              <a:off x="2743200" y="3142837"/>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107" name="Oval 106"/>
            <p:cNvSpPr/>
            <p:nvPr/>
          </p:nvSpPr>
          <p:spPr>
            <a:xfrm>
              <a:off x="3031846" y="3142836"/>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108" name="Oval 107"/>
            <p:cNvSpPr/>
            <p:nvPr/>
          </p:nvSpPr>
          <p:spPr>
            <a:xfrm>
              <a:off x="3320492" y="3142835"/>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109" name="Oval 108"/>
            <p:cNvSpPr/>
            <p:nvPr/>
          </p:nvSpPr>
          <p:spPr>
            <a:xfrm>
              <a:off x="3609138" y="3142835"/>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110" name="Oval 109"/>
            <p:cNvSpPr/>
            <p:nvPr/>
          </p:nvSpPr>
          <p:spPr>
            <a:xfrm>
              <a:off x="3897784" y="3142835"/>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111" name="Oval 110"/>
            <p:cNvSpPr/>
            <p:nvPr/>
          </p:nvSpPr>
          <p:spPr>
            <a:xfrm>
              <a:off x="4186430" y="3142835"/>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112" name="Oval 111"/>
            <p:cNvSpPr/>
            <p:nvPr/>
          </p:nvSpPr>
          <p:spPr>
            <a:xfrm>
              <a:off x="4475077" y="3142835"/>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113" name="Oval 112"/>
            <p:cNvSpPr/>
            <p:nvPr/>
          </p:nvSpPr>
          <p:spPr>
            <a:xfrm>
              <a:off x="4763723" y="3142834"/>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114" name="Oval 113"/>
            <p:cNvSpPr/>
            <p:nvPr/>
          </p:nvSpPr>
          <p:spPr>
            <a:xfrm>
              <a:off x="5052369" y="3150323"/>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115" name="Oval 114"/>
            <p:cNvSpPr/>
            <p:nvPr/>
          </p:nvSpPr>
          <p:spPr>
            <a:xfrm>
              <a:off x="5341012" y="3142833"/>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grpSp>
      <p:grpSp>
        <p:nvGrpSpPr>
          <p:cNvPr id="13" name="Group 12"/>
          <p:cNvGrpSpPr/>
          <p:nvPr/>
        </p:nvGrpSpPr>
        <p:grpSpPr>
          <a:xfrm>
            <a:off x="3733800" y="3084402"/>
            <a:ext cx="2762673" cy="172351"/>
            <a:chOff x="2743200" y="3443628"/>
            <a:chExt cx="2762673" cy="172351"/>
          </a:xfrm>
        </p:grpSpPr>
        <p:sp>
          <p:nvSpPr>
            <p:cNvPr id="96" name="Oval 95"/>
            <p:cNvSpPr/>
            <p:nvPr/>
          </p:nvSpPr>
          <p:spPr>
            <a:xfrm>
              <a:off x="2743200" y="3443632"/>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97" name="Oval 96"/>
            <p:cNvSpPr/>
            <p:nvPr/>
          </p:nvSpPr>
          <p:spPr>
            <a:xfrm>
              <a:off x="3031846" y="3443631"/>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98" name="Oval 97"/>
            <p:cNvSpPr/>
            <p:nvPr/>
          </p:nvSpPr>
          <p:spPr>
            <a:xfrm>
              <a:off x="3320492" y="344363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99" name="Oval 98"/>
            <p:cNvSpPr/>
            <p:nvPr/>
          </p:nvSpPr>
          <p:spPr>
            <a:xfrm>
              <a:off x="3609138" y="344363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100" name="Oval 99"/>
            <p:cNvSpPr/>
            <p:nvPr/>
          </p:nvSpPr>
          <p:spPr>
            <a:xfrm>
              <a:off x="3897784" y="344363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101" name="Oval 100"/>
            <p:cNvSpPr/>
            <p:nvPr/>
          </p:nvSpPr>
          <p:spPr>
            <a:xfrm>
              <a:off x="4186430" y="344363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102" name="Oval 101"/>
            <p:cNvSpPr/>
            <p:nvPr/>
          </p:nvSpPr>
          <p:spPr>
            <a:xfrm>
              <a:off x="4475077" y="3443630"/>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103" name="Oval 102"/>
            <p:cNvSpPr/>
            <p:nvPr/>
          </p:nvSpPr>
          <p:spPr>
            <a:xfrm>
              <a:off x="4763723" y="3443629"/>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104" name="Oval 103"/>
            <p:cNvSpPr/>
            <p:nvPr/>
          </p:nvSpPr>
          <p:spPr>
            <a:xfrm>
              <a:off x="5052369" y="3451118"/>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105" name="Oval 104"/>
            <p:cNvSpPr/>
            <p:nvPr/>
          </p:nvSpPr>
          <p:spPr>
            <a:xfrm>
              <a:off x="5341012" y="3443628"/>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grpSp>
      <p:grpSp>
        <p:nvGrpSpPr>
          <p:cNvPr id="14" name="Group 13"/>
          <p:cNvGrpSpPr/>
          <p:nvPr/>
        </p:nvGrpSpPr>
        <p:grpSpPr>
          <a:xfrm>
            <a:off x="3733800" y="3385196"/>
            <a:ext cx="2762673" cy="172351"/>
            <a:chOff x="2743200" y="3744422"/>
            <a:chExt cx="2762673" cy="172351"/>
          </a:xfrm>
        </p:grpSpPr>
        <p:sp>
          <p:nvSpPr>
            <p:cNvPr id="86" name="Oval 85"/>
            <p:cNvSpPr/>
            <p:nvPr/>
          </p:nvSpPr>
          <p:spPr>
            <a:xfrm>
              <a:off x="2743200" y="3744426"/>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87" name="Oval 86"/>
            <p:cNvSpPr/>
            <p:nvPr/>
          </p:nvSpPr>
          <p:spPr>
            <a:xfrm>
              <a:off x="3031846" y="3744425"/>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88" name="Oval 87"/>
            <p:cNvSpPr/>
            <p:nvPr/>
          </p:nvSpPr>
          <p:spPr>
            <a:xfrm>
              <a:off x="3320492" y="3744424"/>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89" name="Oval 88"/>
            <p:cNvSpPr/>
            <p:nvPr/>
          </p:nvSpPr>
          <p:spPr>
            <a:xfrm>
              <a:off x="3609138" y="3744424"/>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90" name="Oval 89"/>
            <p:cNvSpPr/>
            <p:nvPr/>
          </p:nvSpPr>
          <p:spPr>
            <a:xfrm>
              <a:off x="3897784" y="3744424"/>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91" name="Oval 90"/>
            <p:cNvSpPr/>
            <p:nvPr/>
          </p:nvSpPr>
          <p:spPr>
            <a:xfrm>
              <a:off x="4186430" y="3744424"/>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92" name="Oval 91"/>
            <p:cNvSpPr/>
            <p:nvPr/>
          </p:nvSpPr>
          <p:spPr>
            <a:xfrm>
              <a:off x="4475077" y="3744424"/>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93" name="Oval 92"/>
            <p:cNvSpPr/>
            <p:nvPr/>
          </p:nvSpPr>
          <p:spPr>
            <a:xfrm>
              <a:off x="4763723" y="3744423"/>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94" name="Oval 93"/>
            <p:cNvSpPr/>
            <p:nvPr/>
          </p:nvSpPr>
          <p:spPr>
            <a:xfrm>
              <a:off x="5052369" y="3751912"/>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95" name="Oval 94"/>
            <p:cNvSpPr/>
            <p:nvPr/>
          </p:nvSpPr>
          <p:spPr>
            <a:xfrm>
              <a:off x="5341012" y="3744422"/>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grpSp>
      <p:grpSp>
        <p:nvGrpSpPr>
          <p:cNvPr id="15" name="Group 14"/>
          <p:cNvGrpSpPr/>
          <p:nvPr/>
        </p:nvGrpSpPr>
        <p:grpSpPr>
          <a:xfrm>
            <a:off x="3733800" y="3685991"/>
            <a:ext cx="2762673" cy="172351"/>
            <a:chOff x="2743200" y="4045217"/>
            <a:chExt cx="2762673" cy="172351"/>
          </a:xfrm>
        </p:grpSpPr>
        <p:sp>
          <p:nvSpPr>
            <p:cNvPr id="76" name="Oval 75"/>
            <p:cNvSpPr/>
            <p:nvPr/>
          </p:nvSpPr>
          <p:spPr>
            <a:xfrm>
              <a:off x="2743200" y="4045221"/>
              <a:ext cx="164861" cy="164861"/>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77" name="Oval 76"/>
            <p:cNvSpPr/>
            <p:nvPr/>
          </p:nvSpPr>
          <p:spPr>
            <a:xfrm>
              <a:off x="3031846" y="4045220"/>
              <a:ext cx="164861" cy="164861"/>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78" name="Oval 77"/>
            <p:cNvSpPr/>
            <p:nvPr/>
          </p:nvSpPr>
          <p:spPr>
            <a:xfrm>
              <a:off x="3320492" y="4045219"/>
              <a:ext cx="164861" cy="164861"/>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79" name="Oval 78"/>
            <p:cNvSpPr/>
            <p:nvPr/>
          </p:nvSpPr>
          <p:spPr>
            <a:xfrm>
              <a:off x="3609138" y="4045219"/>
              <a:ext cx="164861" cy="164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80" name="Oval 79"/>
            <p:cNvSpPr/>
            <p:nvPr/>
          </p:nvSpPr>
          <p:spPr>
            <a:xfrm>
              <a:off x="3897784" y="4045219"/>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81" name="Oval 80"/>
            <p:cNvSpPr/>
            <p:nvPr/>
          </p:nvSpPr>
          <p:spPr>
            <a:xfrm>
              <a:off x="4186430" y="4045219"/>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82" name="Oval 81"/>
            <p:cNvSpPr/>
            <p:nvPr/>
          </p:nvSpPr>
          <p:spPr>
            <a:xfrm>
              <a:off x="4475077" y="4045219"/>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83" name="Oval 82"/>
            <p:cNvSpPr/>
            <p:nvPr/>
          </p:nvSpPr>
          <p:spPr>
            <a:xfrm>
              <a:off x="4763723" y="4045218"/>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84" name="Oval 83"/>
            <p:cNvSpPr/>
            <p:nvPr/>
          </p:nvSpPr>
          <p:spPr>
            <a:xfrm>
              <a:off x="5052369" y="4052707"/>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85" name="Oval 84"/>
            <p:cNvSpPr/>
            <p:nvPr/>
          </p:nvSpPr>
          <p:spPr>
            <a:xfrm>
              <a:off x="5341012" y="4045217"/>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grpSp>
      <p:grpSp>
        <p:nvGrpSpPr>
          <p:cNvPr id="16" name="Group 15"/>
          <p:cNvGrpSpPr/>
          <p:nvPr/>
        </p:nvGrpSpPr>
        <p:grpSpPr>
          <a:xfrm>
            <a:off x="3733800" y="3986786"/>
            <a:ext cx="2762673" cy="172351"/>
            <a:chOff x="2743200" y="4346012"/>
            <a:chExt cx="2762673" cy="172351"/>
          </a:xfrm>
        </p:grpSpPr>
        <p:sp>
          <p:nvSpPr>
            <p:cNvPr id="66" name="Oval 65"/>
            <p:cNvSpPr/>
            <p:nvPr/>
          </p:nvSpPr>
          <p:spPr>
            <a:xfrm>
              <a:off x="2743200" y="4346016"/>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67" name="Oval 66"/>
            <p:cNvSpPr/>
            <p:nvPr/>
          </p:nvSpPr>
          <p:spPr>
            <a:xfrm>
              <a:off x="3031846" y="4346015"/>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68" name="Oval 67"/>
            <p:cNvSpPr/>
            <p:nvPr/>
          </p:nvSpPr>
          <p:spPr>
            <a:xfrm>
              <a:off x="3320492" y="4346014"/>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69" name="Oval 68"/>
            <p:cNvSpPr/>
            <p:nvPr/>
          </p:nvSpPr>
          <p:spPr>
            <a:xfrm>
              <a:off x="3609138" y="4346014"/>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70" name="Oval 69"/>
            <p:cNvSpPr/>
            <p:nvPr/>
          </p:nvSpPr>
          <p:spPr>
            <a:xfrm>
              <a:off x="3897784" y="4346014"/>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71" name="Oval 70"/>
            <p:cNvSpPr/>
            <p:nvPr/>
          </p:nvSpPr>
          <p:spPr>
            <a:xfrm>
              <a:off x="4186430" y="4346014"/>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72" name="Oval 71"/>
            <p:cNvSpPr/>
            <p:nvPr/>
          </p:nvSpPr>
          <p:spPr>
            <a:xfrm>
              <a:off x="4475077" y="4346014"/>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73" name="Oval 72"/>
            <p:cNvSpPr/>
            <p:nvPr/>
          </p:nvSpPr>
          <p:spPr>
            <a:xfrm>
              <a:off x="4763723" y="4346013"/>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74" name="Oval 73"/>
            <p:cNvSpPr/>
            <p:nvPr/>
          </p:nvSpPr>
          <p:spPr>
            <a:xfrm>
              <a:off x="5052369" y="4353502"/>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75" name="Oval 74"/>
            <p:cNvSpPr/>
            <p:nvPr/>
          </p:nvSpPr>
          <p:spPr>
            <a:xfrm>
              <a:off x="5341012" y="4346012"/>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grpSp>
      <p:grpSp>
        <p:nvGrpSpPr>
          <p:cNvPr id="17" name="Group 16"/>
          <p:cNvGrpSpPr/>
          <p:nvPr/>
        </p:nvGrpSpPr>
        <p:grpSpPr>
          <a:xfrm>
            <a:off x="3733800" y="4287581"/>
            <a:ext cx="2762673" cy="172351"/>
            <a:chOff x="2743200" y="4646807"/>
            <a:chExt cx="2762673" cy="172351"/>
          </a:xfrm>
        </p:grpSpPr>
        <p:sp>
          <p:nvSpPr>
            <p:cNvPr id="56" name="Oval 55"/>
            <p:cNvSpPr/>
            <p:nvPr/>
          </p:nvSpPr>
          <p:spPr>
            <a:xfrm>
              <a:off x="2743200" y="4646811"/>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57" name="Oval 56"/>
            <p:cNvSpPr/>
            <p:nvPr/>
          </p:nvSpPr>
          <p:spPr>
            <a:xfrm>
              <a:off x="3031846" y="4646810"/>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58" name="Oval 57"/>
            <p:cNvSpPr/>
            <p:nvPr/>
          </p:nvSpPr>
          <p:spPr>
            <a:xfrm>
              <a:off x="3320492" y="4646809"/>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59" name="Oval 58"/>
            <p:cNvSpPr/>
            <p:nvPr/>
          </p:nvSpPr>
          <p:spPr>
            <a:xfrm>
              <a:off x="3609138" y="4646809"/>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60" name="Oval 59"/>
            <p:cNvSpPr/>
            <p:nvPr/>
          </p:nvSpPr>
          <p:spPr>
            <a:xfrm>
              <a:off x="3897784" y="4646809"/>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61" name="Oval 60"/>
            <p:cNvSpPr/>
            <p:nvPr/>
          </p:nvSpPr>
          <p:spPr>
            <a:xfrm>
              <a:off x="4186430" y="4646809"/>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62" name="Oval 61"/>
            <p:cNvSpPr/>
            <p:nvPr/>
          </p:nvSpPr>
          <p:spPr>
            <a:xfrm>
              <a:off x="4475077" y="4646809"/>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63" name="Oval 62"/>
            <p:cNvSpPr/>
            <p:nvPr/>
          </p:nvSpPr>
          <p:spPr>
            <a:xfrm>
              <a:off x="4763723" y="4646808"/>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64" name="Oval 63"/>
            <p:cNvSpPr/>
            <p:nvPr/>
          </p:nvSpPr>
          <p:spPr>
            <a:xfrm>
              <a:off x="5052369" y="4654297"/>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65" name="Oval 64"/>
            <p:cNvSpPr/>
            <p:nvPr/>
          </p:nvSpPr>
          <p:spPr>
            <a:xfrm>
              <a:off x="5341012" y="4646807"/>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grpSp>
      <p:grpSp>
        <p:nvGrpSpPr>
          <p:cNvPr id="18" name="Group 17"/>
          <p:cNvGrpSpPr/>
          <p:nvPr/>
        </p:nvGrpSpPr>
        <p:grpSpPr>
          <a:xfrm>
            <a:off x="3733800" y="4588375"/>
            <a:ext cx="2762673" cy="172351"/>
            <a:chOff x="2743200" y="4947601"/>
            <a:chExt cx="2762673" cy="172351"/>
          </a:xfrm>
        </p:grpSpPr>
        <p:sp>
          <p:nvSpPr>
            <p:cNvPr id="46" name="Oval 45"/>
            <p:cNvSpPr/>
            <p:nvPr/>
          </p:nvSpPr>
          <p:spPr>
            <a:xfrm>
              <a:off x="2743200" y="4947605"/>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47" name="Oval 46"/>
            <p:cNvSpPr/>
            <p:nvPr/>
          </p:nvSpPr>
          <p:spPr>
            <a:xfrm>
              <a:off x="3031846" y="4947604"/>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48" name="Oval 47"/>
            <p:cNvSpPr/>
            <p:nvPr/>
          </p:nvSpPr>
          <p:spPr>
            <a:xfrm>
              <a:off x="3320492" y="4947603"/>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49" name="Oval 48"/>
            <p:cNvSpPr/>
            <p:nvPr/>
          </p:nvSpPr>
          <p:spPr>
            <a:xfrm>
              <a:off x="3609138" y="4947603"/>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50" name="Oval 49"/>
            <p:cNvSpPr/>
            <p:nvPr/>
          </p:nvSpPr>
          <p:spPr>
            <a:xfrm>
              <a:off x="3897784" y="4947603"/>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51" name="Oval 50"/>
            <p:cNvSpPr/>
            <p:nvPr/>
          </p:nvSpPr>
          <p:spPr>
            <a:xfrm>
              <a:off x="4186430" y="4947603"/>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52" name="Oval 51"/>
            <p:cNvSpPr/>
            <p:nvPr/>
          </p:nvSpPr>
          <p:spPr>
            <a:xfrm>
              <a:off x="4475077" y="4947603"/>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53" name="Oval 52"/>
            <p:cNvSpPr/>
            <p:nvPr/>
          </p:nvSpPr>
          <p:spPr>
            <a:xfrm>
              <a:off x="4763723" y="4947602"/>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54" name="Oval 53"/>
            <p:cNvSpPr/>
            <p:nvPr/>
          </p:nvSpPr>
          <p:spPr>
            <a:xfrm>
              <a:off x="5052369" y="4955091"/>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55" name="Oval 54"/>
            <p:cNvSpPr/>
            <p:nvPr/>
          </p:nvSpPr>
          <p:spPr>
            <a:xfrm>
              <a:off x="5341012" y="4947601"/>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grpSp>
      <p:grpSp>
        <p:nvGrpSpPr>
          <p:cNvPr id="19" name="Group 18"/>
          <p:cNvGrpSpPr/>
          <p:nvPr/>
        </p:nvGrpSpPr>
        <p:grpSpPr>
          <a:xfrm>
            <a:off x="3733800" y="4889170"/>
            <a:ext cx="2762673" cy="172351"/>
            <a:chOff x="2743200" y="5248396"/>
            <a:chExt cx="2762673" cy="172351"/>
          </a:xfrm>
        </p:grpSpPr>
        <p:sp>
          <p:nvSpPr>
            <p:cNvPr id="36" name="Oval 35"/>
            <p:cNvSpPr/>
            <p:nvPr/>
          </p:nvSpPr>
          <p:spPr>
            <a:xfrm>
              <a:off x="2743200" y="5248400"/>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37" name="Oval 36"/>
            <p:cNvSpPr/>
            <p:nvPr/>
          </p:nvSpPr>
          <p:spPr>
            <a:xfrm>
              <a:off x="3031846" y="5248399"/>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38" name="Oval 37"/>
            <p:cNvSpPr/>
            <p:nvPr/>
          </p:nvSpPr>
          <p:spPr>
            <a:xfrm>
              <a:off x="3320492" y="5248398"/>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39" name="Oval 38"/>
            <p:cNvSpPr/>
            <p:nvPr/>
          </p:nvSpPr>
          <p:spPr>
            <a:xfrm>
              <a:off x="3609138" y="5248398"/>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40" name="Oval 39"/>
            <p:cNvSpPr/>
            <p:nvPr/>
          </p:nvSpPr>
          <p:spPr>
            <a:xfrm>
              <a:off x="3897784" y="5248398"/>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41" name="Oval 40"/>
            <p:cNvSpPr/>
            <p:nvPr/>
          </p:nvSpPr>
          <p:spPr>
            <a:xfrm>
              <a:off x="4186430" y="5248398"/>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42" name="Oval 41"/>
            <p:cNvSpPr/>
            <p:nvPr/>
          </p:nvSpPr>
          <p:spPr>
            <a:xfrm>
              <a:off x="4475077" y="5248398"/>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43" name="Oval 42"/>
            <p:cNvSpPr/>
            <p:nvPr/>
          </p:nvSpPr>
          <p:spPr>
            <a:xfrm>
              <a:off x="4763723" y="5248397"/>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44" name="Oval 43"/>
            <p:cNvSpPr/>
            <p:nvPr/>
          </p:nvSpPr>
          <p:spPr>
            <a:xfrm>
              <a:off x="5052369" y="5255886"/>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45" name="Oval 44"/>
            <p:cNvSpPr/>
            <p:nvPr/>
          </p:nvSpPr>
          <p:spPr>
            <a:xfrm>
              <a:off x="5341012" y="5248396"/>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grpSp>
      <p:grpSp>
        <p:nvGrpSpPr>
          <p:cNvPr id="20" name="Group 19"/>
          <p:cNvGrpSpPr/>
          <p:nvPr/>
        </p:nvGrpSpPr>
        <p:grpSpPr>
          <a:xfrm>
            <a:off x="3733800" y="5189962"/>
            <a:ext cx="2762673" cy="172351"/>
            <a:chOff x="2743200" y="5549188"/>
            <a:chExt cx="2762673" cy="172351"/>
          </a:xfrm>
        </p:grpSpPr>
        <p:sp>
          <p:nvSpPr>
            <p:cNvPr id="26" name="Oval 25"/>
            <p:cNvSpPr/>
            <p:nvPr/>
          </p:nvSpPr>
          <p:spPr>
            <a:xfrm>
              <a:off x="2743200" y="5549192"/>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27" name="Oval 26"/>
            <p:cNvSpPr/>
            <p:nvPr/>
          </p:nvSpPr>
          <p:spPr>
            <a:xfrm>
              <a:off x="3031846" y="5549191"/>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28" name="Oval 27"/>
            <p:cNvSpPr/>
            <p:nvPr/>
          </p:nvSpPr>
          <p:spPr>
            <a:xfrm>
              <a:off x="3320492" y="5549190"/>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29" name="Oval 28"/>
            <p:cNvSpPr/>
            <p:nvPr/>
          </p:nvSpPr>
          <p:spPr>
            <a:xfrm>
              <a:off x="3609138" y="5549190"/>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30" name="Oval 29"/>
            <p:cNvSpPr/>
            <p:nvPr/>
          </p:nvSpPr>
          <p:spPr>
            <a:xfrm>
              <a:off x="3897784" y="5549190"/>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31" name="Oval 30"/>
            <p:cNvSpPr/>
            <p:nvPr/>
          </p:nvSpPr>
          <p:spPr>
            <a:xfrm>
              <a:off x="4186430" y="5549190"/>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32" name="Oval 31"/>
            <p:cNvSpPr/>
            <p:nvPr/>
          </p:nvSpPr>
          <p:spPr>
            <a:xfrm>
              <a:off x="4475077" y="5549190"/>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33" name="Oval 32"/>
            <p:cNvSpPr/>
            <p:nvPr/>
          </p:nvSpPr>
          <p:spPr>
            <a:xfrm>
              <a:off x="4763723" y="5549189"/>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34" name="Oval 33"/>
            <p:cNvSpPr/>
            <p:nvPr/>
          </p:nvSpPr>
          <p:spPr>
            <a:xfrm>
              <a:off x="5052369" y="5556678"/>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sp>
          <p:nvSpPr>
            <p:cNvPr id="35" name="Oval 34"/>
            <p:cNvSpPr/>
            <p:nvPr/>
          </p:nvSpPr>
          <p:spPr>
            <a:xfrm>
              <a:off x="5341012" y="5549188"/>
              <a:ext cx="164861" cy="164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kern="0" dirty="0">
                <a:solidFill>
                  <a:sysClr val="windowText" lastClr="000000"/>
                </a:solidFill>
              </a:endParaRPr>
            </a:p>
          </p:txBody>
        </p:sp>
      </p:grpSp>
      <p:grpSp>
        <p:nvGrpSpPr>
          <p:cNvPr id="21" name="Group 20"/>
          <p:cNvGrpSpPr/>
          <p:nvPr/>
        </p:nvGrpSpPr>
        <p:grpSpPr>
          <a:xfrm>
            <a:off x="6758917" y="2232461"/>
            <a:ext cx="2861688" cy="1102292"/>
            <a:chOff x="3481772" y="3209290"/>
            <a:chExt cx="2861688" cy="1102292"/>
          </a:xfrm>
        </p:grpSpPr>
        <p:sp>
          <p:nvSpPr>
            <p:cNvPr id="24" name="TextBox 27"/>
            <p:cNvSpPr txBox="1"/>
            <p:nvPr/>
          </p:nvSpPr>
          <p:spPr>
            <a:xfrm>
              <a:off x="3481772" y="3209290"/>
              <a:ext cx="1759065"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5400" b="1" kern="0" dirty="0">
                  <a:solidFill>
                    <a:srgbClr val="009DD9"/>
                  </a:solidFill>
                </a:rPr>
                <a:t>44%</a:t>
              </a:r>
            </a:p>
          </p:txBody>
        </p:sp>
        <p:sp>
          <p:nvSpPr>
            <p:cNvPr id="25" name="Rectangle 24"/>
            <p:cNvSpPr/>
            <p:nvPr/>
          </p:nvSpPr>
          <p:spPr>
            <a:xfrm>
              <a:off x="3481772" y="3885824"/>
              <a:ext cx="2861688" cy="42575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600"/>
                </a:lnSpc>
                <a:defRPr/>
              </a:pPr>
              <a:r>
                <a:rPr lang="en-US" b="1" kern="0" dirty="0">
                  <a:solidFill>
                    <a:srgbClr val="009DD9"/>
                  </a:solidFill>
                </a:rPr>
                <a:t>Say he was right to threaten</a:t>
              </a:r>
            </a:p>
          </p:txBody>
        </p:sp>
      </p:grpSp>
      <p:sp>
        <p:nvSpPr>
          <p:cNvPr id="23" name="TextBox 134"/>
          <p:cNvSpPr txBox="1"/>
          <p:nvPr/>
        </p:nvSpPr>
        <p:spPr>
          <a:xfrm>
            <a:off x="6795090" y="3664954"/>
            <a:ext cx="325579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5400" b="1" kern="0" dirty="0">
                <a:solidFill>
                  <a:srgbClr val="C00000"/>
                </a:solidFill>
              </a:rPr>
              <a:t>56% </a:t>
            </a:r>
          </a:p>
          <a:p>
            <a:pPr>
              <a:defRPr/>
            </a:pPr>
            <a:r>
              <a:rPr lang="en-US" b="1" kern="0" dirty="0">
                <a:solidFill>
                  <a:srgbClr val="A10028"/>
                </a:solidFill>
              </a:rPr>
              <a:t>Say he was over the top</a:t>
            </a:r>
            <a:br>
              <a:rPr lang="en-US" b="1" kern="0" dirty="0">
                <a:solidFill>
                  <a:srgbClr val="A10028"/>
                </a:solidFill>
              </a:rPr>
            </a:br>
            <a:r>
              <a:rPr lang="en-US" b="1" kern="0" dirty="0">
                <a:solidFill>
                  <a:srgbClr val="A10028"/>
                </a:solidFill>
              </a:rPr>
              <a:t>and his response does nothing </a:t>
            </a:r>
            <a:br>
              <a:rPr lang="en-US" b="1" kern="0" dirty="0">
                <a:solidFill>
                  <a:srgbClr val="A10028"/>
                </a:solidFill>
              </a:rPr>
            </a:br>
            <a:r>
              <a:rPr lang="en-US" b="1" kern="0" dirty="0">
                <a:solidFill>
                  <a:srgbClr val="A10028"/>
                </a:solidFill>
              </a:rPr>
              <a:t>to resolve the situation</a:t>
            </a:r>
            <a:endParaRPr lang="en-US" b="1" kern="0" dirty="0">
              <a:solidFill>
                <a:srgbClr val="C00000"/>
              </a:solidFill>
            </a:endParaRPr>
          </a:p>
        </p:txBody>
      </p:sp>
      <p:sp>
        <p:nvSpPr>
          <p:cNvPr id="126" name="Rounded Rectangular Callout 125"/>
          <p:cNvSpPr/>
          <p:nvPr/>
        </p:nvSpPr>
        <p:spPr>
          <a:xfrm>
            <a:off x="1670532" y="3959364"/>
            <a:ext cx="1744029" cy="1030024"/>
          </a:xfrm>
          <a:prstGeom prst="wedgeRoundRectCallout">
            <a:avLst>
              <a:gd name="adj1" fmla="val 60569"/>
              <a:gd name="adj2" fmla="val 6999"/>
              <a:gd name="adj3" fmla="val 16667"/>
            </a:avLst>
          </a:prstGeom>
          <a:noFill/>
          <a:ln>
            <a:solidFill>
              <a:srgbClr val="70727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200" kern="0" dirty="0">
                <a:solidFill>
                  <a:srgbClr val="707276"/>
                </a:solidFill>
              </a:rPr>
              <a:t>Highest among:</a:t>
            </a:r>
          </a:p>
          <a:p>
            <a:pPr marL="114300" indent="-114300">
              <a:buFont typeface="Arial" panose="020B0604020202020204" pitchFamily="34" charset="0"/>
              <a:buChar char="•"/>
              <a:defRPr/>
            </a:pPr>
            <a:r>
              <a:rPr lang="en-US" sz="1200" kern="0" dirty="0">
                <a:solidFill>
                  <a:srgbClr val="707276"/>
                </a:solidFill>
              </a:rPr>
              <a:t>Democrats (84%)</a:t>
            </a:r>
          </a:p>
          <a:p>
            <a:pPr marL="114300" indent="-114300">
              <a:buFont typeface="Arial" panose="020B0604020202020204" pitchFamily="34" charset="0"/>
              <a:buChar char="•"/>
              <a:defRPr/>
            </a:pPr>
            <a:r>
              <a:rPr lang="en-US" sz="1200" kern="0" dirty="0">
                <a:solidFill>
                  <a:srgbClr val="707276"/>
                </a:solidFill>
              </a:rPr>
              <a:t>Clinton voters (88%)</a:t>
            </a:r>
          </a:p>
        </p:txBody>
      </p:sp>
    </p:spTree>
    <p:extLst>
      <p:ext uri="{BB962C8B-B14F-4D97-AF65-F5344CB8AC3E}">
        <p14:creationId xmlns:p14="http://schemas.microsoft.com/office/powerpoint/2010/main" val="2394941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9 in 10 voters agree that the </a:t>
            </a:r>
            <a:r>
              <a:rPr lang="en-US" sz="3200" dirty="0" err="1"/>
              <a:t>u.s.</a:t>
            </a:r>
            <a:r>
              <a:rPr lang="en-US" sz="3200" dirty="0"/>
              <a:t> needs to stop </a:t>
            </a:r>
            <a:br>
              <a:rPr lang="en-US" sz="3200" dirty="0"/>
            </a:br>
            <a:r>
              <a:rPr lang="en-US" sz="3200" dirty="0"/>
              <a:t>north Korea from obtaining nuclear weapons</a:t>
            </a:r>
          </a:p>
        </p:txBody>
      </p:sp>
      <p:sp>
        <p:nvSpPr>
          <p:cNvPr id="54" name="Text Placeholder 3"/>
          <p:cNvSpPr>
            <a:spLocks noGrp="1"/>
          </p:cNvSpPr>
          <p:nvPr>
            <p:ph type="body" idx="13"/>
          </p:nvPr>
        </p:nvSpPr>
        <p:spPr/>
        <p:txBody>
          <a:bodyPr/>
          <a:lstStyle/>
          <a:p>
            <a:r>
              <a:rPr lang="en-US" dirty="0"/>
              <a:t>If North Korea does obtain nuclear weapons, over 8 in 10 believe they may use or sell them.</a:t>
            </a:r>
          </a:p>
          <a:p>
            <a:endParaRPr lang="en-US" dirty="0">
              <a:solidFill>
                <a:srgbClr val="000000"/>
              </a:solidFill>
            </a:endParaRP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(n=2263)</a:t>
            </a:r>
            <a:endParaRPr lang="en-US" dirty="0">
              <a:solidFill>
                <a:srgbClr val="262626"/>
              </a:solidFill>
              <a:ea typeface="MS Mincho" panose="02020609040205080304" pitchFamily="49" charset="-128"/>
            </a:endParaRPr>
          </a:p>
          <a:p>
            <a:r>
              <a:rPr lang="en-US" dirty="0">
                <a:solidFill>
                  <a:srgbClr val="000000"/>
                </a:solidFill>
              </a:rPr>
              <a:t>NK4 Do you think we should allow North Korea to obtain nuclear weapons or do we need to stop North Korea from obtaining nuclear weapons?</a:t>
            </a:r>
          </a:p>
          <a:p>
            <a:r>
              <a:rPr lang="en-US" dirty="0">
                <a:solidFill>
                  <a:srgbClr val="000000"/>
                </a:solidFill>
              </a:rPr>
              <a:t>NK5 Do you think that if North Korea obtains nuclear weapons and intercontinental ballistic missiles they might use nuclear those weapon and/or sell them to Iran or terrorist groups or do you think that they will not really be a threat even if they had nuclear weapons?</a:t>
            </a:r>
          </a:p>
        </p:txBody>
      </p:sp>
      <p:grpSp>
        <p:nvGrpSpPr>
          <p:cNvPr id="3" name="Group 2"/>
          <p:cNvGrpSpPr/>
          <p:nvPr/>
        </p:nvGrpSpPr>
        <p:grpSpPr>
          <a:xfrm>
            <a:off x="-291777" y="2620923"/>
            <a:ext cx="5163259" cy="3459452"/>
            <a:chOff x="-291777" y="3078123"/>
            <a:chExt cx="5163259" cy="3459452"/>
          </a:xfrm>
        </p:grpSpPr>
        <p:grpSp>
          <p:nvGrpSpPr>
            <p:cNvPr id="5" name="Group 4"/>
            <p:cNvGrpSpPr/>
            <p:nvPr/>
          </p:nvGrpSpPr>
          <p:grpSpPr>
            <a:xfrm>
              <a:off x="-291777" y="3078123"/>
              <a:ext cx="4982310" cy="2484476"/>
              <a:chOff x="6523229" y="2394789"/>
              <a:chExt cx="4982310" cy="2037520"/>
            </a:xfrm>
          </p:grpSpPr>
          <p:grpSp>
            <p:nvGrpSpPr>
              <p:cNvPr id="6" name="Group 5"/>
              <p:cNvGrpSpPr/>
              <p:nvPr/>
            </p:nvGrpSpPr>
            <p:grpSpPr>
              <a:xfrm>
                <a:off x="6523229" y="2394789"/>
                <a:ext cx="3124575" cy="1993900"/>
                <a:chOff x="1182978" y="3066227"/>
                <a:chExt cx="2362200" cy="1993900"/>
              </a:xfrm>
            </p:grpSpPr>
            <p:sp>
              <p:nvSpPr>
                <p:cNvPr id="50" name="TextBox 49"/>
                <p:cNvSpPr txBox="1"/>
                <p:nvPr/>
              </p:nvSpPr>
              <p:spPr>
                <a:xfrm>
                  <a:off x="1182978" y="3066227"/>
                  <a:ext cx="2362200" cy="1446550"/>
                </a:xfrm>
                <a:prstGeom prst="rect">
                  <a:avLst/>
                </a:prstGeom>
                <a:noFill/>
              </p:spPr>
              <p:txBody>
                <a:bodyPr wrap="square" rtlCol="0">
                  <a:spAutoFit/>
                </a:bodyPr>
                <a:lstStyle/>
                <a:p>
                  <a:pPr algn="r">
                    <a:defRPr/>
                  </a:pPr>
                  <a:r>
                    <a:rPr lang="en-US" sz="8800" b="1" kern="0" dirty="0">
                      <a:solidFill>
                        <a:srgbClr val="A10028"/>
                      </a:solidFill>
                    </a:rPr>
                    <a:t>90%</a:t>
                  </a:r>
                  <a:endParaRPr lang="en-US" sz="3600" b="1" kern="0" dirty="0">
                    <a:solidFill>
                      <a:srgbClr val="A10028"/>
                    </a:solidFill>
                  </a:endParaRPr>
                </a:p>
              </p:txBody>
            </p:sp>
            <p:sp>
              <p:nvSpPr>
                <p:cNvPr id="51" name="Rectangle 50"/>
                <p:cNvSpPr/>
                <p:nvPr/>
              </p:nvSpPr>
              <p:spPr>
                <a:xfrm>
                  <a:off x="1967008" y="3974774"/>
                  <a:ext cx="1574842" cy="1085353"/>
                </a:xfrm>
                <a:prstGeom prst="rect">
                  <a:avLst/>
                </a:prstGeom>
              </p:spPr>
              <p:txBody>
                <a:bodyPr wrap="square">
                  <a:spAutoFit/>
                </a:bodyPr>
                <a:lstStyle/>
                <a:p>
                  <a:pPr>
                    <a:defRPr/>
                  </a:pPr>
                  <a:r>
                    <a:rPr lang="en-US" sz="2000" kern="0" dirty="0">
                      <a:solidFill>
                        <a:srgbClr val="A10028"/>
                      </a:solidFill>
                    </a:rPr>
                    <a:t>Say we need to stop them from obtaining nuclear weapons</a:t>
                  </a:r>
                  <a:endParaRPr lang="en-US" b="1" kern="0" dirty="0">
                    <a:solidFill>
                      <a:srgbClr val="A10028"/>
                    </a:solidFill>
                  </a:endParaRPr>
                </a:p>
              </p:txBody>
            </p:sp>
          </p:grpSp>
          <p:grpSp>
            <p:nvGrpSpPr>
              <p:cNvPr id="7" name="Group 6"/>
              <p:cNvGrpSpPr/>
              <p:nvPr/>
            </p:nvGrpSpPr>
            <p:grpSpPr>
              <a:xfrm>
                <a:off x="9646816" y="2652761"/>
                <a:ext cx="1858723" cy="1779548"/>
                <a:chOff x="4165842" y="6663057"/>
                <a:chExt cx="1858723" cy="1779548"/>
              </a:xfrm>
            </p:grpSpPr>
            <p:grpSp>
              <p:nvGrpSpPr>
                <p:cNvPr id="8" name="Group 7"/>
                <p:cNvGrpSpPr/>
                <p:nvPr/>
              </p:nvGrpSpPr>
              <p:grpSpPr>
                <a:xfrm>
                  <a:off x="4165842" y="6663057"/>
                  <a:ext cx="1849396" cy="850588"/>
                  <a:chOff x="1330325" y="2137505"/>
                  <a:chExt cx="1931532" cy="888365"/>
                </a:xfrm>
              </p:grpSpPr>
              <p:grpSp>
                <p:nvGrpSpPr>
                  <p:cNvPr id="30" name="Group 29"/>
                  <p:cNvGrpSpPr>
                    <a:grpSpLocks noChangeAspect="1"/>
                  </p:cNvGrpSpPr>
                  <p:nvPr/>
                </p:nvGrpSpPr>
                <p:grpSpPr bwMode="auto">
                  <a:xfrm>
                    <a:off x="1330325" y="2152745"/>
                    <a:ext cx="346075" cy="873125"/>
                    <a:chOff x="803" y="925"/>
                    <a:chExt cx="218" cy="550"/>
                  </a:xfrm>
                </p:grpSpPr>
                <p:sp>
                  <p:nvSpPr>
                    <p:cNvPr id="47"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8" name="Oval 47"/>
                    <p:cNvSpPr>
                      <a:spLocks noChangeArrowheads="1"/>
                    </p:cNvSpPr>
                    <p:nvPr/>
                  </p:nvSpPr>
                  <p:spPr bwMode="auto">
                    <a:xfrm>
                      <a:off x="867" y="925"/>
                      <a:ext cx="92" cy="91"/>
                    </a:xfrm>
                    <a:prstGeom prst="ellipse">
                      <a:avLst/>
                    </a:pr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9" name="Freeform 48"/>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31" name="Group 30"/>
                  <p:cNvGrpSpPr>
                    <a:grpSpLocks noChangeAspect="1"/>
                  </p:cNvGrpSpPr>
                  <p:nvPr/>
                </p:nvGrpSpPr>
                <p:grpSpPr bwMode="auto">
                  <a:xfrm>
                    <a:off x="1733859" y="2152745"/>
                    <a:ext cx="346075" cy="873125"/>
                    <a:chOff x="803" y="925"/>
                    <a:chExt cx="218" cy="550"/>
                  </a:xfrm>
                </p:grpSpPr>
                <p:sp>
                  <p:nvSpPr>
                    <p:cNvPr id="44"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5" name="Oval 44"/>
                    <p:cNvSpPr>
                      <a:spLocks noChangeArrowheads="1"/>
                    </p:cNvSpPr>
                    <p:nvPr/>
                  </p:nvSpPr>
                  <p:spPr bwMode="auto">
                    <a:xfrm>
                      <a:off x="867" y="925"/>
                      <a:ext cx="92" cy="91"/>
                    </a:xfrm>
                    <a:prstGeom prst="ellipse">
                      <a:avLst/>
                    </a:pr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6" name="Freeform 45"/>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32" name="Group 31"/>
                  <p:cNvGrpSpPr>
                    <a:grpSpLocks noChangeAspect="1"/>
                  </p:cNvGrpSpPr>
                  <p:nvPr/>
                </p:nvGrpSpPr>
                <p:grpSpPr bwMode="auto">
                  <a:xfrm>
                    <a:off x="2132795" y="2137505"/>
                    <a:ext cx="346075" cy="873125"/>
                    <a:chOff x="803" y="925"/>
                    <a:chExt cx="218" cy="550"/>
                  </a:xfrm>
                </p:grpSpPr>
                <p:sp>
                  <p:nvSpPr>
                    <p:cNvPr id="41"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2" name="Oval 41"/>
                    <p:cNvSpPr>
                      <a:spLocks noChangeArrowheads="1"/>
                    </p:cNvSpPr>
                    <p:nvPr/>
                  </p:nvSpPr>
                  <p:spPr bwMode="auto">
                    <a:xfrm>
                      <a:off x="867" y="925"/>
                      <a:ext cx="92" cy="91"/>
                    </a:xfrm>
                    <a:prstGeom prst="ellipse">
                      <a:avLst/>
                    </a:pr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3" name="Freeform 42"/>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33" name="Group 32"/>
                  <p:cNvGrpSpPr>
                    <a:grpSpLocks noChangeAspect="1"/>
                  </p:cNvGrpSpPr>
                  <p:nvPr/>
                </p:nvGrpSpPr>
                <p:grpSpPr bwMode="auto">
                  <a:xfrm>
                    <a:off x="2528378" y="2137505"/>
                    <a:ext cx="346075" cy="873125"/>
                    <a:chOff x="803" y="925"/>
                    <a:chExt cx="218" cy="550"/>
                  </a:xfrm>
                </p:grpSpPr>
                <p:sp>
                  <p:nvSpPr>
                    <p:cNvPr id="38"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39" name="Oval 38"/>
                    <p:cNvSpPr>
                      <a:spLocks noChangeArrowheads="1"/>
                    </p:cNvSpPr>
                    <p:nvPr/>
                  </p:nvSpPr>
                  <p:spPr bwMode="auto">
                    <a:xfrm>
                      <a:off x="867" y="925"/>
                      <a:ext cx="92" cy="91"/>
                    </a:xfrm>
                    <a:prstGeom prst="ellipse">
                      <a:avLst/>
                    </a:pr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0" name="Freeform 39"/>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34" name="Group 33"/>
                  <p:cNvGrpSpPr>
                    <a:grpSpLocks noChangeAspect="1"/>
                  </p:cNvGrpSpPr>
                  <p:nvPr/>
                </p:nvGrpSpPr>
                <p:grpSpPr bwMode="auto">
                  <a:xfrm>
                    <a:off x="2915782" y="2137505"/>
                    <a:ext cx="346075" cy="873125"/>
                    <a:chOff x="803" y="925"/>
                    <a:chExt cx="218" cy="550"/>
                  </a:xfrm>
                </p:grpSpPr>
                <p:sp>
                  <p:nvSpPr>
                    <p:cNvPr id="35"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36" name="Oval 35"/>
                    <p:cNvSpPr>
                      <a:spLocks noChangeArrowheads="1"/>
                    </p:cNvSpPr>
                    <p:nvPr/>
                  </p:nvSpPr>
                  <p:spPr bwMode="auto">
                    <a:xfrm>
                      <a:off x="867" y="925"/>
                      <a:ext cx="92" cy="91"/>
                    </a:xfrm>
                    <a:prstGeom prst="ellipse">
                      <a:avLst/>
                    </a:prstGeom>
                    <a:solidFill>
                      <a:srgbClr val="A10028"/>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37" name="Freeform 3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grpSp>
              <p:nvGrpSpPr>
                <p:cNvPr id="9" name="Group 8"/>
                <p:cNvGrpSpPr/>
                <p:nvPr/>
              </p:nvGrpSpPr>
              <p:grpSpPr>
                <a:xfrm>
                  <a:off x="4175169" y="7592017"/>
                  <a:ext cx="1849396" cy="850588"/>
                  <a:chOff x="1330325" y="2137505"/>
                  <a:chExt cx="1931532" cy="888365"/>
                </a:xfrm>
              </p:grpSpPr>
              <p:grpSp>
                <p:nvGrpSpPr>
                  <p:cNvPr id="10" name="Group 9"/>
                  <p:cNvGrpSpPr>
                    <a:grpSpLocks noChangeAspect="1"/>
                  </p:cNvGrpSpPr>
                  <p:nvPr/>
                </p:nvGrpSpPr>
                <p:grpSpPr bwMode="auto">
                  <a:xfrm>
                    <a:off x="1330325" y="2152745"/>
                    <a:ext cx="346075" cy="873125"/>
                    <a:chOff x="803" y="925"/>
                    <a:chExt cx="218" cy="550"/>
                  </a:xfrm>
                </p:grpSpPr>
                <p:sp>
                  <p:nvSpPr>
                    <p:cNvPr id="27"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28" name="Oval 27"/>
                    <p:cNvSpPr>
                      <a:spLocks noChangeArrowheads="1"/>
                    </p:cNvSpPr>
                    <p:nvPr/>
                  </p:nvSpPr>
                  <p:spPr bwMode="auto">
                    <a:xfrm>
                      <a:off x="867" y="925"/>
                      <a:ext cx="92" cy="91"/>
                    </a:xfrm>
                    <a:prstGeom prst="ellipse">
                      <a:avLst/>
                    </a:pr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29" name="Freeform 28"/>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11" name="Group 10"/>
                  <p:cNvGrpSpPr>
                    <a:grpSpLocks noChangeAspect="1"/>
                  </p:cNvGrpSpPr>
                  <p:nvPr/>
                </p:nvGrpSpPr>
                <p:grpSpPr bwMode="auto">
                  <a:xfrm>
                    <a:off x="1733859" y="2152745"/>
                    <a:ext cx="346075" cy="873125"/>
                    <a:chOff x="803" y="925"/>
                    <a:chExt cx="218" cy="550"/>
                  </a:xfrm>
                </p:grpSpPr>
                <p:sp>
                  <p:nvSpPr>
                    <p:cNvPr id="24" name="AutoShape 3"/>
                    <p:cNvSpPr>
                      <a:spLocks noChangeAspect="1" noChangeArrowheads="1" noTextEdit="1"/>
                    </p:cNvSpPr>
                    <p:nvPr/>
                  </p:nvSpPr>
                  <p:spPr bwMode="auto">
                    <a:xfrm>
                      <a:off x="803" y="925"/>
                      <a:ext cx="218" cy="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25" name="Oval 24"/>
                    <p:cNvSpPr>
                      <a:spLocks noChangeArrowheads="1"/>
                    </p:cNvSpPr>
                    <p:nvPr/>
                  </p:nvSpPr>
                  <p:spPr bwMode="auto">
                    <a:xfrm>
                      <a:off x="867" y="925"/>
                      <a:ext cx="92" cy="91"/>
                    </a:xfrm>
                    <a:prstGeom prst="ellipse">
                      <a:avLst/>
                    </a:pr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26" name="Freeform 25"/>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12" name="Group 11"/>
                  <p:cNvGrpSpPr>
                    <a:grpSpLocks noChangeAspect="1"/>
                  </p:cNvGrpSpPr>
                  <p:nvPr/>
                </p:nvGrpSpPr>
                <p:grpSpPr bwMode="auto">
                  <a:xfrm>
                    <a:off x="2132795" y="2137505"/>
                    <a:ext cx="346075" cy="873125"/>
                    <a:chOff x="803" y="925"/>
                    <a:chExt cx="218" cy="550"/>
                  </a:xfrm>
                </p:grpSpPr>
                <p:sp>
                  <p:nvSpPr>
                    <p:cNvPr id="21"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22" name="Oval 21"/>
                    <p:cNvSpPr>
                      <a:spLocks noChangeArrowheads="1"/>
                    </p:cNvSpPr>
                    <p:nvPr/>
                  </p:nvSpPr>
                  <p:spPr bwMode="auto">
                    <a:xfrm>
                      <a:off x="867" y="925"/>
                      <a:ext cx="92" cy="91"/>
                    </a:xfrm>
                    <a:prstGeom prst="ellipse">
                      <a:avLst/>
                    </a:pr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23" name="Freeform 22"/>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13" name="Group 12"/>
                  <p:cNvGrpSpPr>
                    <a:grpSpLocks noChangeAspect="1"/>
                  </p:cNvGrpSpPr>
                  <p:nvPr/>
                </p:nvGrpSpPr>
                <p:grpSpPr bwMode="auto">
                  <a:xfrm>
                    <a:off x="2528378" y="2137505"/>
                    <a:ext cx="346075" cy="873125"/>
                    <a:chOff x="803" y="925"/>
                    <a:chExt cx="218" cy="550"/>
                  </a:xfrm>
                </p:grpSpPr>
                <p:sp>
                  <p:nvSpPr>
                    <p:cNvPr id="18"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9" name="Oval 18"/>
                    <p:cNvSpPr>
                      <a:spLocks noChangeArrowheads="1"/>
                    </p:cNvSpPr>
                    <p:nvPr/>
                  </p:nvSpPr>
                  <p:spPr bwMode="auto">
                    <a:xfrm>
                      <a:off x="867" y="925"/>
                      <a:ext cx="92" cy="91"/>
                    </a:xfrm>
                    <a:prstGeom prst="ellipse">
                      <a:avLst/>
                    </a:pr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20" name="Freeform 19"/>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14" name="Group 13"/>
                  <p:cNvGrpSpPr>
                    <a:grpSpLocks noChangeAspect="1"/>
                  </p:cNvGrpSpPr>
                  <p:nvPr/>
                </p:nvGrpSpPr>
                <p:grpSpPr bwMode="auto">
                  <a:xfrm>
                    <a:off x="2915782" y="2137505"/>
                    <a:ext cx="346075" cy="873125"/>
                    <a:chOff x="803" y="925"/>
                    <a:chExt cx="218" cy="550"/>
                  </a:xfrm>
                </p:grpSpPr>
                <p:sp>
                  <p:nvSpPr>
                    <p:cNvPr id="15"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6" name="Oval 15"/>
                    <p:cNvSpPr>
                      <a:spLocks noChangeArrowheads="1"/>
                    </p:cNvSpPr>
                    <p:nvPr/>
                  </p:nvSpPr>
                  <p:spPr bwMode="auto">
                    <a:xfrm>
                      <a:off x="867" y="925"/>
                      <a:ext cx="92" cy="91"/>
                    </a:xfrm>
                    <a:prstGeom prst="ellipse">
                      <a:avLst/>
                    </a:prstGeom>
                    <a:solidFill>
                      <a:schemeClr val="accent5">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7" name="Freeform 1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5">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grpSp>
        </p:grpSp>
        <p:sp>
          <p:nvSpPr>
            <p:cNvPr id="52" name="Rectangular Callout 51"/>
            <p:cNvSpPr/>
            <p:nvPr/>
          </p:nvSpPr>
          <p:spPr>
            <a:xfrm>
              <a:off x="2660188" y="5697829"/>
              <a:ext cx="2211294" cy="839746"/>
            </a:xfrm>
            <a:prstGeom prst="wedgeRectCallout">
              <a:avLst>
                <a:gd name="adj1" fmla="val -18579"/>
                <a:gd name="adj2" fmla="val -49713"/>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2400" b="1" kern="0" dirty="0">
                  <a:solidFill>
                    <a:srgbClr val="707276"/>
                  </a:solidFill>
                </a:rPr>
                <a:t>10% </a:t>
              </a:r>
              <a:r>
                <a:rPr lang="en-US" kern="0" dirty="0">
                  <a:solidFill>
                    <a:srgbClr val="707276"/>
                  </a:solidFill>
                </a:rPr>
                <a:t>say we should allow them to obtain nuclear weapons</a:t>
              </a:r>
            </a:p>
          </p:txBody>
        </p:sp>
      </p:grpSp>
      <p:sp>
        <p:nvSpPr>
          <p:cNvPr id="53" name="Rectangle 52"/>
          <p:cNvSpPr/>
          <p:nvPr/>
        </p:nvSpPr>
        <p:spPr>
          <a:xfrm>
            <a:off x="1105798" y="2021445"/>
            <a:ext cx="4083370" cy="646331"/>
          </a:xfrm>
          <a:prstGeom prst="rect">
            <a:avLst/>
          </a:prstGeom>
        </p:spPr>
        <p:txBody>
          <a:bodyPr wrap="square">
            <a:spAutoFit/>
          </a:bodyPr>
          <a:lstStyle/>
          <a:p>
            <a:pPr algn="ctr"/>
            <a:r>
              <a:rPr lang="en-US" b="1" dirty="0">
                <a:solidFill>
                  <a:srgbClr val="707276"/>
                </a:solidFill>
              </a:rPr>
              <a:t>On North Korea obtaining nuclear weapons…</a:t>
            </a:r>
          </a:p>
        </p:txBody>
      </p:sp>
      <p:graphicFrame>
        <p:nvGraphicFramePr>
          <p:cNvPr id="55" name="Chart 54"/>
          <p:cNvGraphicFramePr/>
          <p:nvPr>
            <p:extLst/>
          </p:nvPr>
        </p:nvGraphicFramePr>
        <p:xfrm>
          <a:off x="6236125" y="2676888"/>
          <a:ext cx="5270075" cy="3419112"/>
        </p:xfrm>
        <a:graphic>
          <a:graphicData uri="http://schemas.openxmlformats.org/drawingml/2006/chart">
            <c:chart xmlns:c="http://schemas.openxmlformats.org/drawingml/2006/chart" xmlns:r="http://schemas.openxmlformats.org/officeDocument/2006/relationships" r:id="rId2"/>
          </a:graphicData>
        </a:graphic>
      </p:graphicFrame>
      <p:sp>
        <p:nvSpPr>
          <p:cNvPr id="56" name="Rectangle 55"/>
          <p:cNvSpPr/>
          <p:nvPr/>
        </p:nvSpPr>
        <p:spPr>
          <a:xfrm>
            <a:off x="6236125" y="2021445"/>
            <a:ext cx="5642388" cy="646331"/>
          </a:xfrm>
          <a:prstGeom prst="rect">
            <a:avLst/>
          </a:prstGeom>
        </p:spPr>
        <p:txBody>
          <a:bodyPr wrap="square">
            <a:spAutoFit/>
          </a:bodyPr>
          <a:lstStyle/>
          <a:p>
            <a:pPr algn="ctr"/>
            <a:r>
              <a:rPr lang="en-US" b="1" dirty="0">
                <a:solidFill>
                  <a:srgbClr val="707276"/>
                </a:solidFill>
              </a:rPr>
              <a:t>Opinion on what North Korea will do with nuclear weapons</a:t>
            </a:r>
          </a:p>
        </p:txBody>
      </p:sp>
      <p:sp>
        <p:nvSpPr>
          <p:cNvPr id="57" name="Rounded Rectangle 56"/>
          <p:cNvSpPr/>
          <p:nvPr/>
        </p:nvSpPr>
        <p:spPr>
          <a:xfrm>
            <a:off x="8534400" y="4694864"/>
            <a:ext cx="1774804" cy="410535"/>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r>
              <a:rPr lang="en-US" sz="1600" kern="0" dirty="0">
                <a:solidFill>
                  <a:srgbClr val="FFFFFF"/>
                </a:solidFill>
              </a:rPr>
              <a:t>North Korea might use and/or sell nuclear weapons</a:t>
            </a:r>
          </a:p>
        </p:txBody>
      </p:sp>
      <p:sp>
        <p:nvSpPr>
          <p:cNvPr id="58" name="Rounded Rectangle 57"/>
          <p:cNvSpPr/>
          <p:nvPr/>
        </p:nvSpPr>
        <p:spPr>
          <a:xfrm>
            <a:off x="5759392" y="2667000"/>
            <a:ext cx="2165408" cy="65365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a:lnSpc>
                <a:spcPts val="2000"/>
              </a:lnSpc>
              <a:defRPr/>
            </a:pPr>
            <a:r>
              <a:rPr lang="en-US" sz="1600" b="1" kern="0" dirty="0">
                <a:solidFill>
                  <a:srgbClr val="009DD9"/>
                </a:solidFill>
              </a:rPr>
              <a:t>North Korea will not really be a threat</a:t>
            </a:r>
          </a:p>
        </p:txBody>
      </p:sp>
    </p:spTree>
    <p:extLst>
      <p:ext uri="{BB962C8B-B14F-4D97-AF65-F5344CB8AC3E}">
        <p14:creationId xmlns:p14="http://schemas.microsoft.com/office/powerpoint/2010/main" val="4089019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2" y="977206"/>
            <a:ext cx="10888896" cy="571500"/>
          </a:xfrm>
        </p:spPr>
        <p:txBody>
          <a:bodyPr/>
          <a:lstStyle/>
          <a:p>
            <a:r>
              <a:rPr lang="en-US" sz="3200" dirty="0"/>
              <a:t>Most voters think the </a:t>
            </a:r>
            <a:r>
              <a:rPr lang="en-US" sz="3200" dirty="0" err="1"/>
              <a:t>u.s.</a:t>
            </a:r>
            <a:r>
              <a:rPr lang="en-US" sz="3200" dirty="0"/>
              <a:t> should step in to stop </a:t>
            </a:r>
            <a:br>
              <a:rPr lang="en-US" sz="3200" dirty="0"/>
            </a:br>
            <a:r>
              <a:rPr lang="en-US" sz="3200" dirty="0"/>
              <a:t>north Korea from obtaining nuclear weapons, more so in non-violent ways</a:t>
            </a:r>
          </a:p>
        </p:txBody>
      </p:sp>
      <p:sp>
        <p:nvSpPr>
          <p:cNvPr id="4" name="Text Placeholder 3"/>
          <p:cNvSpPr>
            <a:spLocks noGrp="1"/>
          </p:cNvSpPr>
          <p:nvPr>
            <p:ph type="body" idx="15"/>
          </p:nvPr>
        </p:nvSpPr>
        <p:spPr>
          <a:xfrm>
            <a:off x="792482" y="6416040"/>
            <a:ext cx="10887287" cy="365760"/>
          </a:xfrm>
        </p:spPr>
        <p:txBody>
          <a:bodyPr/>
          <a:lstStyle/>
          <a:p>
            <a:r>
              <a:rPr lang="en-US" u="sng" dirty="0">
                <a:solidFill>
                  <a:srgbClr val="262626"/>
                </a:solidFill>
                <a:ea typeface="MS Mincho" panose="02020609040205080304" pitchFamily="49" charset="-128"/>
              </a:rPr>
              <a:t>BASE: Registered Voters (n=2263)</a:t>
            </a:r>
            <a:endParaRPr lang="en-US" dirty="0">
              <a:solidFill>
                <a:srgbClr val="262626"/>
              </a:solidFill>
              <a:ea typeface="MS Mincho" panose="02020609040205080304" pitchFamily="49" charset="-128"/>
            </a:endParaRPr>
          </a:p>
          <a:p>
            <a:r>
              <a:rPr lang="en-US" dirty="0">
                <a:solidFill>
                  <a:srgbClr val="000000"/>
                </a:solidFill>
              </a:rPr>
              <a:t>NK6 Do you feel the U.S. should do each of the following to stop North Korea from obtaining nuclear weapons?</a:t>
            </a:r>
          </a:p>
        </p:txBody>
      </p:sp>
      <p:graphicFrame>
        <p:nvGraphicFramePr>
          <p:cNvPr id="22" name="Chart 21"/>
          <p:cNvGraphicFramePr/>
          <p:nvPr>
            <p:extLst/>
          </p:nvPr>
        </p:nvGraphicFramePr>
        <p:xfrm>
          <a:off x="1676400" y="2532713"/>
          <a:ext cx="9753600" cy="347740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762000" y="2959983"/>
            <a:ext cx="6096000" cy="646331"/>
          </a:xfrm>
          <a:prstGeom prst="rect">
            <a:avLst/>
          </a:prstGeom>
        </p:spPr>
        <p:txBody>
          <a:bodyPr>
            <a:spAutoFit/>
          </a:bodyPr>
          <a:lstStyle/>
          <a:p>
            <a:r>
              <a:rPr lang="en-US" dirty="0">
                <a:solidFill>
                  <a:srgbClr val="5F5F5F"/>
                </a:solidFill>
              </a:rPr>
              <a:t>Step up international sanctions even further than what was passed by the United Nations</a:t>
            </a:r>
          </a:p>
        </p:txBody>
      </p:sp>
      <p:sp>
        <p:nvSpPr>
          <p:cNvPr id="25" name="Rectangle 24"/>
          <p:cNvSpPr/>
          <p:nvPr/>
        </p:nvSpPr>
        <p:spPr>
          <a:xfrm>
            <a:off x="762000" y="3962400"/>
            <a:ext cx="6096000" cy="646331"/>
          </a:xfrm>
          <a:prstGeom prst="rect">
            <a:avLst/>
          </a:prstGeom>
        </p:spPr>
        <p:txBody>
          <a:bodyPr>
            <a:spAutoFit/>
          </a:bodyPr>
          <a:lstStyle/>
          <a:p>
            <a:r>
              <a:rPr lang="en-US" dirty="0">
                <a:solidFill>
                  <a:srgbClr val="5F5F5F"/>
                </a:solidFill>
              </a:rPr>
              <a:t>Apply economic and trade pressure to China to pressure them to deal with North Korea</a:t>
            </a:r>
          </a:p>
        </p:txBody>
      </p:sp>
      <p:sp>
        <p:nvSpPr>
          <p:cNvPr id="26" name="Rectangle 25"/>
          <p:cNvSpPr/>
          <p:nvPr/>
        </p:nvSpPr>
        <p:spPr>
          <a:xfrm>
            <a:off x="762000" y="4888468"/>
            <a:ext cx="6096000" cy="369332"/>
          </a:xfrm>
          <a:prstGeom prst="rect">
            <a:avLst/>
          </a:prstGeom>
        </p:spPr>
        <p:txBody>
          <a:bodyPr>
            <a:spAutoFit/>
          </a:bodyPr>
          <a:lstStyle/>
          <a:p>
            <a:r>
              <a:rPr lang="en-US" dirty="0">
                <a:solidFill>
                  <a:srgbClr val="5F5F5F"/>
                </a:solidFill>
              </a:rPr>
              <a:t>Use military force such as air strikes or blockade</a:t>
            </a:r>
          </a:p>
        </p:txBody>
      </p:sp>
      <p:cxnSp>
        <p:nvCxnSpPr>
          <p:cNvPr id="11" name="Straight Connector 10"/>
          <p:cNvCxnSpPr/>
          <p:nvPr/>
        </p:nvCxnSpPr>
        <p:spPr>
          <a:xfrm>
            <a:off x="7696200" y="2209800"/>
            <a:ext cx="0" cy="380031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 name="Rounded Rectangle 127"/>
          <p:cNvSpPr/>
          <p:nvPr/>
        </p:nvSpPr>
        <p:spPr>
          <a:xfrm>
            <a:off x="5194003" y="2298368"/>
            <a:ext cx="2482863"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b="1" kern="0" dirty="0">
                <a:solidFill>
                  <a:srgbClr val="A10028"/>
                </a:solidFill>
              </a:rPr>
              <a:t>No</a:t>
            </a:r>
            <a:endParaRPr lang="en-US" i="1" kern="0" dirty="0">
              <a:solidFill>
                <a:srgbClr val="A10028"/>
              </a:solidFill>
            </a:endParaRPr>
          </a:p>
        </p:txBody>
      </p:sp>
      <p:sp>
        <p:nvSpPr>
          <p:cNvPr id="29" name="Rounded Rectangle 128"/>
          <p:cNvSpPr/>
          <p:nvPr/>
        </p:nvSpPr>
        <p:spPr>
          <a:xfrm>
            <a:off x="10207902" y="2298367"/>
            <a:ext cx="2482863"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b="1" kern="0" dirty="0">
                <a:solidFill>
                  <a:srgbClr val="009DD9"/>
                </a:solidFill>
              </a:rPr>
              <a:t>Yes</a:t>
            </a:r>
            <a:endParaRPr lang="en-US" i="1" kern="0" dirty="0">
              <a:solidFill>
                <a:srgbClr val="009DD9"/>
              </a:solidFill>
            </a:endParaRPr>
          </a:p>
        </p:txBody>
      </p:sp>
      <p:sp>
        <p:nvSpPr>
          <p:cNvPr id="30" name="Rectangle 29"/>
          <p:cNvSpPr/>
          <p:nvPr/>
        </p:nvSpPr>
        <p:spPr>
          <a:xfrm>
            <a:off x="990600" y="1726749"/>
            <a:ext cx="9906000" cy="369332"/>
          </a:xfrm>
          <a:prstGeom prst="rect">
            <a:avLst/>
          </a:prstGeom>
        </p:spPr>
        <p:txBody>
          <a:bodyPr wrap="square">
            <a:spAutoFit/>
          </a:bodyPr>
          <a:lstStyle/>
          <a:p>
            <a:pPr algn="ctr"/>
            <a:r>
              <a:rPr lang="en-US" b="1" dirty="0">
                <a:solidFill>
                  <a:srgbClr val="707276"/>
                </a:solidFill>
              </a:rPr>
              <a:t>To stop North Korea from obtaining nuclear weapons, should the United States… </a:t>
            </a:r>
          </a:p>
        </p:txBody>
      </p:sp>
    </p:spTree>
    <p:extLst>
      <p:ext uri="{BB962C8B-B14F-4D97-AF65-F5344CB8AC3E}">
        <p14:creationId xmlns:p14="http://schemas.microsoft.com/office/powerpoint/2010/main" val="1837809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china forcing north </a:t>
            </a:r>
            <a:r>
              <a:rPr lang="en-US" sz="3200" dirty="0" err="1"/>
              <a:t>korea</a:t>
            </a:r>
            <a:r>
              <a:rPr lang="en-US" sz="3200" dirty="0"/>
              <a:t> to back down tops the </a:t>
            </a:r>
            <a:br>
              <a:rPr lang="en-US" sz="3200" dirty="0"/>
            </a:br>
            <a:r>
              <a:rPr lang="en-US" sz="3200" dirty="0"/>
              <a:t>list of what voters think will most likely happen</a:t>
            </a:r>
          </a:p>
        </p:txBody>
      </p:sp>
      <p:sp>
        <p:nvSpPr>
          <p:cNvPr id="7" name="Text Placeholder 6"/>
          <p:cNvSpPr>
            <a:spLocks noGrp="1"/>
          </p:cNvSpPr>
          <p:nvPr>
            <p:ph type="body" idx="13"/>
          </p:nvPr>
        </p:nvSpPr>
        <p:spPr/>
        <p:txBody>
          <a:bodyPr/>
          <a:lstStyle/>
          <a:p>
            <a:r>
              <a:rPr lang="en-US" dirty="0"/>
              <a:t>Just under a quarter believe that North Korea will obtain nuclear weapons; 1 in 5 think economic sanctions will work and the same percentage think the U.S. is going to go to war.</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(n=2263)</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NK7 Ultimately what do you think is going to happen with North Korea?</a:t>
            </a:r>
            <a:endParaRPr lang="en-US" dirty="0"/>
          </a:p>
        </p:txBody>
      </p:sp>
      <p:graphicFrame>
        <p:nvGraphicFramePr>
          <p:cNvPr id="5" name="Chart 4"/>
          <p:cNvGraphicFramePr/>
          <p:nvPr>
            <p:extLst/>
          </p:nvPr>
        </p:nvGraphicFramePr>
        <p:xfrm>
          <a:off x="2003594" y="1907695"/>
          <a:ext cx="8458200" cy="446567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3696760" y="1828800"/>
            <a:ext cx="5222905" cy="369332"/>
          </a:xfrm>
          <a:prstGeom prst="rect">
            <a:avLst/>
          </a:prstGeom>
        </p:spPr>
        <p:txBody>
          <a:bodyPr wrap="none">
            <a:spAutoFit/>
          </a:bodyPr>
          <a:lstStyle/>
          <a:p>
            <a:pPr algn="ctr" defTabSz="457200">
              <a:defRPr/>
            </a:pPr>
            <a:r>
              <a:rPr lang="en-US" b="1" kern="0" dirty="0">
                <a:solidFill>
                  <a:srgbClr val="707276"/>
                </a:solidFill>
              </a:rPr>
              <a:t>Views on what is going to happen with North Korea</a:t>
            </a:r>
          </a:p>
        </p:txBody>
      </p:sp>
    </p:spTree>
    <p:extLst>
      <p:ext uri="{BB962C8B-B14F-4D97-AF65-F5344CB8AC3E}">
        <p14:creationId xmlns:p14="http://schemas.microsoft.com/office/powerpoint/2010/main" val="3552915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9DD9"/>
        </a:solidFill>
        <a:effectLst/>
      </p:bgPr>
    </p:bg>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0"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2773436"/>
            <a:ext cx="5334000" cy="1311128"/>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algn="ctr"/>
            <a:r>
              <a:rPr lang="en-US" sz="3600" dirty="0">
                <a:solidFill>
                  <a:srgbClr val="7FBA00"/>
                </a:solidFill>
                <a:latin typeface="Segoe UI" panose="020B0502040204020203" pitchFamily="34" charset="0"/>
                <a:cs typeface="Segoe UI" panose="020B0502040204020203" pitchFamily="34" charset="0"/>
              </a:rPr>
              <a:t>Race and gender in America</a:t>
            </a:r>
          </a:p>
        </p:txBody>
      </p:sp>
    </p:spTree>
    <p:extLst>
      <p:ext uri="{BB962C8B-B14F-4D97-AF65-F5344CB8AC3E}">
        <p14:creationId xmlns:p14="http://schemas.microsoft.com/office/powerpoint/2010/main" val="2255481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7 in 10 voters believe that race relations in America </a:t>
            </a:r>
            <a:br>
              <a:rPr lang="en-US" sz="3200" dirty="0"/>
            </a:br>
            <a:r>
              <a:rPr lang="en-US" sz="3200" dirty="0"/>
              <a:t>are getting worse</a:t>
            </a:r>
          </a:p>
        </p:txBody>
      </p:sp>
      <p:sp>
        <p:nvSpPr>
          <p:cNvPr id="3" name="Text Placeholder 2"/>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(n=2263)</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NK8 Do you think that race relations in America are becoming better, worse or staying the same?</a:t>
            </a:r>
          </a:p>
        </p:txBody>
      </p:sp>
      <p:sp>
        <p:nvSpPr>
          <p:cNvPr id="9" name="Rectangle 8"/>
          <p:cNvSpPr/>
          <p:nvPr/>
        </p:nvSpPr>
        <p:spPr>
          <a:xfrm>
            <a:off x="3581400" y="1981200"/>
            <a:ext cx="4375430" cy="369332"/>
          </a:xfrm>
          <a:prstGeom prst="rect">
            <a:avLst/>
          </a:prstGeom>
        </p:spPr>
        <p:txBody>
          <a:bodyPr wrap="square">
            <a:spAutoFit/>
          </a:bodyPr>
          <a:lstStyle/>
          <a:p>
            <a:pPr algn="ctr"/>
            <a:r>
              <a:rPr lang="en-US" b="1" dirty="0">
                <a:solidFill>
                  <a:srgbClr val="707276"/>
                </a:solidFill>
              </a:rPr>
              <a:t>Race relations in America are becoming… </a:t>
            </a:r>
          </a:p>
        </p:txBody>
      </p:sp>
      <p:graphicFrame>
        <p:nvGraphicFramePr>
          <p:cNvPr id="31" name="Chart 30"/>
          <p:cNvGraphicFramePr/>
          <p:nvPr>
            <p:extLst/>
          </p:nvPr>
        </p:nvGraphicFramePr>
        <p:xfrm>
          <a:off x="5094662" y="2429428"/>
          <a:ext cx="3997850" cy="3784694"/>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31"/>
          <p:cNvSpPr/>
          <p:nvPr/>
        </p:nvSpPr>
        <p:spPr>
          <a:xfrm>
            <a:off x="4200793" y="5239393"/>
            <a:ext cx="1219200"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b="1" kern="0" dirty="0">
                <a:solidFill>
                  <a:srgbClr val="5F5F5F">
                    <a:lumMod val="60000"/>
                    <a:lumOff val="40000"/>
                  </a:srgbClr>
                </a:solidFill>
              </a:rPr>
              <a:t>Staying the same</a:t>
            </a:r>
          </a:p>
        </p:txBody>
      </p:sp>
      <p:sp>
        <p:nvSpPr>
          <p:cNvPr id="33" name="Rectangle 32"/>
          <p:cNvSpPr/>
          <p:nvPr/>
        </p:nvSpPr>
        <p:spPr>
          <a:xfrm>
            <a:off x="4200793" y="2457667"/>
            <a:ext cx="787395"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b="1" kern="0" dirty="0">
                <a:solidFill>
                  <a:srgbClr val="009DD9"/>
                </a:solidFill>
              </a:rPr>
              <a:t>Better</a:t>
            </a:r>
          </a:p>
        </p:txBody>
      </p:sp>
      <p:sp>
        <p:nvSpPr>
          <p:cNvPr id="34" name="Rectangle 33"/>
          <p:cNvSpPr/>
          <p:nvPr/>
        </p:nvSpPr>
        <p:spPr>
          <a:xfrm>
            <a:off x="4200793" y="3726513"/>
            <a:ext cx="806631"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b="1" kern="0" dirty="0">
                <a:solidFill>
                  <a:srgbClr val="A10028"/>
                </a:solidFill>
              </a:rPr>
              <a:t>Worse</a:t>
            </a:r>
          </a:p>
        </p:txBody>
      </p:sp>
    </p:spTree>
    <p:extLst>
      <p:ext uri="{BB962C8B-B14F-4D97-AF65-F5344CB8AC3E}">
        <p14:creationId xmlns:p14="http://schemas.microsoft.com/office/powerpoint/2010/main" val="1341182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hart 35"/>
          <p:cNvGraphicFramePr/>
          <p:nvPr>
            <p:extLst/>
          </p:nvPr>
        </p:nvGraphicFramePr>
        <p:xfrm>
          <a:off x="3739888" y="2054988"/>
          <a:ext cx="5215728" cy="167635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792480" y="910178"/>
            <a:ext cx="10888896" cy="571500"/>
          </a:xfrm>
        </p:spPr>
        <p:txBody>
          <a:bodyPr/>
          <a:lstStyle/>
          <a:p>
            <a:r>
              <a:rPr lang="en-US" sz="3200" dirty="0"/>
              <a:t>When it comes to whites and blacks, Nearly 6 in 10 voters believe that trump is dealing with a situation </a:t>
            </a:r>
            <a:br>
              <a:rPr lang="en-US" sz="3200" dirty="0"/>
            </a:br>
            <a:r>
              <a:rPr lang="en-US" sz="3200" dirty="0"/>
              <a:t>he can do little to fix</a:t>
            </a:r>
          </a:p>
        </p:txBody>
      </p:sp>
      <p:sp>
        <p:nvSpPr>
          <p:cNvPr id="4" name="Text Placeholder 3"/>
          <p:cNvSpPr>
            <a:spLocks noGrp="1"/>
          </p:cNvSpPr>
          <p:nvPr>
            <p:ph type="body" idx="13"/>
          </p:nvPr>
        </p:nvSpPr>
        <p:spPr>
          <a:xfrm>
            <a:off x="792480" y="1513682"/>
            <a:ext cx="10880429" cy="315118"/>
          </a:xfrm>
        </p:spPr>
        <p:txBody>
          <a:bodyPr/>
          <a:lstStyle/>
          <a:p>
            <a:r>
              <a:rPr lang="en-US" dirty="0"/>
              <a:t>However, almost 6 in 10 also believe he is alienating black and Latino communities with his comments.</a:t>
            </a:r>
            <a:endParaRPr lang="en-US" dirty="0">
              <a:solidFill>
                <a:srgbClr val="262626"/>
              </a:solidFill>
              <a:ea typeface="MS Mincho" panose="02020609040205080304" pitchFamily="49" charset="-128"/>
            </a:endParaRPr>
          </a:p>
        </p:txBody>
      </p:sp>
      <p:sp>
        <p:nvSpPr>
          <p:cNvPr id="3" name="Text Placeholder 2"/>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(n=2263)</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NK9 Do you think President Trump should do more to bring whites and blacks together or is he facing a polarized political situation he can do little to fix?</a:t>
            </a:r>
          </a:p>
          <a:p>
            <a:r>
              <a:rPr lang="en-US" dirty="0">
                <a:solidFill>
                  <a:srgbClr val="262626"/>
                </a:solidFill>
                <a:ea typeface="MS Mincho" panose="02020609040205080304" pitchFamily="49" charset="-128"/>
              </a:rPr>
              <a:t>NK11 Do you think that President Trump is alienating black and Latino communities with his comments, or is he just fighting political correctness?</a:t>
            </a:r>
          </a:p>
        </p:txBody>
      </p:sp>
      <p:sp>
        <p:nvSpPr>
          <p:cNvPr id="22" name="Rounded Rectangle 127"/>
          <p:cNvSpPr/>
          <p:nvPr/>
        </p:nvSpPr>
        <p:spPr>
          <a:xfrm>
            <a:off x="8870937" y="2514600"/>
            <a:ext cx="2194511"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kern="0" dirty="0">
                <a:solidFill>
                  <a:srgbClr val="5F5F5F"/>
                </a:solidFill>
              </a:rPr>
              <a:t>Should do more to bring whites and blacks together</a:t>
            </a:r>
            <a:endParaRPr lang="en-US" i="1" kern="0" dirty="0">
              <a:solidFill>
                <a:srgbClr val="5F5F5F"/>
              </a:solidFill>
            </a:endParaRPr>
          </a:p>
        </p:txBody>
      </p:sp>
      <p:sp>
        <p:nvSpPr>
          <p:cNvPr id="23" name="Rounded Rectangle 128"/>
          <p:cNvSpPr/>
          <p:nvPr/>
        </p:nvSpPr>
        <p:spPr>
          <a:xfrm>
            <a:off x="1348239" y="2514600"/>
            <a:ext cx="2482863"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kern="0" dirty="0">
                <a:solidFill>
                  <a:srgbClr val="5F5F5F"/>
                </a:solidFill>
              </a:rPr>
              <a:t>Is facing a polarized political situation he can do little to fix</a:t>
            </a:r>
            <a:endParaRPr lang="en-US" i="1" kern="0" dirty="0">
              <a:solidFill>
                <a:srgbClr val="5F5F5F"/>
              </a:solidFill>
            </a:endParaRPr>
          </a:p>
        </p:txBody>
      </p:sp>
      <p:sp>
        <p:nvSpPr>
          <p:cNvPr id="24" name="Rectangle 23"/>
          <p:cNvSpPr/>
          <p:nvPr/>
        </p:nvSpPr>
        <p:spPr>
          <a:xfrm>
            <a:off x="3581400" y="2068069"/>
            <a:ext cx="4793289" cy="369332"/>
          </a:xfrm>
          <a:prstGeom prst="rect">
            <a:avLst/>
          </a:prstGeom>
        </p:spPr>
        <p:txBody>
          <a:bodyPr wrap="square">
            <a:spAutoFit/>
          </a:bodyPr>
          <a:lstStyle/>
          <a:p>
            <a:pPr algn="ctr"/>
            <a:r>
              <a:rPr lang="en-US" b="1" dirty="0">
                <a:solidFill>
                  <a:srgbClr val="707276"/>
                </a:solidFill>
              </a:rPr>
              <a:t>On race relations in the U.S., President Trump….</a:t>
            </a:r>
          </a:p>
        </p:txBody>
      </p:sp>
      <p:sp>
        <p:nvSpPr>
          <p:cNvPr id="27" name="Rounded Rectangle 127"/>
          <p:cNvSpPr/>
          <p:nvPr/>
        </p:nvSpPr>
        <p:spPr>
          <a:xfrm>
            <a:off x="2002302" y="3975533"/>
            <a:ext cx="1828800"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kern="0" dirty="0">
                <a:solidFill>
                  <a:srgbClr val="5F5F5F"/>
                </a:solidFill>
              </a:rPr>
              <a:t>Is just fighting political correctness</a:t>
            </a:r>
            <a:endParaRPr lang="en-US" i="1" kern="0" dirty="0">
              <a:solidFill>
                <a:srgbClr val="5F5F5F"/>
              </a:solidFill>
            </a:endParaRPr>
          </a:p>
        </p:txBody>
      </p:sp>
      <p:sp>
        <p:nvSpPr>
          <p:cNvPr id="28" name="Rounded Rectangle 128"/>
          <p:cNvSpPr/>
          <p:nvPr/>
        </p:nvSpPr>
        <p:spPr>
          <a:xfrm>
            <a:off x="8870937" y="3975533"/>
            <a:ext cx="2482863"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kern="0" dirty="0">
                <a:solidFill>
                  <a:srgbClr val="5F5F5F"/>
                </a:solidFill>
              </a:rPr>
              <a:t>Is alienating black and Latino communities with his comments</a:t>
            </a:r>
            <a:endParaRPr lang="en-US" i="1" kern="0" dirty="0">
              <a:solidFill>
                <a:srgbClr val="5F5F5F"/>
              </a:solidFill>
            </a:endParaRPr>
          </a:p>
        </p:txBody>
      </p:sp>
      <p:graphicFrame>
        <p:nvGraphicFramePr>
          <p:cNvPr id="35" name="Chart 34"/>
          <p:cNvGraphicFramePr/>
          <p:nvPr>
            <p:extLst/>
          </p:nvPr>
        </p:nvGraphicFramePr>
        <p:xfrm>
          <a:off x="3739888" y="3505200"/>
          <a:ext cx="5215728" cy="16763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178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780725"/>
            <a:ext cx="10561320" cy="438475"/>
          </a:xfrm>
        </p:spPr>
        <p:txBody>
          <a:bodyPr/>
          <a:lstStyle/>
          <a:p>
            <a:r>
              <a:rPr lang="en-US" sz="3200" dirty="0"/>
              <a:t>Voters are split on President Trump’s Statements about the recent violence in Charlottesville</a:t>
            </a:r>
          </a:p>
        </p:txBody>
      </p:sp>
      <p:sp>
        <p:nvSpPr>
          <p:cNvPr id="128" name="Text Placeholder 2"/>
          <p:cNvSpPr>
            <a:spLocks noGrp="1"/>
          </p:cNvSpPr>
          <p:nvPr>
            <p:ph type="body" idx="13"/>
          </p:nvPr>
        </p:nvSpPr>
        <p:spPr/>
        <p:txBody>
          <a:bodyPr/>
          <a:lstStyle/>
          <a:p>
            <a:r>
              <a:rPr lang="en-US" dirty="0"/>
              <a:t>Voters are split fairly evenly down the middle regarding President Trump’s initial statement condemning all violence as well as his following statements naming and denouncing certain groups and actions.</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(n=2263)</a:t>
            </a:r>
            <a:endParaRPr lang="en-US" dirty="0">
              <a:solidFill>
                <a:srgbClr val="262626"/>
              </a:solidFill>
              <a:ea typeface="MS Mincho" panose="02020609040205080304" pitchFamily="49" charset="-128"/>
            </a:endParaRPr>
          </a:p>
          <a:p>
            <a:r>
              <a:rPr lang="en-US" dirty="0">
                <a:solidFill>
                  <a:schemeClr val="tx2"/>
                </a:solidFill>
              </a:rPr>
              <a:t>NK10 Do you think that President Trump was right to condemn violence on all sides in Charlottesville in his initial statement, or should he have singled out white nationalist groups as the cause of the violence?</a:t>
            </a:r>
          </a:p>
          <a:p>
            <a:r>
              <a:rPr lang="en-US" dirty="0">
                <a:solidFill>
                  <a:schemeClr val="tx2"/>
                </a:solidFill>
              </a:rPr>
              <a:t>NK10A Does President Trump's Monday statement naming neo-Nazi groups as evil and announcing justice department and FBI action end the matter or should people still be protesting his reaction?</a:t>
            </a:r>
          </a:p>
        </p:txBody>
      </p:sp>
      <p:grpSp>
        <p:nvGrpSpPr>
          <p:cNvPr id="116" name="Group 115"/>
          <p:cNvGrpSpPr/>
          <p:nvPr/>
        </p:nvGrpSpPr>
        <p:grpSpPr>
          <a:xfrm>
            <a:off x="1052444" y="2711639"/>
            <a:ext cx="5647021" cy="3155761"/>
            <a:chOff x="6316379" y="2684596"/>
            <a:chExt cx="5647021" cy="3155761"/>
          </a:xfrm>
        </p:grpSpPr>
        <p:grpSp>
          <p:nvGrpSpPr>
            <p:cNvPr id="6" name="Group 5"/>
            <p:cNvGrpSpPr/>
            <p:nvPr/>
          </p:nvGrpSpPr>
          <p:grpSpPr>
            <a:xfrm>
              <a:off x="6316379" y="2842619"/>
              <a:ext cx="2762673" cy="172351"/>
              <a:chOff x="2433918" y="3393138"/>
              <a:chExt cx="2478725" cy="154637"/>
            </a:xfrm>
            <a:solidFill>
              <a:srgbClr val="A10028"/>
            </a:solidFill>
          </p:grpSpPr>
          <p:sp>
            <p:nvSpPr>
              <p:cNvPr id="7" name="Oval 6"/>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 name="Oval 7"/>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 name="Oval 8"/>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 name="Oval 9"/>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 name="Oval 10"/>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 name="Oval 11"/>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3" name="Oval 12"/>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4" name="Oval 13"/>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5" name="Oval 14"/>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6" name="Oval 15"/>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7" name="Group 16"/>
            <p:cNvGrpSpPr/>
            <p:nvPr/>
          </p:nvGrpSpPr>
          <p:grpSpPr>
            <a:xfrm>
              <a:off x="6316379" y="3143414"/>
              <a:ext cx="2762673" cy="172351"/>
              <a:chOff x="2433918" y="3393138"/>
              <a:chExt cx="2478725" cy="154637"/>
            </a:xfrm>
            <a:solidFill>
              <a:srgbClr val="A10028"/>
            </a:solidFill>
          </p:grpSpPr>
          <p:sp>
            <p:nvSpPr>
              <p:cNvPr id="18" name="Oval 17"/>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9" name="Oval 18"/>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0" name="Oval 19"/>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1" name="Oval 20"/>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2" name="Oval 21"/>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3" name="Oval 22"/>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4" name="Oval 23"/>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5" name="Oval 24"/>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6" name="Oval 25"/>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7" name="Oval 26"/>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28" name="Group 27"/>
            <p:cNvGrpSpPr/>
            <p:nvPr/>
          </p:nvGrpSpPr>
          <p:grpSpPr>
            <a:xfrm>
              <a:off x="6316379" y="3444209"/>
              <a:ext cx="2762673" cy="172351"/>
              <a:chOff x="2433918" y="3393138"/>
              <a:chExt cx="2478725" cy="154637"/>
            </a:xfrm>
            <a:solidFill>
              <a:srgbClr val="A10028"/>
            </a:solidFill>
          </p:grpSpPr>
          <p:sp>
            <p:nvSpPr>
              <p:cNvPr id="29" name="Oval 28"/>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0" name="Oval 29"/>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1" name="Oval 30"/>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2" name="Oval 31"/>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3" name="Oval 32"/>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4" name="Oval 33"/>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5" name="Oval 34"/>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6" name="Oval 35"/>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7" name="Oval 36"/>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8" name="Oval 37"/>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39" name="Group 38"/>
            <p:cNvGrpSpPr/>
            <p:nvPr/>
          </p:nvGrpSpPr>
          <p:grpSpPr>
            <a:xfrm>
              <a:off x="6316379" y="3745003"/>
              <a:ext cx="2762673" cy="172351"/>
              <a:chOff x="2433918" y="3393138"/>
              <a:chExt cx="2478725" cy="154637"/>
            </a:xfrm>
            <a:solidFill>
              <a:srgbClr val="A10028"/>
            </a:solidFill>
          </p:grpSpPr>
          <p:sp>
            <p:nvSpPr>
              <p:cNvPr id="40" name="Oval 39"/>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1" name="Oval 40"/>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2" name="Oval 41"/>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3" name="Oval 42"/>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4" name="Oval 43"/>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5" name="Oval 44"/>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6" name="Oval 45"/>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7" name="Oval 46"/>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8" name="Oval 47"/>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9" name="Oval 48"/>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50" name="Group 49"/>
            <p:cNvGrpSpPr/>
            <p:nvPr/>
          </p:nvGrpSpPr>
          <p:grpSpPr>
            <a:xfrm>
              <a:off x="6316379" y="4045798"/>
              <a:ext cx="2762673" cy="172351"/>
              <a:chOff x="2433918" y="3393138"/>
              <a:chExt cx="2478725" cy="154637"/>
            </a:xfrm>
            <a:solidFill>
              <a:srgbClr val="A10028"/>
            </a:solidFill>
          </p:grpSpPr>
          <p:sp>
            <p:nvSpPr>
              <p:cNvPr id="51" name="Oval 50"/>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2" name="Oval 51"/>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3" name="Oval 52"/>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4" name="Oval 53"/>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5" name="Oval 54"/>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6" name="Oval 55"/>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7" name="Oval 56"/>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8" name="Oval 57"/>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9" name="Oval 58"/>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0" name="Oval 59"/>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61" name="Group 60"/>
            <p:cNvGrpSpPr/>
            <p:nvPr/>
          </p:nvGrpSpPr>
          <p:grpSpPr>
            <a:xfrm>
              <a:off x="6316379" y="4346593"/>
              <a:ext cx="2762673" cy="172351"/>
              <a:chOff x="2433918" y="3393138"/>
              <a:chExt cx="2478725" cy="154637"/>
            </a:xfrm>
            <a:solidFill>
              <a:srgbClr val="A10028"/>
            </a:solidFill>
          </p:grpSpPr>
          <p:sp>
            <p:nvSpPr>
              <p:cNvPr id="62" name="Oval 61"/>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3" name="Oval 62"/>
              <p:cNvSpPr/>
              <p:nvPr/>
            </p:nvSpPr>
            <p:spPr>
              <a:xfrm>
                <a:off x="2692897" y="3393141"/>
                <a:ext cx="147917" cy="1479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4" name="Oval 63"/>
              <p:cNvSpPr/>
              <p:nvPr/>
            </p:nvSpPr>
            <p:spPr>
              <a:xfrm>
                <a:off x="2951876" y="3393140"/>
                <a:ext cx="147917" cy="1479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5" name="Oval 64"/>
              <p:cNvSpPr/>
              <p:nvPr/>
            </p:nvSpPr>
            <p:spPr>
              <a:xfrm>
                <a:off x="3210855" y="3393140"/>
                <a:ext cx="147917" cy="1479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6" name="Oval 65"/>
              <p:cNvSpPr/>
              <p:nvPr/>
            </p:nvSpPr>
            <p:spPr>
              <a:xfrm>
                <a:off x="3469834" y="3393140"/>
                <a:ext cx="147917" cy="1479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7" name="Oval 66"/>
              <p:cNvSpPr/>
              <p:nvPr/>
            </p:nvSpPr>
            <p:spPr>
              <a:xfrm>
                <a:off x="3728813"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68" name="Oval 67"/>
              <p:cNvSpPr/>
              <p:nvPr/>
            </p:nvSpPr>
            <p:spPr>
              <a:xfrm>
                <a:off x="3987792"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69" name="Oval 68"/>
              <p:cNvSpPr/>
              <p:nvPr/>
            </p:nvSpPr>
            <p:spPr>
              <a:xfrm>
                <a:off x="4246771" y="3393139"/>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70" name="Oval 69"/>
              <p:cNvSpPr/>
              <p:nvPr/>
            </p:nvSpPr>
            <p:spPr>
              <a:xfrm>
                <a:off x="4505750" y="3399858"/>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71" name="Oval 70"/>
              <p:cNvSpPr/>
              <p:nvPr/>
            </p:nvSpPr>
            <p:spPr>
              <a:xfrm>
                <a:off x="4764726" y="3393138"/>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grpSp>
        <p:grpSp>
          <p:nvGrpSpPr>
            <p:cNvPr id="72" name="Group 71"/>
            <p:cNvGrpSpPr/>
            <p:nvPr/>
          </p:nvGrpSpPr>
          <p:grpSpPr>
            <a:xfrm>
              <a:off x="6316379" y="4647388"/>
              <a:ext cx="2762673" cy="172351"/>
              <a:chOff x="2433918" y="3393138"/>
              <a:chExt cx="2478725" cy="154637"/>
            </a:xfrm>
            <a:solidFill>
              <a:srgbClr val="A10028"/>
            </a:solidFill>
          </p:grpSpPr>
          <p:sp>
            <p:nvSpPr>
              <p:cNvPr id="73" name="Oval 72"/>
              <p:cNvSpPr/>
              <p:nvPr/>
            </p:nvSpPr>
            <p:spPr>
              <a:xfrm>
                <a:off x="2433918" y="3393142"/>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74" name="Oval 73"/>
              <p:cNvSpPr/>
              <p:nvPr/>
            </p:nvSpPr>
            <p:spPr>
              <a:xfrm>
                <a:off x="2692897" y="3393141"/>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75" name="Oval 74"/>
              <p:cNvSpPr/>
              <p:nvPr/>
            </p:nvSpPr>
            <p:spPr>
              <a:xfrm>
                <a:off x="2951876"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76" name="Oval 75"/>
              <p:cNvSpPr/>
              <p:nvPr/>
            </p:nvSpPr>
            <p:spPr>
              <a:xfrm>
                <a:off x="3210855"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77" name="Oval 76"/>
              <p:cNvSpPr/>
              <p:nvPr/>
            </p:nvSpPr>
            <p:spPr>
              <a:xfrm>
                <a:off x="3469834"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78" name="Oval 77"/>
              <p:cNvSpPr/>
              <p:nvPr/>
            </p:nvSpPr>
            <p:spPr>
              <a:xfrm>
                <a:off x="3728813"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79" name="Oval 78"/>
              <p:cNvSpPr/>
              <p:nvPr/>
            </p:nvSpPr>
            <p:spPr>
              <a:xfrm>
                <a:off x="3987792"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80" name="Oval 79"/>
              <p:cNvSpPr/>
              <p:nvPr/>
            </p:nvSpPr>
            <p:spPr>
              <a:xfrm>
                <a:off x="4246771" y="3393139"/>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81" name="Oval 80"/>
              <p:cNvSpPr/>
              <p:nvPr/>
            </p:nvSpPr>
            <p:spPr>
              <a:xfrm>
                <a:off x="4505750" y="3399858"/>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82" name="Oval 81"/>
              <p:cNvSpPr/>
              <p:nvPr/>
            </p:nvSpPr>
            <p:spPr>
              <a:xfrm>
                <a:off x="4764726" y="3393138"/>
                <a:ext cx="147917" cy="1479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83" name="Group 82"/>
            <p:cNvGrpSpPr/>
            <p:nvPr/>
          </p:nvGrpSpPr>
          <p:grpSpPr>
            <a:xfrm>
              <a:off x="6316379" y="4948182"/>
              <a:ext cx="2762673" cy="172351"/>
              <a:chOff x="2433918" y="3393138"/>
              <a:chExt cx="2478725" cy="154637"/>
            </a:xfrm>
            <a:solidFill>
              <a:srgbClr val="009DD9"/>
            </a:solidFill>
          </p:grpSpPr>
          <p:sp>
            <p:nvSpPr>
              <p:cNvPr id="84" name="Oval 83"/>
              <p:cNvSpPr/>
              <p:nvPr/>
            </p:nvSpPr>
            <p:spPr>
              <a:xfrm>
                <a:off x="2433918" y="3393142"/>
                <a:ext cx="147917" cy="1479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5" name="Oval 84"/>
              <p:cNvSpPr/>
              <p:nvPr/>
            </p:nvSpPr>
            <p:spPr>
              <a:xfrm>
                <a:off x="2692897" y="3393141"/>
                <a:ext cx="147917" cy="1479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6" name="Oval 85"/>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7" name="Oval 86"/>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8" name="Oval 87"/>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9" name="Oval 88"/>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0" name="Oval 89"/>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1" name="Oval 90"/>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2" name="Oval 91"/>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3" name="Oval 92"/>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94" name="Group 93"/>
            <p:cNvGrpSpPr/>
            <p:nvPr/>
          </p:nvGrpSpPr>
          <p:grpSpPr>
            <a:xfrm>
              <a:off x="6316379" y="5248977"/>
              <a:ext cx="2762673" cy="172351"/>
              <a:chOff x="2433918" y="3393138"/>
              <a:chExt cx="2478725" cy="154637"/>
            </a:xfrm>
            <a:solidFill>
              <a:schemeClr val="accent1"/>
            </a:solidFill>
          </p:grpSpPr>
          <p:sp>
            <p:nvSpPr>
              <p:cNvPr id="95" name="Oval 94"/>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6" name="Oval 95"/>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7" name="Oval 96"/>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8" name="Oval 97"/>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9" name="Oval 98"/>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0" name="Oval 99"/>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1" name="Oval 100"/>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2" name="Oval 101"/>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3" name="Oval 102"/>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4" name="Oval 103"/>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05" name="Group 104"/>
            <p:cNvGrpSpPr/>
            <p:nvPr/>
          </p:nvGrpSpPr>
          <p:grpSpPr>
            <a:xfrm>
              <a:off x="6316379" y="5549769"/>
              <a:ext cx="2762673" cy="172351"/>
              <a:chOff x="2433918" y="3393138"/>
              <a:chExt cx="2478725" cy="154637"/>
            </a:xfrm>
            <a:solidFill>
              <a:schemeClr val="accent1"/>
            </a:solidFill>
          </p:grpSpPr>
          <p:sp>
            <p:nvSpPr>
              <p:cNvPr id="106" name="Oval 105"/>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7" name="Oval 106"/>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8" name="Oval 107"/>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9" name="Oval 108"/>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0" name="Oval 109"/>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1" name="Oval 110"/>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2" name="Oval 111"/>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3" name="Oval 112"/>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4" name="Oval 113"/>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5" name="Oval 114"/>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18" name="Group 117"/>
            <p:cNvGrpSpPr/>
            <p:nvPr/>
          </p:nvGrpSpPr>
          <p:grpSpPr>
            <a:xfrm>
              <a:off x="9156954" y="2684596"/>
              <a:ext cx="2806446" cy="3155761"/>
              <a:chOff x="3481772" y="3264959"/>
              <a:chExt cx="2806446" cy="3155761"/>
            </a:xfrm>
          </p:grpSpPr>
          <p:sp>
            <p:nvSpPr>
              <p:cNvPr id="119" name="TextBox 118"/>
              <p:cNvSpPr txBox="1"/>
              <p:nvPr/>
            </p:nvSpPr>
            <p:spPr>
              <a:xfrm>
                <a:off x="3481772" y="3264959"/>
                <a:ext cx="1759065" cy="1384995"/>
              </a:xfrm>
              <a:prstGeom prst="rect">
                <a:avLst/>
              </a:prstGeom>
              <a:noFill/>
            </p:spPr>
            <p:txBody>
              <a:bodyPr wrap="square" rtlCol="0">
                <a:spAutoFit/>
              </a:bodyPr>
              <a:lstStyle/>
              <a:p>
                <a:pPr>
                  <a:defRPr/>
                </a:pPr>
                <a:r>
                  <a:rPr lang="en-US" sz="6600" b="1" kern="0" dirty="0">
                    <a:solidFill>
                      <a:srgbClr val="A10028"/>
                    </a:solidFill>
                  </a:rPr>
                  <a:t>51%</a:t>
                </a:r>
                <a:endParaRPr lang="en-US" sz="3200" b="1" kern="0" dirty="0">
                  <a:solidFill>
                    <a:srgbClr val="A10028"/>
                  </a:solidFill>
                </a:endParaRPr>
              </a:p>
              <a:p>
                <a:pPr>
                  <a:defRPr/>
                </a:pPr>
                <a:endParaRPr lang="en-US" b="1" kern="0" dirty="0">
                  <a:solidFill>
                    <a:srgbClr val="A10028"/>
                  </a:solidFill>
                </a:endParaRPr>
              </a:p>
            </p:txBody>
          </p:sp>
          <p:sp>
            <p:nvSpPr>
              <p:cNvPr id="120" name="Rectangle 119"/>
              <p:cNvSpPr/>
              <p:nvPr/>
            </p:nvSpPr>
            <p:spPr>
              <a:xfrm>
                <a:off x="3499217" y="4200403"/>
                <a:ext cx="2366040" cy="738664"/>
              </a:xfrm>
              <a:prstGeom prst="rect">
                <a:avLst/>
              </a:prstGeom>
            </p:spPr>
            <p:txBody>
              <a:bodyPr wrap="square">
                <a:spAutoFit/>
              </a:bodyPr>
              <a:lstStyle/>
              <a:p>
                <a:pPr>
                  <a:defRPr/>
                </a:pPr>
                <a:r>
                  <a:rPr lang="en-US" sz="1400" b="1" kern="0" dirty="0">
                    <a:solidFill>
                      <a:srgbClr val="A10028"/>
                    </a:solidFill>
                  </a:rPr>
                  <a:t>Say he was right to condemn violence on all sides in Charlottesville</a:t>
                </a:r>
              </a:p>
            </p:txBody>
          </p:sp>
          <p:sp>
            <p:nvSpPr>
              <p:cNvPr id="121" name="TextBox 120"/>
              <p:cNvSpPr txBox="1"/>
              <p:nvPr/>
            </p:nvSpPr>
            <p:spPr>
              <a:xfrm>
                <a:off x="3483275" y="4878102"/>
                <a:ext cx="1759065" cy="1107996"/>
              </a:xfrm>
              <a:prstGeom prst="rect">
                <a:avLst/>
              </a:prstGeom>
              <a:noFill/>
            </p:spPr>
            <p:txBody>
              <a:bodyPr wrap="square" rtlCol="0">
                <a:spAutoFit/>
              </a:bodyPr>
              <a:lstStyle/>
              <a:p>
                <a:pPr>
                  <a:defRPr/>
                </a:pPr>
                <a:r>
                  <a:rPr lang="en-US" sz="6600" b="1" kern="0" dirty="0">
                    <a:solidFill>
                      <a:srgbClr val="009DD9"/>
                    </a:solidFill>
                  </a:rPr>
                  <a:t>49%</a:t>
                </a:r>
                <a:endParaRPr lang="en-US" sz="3200" b="1" kern="0" dirty="0">
                  <a:solidFill>
                    <a:srgbClr val="009DD9"/>
                  </a:solidFill>
                </a:endParaRPr>
              </a:p>
            </p:txBody>
          </p:sp>
          <p:sp>
            <p:nvSpPr>
              <p:cNvPr id="122" name="Rectangle 121"/>
              <p:cNvSpPr/>
              <p:nvPr/>
            </p:nvSpPr>
            <p:spPr>
              <a:xfrm>
                <a:off x="3500940" y="5774389"/>
                <a:ext cx="2787278" cy="646331"/>
              </a:xfrm>
              <a:prstGeom prst="rect">
                <a:avLst/>
              </a:prstGeom>
            </p:spPr>
            <p:txBody>
              <a:bodyPr wrap="square">
                <a:spAutoFit/>
              </a:bodyPr>
              <a:lstStyle/>
              <a:p>
                <a:pPr>
                  <a:defRPr/>
                </a:pPr>
                <a:r>
                  <a:rPr lang="en-US" sz="1200" b="1" kern="0" dirty="0">
                    <a:solidFill>
                      <a:srgbClr val="009DD9"/>
                    </a:solidFill>
                  </a:rPr>
                  <a:t>Say he should have singled out white nationalist groups as the cause of violence</a:t>
                </a:r>
                <a:endParaRPr lang="en-US" sz="1200" kern="0" dirty="0">
                  <a:solidFill>
                    <a:srgbClr val="009DD9"/>
                  </a:solidFill>
                </a:endParaRPr>
              </a:p>
            </p:txBody>
          </p:sp>
        </p:grpSp>
      </p:grpSp>
      <p:grpSp>
        <p:nvGrpSpPr>
          <p:cNvPr id="117" name="Group 116"/>
          <p:cNvGrpSpPr/>
          <p:nvPr/>
        </p:nvGrpSpPr>
        <p:grpSpPr>
          <a:xfrm>
            <a:off x="7115604" y="2623576"/>
            <a:ext cx="3754275" cy="3228252"/>
            <a:chOff x="1466354" y="2375844"/>
            <a:chExt cx="4419600" cy="3800356"/>
          </a:xfrm>
        </p:grpSpPr>
        <p:graphicFrame>
          <p:nvGraphicFramePr>
            <p:cNvPr id="127" name="Chart 126"/>
            <p:cNvGraphicFramePr/>
            <p:nvPr>
              <p:extLst/>
            </p:nvPr>
          </p:nvGraphicFramePr>
          <p:xfrm>
            <a:off x="1466354" y="2375844"/>
            <a:ext cx="4419600" cy="3800356"/>
          </p:xfrm>
          <a:graphic>
            <a:graphicData uri="http://schemas.openxmlformats.org/drawingml/2006/chart">
              <c:chart xmlns:c="http://schemas.openxmlformats.org/drawingml/2006/chart" xmlns:r="http://schemas.openxmlformats.org/officeDocument/2006/relationships" r:id="rId2"/>
            </a:graphicData>
          </a:graphic>
        </p:graphicFrame>
        <p:sp>
          <p:nvSpPr>
            <p:cNvPr id="130" name="Rounded Rectangle 129"/>
            <p:cNvSpPr/>
            <p:nvPr/>
          </p:nvSpPr>
          <p:spPr>
            <a:xfrm>
              <a:off x="2061217" y="4144246"/>
              <a:ext cx="1614432" cy="333017"/>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r>
                <a:rPr lang="en-US" sz="1400" b="1" kern="0" dirty="0">
                  <a:solidFill>
                    <a:srgbClr val="FFFFFF"/>
                  </a:solidFill>
                </a:rPr>
                <a:t>People should still be protesting his reaction</a:t>
              </a:r>
              <a:endParaRPr lang="en-US" sz="500" kern="0" dirty="0">
                <a:solidFill>
                  <a:srgbClr val="FFFFFF"/>
                </a:solidFill>
              </a:endParaRPr>
            </a:p>
          </p:txBody>
        </p:sp>
        <p:sp>
          <p:nvSpPr>
            <p:cNvPr id="131" name="Rounded Rectangle 130"/>
            <p:cNvSpPr/>
            <p:nvPr/>
          </p:nvSpPr>
          <p:spPr>
            <a:xfrm>
              <a:off x="3684531" y="3967483"/>
              <a:ext cx="1774804" cy="43294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r>
                <a:rPr lang="en-US" sz="1400" b="1" kern="0" dirty="0">
                  <a:solidFill>
                    <a:srgbClr val="FFFFFF"/>
                  </a:solidFill>
                </a:rPr>
                <a:t>The statement ends the matter</a:t>
              </a:r>
              <a:endParaRPr lang="en-US" sz="800" kern="0" dirty="0">
                <a:solidFill>
                  <a:srgbClr val="FFFFFF"/>
                </a:solidFill>
              </a:endParaRPr>
            </a:p>
          </p:txBody>
        </p:sp>
      </p:grpSp>
      <p:sp>
        <p:nvSpPr>
          <p:cNvPr id="126" name="Rectangle 125"/>
          <p:cNvSpPr/>
          <p:nvPr/>
        </p:nvSpPr>
        <p:spPr>
          <a:xfrm>
            <a:off x="691598" y="2165791"/>
            <a:ext cx="4325584" cy="584775"/>
          </a:xfrm>
          <a:prstGeom prst="rect">
            <a:avLst/>
          </a:prstGeom>
        </p:spPr>
        <p:txBody>
          <a:bodyPr wrap="square">
            <a:spAutoFit/>
          </a:bodyPr>
          <a:lstStyle/>
          <a:p>
            <a:pPr algn="ctr">
              <a:defRPr/>
            </a:pPr>
            <a:r>
              <a:rPr lang="en-US" sz="1600" b="1" kern="0" dirty="0">
                <a:solidFill>
                  <a:srgbClr val="707276"/>
                </a:solidFill>
              </a:rPr>
              <a:t>Attitude towards President Trump’s initial statement on Charlottesville</a:t>
            </a:r>
          </a:p>
        </p:txBody>
      </p:sp>
      <p:sp>
        <p:nvSpPr>
          <p:cNvPr id="129" name="Rectangle 128"/>
          <p:cNvSpPr/>
          <p:nvPr/>
        </p:nvSpPr>
        <p:spPr>
          <a:xfrm>
            <a:off x="6826958" y="1969521"/>
            <a:ext cx="4445263" cy="830997"/>
          </a:xfrm>
          <a:prstGeom prst="rect">
            <a:avLst/>
          </a:prstGeom>
        </p:spPr>
        <p:txBody>
          <a:bodyPr wrap="square">
            <a:spAutoFit/>
          </a:bodyPr>
          <a:lstStyle/>
          <a:p>
            <a:pPr algn="ctr"/>
            <a:r>
              <a:rPr lang="en-US" sz="1600" b="1" kern="0" dirty="0">
                <a:solidFill>
                  <a:srgbClr val="707276"/>
                </a:solidFill>
              </a:rPr>
              <a:t>On President Trump’s Monday statement naming neo-Nazi groups as evil and announcing justice department and FBI action, voters say… </a:t>
            </a:r>
          </a:p>
        </p:txBody>
      </p:sp>
    </p:spTree>
    <p:extLst>
      <p:ext uri="{BB962C8B-B14F-4D97-AF65-F5344CB8AC3E}">
        <p14:creationId xmlns:p14="http://schemas.microsoft.com/office/powerpoint/2010/main" val="2875947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1257300"/>
            <a:ext cx="10888896" cy="571500"/>
          </a:xfrm>
        </p:spPr>
        <p:txBody>
          <a:bodyPr/>
          <a:lstStyle/>
          <a:p>
            <a:r>
              <a:rPr lang="en-US" sz="3200" dirty="0"/>
              <a:t>Almost 6 in 10 voters believe that President trump missed an opportunity to bring the country together after the violence in Charlottesville </a:t>
            </a:r>
          </a:p>
        </p:txBody>
      </p:sp>
      <p:sp>
        <p:nvSpPr>
          <p:cNvPr id="3" name="Text Placeholder 2"/>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(n=2263)</a:t>
            </a:r>
            <a:endParaRPr lang="en-US" dirty="0">
              <a:solidFill>
                <a:srgbClr val="262626"/>
              </a:solidFill>
              <a:ea typeface="MS Mincho" panose="02020609040205080304" pitchFamily="49" charset="-128"/>
            </a:endParaRPr>
          </a:p>
          <a:p>
            <a:r>
              <a:rPr lang="en-US" dirty="0">
                <a:solidFill>
                  <a:srgbClr val="000000"/>
                </a:solidFill>
              </a:rPr>
              <a:t>NK10B Did President Trump miss an opportunity to bring the country together around the violence in Charlottesville or were the media and Democrats going to attack him on it regardless of what he said?</a:t>
            </a:r>
          </a:p>
        </p:txBody>
      </p:sp>
      <p:graphicFrame>
        <p:nvGraphicFramePr>
          <p:cNvPr id="7" name="Chart 6"/>
          <p:cNvGraphicFramePr/>
          <p:nvPr>
            <p:extLst/>
          </p:nvPr>
        </p:nvGraphicFramePr>
        <p:xfrm>
          <a:off x="228600" y="2743200"/>
          <a:ext cx="9525000" cy="2680395"/>
        </p:xfrm>
        <a:graphic>
          <a:graphicData uri="http://schemas.openxmlformats.org/drawingml/2006/chart">
            <c:chart xmlns:c="http://schemas.openxmlformats.org/drawingml/2006/chart" xmlns:r="http://schemas.openxmlformats.org/officeDocument/2006/relationships" r:id="rId2"/>
          </a:graphicData>
        </a:graphic>
      </p:graphicFrame>
      <p:sp>
        <p:nvSpPr>
          <p:cNvPr id="8" name="Rounded Rectangle 127"/>
          <p:cNvSpPr/>
          <p:nvPr/>
        </p:nvSpPr>
        <p:spPr>
          <a:xfrm>
            <a:off x="9447737" y="3664549"/>
            <a:ext cx="2482863"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b="1" kern="0" dirty="0">
                <a:solidFill>
                  <a:srgbClr val="5F5F5F"/>
                </a:solidFill>
              </a:rPr>
              <a:t>The media and Democrats were going to attack him regardless</a:t>
            </a:r>
            <a:endParaRPr lang="en-US" i="1" kern="0" dirty="0">
              <a:solidFill>
                <a:srgbClr val="5F5F5F"/>
              </a:solidFill>
            </a:endParaRPr>
          </a:p>
        </p:txBody>
      </p:sp>
      <p:sp>
        <p:nvSpPr>
          <p:cNvPr id="9" name="Rounded Rectangle 128"/>
          <p:cNvSpPr/>
          <p:nvPr/>
        </p:nvSpPr>
        <p:spPr>
          <a:xfrm>
            <a:off x="685800" y="3575342"/>
            <a:ext cx="2482863"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b="1" kern="0" dirty="0">
                <a:solidFill>
                  <a:srgbClr val="A10028"/>
                </a:solidFill>
              </a:rPr>
              <a:t>The President missed an opportunity to bring the country together</a:t>
            </a:r>
            <a:endParaRPr lang="en-US" i="1" kern="0" dirty="0">
              <a:solidFill>
                <a:srgbClr val="A10028"/>
              </a:solidFill>
            </a:endParaRPr>
          </a:p>
        </p:txBody>
      </p:sp>
      <p:sp>
        <p:nvSpPr>
          <p:cNvPr id="10" name="Rectangle 9"/>
          <p:cNvSpPr/>
          <p:nvPr/>
        </p:nvSpPr>
        <p:spPr>
          <a:xfrm>
            <a:off x="4319857" y="2310354"/>
            <a:ext cx="4325584" cy="584775"/>
          </a:xfrm>
          <a:prstGeom prst="rect">
            <a:avLst/>
          </a:prstGeom>
        </p:spPr>
        <p:txBody>
          <a:bodyPr wrap="square">
            <a:spAutoFit/>
          </a:bodyPr>
          <a:lstStyle/>
          <a:p>
            <a:pPr algn="ctr">
              <a:defRPr/>
            </a:pPr>
            <a:r>
              <a:rPr lang="en-US" sz="1600" b="1" kern="0" dirty="0">
                <a:solidFill>
                  <a:srgbClr val="707276"/>
                </a:solidFill>
              </a:rPr>
              <a:t>On President Trump’s reactions to the violence in Charlottesville, voters say…</a:t>
            </a:r>
          </a:p>
        </p:txBody>
      </p:sp>
    </p:spTree>
    <p:extLst>
      <p:ext uri="{BB962C8B-B14F-4D97-AF65-F5344CB8AC3E}">
        <p14:creationId xmlns:p14="http://schemas.microsoft.com/office/powerpoint/2010/main" val="468998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DD9"/>
        </a:solidFill>
        <a:effectLst/>
      </p:bgPr>
    </p:bg>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4"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3008885"/>
            <a:ext cx="5334000" cy="840230"/>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algn="ctr"/>
            <a:r>
              <a:rPr lang="en-US" sz="3600" dirty="0">
                <a:solidFill>
                  <a:srgbClr val="7FBA00"/>
                </a:solidFill>
                <a:latin typeface="Segoe UI" panose="020B0502040204020203" pitchFamily="34" charset="0"/>
                <a:cs typeface="Segoe UI" panose="020B0502040204020203" pitchFamily="34" charset="0"/>
              </a:rPr>
              <a:t>economy</a:t>
            </a:r>
          </a:p>
        </p:txBody>
      </p:sp>
    </p:spTree>
    <p:extLst>
      <p:ext uri="{BB962C8B-B14F-4D97-AF65-F5344CB8AC3E}">
        <p14:creationId xmlns:p14="http://schemas.microsoft.com/office/powerpoint/2010/main" val="3094015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937" y="1217999"/>
            <a:ext cx="10082463" cy="571500"/>
          </a:xfrm>
        </p:spPr>
        <p:txBody>
          <a:bodyPr/>
          <a:lstStyle/>
          <a:p>
            <a:r>
              <a:rPr lang="en-US" sz="3200" dirty="0"/>
              <a:t>Half of voters believe that CEOs were taking action out of conscience and another half on grounds for grandstanding</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(n=2263)</a:t>
            </a:r>
            <a:endParaRPr lang="en-US" dirty="0">
              <a:solidFill>
                <a:srgbClr val="262626"/>
              </a:solidFill>
              <a:ea typeface="MS Mincho" panose="02020609040205080304" pitchFamily="49" charset="-128"/>
            </a:endParaRPr>
          </a:p>
          <a:p>
            <a:r>
              <a:rPr lang="en-US" dirty="0">
                <a:solidFill>
                  <a:srgbClr val="000000"/>
                </a:solidFill>
              </a:rPr>
              <a:t>NK10C Do you think any CEOs that left the President's manufacturing council were mostly taking action out of conscience or grandstanding to get favorable publicity?</a:t>
            </a:r>
          </a:p>
        </p:txBody>
      </p:sp>
      <p:graphicFrame>
        <p:nvGraphicFramePr>
          <p:cNvPr id="7" name="Chart 6"/>
          <p:cNvGraphicFramePr/>
          <p:nvPr>
            <p:extLst/>
          </p:nvPr>
        </p:nvGraphicFramePr>
        <p:xfrm>
          <a:off x="12032" y="2749258"/>
          <a:ext cx="9525000" cy="2680395"/>
        </p:xfrm>
        <a:graphic>
          <a:graphicData uri="http://schemas.openxmlformats.org/drawingml/2006/chart">
            <c:chart xmlns:c="http://schemas.openxmlformats.org/drawingml/2006/chart" xmlns:r="http://schemas.openxmlformats.org/officeDocument/2006/relationships" r:id="rId2"/>
          </a:graphicData>
        </a:graphic>
      </p:graphicFrame>
      <p:sp>
        <p:nvSpPr>
          <p:cNvPr id="8" name="Rounded Rectangle 127"/>
          <p:cNvSpPr/>
          <p:nvPr/>
        </p:nvSpPr>
        <p:spPr>
          <a:xfrm>
            <a:off x="9231169" y="3581400"/>
            <a:ext cx="2482863"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b="1" kern="0" dirty="0">
                <a:solidFill>
                  <a:srgbClr val="707276"/>
                </a:solidFill>
              </a:rPr>
              <a:t>Mostly grandstanding to get favorable publicity</a:t>
            </a:r>
            <a:endParaRPr lang="en-US" i="1" kern="0" dirty="0">
              <a:solidFill>
                <a:srgbClr val="707276"/>
              </a:solidFill>
            </a:endParaRPr>
          </a:p>
        </p:txBody>
      </p:sp>
      <p:sp>
        <p:nvSpPr>
          <p:cNvPr id="9" name="Rounded Rectangle 128"/>
          <p:cNvSpPr/>
          <p:nvPr/>
        </p:nvSpPr>
        <p:spPr>
          <a:xfrm>
            <a:off x="685800" y="3670607"/>
            <a:ext cx="2482863"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b="1" kern="0" dirty="0">
                <a:solidFill>
                  <a:srgbClr val="009DD9"/>
                </a:solidFill>
              </a:rPr>
              <a:t>Mostly taking action out of conscience </a:t>
            </a:r>
          </a:p>
        </p:txBody>
      </p:sp>
      <p:sp>
        <p:nvSpPr>
          <p:cNvPr id="10" name="Rectangle 9"/>
          <p:cNvSpPr/>
          <p:nvPr/>
        </p:nvSpPr>
        <p:spPr>
          <a:xfrm>
            <a:off x="4073333" y="2286000"/>
            <a:ext cx="4325584" cy="584775"/>
          </a:xfrm>
          <a:prstGeom prst="rect">
            <a:avLst/>
          </a:prstGeom>
        </p:spPr>
        <p:txBody>
          <a:bodyPr wrap="square">
            <a:spAutoFit/>
          </a:bodyPr>
          <a:lstStyle/>
          <a:p>
            <a:pPr algn="ctr">
              <a:defRPr/>
            </a:pPr>
            <a:r>
              <a:rPr lang="en-US" sz="1600" b="1" kern="0" dirty="0">
                <a:solidFill>
                  <a:srgbClr val="707276"/>
                </a:solidFill>
              </a:rPr>
              <a:t>When any CEOs left the President’s manufacturing council, voters say they were…</a:t>
            </a:r>
          </a:p>
        </p:txBody>
      </p:sp>
    </p:spTree>
    <p:extLst>
      <p:ext uri="{BB962C8B-B14F-4D97-AF65-F5344CB8AC3E}">
        <p14:creationId xmlns:p14="http://schemas.microsoft.com/office/powerpoint/2010/main" val="945481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4"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z="3200" dirty="0"/>
              <a:t>VOTERS ARE largely divided when it comes to affirmative action for minorities and women</a:t>
            </a:r>
          </a:p>
        </p:txBody>
      </p:sp>
      <p:sp>
        <p:nvSpPr>
          <p:cNvPr id="94" name="Text Placeholder 2"/>
          <p:cNvSpPr>
            <a:spLocks noGrp="1"/>
          </p:cNvSpPr>
          <p:nvPr>
            <p:ph type="body" idx="13"/>
          </p:nvPr>
        </p:nvSpPr>
        <p:spPr>
          <a:xfrm>
            <a:off x="792481" y="1280160"/>
            <a:ext cx="10104120" cy="312088"/>
          </a:xfrm>
        </p:spPr>
        <p:txBody>
          <a:bodyPr/>
          <a:lstStyle/>
          <a:p>
            <a:r>
              <a:rPr lang="en-US" dirty="0"/>
              <a:t>Nearly a quarter of voters are </a:t>
            </a:r>
            <a:r>
              <a:rPr lang="en-US" i="1" dirty="0"/>
              <a:t>strongly opposed </a:t>
            </a:r>
            <a:r>
              <a:rPr lang="en-US" dirty="0"/>
              <a:t>to minorities having a preference in college admissions or hiring at large companies.</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(n=2263)</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NK12 Do you support or oppose affirmative action to give minorities a preference in college admissions to create added diversity?</a:t>
            </a:r>
          </a:p>
          <a:p>
            <a:pPr>
              <a:spcBef>
                <a:spcPts val="0"/>
              </a:spcBef>
            </a:pPr>
            <a:r>
              <a:rPr lang="en-US" dirty="0">
                <a:solidFill>
                  <a:srgbClr val="000000"/>
                </a:solidFill>
                <a:latin typeface="Calibri" panose="020F0502020204030204" pitchFamily="34" charset="0"/>
                <a:ea typeface="Arial" panose="020B0604020202020204" pitchFamily="34" charset="0"/>
                <a:cs typeface="Calibri" panose="020F0502020204030204" pitchFamily="34" charset="0"/>
              </a:rPr>
              <a:t>NK13 Do you support or oppose programs to give minorities a preference in hiring at large companies to create added diversity there?</a:t>
            </a:r>
          </a:p>
          <a:p>
            <a:pPr>
              <a:spcBef>
                <a:spcPts val="0"/>
              </a:spcBef>
            </a:pPr>
            <a:r>
              <a:rPr lang="en-US" dirty="0">
                <a:solidFill>
                  <a:srgbClr val="000000"/>
                </a:solidFill>
                <a:latin typeface="Calibri" panose="020F0502020204030204" pitchFamily="34" charset="0"/>
                <a:ea typeface="Arial" panose="020B0604020202020204" pitchFamily="34" charset="0"/>
                <a:cs typeface="Calibri" panose="020F0502020204030204" pitchFamily="34" charset="0"/>
              </a:rPr>
              <a:t>NK14 Do you support or oppose programs to give women a preference in hiring at large companies to create added diversity there?</a:t>
            </a:r>
          </a:p>
        </p:txBody>
      </p:sp>
      <p:grpSp>
        <p:nvGrpSpPr>
          <p:cNvPr id="3" name="Group 2"/>
          <p:cNvGrpSpPr/>
          <p:nvPr/>
        </p:nvGrpSpPr>
        <p:grpSpPr>
          <a:xfrm>
            <a:off x="914400" y="2438126"/>
            <a:ext cx="10192524" cy="3810274"/>
            <a:chOff x="1600201" y="2209525"/>
            <a:chExt cx="10192524" cy="3810274"/>
          </a:xfrm>
        </p:grpSpPr>
        <p:graphicFrame>
          <p:nvGraphicFramePr>
            <p:cNvPr id="86" name="Chart 85"/>
            <p:cNvGraphicFramePr/>
            <p:nvPr>
              <p:extLst/>
            </p:nvPr>
          </p:nvGraphicFramePr>
          <p:xfrm>
            <a:off x="5418371" y="3559710"/>
            <a:ext cx="5566082" cy="124084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1" name="Chart 70"/>
            <p:cNvGraphicFramePr/>
            <p:nvPr>
              <p:extLst/>
            </p:nvPr>
          </p:nvGraphicFramePr>
          <p:xfrm>
            <a:off x="5418371" y="4800550"/>
            <a:ext cx="5566082" cy="1219249"/>
          </p:xfrm>
          <a:graphic>
            <a:graphicData uri="http://schemas.openxmlformats.org/drawingml/2006/chart">
              <c:chart xmlns:c="http://schemas.openxmlformats.org/drawingml/2006/chart" xmlns:r="http://schemas.openxmlformats.org/officeDocument/2006/relationships" r:id="rId7"/>
            </a:graphicData>
          </a:graphic>
        </p:graphicFrame>
        <p:sp>
          <p:nvSpPr>
            <p:cNvPr id="74" name="Rectangle 73"/>
            <p:cNvSpPr/>
            <p:nvPr/>
          </p:nvSpPr>
          <p:spPr>
            <a:xfrm>
              <a:off x="1638301" y="5114111"/>
              <a:ext cx="2971798" cy="584775"/>
            </a:xfrm>
            <a:prstGeom prst="rect">
              <a:avLst/>
            </a:prstGeom>
          </p:spPr>
          <p:txBody>
            <a:bodyPr wrap="square">
              <a:spAutoFit/>
            </a:bodyPr>
            <a:lstStyle/>
            <a:p>
              <a:pPr algn="r"/>
              <a:r>
                <a:rPr lang="en-US" sz="1600" dirty="0">
                  <a:solidFill>
                    <a:srgbClr val="707276"/>
                  </a:solidFill>
                </a:rPr>
                <a:t>To give women a preference in hiring at large companies</a:t>
              </a:r>
            </a:p>
          </p:txBody>
        </p:sp>
        <p:sp>
          <p:nvSpPr>
            <p:cNvPr id="76" name="Rectangle 75"/>
            <p:cNvSpPr/>
            <p:nvPr/>
          </p:nvSpPr>
          <p:spPr>
            <a:xfrm>
              <a:off x="1676400" y="3911027"/>
              <a:ext cx="2971798" cy="584775"/>
            </a:xfrm>
            <a:prstGeom prst="rect">
              <a:avLst/>
            </a:prstGeom>
          </p:spPr>
          <p:txBody>
            <a:bodyPr wrap="square">
              <a:spAutoFit/>
            </a:bodyPr>
            <a:lstStyle/>
            <a:p>
              <a:pPr algn="r"/>
              <a:r>
                <a:rPr lang="en-US" sz="1600" dirty="0">
                  <a:solidFill>
                    <a:srgbClr val="707276"/>
                  </a:solidFill>
                </a:rPr>
                <a:t>To give minorities a preference in hiring at large companies</a:t>
              </a:r>
            </a:p>
          </p:txBody>
        </p:sp>
        <p:grpSp>
          <p:nvGrpSpPr>
            <p:cNvPr id="79" name="Group 78"/>
            <p:cNvGrpSpPr/>
            <p:nvPr/>
          </p:nvGrpSpPr>
          <p:grpSpPr>
            <a:xfrm>
              <a:off x="4480093" y="2209525"/>
              <a:ext cx="6504360" cy="1350187"/>
              <a:chOff x="6353353" y="5622954"/>
              <a:chExt cx="5319556" cy="1038740"/>
            </a:xfrm>
          </p:grpSpPr>
          <p:graphicFrame>
            <p:nvGraphicFramePr>
              <p:cNvPr id="83" name="Chart 82"/>
              <p:cNvGraphicFramePr/>
              <p:nvPr>
                <p:extLst/>
              </p:nvPr>
            </p:nvGraphicFramePr>
            <p:xfrm>
              <a:off x="7120719" y="5736705"/>
              <a:ext cx="4552190" cy="924989"/>
            </p:xfrm>
            <a:graphic>
              <a:graphicData uri="http://schemas.openxmlformats.org/drawingml/2006/chart">
                <c:chart xmlns:c="http://schemas.openxmlformats.org/drawingml/2006/chart" xmlns:r="http://schemas.openxmlformats.org/officeDocument/2006/relationships" r:id="rId8"/>
              </a:graphicData>
            </a:graphic>
          </p:graphicFrame>
          <p:sp>
            <p:nvSpPr>
              <p:cNvPr id="84" name="Rounded Rectangle 128"/>
              <p:cNvSpPr/>
              <p:nvPr/>
            </p:nvSpPr>
            <p:spPr>
              <a:xfrm>
                <a:off x="6353353" y="5622954"/>
                <a:ext cx="1433355" cy="34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b"/>
              <a:lstStyle/>
              <a:p>
                <a:pPr>
                  <a:defRPr/>
                </a:pPr>
                <a:r>
                  <a:rPr lang="en-US" sz="2400" b="1" kern="0" dirty="0">
                    <a:solidFill>
                      <a:srgbClr val="A10028"/>
                    </a:solidFill>
                  </a:rPr>
                  <a:t>Oppose</a:t>
                </a:r>
                <a:endParaRPr lang="en-US" sz="2400" i="1" kern="0" dirty="0">
                  <a:solidFill>
                    <a:srgbClr val="A10028"/>
                  </a:solidFill>
                </a:endParaRPr>
              </a:p>
            </p:txBody>
          </p:sp>
        </p:grpSp>
        <p:sp>
          <p:nvSpPr>
            <p:cNvPr id="88" name="Rounded Rectangle 128"/>
            <p:cNvSpPr/>
            <p:nvPr/>
          </p:nvSpPr>
          <p:spPr>
            <a:xfrm>
              <a:off x="4635104" y="2271090"/>
              <a:ext cx="2482863" cy="101610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b"/>
            <a:lstStyle/>
            <a:p>
              <a:pPr>
                <a:defRPr/>
              </a:pPr>
              <a:r>
                <a:rPr lang="en-US" sz="2800" b="1" kern="0" dirty="0">
                  <a:solidFill>
                    <a:srgbClr val="A10028"/>
                  </a:solidFill>
                </a:rPr>
                <a:t>53%</a:t>
              </a:r>
              <a:endParaRPr lang="en-US" sz="2800" i="1" kern="0" dirty="0">
                <a:solidFill>
                  <a:srgbClr val="A10028"/>
                </a:solidFill>
              </a:endParaRPr>
            </a:p>
          </p:txBody>
        </p:sp>
        <p:sp>
          <p:nvSpPr>
            <p:cNvPr id="89" name="Rounded Rectangle 128"/>
            <p:cNvSpPr/>
            <p:nvPr/>
          </p:nvSpPr>
          <p:spPr>
            <a:xfrm>
              <a:off x="4610099" y="3513308"/>
              <a:ext cx="2482863" cy="101610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b"/>
            <a:lstStyle/>
            <a:p>
              <a:pPr>
                <a:defRPr/>
              </a:pPr>
              <a:r>
                <a:rPr lang="en-US" sz="2800" b="1" kern="0" dirty="0">
                  <a:solidFill>
                    <a:srgbClr val="A10028"/>
                  </a:solidFill>
                </a:rPr>
                <a:t>52%</a:t>
              </a:r>
              <a:endParaRPr lang="en-US" sz="2800" i="1" kern="0" dirty="0">
                <a:solidFill>
                  <a:srgbClr val="A10028"/>
                </a:solidFill>
              </a:endParaRPr>
            </a:p>
          </p:txBody>
        </p:sp>
        <p:sp>
          <p:nvSpPr>
            <p:cNvPr id="90" name="Rounded Rectangle 128"/>
            <p:cNvSpPr/>
            <p:nvPr/>
          </p:nvSpPr>
          <p:spPr>
            <a:xfrm>
              <a:off x="4648198" y="4727513"/>
              <a:ext cx="2482863" cy="101610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b"/>
            <a:lstStyle/>
            <a:p>
              <a:pPr>
                <a:defRPr/>
              </a:pPr>
              <a:r>
                <a:rPr lang="en-US" sz="2800" b="1" kern="0" dirty="0">
                  <a:solidFill>
                    <a:srgbClr val="A10028"/>
                  </a:solidFill>
                </a:rPr>
                <a:t>44%</a:t>
              </a:r>
              <a:endParaRPr lang="en-US" sz="2800" b="1" i="1" kern="0" dirty="0">
                <a:solidFill>
                  <a:srgbClr val="A10028"/>
                </a:solidFill>
              </a:endParaRPr>
            </a:p>
          </p:txBody>
        </p:sp>
        <p:sp>
          <p:nvSpPr>
            <p:cNvPr id="6" name="Rectangle 5"/>
            <p:cNvSpPr/>
            <p:nvPr/>
          </p:nvSpPr>
          <p:spPr>
            <a:xfrm>
              <a:off x="10585343" y="2209525"/>
              <a:ext cx="1207382" cy="461665"/>
            </a:xfrm>
            <a:prstGeom prst="rect">
              <a:avLst/>
            </a:prstGeom>
          </p:spPr>
          <p:txBody>
            <a:bodyPr wrap="none">
              <a:spAutoFit/>
            </a:bodyPr>
            <a:lstStyle/>
            <a:p>
              <a:pPr algn="r">
                <a:defRPr/>
              </a:pPr>
              <a:r>
                <a:rPr lang="en-US" sz="2400" b="1" kern="0" dirty="0">
                  <a:solidFill>
                    <a:srgbClr val="009DD9"/>
                  </a:solidFill>
                </a:rPr>
                <a:t>Support</a:t>
              </a:r>
              <a:endParaRPr lang="en-US" sz="2400" i="1" kern="0" dirty="0">
                <a:solidFill>
                  <a:srgbClr val="009DD9"/>
                </a:solidFill>
              </a:endParaRPr>
            </a:p>
          </p:txBody>
        </p:sp>
        <p:sp>
          <p:nvSpPr>
            <p:cNvPr id="11" name="Rectangle 10"/>
            <p:cNvSpPr/>
            <p:nvPr/>
          </p:nvSpPr>
          <p:spPr>
            <a:xfrm>
              <a:off x="10868328" y="2768788"/>
              <a:ext cx="811441" cy="523220"/>
            </a:xfrm>
            <a:prstGeom prst="rect">
              <a:avLst/>
            </a:prstGeom>
          </p:spPr>
          <p:txBody>
            <a:bodyPr wrap="none">
              <a:spAutoFit/>
            </a:bodyPr>
            <a:lstStyle/>
            <a:p>
              <a:r>
                <a:rPr lang="en-US" sz="2800" b="1" kern="0" dirty="0">
                  <a:solidFill>
                    <a:srgbClr val="009DD9"/>
                  </a:solidFill>
                </a:rPr>
                <a:t>47%</a:t>
              </a:r>
              <a:endParaRPr lang="en-US" sz="2800" dirty="0">
                <a:solidFill>
                  <a:srgbClr val="5F5F5F"/>
                </a:solidFill>
              </a:endParaRPr>
            </a:p>
          </p:txBody>
        </p:sp>
        <p:sp>
          <p:nvSpPr>
            <p:cNvPr id="91" name="Rectangle 90"/>
            <p:cNvSpPr/>
            <p:nvPr/>
          </p:nvSpPr>
          <p:spPr>
            <a:xfrm>
              <a:off x="10868328" y="5186138"/>
              <a:ext cx="811441" cy="523220"/>
            </a:xfrm>
            <a:prstGeom prst="rect">
              <a:avLst/>
            </a:prstGeom>
          </p:spPr>
          <p:txBody>
            <a:bodyPr wrap="none">
              <a:spAutoFit/>
            </a:bodyPr>
            <a:lstStyle/>
            <a:p>
              <a:r>
                <a:rPr lang="en-US" sz="2800" b="1" kern="0" dirty="0">
                  <a:solidFill>
                    <a:srgbClr val="009DD9"/>
                  </a:solidFill>
                </a:rPr>
                <a:t>56%</a:t>
              </a:r>
              <a:endParaRPr lang="en-US" sz="2800" dirty="0">
                <a:solidFill>
                  <a:srgbClr val="5F5F5F"/>
                </a:solidFill>
              </a:endParaRPr>
            </a:p>
          </p:txBody>
        </p:sp>
        <p:sp>
          <p:nvSpPr>
            <p:cNvPr id="92" name="Rectangle 91"/>
            <p:cNvSpPr/>
            <p:nvPr/>
          </p:nvSpPr>
          <p:spPr>
            <a:xfrm>
              <a:off x="10868328" y="3972582"/>
              <a:ext cx="811441" cy="523220"/>
            </a:xfrm>
            <a:prstGeom prst="rect">
              <a:avLst/>
            </a:prstGeom>
          </p:spPr>
          <p:txBody>
            <a:bodyPr wrap="none">
              <a:spAutoFit/>
            </a:bodyPr>
            <a:lstStyle/>
            <a:p>
              <a:r>
                <a:rPr lang="en-US" sz="2800" b="1" kern="0" dirty="0">
                  <a:solidFill>
                    <a:srgbClr val="009DD9"/>
                  </a:solidFill>
                </a:rPr>
                <a:t>48%</a:t>
              </a:r>
              <a:endParaRPr lang="en-US" sz="2800" dirty="0">
                <a:solidFill>
                  <a:srgbClr val="5F5F5F"/>
                </a:solidFill>
              </a:endParaRPr>
            </a:p>
          </p:txBody>
        </p:sp>
        <p:sp>
          <p:nvSpPr>
            <p:cNvPr id="93" name="Rectangle 92"/>
            <p:cNvSpPr/>
            <p:nvPr/>
          </p:nvSpPr>
          <p:spPr>
            <a:xfrm>
              <a:off x="1600201" y="2690998"/>
              <a:ext cx="3047998" cy="584775"/>
            </a:xfrm>
            <a:prstGeom prst="rect">
              <a:avLst/>
            </a:prstGeom>
          </p:spPr>
          <p:txBody>
            <a:bodyPr wrap="square">
              <a:spAutoFit/>
            </a:bodyPr>
            <a:lstStyle/>
            <a:p>
              <a:pPr algn="r"/>
              <a:r>
                <a:rPr lang="en-US" sz="1600" dirty="0">
                  <a:solidFill>
                    <a:srgbClr val="707276"/>
                  </a:solidFill>
                </a:rPr>
                <a:t> To give minorities a preference in college admissions</a:t>
              </a:r>
            </a:p>
          </p:txBody>
        </p:sp>
      </p:grpSp>
      <p:sp>
        <p:nvSpPr>
          <p:cNvPr id="21" name="Rectangle 20"/>
          <p:cNvSpPr/>
          <p:nvPr/>
        </p:nvSpPr>
        <p:spPr>
          <a:xfrm>
            <a:off x="2223981" y="2005118"/>
            <a:ext cx="8442558" cy="338554"/>
          </a:xfrm>
          <a:prstGeom prst="rect">
            <a:avLst/>
          </a:prstGeom>
        </p:spPr>
        <p:txBody>
          <a:bodyPr wrap="square">
            <a:spAutoFit/>
          </a:bodyPr>
          <a:lstStyle/>
          <a:p>
            <a:pPr algn="ctr">
              <a:defRPr/>
            </a:pPr>
            <a:r>
              <a:rPr lang="en-US" sz="1600" b="1" kern="0" dirty="0">
                <a:solidFill>
                  <a:srgbClr val="707276"/>
                </a:solidFill>
              </a:rPr>
              <a:t>Attitudes towards affirmative action to create added diversity in the following situations</a:t>
            </a:r>
          </a:p>
        </p:txBody>
      </p:sp>
    </p:spTree>
    <p:extLst>
      <p:ext uri="{BB962C8B-B14F-4D97-AF65-F5344CB8AC3E}">
        <p14:creationId xmlns:p14="http://schemas.microsoft.com/office/powerpoint/2010/main" val="2179240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457578" y="2701608"/>
            <a:ext cx="1717037" cy="1613081"/>
            <a:chOff x="1243844" y="3886200"/>
            <a:chExt cx="1629580" cy="1600409"/>
          </a:xfrm>
        </p:grpSpPr>
        <p:sp>
          <p:nvSpPr>
            <p:cNvPr id="12" name="Oval 11"/>
            <p:cNvSpPr/>
            <p:nvPr/>
          </p:nvSpPr>
          <p:spPr>
            <a:xfrm>
              <a:off x="1243844" y="3886200"/>
              <a:ext cx="1629580" cy="1600409"/>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b="1" kern="0" dirty="0">
                <a:solidFill>
                  <a:srgbClr val="707276"/>
                </a:solidFill>
              </a:endParaRPr>
            </a:p>
          </p:txBody>
        </p:sp>
        <p:sp>
          <p:nvSpPr>
            <p:cNvPr id="13" name="TextBox 12"/>
            <p:cNvSpPr txBox="1"/>
            <p:nvPr/>
          </p:nvSpPr>
          <p:spPr>
            <a:xfrm>
              <a:off x="1325674" y="4130251"/>
              <a:ext cx="1487835" cy="1343579"/>
            </a:xfrm>
            <a:prstGeom prst="rect">
              <a:avLst/>
            </a:prstGeom>
            <a:noFill/>
          </p:spPr>
          <p:txBody>
            <a:bodyPr wrap="square" rtlCol="0">
              <a:spAutoFit/>
            </a:bodyPr>
            <a:lstStyle/>
            <a:p>
              <a:pPr algn="ctr">
                <a:defRPr/>
              </a:pPr>
              <a:r>
                <a:rPr lang="en-US" sz="2400" b="1" kern="0" dirty="0">
                  <a:solidFill>
                    <a:srgbClr val="707276"/>
                  </a:solidFill>
                </a:rPr>
                <a:t>30% </a:t>
              </a:r>
            </a:p>
            <a:p>
              <a:pPr algn="ctr">
                <a:defRPr/>
              </a:pPr>
              <a:r>
                <a:rPr lang="en-US" sz="1400" b="1" kern="0" dirty="0">
                  <a:solidFill>
                    <a:srgbClr val="707276"/>
                  </a:solidFill>
                </a:rPr>
                <a:t>Be limited to maintain</a:t>
              </a:r>
              <a:br>
                <a:rPr lang="en-US" sz="1400" b="1" kern="0" dirty="0">
                  <a:solidFill>
                    <a:srgbClr val="707276"/>
                  </a:solidFill>
                </a:rPr>
              </a:br>
              <a:r>
                <a:rPr lang="en-US" sz="1400" b="1" kern="0" dirty="0">
                  <a:solidFill>
                    <a:srgbClr val="707276"/>
                  </a:solidFill>
                </a:rPr>
                <a:t>diversity</a:t>
              </a:r>
            </a:p>
            <a:p>
              <a:endParaRPr lang="en-US" sz="1600" dirty="0">
                <a:solidFill>
                  <a:srgbClr val="5F5F5F"/>
                </a:solidFill>
              </a:endParaRPr>
            </a:p>
          </p:txBody>
        </p:sp>
      </p:grpSp>
      <p:sp>
        <p:nvSpPr>
          <p:cNvPr id="2" name="Title 1"/>
          <p:cNvSpPr>
            <a:spLocks noGrp="1"/>
          </p:cNvSpPr>
          <p:nvPr>
            <p:ph type="title"/>
          </p:nvPr>
        </p:nvSpPr>
        <p:spPr>
          <a:xfrm>
            <a:off x="792480" y="978416"/>
            <a:ext cx="11018520" cy="621784"/>
          </a:xfrm>
        </p:spPr>
        <p:txBody>
          <a:bodyPr/>
          <a:lstStyle/>
          <a:p>
            <a:r>
              <a:rPr lang="en-US" sz="3200" dirty="0"/>
              <a:t>Over 3 in 5 voters support the case for Asian students suing for disproportionate denial in Harvard admission</a:t>
            </a:r>
          </a:p>
        </p:txBody>
      </p:sp>
      <p:sp>
        <p:nvSpPr>
          <p:cNvPr id="3" name="Text Placeholder 2"/>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(n=2263)</a:t>
            </a:r>
            <a:endParaRPr lang="en-US" dirty="0">
              <a:solidFill>
                <a:srgbClr val="262626"/>
              </a:solidFill>
              <a:ea typeface="MS Mincho" panose="02020609040205080304" pitchFamily="49" charset="-128"/>
            </a:endParaRPr>
          </a:p>
          <a:p>
            <a:r>
              <a:rPr lang="en-US" dirty="0">
                <a:solidFill>
                  <a:srgbClr val="000000"/>
                </a:solidFill>
              </a:rPr>
              <a:t>NK15 Asian students have sued Harvard saying that Asians who outscore whites and all other groups on standardized tests are being disproportionately denied admission to Harvard to limit the percentage of Asian students. Do you support or oppose the justice department helping the Asian students in this suit?</a:t>
            </a:r>
          </a:p>
          <a:p>
            <a:r>
              <a:rPr lang="en-US" dirty="0">
                <a:solidFill>
                  <a:srgbClr val="000000"/>
                </a:solidFill>
              </a:rPr>
              <a:t>NK16 If Asian students outscore all others, should their admissions rise proportionately or could their admissions increase be limited to maintain diversity and for other reasons?</a:t>
            </a:r>
          </a:p>
        </p:txBody>
      </p:sp>
      <p:graphicFrame>
        <p:nvGraphicFramePr>
          <p:cNvPr id="7" name="Chart 6"/>
          <p:cNvGraphicFramePr/>
          <p:nvPr>
            <p:extLst/>
          </p:nvPr>
        </p:nvGraphicFramePr>
        <p:xfrm>
          <a:off x="1094054" y="3129104"/>
          <a:ext cx="5366958" cy="1927775"/>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677625" y="1922688"/>
            <a:ext cx="6199817" cy="1477328"/>
          </a:xfrm>
          <a:prstGeom prst="rect">
            <a:avLst/>
          </a:prstGeom>
        </p:spPr>
        <p:txBody>
          <a:bodyPr wrap="square">
            <a:spAutoFit/>
          </a:bodyPr>
          <a:lstStyle/>
          <a:p>
            <a:pPr algn="ctr"/>
            <a:r>
              <a:rPr lang="en-US" dirty="0">
                <a:solidFill>
                  <a:srgbClr val="707276"/>
                </a:solidFill>
              </a:rPr>
              <a:t>Asian students have sued Harvard saying that Asians who outscore whites and all other groups on standardized tests are being disproportionately denied admission to Harvard to limit the percentage of Asian students. Do you support or oppose the justice department helping the Asian students in this suit?</a:t>
            </a:r>
          </a:p>
        </p:txBody>
      </p:sp>
      <p:graphicFrame>
        <p:nvGraphicFramePr>
          <p:cNvPr id="14" name="Chart 13"/>
          <p:cNvGraphicFramePr/>
          <p:nvPr>
            <p:extLst>
              <p:ext uri="{D42A27DB-BD31-4B8C-83A1-F6EECF244321}">
                <p14:modId xmlns:p14="http://schemas.microsoft.com/office/powerpoint/2010/main" val="2879587073"/>
              </p:ext>
            </p:extLst>
          </p:nvPr>
        </p:nvGraphicFramePr>
        <p:xfrm>
          <a:off x="7772400" y="2692770"/>
          <a:ext cx="4623614" cy="347943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7924800" y="2006025"/>
            <a:ext cx="3994430" cy="584775"/>
          </a:xfrm>
          <a:prstGeom prst="rect">
            <a:avLst/>
          </a:prstGeom>
        </p:spPr>
        <p:txBody>
          <a:bodyPr wrap="square">
            <a:spAutoFit/>
          </a:bodyPr>
          <a:lstStyle/>
          <a:p>
            <a:pPr algn="ctr"/>
            <a:r>
              <a:rPr lang="en-US" sz="1600" b="1" dirty="0">
                <a:solidFill>
                  <a:srgbClr val="707276"/>
                </a:solidFill>
              </a:rPr>
              <a:t>If Asian students outscore all others, their admissions should…</a:t>
            </a:r>
          </a:p>
        </p:txBody>
      </p:sp>
      <p:sp>
        <p:nvSpPr>
          <p:cNvPr id="16" name="TextBox 15"/>
          <p:cNvSpPr txBox="1"/>
          <p:nvPr/>
        </p:nvSpPr>
        <p:spPr>
          <a:xfrm>
            <a:off x="9122158" y="3827172"/>
            <a:ext cx="1894830" cy="1138773"/>
          </a:xfrm>
          <a:prstGeom prst="rect">
            <a:avLst/>
          </a:prstGeom>
          <a:noFill/>
        </p:spPr>
        <p:txBody>
          <a:bodyPr wrap="square" rtlCol="0">
            <a:spAutoFit/>
          </a:bodyPr>
          <a:lstStyle/>
          <a:p>
            <a:pPr algn="ctr"/>
            <a:r>
              <a:rPr lang="en-US" sz="3200" b="1" dirty="0">
                <a:solidFill>
                  <a:srgbClr val="C00000"/>
                </a:solidFill>
              </a:rPr>
              <a:t>70%</a:t>
            </a:r>
            <a:r>
              <a:rPr lang="en-US" sz="2400" b="1" dirty="0">
                <a:solidFill>
                  <a:srgbClr val="C00000"/>
                </a:solidFill>
              </a:rPr>
              <a:t> </a:t>
            </a:r>
            <a:br>
              <a:rPr lang="en-US" sz="2400" b="1" dirty="0">
                <a:solidFill>
                  <a:srgbClr val="C00000"/>
                </a:solidFill>
              </a:rPr>
            </a:br>
            <a:r>
              <a:rPr lang="en-US" b="1" dirty="0">
                <a:solidFill>
                  <a:srgbClr val="C00000"/>
                </a:solidFill>
              </a:rPr>
              <a:t>Rise proportionately</a:t>
            </a:r>
          </a:p>
        </p:txBody>
      </p:sp>
    </p:spTree>
    <p:extLst>
      <p:ext uri="{BB962C8B-B14F-4D97-AF65-F5344CB8AC3E}">
        <p14:creationId xmlns:p14="http://schemas.microsoft.com/office/powerpoint/2010/main" val="2599599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211310" y="2149494"/>
            <a:ext cx="10361690" cy="4937106"/>
            <a:chOff x="2606338" y="2972979"/>
            <a:chExt cx="10361690" cy="4937106"/>
          </a:xfrm>
        </p:grpSpPr>
        <p:graphicFrame>
          <p:nvGraphicFramePr>
            <p:cNvPr id="30" name="Chart 29"/>
            <p:cNvGraphicFramePr/>
            <p:nvPr>
              <p:extLst>
                <p:ext uri="{D42A27DB-BD31-4B8C-83A1-F6EECF244321}">
                  <p14:modId xmlns:p14="http://schemas.microsoft.com/office/powerpoint/2010/main" val="776182534"/>
                </p:ext>
              </p:extLst>
            </p:nvPr>
          </p:nvGraphicFramePr>
          <p:xfrm>
            <a:off x="2606338" y="4458841"/>
            <a:ext cx="8681255" cy="3451244"/>
          </p:xfrm>
          <a:graphic>
            <a:graphicData uri="http://schemas.openxmlformats.org/drawingml/2006/chart">
              <c:chart xmlns:c="http://schemas.openxmlformats.org/drawingml/2006/chart" xmlns:r="http://schemas.openxmlformats.org/officeDocument/2006/relationships" r:id="rId2"/>
            </a:graphicData>
          </a:graphic>
        </p:graphicFrame>
        <p:sp>
          <p:nvSpPr>
            <p:cNvPr id="33" name="Rectangle 32"/>
            <p:cNvSpPr/>
            <p:nvPr/>
          </p:nvSpPr>
          <p:spPr>
            <a:xfrm>
              <a:off x="7077468" y="2972979"/>
              <a:ext cx="5280960" cy="646331"/>
            </a:xfrm>
            <a:prstGeom prst="rect">
              <a:avLst/>
            </a:prstGeom>
          </p:spPr>
          <p:txBody>
            <a:bodyPr wrap="square">
              <a:spAutoFit/>
            </a:bodyPr>
            <a:lstStyle/>
            <a:p>
              <a:pPr algn="ctr"/>
              <a:r>
                <a:rPr lang="en-US" b="1" dirty="0">
                  <a:solidFill>
                    <a:srgbClr val="5F5F5F"/>
                  </a:solidFill>
                </a:rPr>
                <a:t>If race/gender decisions were blind and yielded fewer women/minorities, then race/gender should…</a:t>
              </a:r>
            </a:p>
          </p:txBody>
        </p:sp>
        <p:sp>
          <p:nvSpPr>
            <p:cNvPr id="35" name="Rounded Rectangle 127"/>
            <p:cNvSpPr/>
            <p:nvPr/>
          </p:nvSpPr>
          <p:spPr>
            <a:xfrm>
              <a:off x="6810093" y="4232130"/>
              <a:ext cx="2482863" cy="73965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1600" b="1" kern="0" dirty="0">
                  <a:solidFill>
                    <a:srgbClr val="707276"/>
                  </a:solidFill>
                </a:rPr>
                <a:t>Not be a factor, regardless of the outcome</a:t>
              </a:r>
              <a:endParaRPr lang="en-US" sz="1600" i="1" kern="0" dirty="0">
                <a:solidFill>
                  <a:srgbClr val="707276"/>
                </a:solidFill>
              </a:endParaRPr>
            </a:p>
          </p:txBody>
        </p:sp>
        <p:sp>
          <p:nvSpPr>
            <p:cNvPr id="37" name="Rounded Rectangle 128"/>
            <p:cNvSpPr/>
            <p:nvPr/>
          </p:nvSpPr>
          <p:spPr>
            <a:xfrm>
              <a:off x="9223751" y="4095207"/>
              <a:ext cx="2482863"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1600" b="1" kern="0" dirty="0">
                  <a:solidFill>
                    <a:srgbClr val="009DD9"/>
                  </a:solidFill>
                </a:rPr>
                <a:t>Be a factor</a:t>
              </a:r>
              <a:endParaRPr lang="en-US" sz="1600" i="1" kern="0" dirty="0">
                <a:solidFill>
                  <a:srgbClr val="009DD9"/>
                </a:solidFill>
              </a:endParaRPr>
            </a:p>
          </p:txBody>
        </p:sp>
        <p:sp>
          <p:nvSpPr>
            <p:cNvPr id="18" name="Rectangle 17"/>
            <p:cNvSpPr/>
            <p:nvPr/>
          </p:nvSpPr>
          <p:spPr>
            <a:xfrm>
              <a:off x="10730819" y="4965252"/>
              <a:ext cx="2237209" cy="307777"/>
            </a:xfrm>
            <a:prstGeom prst="rect">
              <a:avLst/>
            </a:prstGeom>
          </p:spPr>
          <p:txBody>
            <a:bodyPr wrap="square">
              <a:spAutoFit/>
            </a:bodyPr>
            <a:lstStyle/>
            <a:p>
              <a:pPr>
                <a:defRPr/>
              </a:pPr>
              <a:r>
                <a:rPr lang="en-US" sz="1400" b="1" kern="0" dirty="0">
                  <a:solidFill>
                    <a:srgbClr val="707276"/>
                  </a:solidFill>
                </a:rPr>
                <a:t>College admissions </a:t>
              </a:r>
            </a:p>
          </p:txBody>
        </p:sp>
        <p:sp>
          <p:nvSpPr>
            <p:cNvPr id="19" name="Rectangle 18"/>
            <p:cNvSpPr/>
            <p:nvPr/>
          </p:nvSpPr>
          <p:spPr>
            <a:xfrm>
              <a:off x="10730819" y="5599151"/>
              <a:ext cx="2021434" cy="307777"/>
            </a:xfrm>
            <a:prstGeom prst="rect">
              <a:avLst/>
            </a:prstGeom>
          </p:spPr>
          <p:txBody>
            <a:bodyPr wrap="square">
              <a:spAutoFit/>
            </a:bodyPr>
            <a:lstStyle/>
            <a:p>
              <a:pPr>
                <a:defRPr/>
              </a:pPr>
              <a:r>
                <a:rPr lang="en-US" sz="1400" b="1" kern="0" dirty="0">
                  <a:solidFill>
                    <a:srgbClr val="707276"/>
                  </a:solidFill>
                </a:rPr>
                <a:t>Hiring at big companies</a:t>
              </a:r>
            </a:p>
          </p:txBody>
        </p:sp>
      </p:grpSp>
      <p:sp>
        <p:nvSpPr>
          <p:cNvPr id="2" name="Title 1"/>
          <p:cNvSpPr>
            <a:spLocks noGrp="1"/>
          </p:cNvSpPr>
          <p:nvPr>
            <p:ph type="title"/>
          </p:nvPr>
        </p:nvSpPr>
        <p:spPr>
          <a:xfrm>
            <a:off x="792480" y="762000"/>
            <a:ext cx="10888896" cy="571500"/>
          </a:xfrm>
        </p:spPr>
        <p:txBody>
          <a:bodyPr/>
          <a:lstStyle/>
          <a:p>
            <a:r>
              <a:rPr lang="en-US" sz="3200" dirty="0"/>
              <a:t>Majority feels hiring and college admission decisions should be blind of race and gender</a:t>
            </a:r>
          </a:p>
        </p:txBody>
      </p:sp>
      <p:sp>
        <p:nvSpPr>
          <p:cNvPr id="13" name="Text Placeholder 12"/>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(n=2263)</a:t>
            </a:r>
            <a:endParaRPr lang="en-US" dirty="0">
              <a:solidFill>
                <a:srgbClr val="262626"/>
              </a:solidFill>
              <a:ea typeface="MS Mincho" panose="02020609040205080304" pitchFamily="49" charset="-128"/>
            </a:endParaRPr>
          </a:p>
          <a:p>
            <a:r>
              <a:rPr lang="en-US" dirty="0"/>
              <a:t>NK17 Do you want college admissions done blind of gender and race or should gender and race be factors in college admission?</a:t>
            </a:r>
          </a:p>
          <a:p>
            <a:r>
              <a:rPr lang="en-US" dirty="0"/>
              <a:t>NK18 Do you want hiring at big companies to be blind of gender and race or should gender and race be factors in hiring at big companies? </a:t>
            </a:r>
          </a:p>
          <a:p>
            <a:r>
              <a:rPr lang="en-US" dirty="0"/>
              <a:t>NK19 Do you think gender and race should be a factor in college admissions if race and gender blind admissions yields fewer women and minorities than the population or should they be race and gender blind regardless of the outcome?</a:t>
            </a:r>
          </a:p>
          <a:p>
            <a:r>
              <a:rPr lang="en-US" dirty="0"/>
              <a:t>NK20 Do you think gender and race should be a factor in hiring if race and gender blind hiring yields fewer women and minorities than the population or should they be race and gender blind regardless of the outcome?</a:t>
            </a:r>
          </a:p>
        </p:txBody>
      </p:sp>
      <p:grpSp>
        <p:nvGrpSpPr>
          <p:cNvPr id="11" name="Group 10"/>
          <p:cNvGrpSpPr/>
          <p:nvPr/>
        </p:nvGrpSpPr>
        <p:grpSpPr>
          <a:xfrm>
            <a:off x="-1368327" y="2154442"/>
            <a:ext cx="8681255" cy="4932158"/>
            <a:chOff x="-1500043" y="2982815"/>
            <a:chExt cx="8681255" cy="4932158"/>
          </a:xfrm>
        </p:grpSpPr>
        <p:graphicFrame>
          <p:nvGraphicFramePr>
            <p:cNvPr id="9" name="Chart 8"/>
            <p:cNvGraphicFramePr/>
            <p:nvPr>
              <p:extLst>
                <p:ext uri="{D42A27DB-BD31-4B8C-83A1-F6EECF244321}">
                  <p14:modId xmlns:p14="http://schemas.microsoft.com/office/powerpoint/2010/main" val="4123292005"/>
                </p:ext>
              </p:extLst>
            </p:nvPr>
          </p:nvGraphicFramePr>
          <p:xfrm>
            <a:off x="-1500043" y="4463729"/>
            <a:ext cx="8681255" cy="3451244"/>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76200" y="2982815"/>
              <a:ext cx="6633780" cy="3191968"/>
              <a:chOff x="-76200" y="2982815"/>
              <a:chExt cx="6633780" cy="3191968"/>
            </a:xfrm>
          </p:grpSpPr>
          <p:sp>
            <p:nvSpPr>
              <p:cNvPr id="24" name="Rectangle 23"/>
              <p:cNvSpPr/>
              <p:nvPr/>
            </p:nvSpPr>
            <p:spPr>
              <a:xfrm>
                <a:off x="-76200" y="4965252"/>
                <a:ext cx="2237209" cy="307777"/>
              </a:xfrm>
              <a:prstGeom prst="rect">
                <a:avLst/>
              </a:prstGeom>
            </p:spPr>
            <p:txBody>
              <a:bodyPr wrap="square">
                <a:spAutoFit/>
              </a:bodyPr>
              <a:lstStyle/>
              <a:p>
                <a:pPr algn="r">
                  <a:defRPr/>
                </a:pPr>
                <a:r>
                  <a:rPr lang="en-US" sz="1400" b="1" kern="0" dirty="0">
                    <a:solidFill>
                      <a:srgbClr val="707276"/>
                    </a:solidFill>
                  </a:rPr>
                  <a:t>College admissions </a:t>
                </a:r>
              </a:p>
            </p:txBody>
          </p:sp>
          <p:sp>
            <p:nvSpPr>
              <p:cNvPr id="25" name="Rounded Rectangle 127"/>
              <p:cNvSpPr/>
              <p:nvPr/>
            </p:nvSpPr>
            <p:spPr>
              <a:xfrm>
                <a:off x="4074717" y="4467148"/>
                <a:ext cx="2482863" cy="541072"/>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1600" b="1" kern="0" dirty="0">
                    <a:solidFill>
                      <a:schemeClr val="accent1"/>
                    </a:solidFill>
                  </a:rPr>
                  <a:t>Blind</a:t>
                </a:r>
                <a:endParaRPr lang="en-US" sz="1600" i="1" kern="0" dirty="0">
                  <a:solidFill>
                    <a:schemeClr val="accent1"/>
                  </a:solidFill>
                </a:endParaRPr>
              </a:p>
            </p:txBody>
          </p:sp>
          <p:sp>
            <p:nvSpPr>
              <p:cNvPr id="27" name="Rounded Rectangle 128"/>
              <p:cNvSpPr/>
              <p:nvPr/>
            </p:nvSpPr>
            <p:spPr>
              <a:xfrm>
                <a:off x="1845998" y="3894303"/>
                <a:ext cx="1234541" cy="101610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1600" b="1" kern="0" dirty="0">
                    <a:solidFill>
                      <a:schemeClr val="tx1"/>
                    </a:solidFill>
                  </a:rPr>
                  <a:t>Race and gender should be factors </a:t>
                </a:r>
                <a:endParaRPr lang="en-US" sz="1600" i="1" kern="0" dirty="0">
                  <a:solidFill>
                    <a:schemeClr val="tx1"/>
                  </a:solidFill>
                </a:endParaRPr>
              </a:p>
            </p:txBody>
          </p:sp>
          <p:sp>
            <p:nvSpPr>
              <p:cNvPr id="29" name="Rectangle 28"/>
              <p:cNvSpPr/>
              <p:nvPr/>
            </p:nvSpPr>
            <p:spPr>
              <a:xfrm>
                <a:off x="139575" y="5599151"/>
                <a:ext cx="2021434" cy="307777"/>
              </a:xfrm>
              <a:prstGeom prst="rect">
                <a:avLst/>
              </a:prstGeom>
            </p:spPr>
            <p:txBody>
              <a:bodyPr wrap="square">
                <a:spAutoFit/>
              </a:bodyPr>
              <a:lstStyle/>
              <a:p>
                <a:pPr algn="r">
                  <a:defRPr/>
                </a:pPr>
                <a:r>
                  <a:rPr lang="en-US" sz="1400" b="1" kern="0" dirty="0">
                    <a:solidFill>
                      <a:srgbClr val="707276"/>
                    </a:solidFill>
                  </a:rPr>
                  <a:t>Hiring at big companies</a:t>
                </a:r>
              </a:p>
            </p:txBody>
          </p:sp>
          <p:sp>
            <p:nvSpPr>
              <p:cNvPr id="3" name="Rectangle 2"/>
              <p:cNvSpPr/>
              <p:nvPr/>
            </p:nvSpPr>
            <p:spPr>
              <a:xfrm>
                <a:off x="660764" y="2982815"/>
                <a:ext cx="5139648" cy="646331"/>
              </a:xfrm>
              <a:prstGeom prst="rect">
                <a:avLst/>
              </a:prstGeom>
            </p:spPr>
            <p:txBody>
              <a:bodyPr wrap="square">
                <a:spAutoFit/>
              </a:bodyPr>
              <a:lstStyle/>
              <a:p>
                <a:pPr algn="ctr"/>
                <a:r>
                  <a:rPr lang="en-US" b="1" dirty="0">
                    <a:solidFill>
                      <a:srgbClr val="5F5F5F"/>
                    </a:solidFill>
                  </a:rPr>
                  <a:t>In the following situations, decisions should be blind or race and gender should be factors…</a:t>
                </a:r>
              </a:p>
            </p:txBody>
          </p:sp>
          <p:cxnSp>
            <p:nvCxnSpPr>
              <p:cNvPr id="7" name="Straight Connector 6"/>
              <p:cNvCxnSpPr/>
              <p:nvPr/>
            </p:nvCxnSpPr>
            <p:spPr>
              <a:xfrm>
                <a:off x="2895600" y="4327156"/>
                <a:ext cx="0" cy="184762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cxnSp>
        <p:nvCxnSpPr>
          <p:cNvPr id="21" name="Straight Connector 20"/>
          <p:cNvCxnSpPr/>
          <p:nvPr/>
        </p:nvCxnSpPr>
        <p:spPr>
          <a:xfrm>
            <a:off x="8871034" y="3492864"/>
            <a:ext cx="0" cy="184762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248400" y="2009990"/>
            <a:ext cx="0" cy="393192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3"/>
          </p:nvPr>
        </p:nvSpPr>
        <p:spPr>
          <a:xfrm>
            <a:off x="792481" y="1364312"/>
            <a:ext cx="10104120" cy="312088"/>
          </a:xfrm>
        </p:spPr>
        <p:txBody>
          <a:bodyPr/>
          <a:lstStyle/>
          <a:p>
            <a:r>
              <a:rPr lang="en-US" dirty="0"/>
              <a:t>Yet, if such decisions were blind and yielded fewer women/minorities, about 3 in 5 feel race and gender should not be a factor regardless of the outcome.</a:t>
            </a:r>
          </a:p>
        </p:txBody>
      </p:sp>
    </p:spTree>
    <p:extLst>
      <p:ext uri="{BB962C8B-B14F-4D97-AF65-F5344CB8AC3E}">
        <p14:creationId xmlns:p14="http://schemas.microsoft.com/office/powerpoint/2010/main" val="1664662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9DD9"/>
        </a:solidFill>
        <a:effectLst/>
      </p:bgPr>
    </p:bg>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58"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2773436"/>
            <a:ext cx="5334000" cy="1311128"/>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algn="ctr"/>
            <a:r>
              <a:rPr lang="en-US" sz="3600" dirty="0">
                <a:solidFill>
                  <a:srgbClr val="7FBA00"/>
                </a:solidFill>
                <a:latin typeface="Segoe UI" panose="020B0502040204020203" pitchFamily="34" charset="0"/>
                <a:cs typeface="Segoe UI" panose="020B0502040204020203" pitchFamily="34" charset="0"/>
              </a:rPr>
              <a:t>Political views </a:t>
            </a:r>
            <a:br>
              <a:rPr lang="en-US" sz="3600" dirty="0">
                <a:solidFill>
                  <a:srgbClr val="7FBA00"/>
                </a:solidFill>
                <a:latin typeface="Segoe UI" panose="020B0502040204020203" pitchFamily="34" charset="0"/>
                <a:cs typeface="Segoe UI" panose="020B0502040204020203" pitchFamily="34" charset="0"/>
              </a:rPr>
            </a:br>
            <a:r>
              <a:rPr lang="en-US" sz="3600" dirty="0">
                <a:solidFill>
                  <a:srgbClr val="7FBA00"/>
                </a:solidFill>
                <a:latin typeface="Segoe UI" panose="020B0502040204020203" pitchFamily="34" charset="0"/>
                <a:cs typeface="Segoe UI" panose="020B0502040204020203" pitchFamily="34" charset="0"/>
              </a:rPr>
              <a:t>in the workplace</a:t>
            </a:r>
          </a:p>
        </p:txBody>
      </p:sp>
    </p:spTree>
    <p:extLst>
      <p:ext uri="{BB962C8B-B14F-4D97-AF65-F5344CB8AC3E}">
        <p14:creationId xmlns:p14="http://schemas.microsoft.com/office/powerpoint/2010/main" val="3107274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2"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z="3200" dirty="0"/>
              <a:t>VOTERS FEEL MORE COMFORTABLE EXPRESSING POLITICAL VIEWS WITH FRIENDS/FAMILY THAN AT WORK</a:t>
            </a:r>
          </a:p>
        </p:txBody>
      </p:sp>
      <p:sp>
        <p:nvSpPr>
          <p:cNvPr id="4" name="Text Placeholder 3"/>
          <p:cNvSpPr>
            <a:spLocks noGrp="1"/>
          </p:cNvSpPr>
          <p:nvPr>
            <p:ph type="body" idx="15"/>
          </p:nvPr>
        </p:nvSpPr>
        <p:spPr>
          <a:xfrm>
            <a:off x="792482" y="6416040"/>
            <a:ext cx="10887287" cy="365760"/>
          </a:xfrm>
        </p:spPr>
        <p:txBody>
          <a:bodyPr/>
          <a:lstStyle/>
          <a:p>
            <a:r>
              <a:rPr lang="en-US" u="sng" dirty="0">
                <a:solidFill>
                  <a:srgbClr val="262626"/>
                </a:solidFill>
                <a:ea typeface="MS Mincho" panose="02020609040205080304" pitchFamily="49" charset="-128"/>
              </a:rPr>
              <a:t>BASE: Registered Voters (n=2263)</a:t>
            </a:r>
            <a:endParaRPr lang="en-US" dirty="0">
              <a:solidFill>
                <a:srgbClr val="262626"/>
              </a:solidFill>
              <a:ea typeface="MS Mincho" panose="02020609040205080304" pitchFamily="49" charset="-128"/>
            </a:endParaRPr>
          </a:p>
          <a:p>
            <a:pPr>
              <a:spcBef>
                <a:spcPts val="0"/>
              </a:spcBef>
            </a:pPr>
            <a:r>
              <a:rPr lang="en-US" dirty="0">
                <a:solidFill>
                  <a:srgbClr val="262626"/>
                </a:solidFill>
                <a:latin typeface="Calibri" panose="020F0502020204030204" pitchFamily="34" charset="0"/>
                <a:ea typeface="Arial" panose="020B0604020202020204" pitchFamily="34" charset="0"/>
                <a:cs typeface="Calibri" panose="020F0502020204030204" pitchFamily="34" charset="0"/>
              </a:rPr>
              <a:t>NK30 Do you feel comfortable expressing your political views with friends and family or do you sometimes feel you cannot express your true political views with friends and family?</a:t>
            </a:r>
          </a:p>
          <a:p>
            <a:pPr>
              <a:spcBef>
                <a:spcPts val="0"/>
              </a:spcBef>
            </a:pPr>
            <a:r>
              <a:rPr lang="en-US" dirty="0">
                <a:solidFill>
                  <a:srgbClr val="262626"/>
                </a:solidFill>
              </a:rPr>
              <a:t>NK31 Do you feel comfortable expressing your political views at work or do you sometimes feel you cannot express your true political views at work?</a:t>
            </a:r>
          </a:p>
        </p:txBody>
      </p:sp>
      <p:grpSp>
        <p:nvGrpSpPr>
          <p:cNvPr id="6" name="Group 5"/>
          <p:cNvGrpSpPr/>
          <p:nvPr/>
        </p:nvGrpSpPr>
        <p:grpSpPr>
          <a:xfrm>
            <a:off x="657073" y="2295069"/>
            <a:ext cx="5432080" cy="3877131"/>
            <a:chOff x="657073" y="2593767"/>
            <a:chExt cx="5432080" cy="3877131"/>
          </a:xfrm>
        </p:grpSpPr>
        <p:sp>
          <p:nvSpPr>
            <p:cNvPr id="24" name="Oval 23"/>
            <p:cNvSpPr/>
            <p:nvPr/>
          </p:nvSpPr>
          <p:spPr>
            <a:xfrm>
              <a:off x="657073" y="2593767"/>
              <a:ext cx="1828800" cy="1828800"/>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kern="0" dirty="0">
                  <a:solidFill>
                    <a:srgbClr val="707276"/>
                  </a:solidFill>
                </a:rPr>
                <a:t>36</a:t>
              </a:r>
              <a:r>
                <a:rPr kumimoji="0" lang="en-US" sz="2800" b="1" i="0" u="none" strike="noStrike" kern="0" cap="none" spc="0" normalizeH="0" baseline="0" noProof="0" dirty="0">
                  <a:ln>
                    <a:noFill/>
                  </a:ln>
                  <a:solidFill>
                    <a:srgbClr val="707276"/>
                  </a:solidFill>
                  <a:effectLst/>
                  <a:uLnTx/>
                  <a:uFillTx/>
                </a:rPr>
                <a:t>% </a:t>
              </a:r>
              <a:r>
                <a:rPr kumimoji="0" lang="en-US" sz="3600" b="1" i="0" u="none" strike="noStrike" kern="0" cap="none" spc="0" normalizeH="0" baseline="0" noProof="0" dirty="0">
                  <a:ln>
                    <a:noFill/>
                  </a:ln>
                  <a:solidFill>
                    <a:srgbClr val="707276"/>
                  </a:solidFill>
                  <a:effectLst/>
                  <a:uLnTx/>
                  <a:uFillTx/>
                </a:rPr>
                <a:t/>
              </a:r>
              <a:br>
                <a:rPr kumimoji="0" lang="en-US" sz="3600" b="1" i="0" u="none" strike="noStrike" kern="0" cap="none" spc="0" normalizeH="0" baseline="0" noProof="0" dirty="0">
                  <a:ln>
                    <a:noFill/>
                  </a:ln>
                  <a:solidFill>
                    <a:srgbClr val="707276"/>
                  </a:solidFill>
                  <a:effectLst/>
                  <a:uLnTx/>
                  <a:uFillTx/>
                </a:rPr>
              </a:br>
              <a:r>
                <a:rPr lang="en-US" sz="1400" b="1" kern="0" dirty="0">
                  <a:solidFill>
                    <a:srgbClr val="707276"/>
                  </a:solidFill>
                </a:rPr>
                <a:t>sometimes feel they cannot express true political views</a:t>
              </a:r>
              <a:endParaRPr lang="en-US" sz="1400" kern="0" dirty="0">
                <a:solidFill>
                  <a:srgbClr val="707276"/>
                </a:solidFill>
              </a:endParaRPr>
            </a:p>
          </p:txBody>
        </p:sp>
        <p:grpSp>
          <p:nvGrpSpPr>
            <p:cNvPr id="20" name="Group 19"/>
            <p:cNvGrpSpPr/>
            <p:nvPr/>
          </p:nvGrpSpPr>
          <p:grpSpPr>
            <a:xfrm>
              <a:off x="1029473" y="2940889"/>
              <a:ext cx="5059680" cy="3530009"/>
              <a:chOff x="4639141" y="3312877"/>
              <a:chExt cx="5359400" cy="3547533"/>
            </a:xfrm>
          </p:grpSpPr>
          <p:graphicFrame>
            <p:nvGraphicFramePr>
              <p:cNvPr id="21" name="Chart 20"/>
              <p:cNvGraphicFramePr/>
              <p:nvPr>
                <p:extLst>
                  <p:ext uri="{D42A27DB-BD31-4B8C-83A1-F6EECF244321}">
                    <p14:modId xmlns:p14="http://schemas.microsoft.com/office/powerpoint/2010/main" val="1140750025"/>
                  </p:ext>
                </p:extLst>
              </p:nvPr>
            </p:nvGraphicFramePr>
            <p:xfrm>
              <a:off x="4639141" y="3312877"/>
              <a:ext cx="5359400" cy="3547533"/>
            </p:xfrm>
            <a:graphic>
              <a:graphicData uri="http://schemas.openxmlformats.org/drawingml/2006/chart">
                <c:chart xmlns:c="http://schemas.openxmlformats.org/drawingml/2006/chart" xmlns:r="http://schemas.openxmlformats.org/officeDocument/2006/relationships" r:id="rId6"/>
              </a:graphicData>
            </a:graphic>
          </p:graphicFrame>
          <p:sp>
            <p:nvSpPr>
              <p:cNvPr id="22" name="Oval 21"/>
              <p:cNvSpPr/>
              <p:nvPr/>
            </p:nvSpPr>
            <p:spPr>
              <a:xfrm>
                <a:off x="5675415" y="3413410"/>
                <a:ext cx="3407311"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400" b="1" kern="0" noProof="0" dirty="0">
                    <a:solidFill>
                      <a:srgbClr val="009DD9"/>
                    </a:solidFill>
                  </a:rPr>
                  <a:t>64</a:t>
                </a:r>
                <a:r>
                  <a:rPr kumimoji="0" lang="en-US" sz="5400" b="1" i="0" u="none" strike="noStrike" kern="0" cap="none" spc="0" normalizeH="0" baseline="0" noProof="0" dirty="0">
                    <a:ln>
                      <a:noFill/>
                    </a:ln>
                    <a:solidFill>
                      <a:srgbClr val="009DD9"/>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srgbClr val="009DD9"/>
                    </a:solidFill>
                  </a:rPr>
                  <a:t>f</a:t>
                </a:r>
                <a:r>
                  <a:rPr kumimoji="0" lang="en-US" sz="2400" b="1" i="0" u="none" strike="noStrike" kern="0" cap="none" spc="0" normalizeH="0" baseline="0" noProof="0" dirty="0">
                    <a:ln>
                      <a:noFill/>
                    </a:ln>
                    <a:solidFill>
                      <a:srgbClr val="009DD9"/>
                    </a:solidFill>
                    <a:effectLst/>
                    <a:uLnTx/>
                    <a:uFillTx/>
                  </a:rPr>
                  <a:t>eel comfortable</a:t>
                </a:r>
                <a:endParaRPr kumimoji="0" lang="en-US" sz="2400" i="0" u="none" strike="noStrike" kern="0" cap="none" spc="0" normalizeH="0" baseline="0" noProof="0" dirty="0">
                  <a:ln>
                    <a:noFill/>
                  </a:ln>
                  <a:solidFill>
                    <a:srgbClr val="009DD9"/>
                  </a:solidFill>
                  <a:effectLst/>
                  <a:uLnTx/>
                  <a:uFillTx/>
                </a:endParaRPr>
              </a:p>
            </p:txBody>
          </p:sp>
        </p:grpSp>
      </p:grpSp>
      <p:sp>
        <p:nvSpPr>
          <p:cNvPr id="28" name="Rectangle 27"/>
          <p:cNvSpPr/>
          <p:nvPr/>
        </p:nvSpPr>
        <p:spPr>
          <a:xfrm>
            <a:off x="1714597" y="1932983"/>
            <a:ext cx="3803153"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rgbClr val="707276"/>
                </a:solidFill>
              </a:rPr>
              <a:t>Comfort level expressing political views with friends and family </a:t>
            </a:r>
            <a:endParaRPr kumimoji="0" lang="en-US" sz="1800" b="1" i="0" u="none" strike="noStrike" kern="0" cap="none" spc="0" normalizeH="0" baseline="0" noProof="0" dirty="0">
              <a:ln>
                <a:noFill/>
              </a:ln>
              <a:solidFill>
                <a:srgbClr val="707276"/>
              </a:solidFill>
              <a:effectLst/>
              <a:uLnTx/>
              <a:uFillTx/>
            </a:endParaRPr>
          </a:p>
        </p:txBody>
      </p:sp>
      <p:grpSp>
        <p:nvGrpSpPr>
          <p:cNvPr id="74" name="Group 73"/>
          <p:cNvGrpSpPr/>
          <p:nvPr/>
        </p:nvGrpSpPr>
        <p:grpSpPr>
          <a:xfrm>
            <a:off x="5517750" y="2295069"/>
            <a:ext cx="5531250" cy="3877130"/>
            <a:chOff x="1844040" y="2266075"/>
            <a:chExt cx="5531250" cy="3877130"/>
          </a:xfrm>
        </p:grpSpPr>
        <p:sp>
          <p:nvSpPr>
            <p:cNvPr id="75" name="Oval 74"/>
            <p:cNvSpPr/>
            <p:nvPr/>
          </p:nvSpPr>
          <p:spPr>
            <a:xfrm>
              <a:off x="5546490" y="2266075"/>
              <a:ext cx="1828800" cy="1828800"/>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kern="0" dirty="0">
                  <a:solidFill>
                    <a:srgbClr val="707276"/>
                  </a:solidFill>
                </a:rPr>
                <a:t>55% </a:t>
              </a:r>
              <a:r>
                <a:rPr lang="en-US" sz="3600" b="1" kern="0" dirty="0">
                  <a:solidFill>
                    <a:srgbClr val="707276"/>
                  </a:solidFill>
                </a:rPr>
                <a:t/>
              </a:r>
              <a:br>
                <a:rPr lang="en-US" sz="3600" b="1" kern="0" dirty="0">
                  <a:solidFill>
                    <a:srgbClr val="707276"/>
                  </a:solidFill>
                </a:rPr>
              </a:br>
              <a:r>
                <a:rPr lang="en-US" sz="1400" b="1" kern="0" dirty="0">
                  <a:solidFill>
                    <a:srgbClr val="707276"/>
                  </a:solidFill>
                </a:rPr>
                <a:t>sometimes feel they cannot express true political views</a:t>
              </a:r>
              <a:endParaRPr lang="en-US" sz="1400" kern="0" dirty="0">
                <a:solidFill>
                  <a:srgbClr val="707276"/>
                </a:solidFill>
              </a:endParaRPr>
            </a:p>
          </p:txBody>
        </p:sp>
        <p:grpSp>
          <p:nvGrpSpPr>
            <p:cNvPr id="76" name="Group 75"/>
            <p:cNvGrpSpPr/>
            <p:nvPr/>
          </p:nvGrpSpPr>
          <p:grpSpPr>
            <a:xfrm>
              <a:off x="1844040" y="2613196"/>
              <a:ext cx="5059680" cy="3530009"/>
              <a:chOff x="4832885" y="2550901"/>
              <a:chExt cx="5359400" cy="3547533"/>
            </a:xfrm>
          </p:grpSpPr>
          <p:graphicFrame>
            <p:nvGraphicFramePr>
              <p:cNvPr id="77" name="Chart 76"/>
              <p:cNvGraphicFramePr/>
              <p:nvPr>
                <p:extLst>
                  <p:ext uri="{D42A27DB-BD31-4B8C-83A1-F6EECF244321}">
                    <p14:modId xmlns:p14="http://schemas.microsoft.com/office/powerpoint/2010/main" val="44109500"/>
                  </p:ext>
                </p:extLst>
              </p:nvPr>
            </p:nvGraphicFramePr>
            <p:xfrm>
              <a:off x="4832885" y="2550901"/>
              <a:ext cx="5359400" cy="3547533"/>
            </p:xfrm>
            <a:graphic>
              <a:graphicData uri="http://schemas.openxmlformats.org/drawingml/2006/chart">
                <c:chart xmlns:c="http://schemas.openxmlformats.org/drawingml/2006/chart" xmlns:r="http://schemas.openxmlformats.org/officeDocument/2006/relationships" r:id="rId7"/>
              </a:graphicData>
            </a:graphic>
          </p:graphicFrame>
          <p:sp>
            <p:nvSpPr>
              <p:cNvPr id="78" name="Oval 77"/>
              <p:cNvSpPr/>
              <p:nvPr/>
            </p:nvSpPr>
            <p:spPr>
              <a:xfrm>
                <a:off x="5848694" y="2592160"/>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400" b="1" kern="0" dirty="0">
                    <a:solidFill>
                      <a:schemeClr val="accent1"/>
                    </a:solidFill>
                  </a:rPr>
                  <a:t>45</a:t>
                </a:r>
                <a:r>
                  <a:rPr kumimoji="0" lang="en-US" sz="5400" b="1" i="0" u="none" strike="noStrike" kern="0" cap="none" spc="0" normalizeH="0" baseline="0" noProof="0" dirty="0">
                    <a:ln>
                      <a:noFill/>
                    </a:ln>
                    <a:solidFill>
                      <a:schemeClr val="accent1"/>
                    </a:solidFill>
                    <a:effectLst/>
                    <a:uLnTx/>
                    <a:uFillTx/>
                  </a:rPr>
                  <a:t>%</a:t>
                </a:r>
                <a:r>
                  <a:rPr kumimoji="0" lang="en-US" sz="6600" b="1" i="0" u="none" strike="noStrike" kern="0" cap="none" spc="0" normalizeH="0" baseline="0" noProof="0" dirty="0">
                    <a:ln>
                      <a:noFill/>
                    </a:ln>
                    <a:solidFill>
                      <a:schemeClr val="accent1"/>
                    </a:solidFill>
                    <a:effectLst/>
                    <a:uLnTx/>
                    <a:uFillTx/>
                  </a:rPr>
                  <a:t/>
                </a:r>
                <a:br>
                  <a:rPr kumimoji="0" lang="en-US" sz="6600" b="1" i="0" u="none" strike="noStrike" kern="0" cap="none" spc="0" normalizeH="0" baseline="0" noProof="0" dirty="0">
                    <a:ln>
                      <a:noFill/>
                    </a:ln>
                    <a:solidFill>
                      <a:schemeClr val="accent1"/>
                    </a:solidFill>
                    <a:effectLst/>
                    <a:uLnTx/>
                    <a:uFillTx/>
                  </a:rPr>
                </a:br>
                <a:r>
                  <a:rPr lang="en-US" sz="2400" b="1" kern="0" dirty="0">
                    <a:solidFill>
                      <a:schemeClr val="accent1"/>
                    </a:solidFill>
                  </a:rPr>
                  <a:t>feel comfortable</a:t>
                </a:r>
                <a:endParaRPr kumimoji="0" lang="en-US" sz="2400" i="0" u="none" strike="noStrike" kern="0" cap="none" spc="0" normalizeH="0" baseline="0" noProof="0" dirty="0">
                  <a:ln>
                    <a:noFill/>
                  </a:ln>
                  <a:solidFill>
                    <a:schemeClr val="accent1"/>
                  </a:solidFill>
                  <a:effectLst/>
                  <a:uLnTx/>
                  <a:uFillTx/>
                </a:endParaRPr>
              </a:p>
            </p:txBody>
          </p:sp>
        </p:grpSp>
      </p:grpSp>
      <p:sp>
        <p:nvSpPr>
          <p:cNvPr id="23" name="Rectangle 22"/>
          <p:cNvSpPr/>
          <p:nvPr/>
        </p:nvSpPr>
        <p:spPr>
          <a:xfrm>
            <a:off x="6331447" y="1932983"/>
            <a:ext cx="3803153"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rgbClr val="707276"/>
                </a:solidFill>
              </a:rPr>
              <a:t>Comfort level expressing political views at work</a:t>
            </a:r>
            <a:endParaRPr kumimoji="0" lang="en-US" sz="1800" b="1" i="0" u="none" strike="noStrike" kern="0" cap="none" spc="0" normalizeH="0" baseline="0" noProof="0" dirty="0">
              <a:ln>
                <a:noFill/>
              </a:ln>
              <a:solidFill>
                <a:srgbClr val="707276"/>
              </a:solidFill>
              <a:effectLst/>
              <a:uLnTx/>
              <a:uFillTx/>
            </a:endParaRPr>
          </a:p>
        </p:txBody>
      </p:sp>
    </p:spTree>
    <p:extLst>
      <p:ext uri="{BB962C8B-B14F-4D97-AF65-F5344CB8AC3E}">
        <p14:creationId xmlns:p14="http://schemas.microsoft.com/office/powerpoint/2010/main" val="539570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6"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z="3200" dirty="0"/>
              <a:t>Majority says workers should be protected from </a:t>
            </a:r>
            <a:br>
              <a:rPr lang="en-US" sz="3200" dirty="0"/>
            </a:br>
            <a:r>
              <a:rPr lang="en-US" sz="3200" dirty="0"/>
              <a:t>firing for expressing political views</a:t>
            </a:r>
          </a:p>
        </p:txBody>
      </p:sp>
      <p:sp>
        <p:nvSpPr>
          <p:cNvPr id="16" name="Text Placeholder 2"/>
          <p:cNvSpPr>
            <a:spLocks noGrp="1"/>
          </p:cNvSpPr>
          <p:nvPr>
            <p:ph type="body" idx="13"/>
          </p:nvPr>
        </p:nvSpPr>
        <p:spPr/>
        <p:txBody>
          <a:bodyPr/>
          <a:lstStyle/>
          <a:p>
            <a:r>
              <a:rPr lang="en-US" dirty="0"/>
              <a:t>7 in 10 further support extending the first amendment to protect workers.</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(n=2263)</a:t>
            </a:r>
            <a:endParaRPr lang="en-US" dirty="0">
              <a:solidFill>
                <a:srgbClr val="262626"/>
              </a:solidFill>
              <a:ea typeface="MS Mincho" panose="02020609040205080304" pitchFamily="49" charset="-128"/>
            </a:endParaRPr>
          </a:p>
          <a:p>
            <a:pPr>
              <a:spcBef>
                <a:spcPts val="0"/>
              </a:spcBef>
            </a:pPr>
            <a:r>
              <a:rPr lang="en-US" dirty="0">
                <a:solidFill>
                  <a:srgbClr val="000000"/>
                </a:solidFill>
                <a:latin typeface="Calibri" panose="020F0502020204030204" pitchFamily="34" charset="0"/>
                <a:ea typeface="Arial" panose="020B0604020202020204" pitchFamily="34" charset="0"/>
                <a:cs typeface="Calibri" panose="020F0502020204030204" pitchFamily="34" charset="0"/>
              </a:rPr>
              <a:t>NK21 Do you think people should be able to be fired from their jobs for their political views or should people be protected from being fired for their political views?</a:t>
            </a:r>
          </a:p>
          <a:p>
            <a:pPr>
              <a:spcBef>
                <a:spcPts val="0"/>
              </a:spcBef>
            </a:pPr>
            <a:r>
              <a:rPr lang="en-US" dirty="0">
                <a:solidFill>
                  <a:srgbClr val="000000"/>
                </a:solidFill>
                <a:latin typeface="Calibri" panose="020F0502020204030204" pitchFamily="34" charset="0"/>
                <a:ea typeface="Arial" panose="020B0604020202020204" pitchFamily="34" charset="0"/>
                <a:cs typeface="Calibri" panose="020F0502020204030204" pitchFamily="34" charset="0"/>
              </a:rPr>
              <a:t>NK22 Would you support or oppose extending the first amendment to protect people from being fired or demoted at work for expressing their political views?</a:t>
            </a:r>
          </a:p>
        </p:txBody>
      </p:sp>
      <p:grpSp>
        <p:nvGrpSpPr>
          <p:cNvPr id="9" name="Group 8"/>
          <p:cNvGrpSpPr/>
          <p:nvPr/>
        </p:nvGrpSpPr>
        <p:grpSpPr>
          <a:xfrm>
            <a:off x="457200" y="2443238"/>
            <a:ext cx="5033911" cy="2768914"/>
            <a:chOff x="2128228" y="2406600"/>
            <a:chExt cx="5033911" cy="2768914"/>
          </a:xfrm>
        </p:grpSpPr>
        <p:grpSp>
          <p:nvGrpSpPr>
            <p:cNvPr id="8" name="Group 7"/>
            <p:cNvGrpSpPr/>
            <p:nvPr/>
          </p:nvGrpSpPr>
          <p:grpSpPr>
            <a:xfrm>
              <a:off x="2128228" y="2406600"/>
              <a:ext cx="5033911" cy="2768914"/>
              <a:chOff x="2128228" y="2406600"/>
              <a:chExt cx="5033911" cy="2768914"/>
            </a:xfrm>
          </p:grpSpPr>
          <p:grpSp>
            <p:nvGrpSpPr>
              <p:cNvPr id="18" name="Group 17"/>
              <p:cNvGrpSpPr/>
              <p:nvPr/>
            </p:nvGrpSpPr>
            <p:grpSpPr>
              <a:xfrm>
                <a:off x="2128228" y="2927680"/>
                <a:ext cx="5033911" cy="2247834"/>
                <a:chOff x="6471628" y="2184475"/>
                <a:chExt cx="5033911" cy="2247834"/>
              </a:xfrm>
            </p:grpSpPr>
            <p:grpSp>
              <p:nvGrpSpPr>
                <p:cNvPr id="23" name="Group 22"/>
                <p:cNvGrpSpPr/>
                <p:nvPr/>
              </p:nvGrpSpPr>
              <p:grpSpPr>
                <a:xfrm>
                  <a:off x="6471628" y="2184475"/>
                  <a:ext cx="3124575" cy="2155949"/>
                  <a:chOff x="1143967" y="2855913"/>
                  <a:chExt cx="2362200" cy="2155949"/>
                </a:xfrm>
              </p:grpSpPr>
              <p:sp>
                <p:nvSpPr>
                  <p:cNvPr id="68" name="TextBox 67"/>
                  <p:cNvSpPr txBox="1"/>
                  <p:nvPr/>
                </p:nvSpPr>
                <p:spPr>
                  <a:xfrm>
                    <a:off x="1143967" y="2855913"/>
                    <a:ext cx="2362200" cy="1446550"/>
                  </a:xfrm>
                  <a:prstGeom prst="rect">
                    <a:avLst/>
                  </a:prstGeom>
                  <a:noFill/>
                </p:spPr>
                <p:txBody>
                  <a:bodyPr wrap="square" rtlCol="0">
                    <a:spAutoFit/>
                  </a:bodyPr>
                  <a:lstStyle/>
                  <a:p>
                    <a:pPr algn="r">
                      <a:defRPr/>
                    </a:pPr>
                    <a:r>
                      <a:rPr lang="en-US" sz="8800" b="1" kern="0" dirty="0">
                        <a:solidFill>
                          <a:srgbClr val="009DD9"/>
                        </a:solidFill>
                      </a:rPr>
                      <a:t>85%</a:t>
                    </a:r>
                    <a:endParaRPr lang="en-US" sz="3600" b="1" kern="0" dirty="0">
                      <a:solidFill>
                        <a:srgbClr val="009DD9"/>
                      </a:solidFill>
                    </a:endParaRPr>
                  </a:p>
                </p:txBody>
              </p:sp>
              <p:sp>
                <p:nvSpPr>
                  <p:cNvPr id="69" name="Rectangle 68"/>
                  <p:cNvSpPr/>
                  <p:nvPr/>
                </p:nvSpPr>
                <p:spPr>
                  <a:xfrm>
                    <a:off x="1263244" y="3996199"/>
                    <a:ext cx="2242923" cy="1015663"/>
                  </a:xfrm>
                  <a:prstGeom prst="rect">
                    <a:avLst/>
                  </a:prstGeom>
                </p:spPr>
                <p:txBody>
                  <a:bodyPr wrap="square">
                    <a:spAutoFit/>
                  </a:bodyPr>
                  <a:lstStyle/>
                  <a:p>
                    <a:pPr algn="r">
                      <a:defRPr/>
                    </a:pPr>
                    <a:r>
                      <a:rPr lang="en-US" sz="2000" kern="0" dirty="0">
                        <a:solidFill>
                          <a:srgbClr val="009DD9"/>
                        </a:solidFill>
                      </a:rPr>
                      <a:t>Say people should be protected from being fired for their political views</a:t>
                    </a:r>
                    <a:endParaRPr lang="en-US" b="1" kern="0" dirty="0">
                      <a:solidFill>
                        <a:srgbClr val="009DD9"/>
                      </a:solidFill>
                    </a:endParaRPr>
                  </a:p>
                </p:txBody>
              </p:sp>
            </p:grpSp>
            <p:grpSp>
              <p:nvGrpSpPr>
                <p:cNvPr id="24" name="Group 23"/>
                <p:cNvGrpSpPr/>
                <p:nvPr/>
              </p:nvGrpSpPr>
              <p:grpSpPr>
                <a:xfrm>
                  <a:off x="9646816" y="2652761"/>
                  <a:ext cx="1858723" cy="1779548"/>
                  <a:chOff x="4165842" y="6663057"/>
                  <a:chExt cx="1858723" cy="1779548"/>
                </a:xfrm>
              </p:grpSpPr>
              <p:grpSp>
                <p:nvGrpSpPr>
                  <p:cNvPr id="25" name="Group 24"/>
                  <p:cNvGrpSpPr/>
                  <p:nvPr/>
                </p:nvGrpSpPr>
                <p:grpSpPr>
                  <a:xfrm>
                    <a:off x="4165842" y="6663057"/>
                    <a:ext cx="1849396" cy="850588"/>
                    <a:chOff x="1330325" y="2137505"/>
                    <a:chExt cx="1931532" cy="888365"/>
                  </a:xfrm>
                </p:grpSpPr>
                <p:grpSp>
                  <p:nvGrpSpPr>
                    <p:cNvPr id="48" name="Group 47"/>
                    <p:cNvGrpSpPr>
                      <a:grpSpLocks noChangeAspect="1"/>
                    </p:cNvGrpSpPr>
                    <p:nvPr/>
                  </p:nvGrpSpPr>
                  <p:grpSpPr bwMode="auto">
                    <a:xfrm>
                      <a:off x="1330325" y="2152745"/>
                      <a:ext cx="346075" cy="873125"/>
                      <a:chOff x="803" y="925"/>
                      <a:chExt cx="218" cy="550"/>
                    </a:xfrm>
                  </p:grpSpPr>
                  <p:sp>
                    <p:nvSpPr>
                      <p:cNvPr id="65" name="AutoShape 3"/>
                      <p:cNvSpPr>
                        <a:spLocks noChangeAspect="1" noChangeArrowheads="1" noTextEdit="1"/>
                      </p:cNvSpPr>
                      <p:nvPr/>
                    </p:nvSpPr>
                    <p:spPr bwMode="auto">
                      <a:xfrm>
                        <a:off x="803" y="925"/>
                        <a:ext cx="218" cy="55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66" name="Oval 65"/>
                      <p:cNvSpPr>
                        <a:spLocks noChangeArrowheads="1"/>
                      </p:cNvSpPr>
                      <p:nvPr/>
                    </p:nvSpPr>
                    <p:spPr bwMode="auto">
                      <a:xfrm>
                        <a:off x="867" y="925"/>
                        <a:ext cx="92" cy="91"/>
                      </a:xfrm>
                      <a:prstGeom prst="ellipse">
                        <a:avLst/>
                      </a:prstGeom>
                      <a:solidFill>
                        <a:srgbClr val="009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67" name="Freeform 6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009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49" name="Group 48"/>
                    <p:cNvGrpSpPr>
                      <a:grpSpLocks noChangeAspect="1"/>
                    </p:cNvGrpSpPr>
                    <p:nvPr/>
                  </p:nvGrpSpPr>
                  <p:grpSpPr bwMode="auto">
                    <a:xfrm>
                      <a:off x="1733859" y="2152745"/>
                      <a:ext cx="346075" cy="873125"/>
                      <a:chOff x="803" y="925"/>
                      <a:chExt cx="218" cy="550"/>
                    </a:xfrm>
                  </p:grpSpPr>
                  <p:sp>
                    <p:nvSpPr>
                      <p:cNvPr id="62"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63" name="Oval 62"/>
                      <p:cNvSpPr>
                        <a:spLocks noChangeArrowheads="1"/>
                      </p:cNvSpPr>
                      <p:nvPr/>
                    </p:nvSpPr>
                    <p:spPr bwMode="auto">
                      <a:xfrm>
                        <a:off x="867" y="925"/>
                        <a:ext cx="92" cy="91"/>
                      </a:xfrm>
                      <a:prstGeom prst="ellipse">
                        <a:avLst/>
                      </a:prstGeom>
                      <a:solidFill>
                        <a:srgbClr val="009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64" name="Freeform 63"/>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009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50" name="Group 49"/>
                    <p:cNvGrpSpPr>
                      <a:grpSpLocks noChangeAspect="1"/>
                    </p:cNvGrpSpPr>
                    <p:nvPr/>
                  </p:nvGrpSpPr>
                  <p:grpSpPr bwMode="auto">
                    <a:xfrm>
                      <a:off x="2132795" y="2137505"/>
                      <a:ext cx="346075" cy="873125"/>
                      <a:chOff x="803" y="925"/>
                      <a:chExt cx="218" cy="550"/>
                    </a:xfrm>
                  </p:grpSpPr>
                  <p:sp>
                    <p:nvSpPr>
                      <p:cNvPr id="59"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60" name="Oval 59"/>
                      <p:cNvSpPr>
                        <a:spLocks noChangeArrowheads="1"/>
                      </p:cNvSpPr>
                      <p:nvPr/>
                    </p:nvSpPr>
                    <p:spPr bwMode="auto">
                      <a:xfrm>
                        <a:off x="867" y="925"/>
                        <a:ext cx="92" cy="91"/>
                      </a:xfrm>
                      <a:prstGeom prst="ellipse">
                        <a:avLst/>
                      </a:prstGeom>
                      <a:solidFill>
                        <a:srgbClr val="009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61" name="Freeform 60"/>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009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51" name="Group 50"/>
                    <p:cNvGrpSpPr>
                      <a:grpSpLocks noChangeAspect="1"/>
                    </p:cNvGrpSpPr>
                    <p:nvPr/>
                  </p:nvGrpSpPr>
                  <p:grpSpPr bwMode="auto">
                    <a:xfrm>
                      <a:off x="2528378" y="2137505"/>
                      <a:ext cx="346075" cy="873125"/>
                      <a:chOff x="803" y="925"/>
                      <a:chExt cx="218" cy="550"/>
                    </a:xfrm>
                  </p:grpSpPr>
                  <p:sp>
                    <p:nvSpPr>
                      <p:cNvPr id="56"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57" name="Oval 56"/>
                      <p:cNvSpPr>
                        <a:spLocks noChangeArrowheads="1"/>
                      </p:cNvSpPr>
                      <p:nvPr/>
                    </p:nvSpPr>
                    <p:spPr bwMode="auto">
                      <a:xfrm>
                        <a:off x="867" y="925"/>
                        <a:ext cx="92" cy="91"/>
                      </a:xfrm>
                      <a:prstGeom prst="ellipse">
                        <a:avLst/>
                      </a:prstGeom>
                      <a:solidFill>
                        <a:srgbClr val="009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58" name="Freeform 57"/>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009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52" name="Group 51"/>
                    <p:cNvGrpSpPr>
                      <a:grpSpLocks noChangeAspect="1"/>
                    </p:cNvGrpSpPr>
                    <p:nvPr/>
                  </p:nvGrpSpPr>
                  <p:grpSpPr bwMode="auto">
                    <a:xfrm>
                      <a:off x="2915782" y="2137505"/>
                      <a:ext cx="346075" cy="873125"/>
                      <a:chOff x="803" y="925"/>
                      <a:chExt cx="218" cy="550"/>
                    </a:xfrm>
                  </p:grpSpPr>
                  <p:sp>
                    <p:nvSpPr>
                      <p:cNvPr id="53"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54" name="Oval 53"/>
                      <p:cNvSpPr>
                        <a:spLocks noChangeArrowheads="1"/>
                      </p:cNvSpPr>
                      <p:nvPr/>
                    </p:nvSpPr>
                    <p:spPr bwMode="auto">
                      <a:xfrm>
                        <a:off x="867" y="925"/>
                        <a:ext cx="92" cy="91"/>
                      </a:xfrm>
                      <a:prstGeom prst="ellipse">
                        <a:avLst/>
                      </a:prstGeom>
                      <a:solidFill>
                        <a:srgbClr val="009DD9"/>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55" name="Freeform 54"/>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009DD9"/>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grpSp>
                <p:nvGrpSpPr>
                  <p:cNvPr id="26" name="Group 25"/>
                  <p:cNvGrpSpPr/>
                  <p:nvPr/>
                </p:nvGrpSpPr>
                <p:grpSpPr>
                  <a:xfrm>
                    <a:off x="4175169" y="7592017"/>
                    <a:ext cx="1849396" cy="850588"/>
                    <a:chOff x="1330325" y="2137505"/>
                    <a:chExt cx="1931532" cy="888365"/>
                  </a:xfrm>
                </p:grpSpPr>
                <p:grpSp>
                  <p:nvGrpSpPr>
                    <p:cNvPr id="27" name="Group 26"/>
                    <p:cNvGrpSpPr>
                      <a:grpSpLocks noChangeAspect="1"/>
                    </p:cNvGrpSpPr>
                    <p:nvPr/>
                  </p:nvGrpSpPr>
                  <p:grpSpPr bwMode="auto">
                    <a:xfrm>
                      <a:off x="1330325" y="2152745"/>
                      <a:ext cx="346075" cy="873125"/>
                      <a:chOff x="803" y="925"/>
                      <a:chExt cx="218" cy="550"/>
                    </a:xfrm>
                  </p:grpSpPr>
                  <p:sp>
                    <p:nvSpPr>
                      <p:cNvPr id="45"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6" name="Oval 45"/>
                      <p:cNvSpPr>
                        <a:spLocks noChangeArrowheads="1"/>
                      </p:cNvSpPr>
                      <p:nvPr/>
                    </p:nvSpPr>
                    <p:spPr bwMode="auto">
                      <a:xfrm>
                        <a:off x="867" y="925"/>
                        <a:ext cx="92" cy="91"/>
                      </a:xfrm>
                      <a:prstGeom prst="ellipse">
                        <a:avLst/>
                      </a:prstGeom>
                      <a:solidFill>
                        <a:srgbClr val="009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7" name="Freeform 4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009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29" name="Group 28"/>
                    <p:cNvGrpSpPr>
                      <a:grpSpLocks noChangeAspect="1"/>
                    </p:cNvGrpSpPr>
                    <p:nvPr/>
                  </p:nvGrpSpPr>
                  <p:grpSpPr bwMode="auto">
                    <a:xfrm>
                      <a:off x="1733859" y="2152745"/>
                      <a:ext cx="346075" cy="873125"/>
                      <a:chOff x="803" y="925"/>
                      <a:chExt cx="218" cy="550"/>
                    </a:xfrm>
                  </p:grpSpPr>
                  <p:sp>
                    <p:nvSpPr>
                      <p:cNvPr id="42"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3" name="Oval 42"/>
                      <p:cNvSpPr>
                        <a:spLocks noChangeArrowheads="1"/>
                      </p:cNvSpPr>
                      <p:nvPr/>
                    </p:nvSpPr>
                    <p:spPr bwMode="auto">
                      <a:xfrm>
                        <a:off x="867" y="925"/>
                        <a:ext cx="92" cy="91"/>
                      </a:xfrm>
                      <a:prstGeom prst="ellipse">
                        <a:avLst/>
                      </a:prstGeom>
                      <a:solidFill>
                        <a:srgbClr val="009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4" name="Freeform 43"/>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009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30" name="Group 29"/>
                    <p:cNvGrpSpPr>
                      <a:grpSpLocks noChangeAspect="1"/>
                    </p:cNvGrpSpPr>
                    <p:nvPr/>
                  </p:nvGrpSpPr>
                  <p:grpSpPr bwMode="auto">
                    <a:xfrm>
                      <a:off x="2132795" y="2137505"/>
                      <a:ext cx="346075" cy="873125"/>
                      <a:chOff x="803" y="925"/>
                      <a:chExt cx="218" cy="550"/>
                    </a:xfrm>
                  </p:grpSpPr>
                  <p:sp>
                    <p:nvSpPr>
                      <p:cNvPr id="39"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0" name="Oval 39"/>
                      <p:cNvSpPr>
                        <a:spLocks noChangeArrowheads="1"/>
                      </p:cNvSpPr>
                      <p:nvPr/>
                    </p:nvSpPr>
                    <p:spPr bwMode="auto">
                      <a:xfrm>
                        <a:off x="867" y="925"/>
                        <a:ext cx="92" cy="91"/>
                      </a:xfrm>
                      <a:prstGeom prst="ellipse">
                        <a:avLst/>
                      </a:prstGeom>
                      <a:solidFill>
                        <a:srgbClr val="009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1" name="Freeform 40"/>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009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31" name="Group 30"/>
                    <p:cNvGrpSpPr>
                      <a:grpSpLocks noChangeAspect="1"/>
                    </p:cNvGrpSpPr>
                    <p:nvPr/>
                  </p:nvGrpSpPr>
                  <p:grpSpPr bwMode="auto">
                    <a:xfrm>
                      <a:off x="2528378" y="2137505"/>
                      <a:ext cx="346075" cy="873125"/>
                      <a:chOff x="803" y="925"/>
                      <a:chExt cx="218" cy="550"/>
                    </a:xfrm>
                  </p:grpSpPr>
                  <p:sp>
                    <p:nvSpPr>
                      <p:cNvPr id="36"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37" name="Oval 36"/>
                      <p:cNvSpPr>
                        <a:spLocks noChangeArrowheads="1"/>
                      </p:cNvSpPr>
                      <p:nvPr/>
                    </p:nvSpPr>
                    <p:spPr bwMode="auto">
                      <a:xfrm>
                        <a:off x="867" y="925"/>
                        <a:ext cx="92" cy="91"/>
                      </a:xfrm>
                      <a:prstGeom prst="ellipse">
                        <a:avLst/>
                      </a:pr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38" name="Freeform 37"/>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32" name="Group 31"/>
                    <p:cNvGrpSpPr>
                      <a:grpSpLocks noChangeAspect="1"/>
                    </p:cNvGrpSpPr>
                    <p:nvPr/>
                  </p:nvGrpSpPr>
                  <p:grpSpPr bwMode="auto">
                    <a:xfrm>
                      <a:off x="2915782" y="2137505"/>
                      <a:ext cx="346075" cy="873125"/>
                      <a:chOff x="803" y="925"/>
                      <a:chExt cx="218" cy="550"/>
                    </a:xfrm>
                  </p:grpSpPr>
                  <p:sp>
                    <p:nvSpPr>
                      <p:cNvPr id="33"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34" name="Oval 33"/>
                      <p:cNvSpPr>
                        <a:spLocks noChangeArrowheads="1"/>
                      </p:cNvSpPr>
                      <p:nvPr/>
                    </p:nvSpPr>
                    <p:spPr bwMode="auto">
                      <a:xfrm>
                        <a:off x="867" y="925"/>
                        <a:ext cx="92" cy="91"/>
                      </a:xfrm>
                      <a:prstGeom prst="ellipse">
                        <a:avLst/>
                      </a:prstGeom>
                      <a:solidFill>
                        <a:schemeClr val="accent5">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35" name="Freeform 34"/>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5">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grpSp>
          </p:grpSp>
          <p:sp>
            <p:nvSpPr>
              <p:cNvPr id="72" name="Rectangle 71"/>
              <p:cNvSpPr/>
              <p:nvPr/>
            </p:nvSpPr>
            <p:spPr>
              <a:xfrm>
                <a:off x="3499444" y="2406600"/>
                <a:ext cx="3497015" cy="646331"/>
              </a:xfrm>
              <a:prstGeom prst="rect">
                <a:avLst/>
              </a:prstGeom>
            </p:spPr>
            <p:txBody>
              <a:bodyPr wrap="square">
                <a:spAutoFit/>
              </a:bodyPr>
              <a:lstStyle/>
              <a:p>
                <a:pPr algn="ctr"/>
                <a:r>
                  <a:rPr lang="en-US" b="1" dirty="0">
                    <a:solidFill>
                      <a:srgbClr val="707276"/>
                    </a:solidFill>
                  </a:rPr>
                  <a:t>Should people be able to be fired for their political views?</a:t>
                </a:r>
              </a:p>
            </p:txBody>
          </p:sp>
        </p:grpSp>
        <p:grpSp>
          <p:nvGrpSpPr>
            <p:cNvPr id="7" name="Group 6"/>
            <p:cNvGrpSpPr/>
            <p:nvPr/>
          </p:nvGrpSpPr>
          <p:grpSpPr>
            <a:xfrm>
              <a:off x="6451115" y="4331050"/>
              <a:ext cx="171932" cy="835997"/>
              <a:chOff x="8948053" y="2932674"/>
              <a:chExt cx="171932" cy="835997"/>
            </a:xfrm>
          </p:grpSpPr>
          <p:sp>
            <p:nvSpPr>
              <p:cNvPr id="78" name="Freeform 77"/>
              <p:cNvSpPr>
                <a:spLocks noChangeArrowheads="1"/>
              </p:cNvSpPr>
              <p:nvPr/>
            </p:nvSpPr>
            <p:spPr bwMode="auto">
              <a:xfrm>
                <a:off x="9045334" y="2932674"/>
                <a:ext cx="74651" cy="138320"/>
              </a:xfrm>
              <a:custGeom>
                <a:avLst/>
                <a:gdLst>
                  <a:gd name="connsiteX0" fmla="*/ 69920 w 74651"/>
                  <a:gd name="connsiteY0" fmla="*/ 0 h 138320"/>
                  <a:gd name="connsiteX1" fmla="*/ 74651 w 74651"/>
                  <a:gd name="connsiteY1" fmla="*/ 1938 h 138320"/>
                  <a:gd name="connsiteX2" fmla="*/ 74651 w 74651"/>
                  <a:gd name="connsiteY2" fmla="*/ 136382 h 138320"/>
                  <a:gd name="connsiteX3" fmla="*/ 69920 w 74651"/>
                  <a:gd name="connsiteY3" fmla="*/ 138320 h 138320"/>
                  <a:gd name="connsiteX4" fmla="*/ 0 w 74651"/>
                  <a:gd name="connsiteY4" fmla="*/ 69160 h 138320"/>
                  <a:gd name="connsiteX5" fmla="*/ 69920 w 74651"/>
                  <a:gd name="connsiteY5" fmla="*/ 0 h 13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51" h="138320">
                    <a:moveTo>
                      <a:pt x="69920" y="0"/>
                    </a:moveTo>
                    <a:lnTo>
                      <a:pt x="74651" y="1938"/>
                    </a:lnTo>
                    <a:lnTo>
                      <a:pt x="74651" y="136382"/>
                    </a:lnTo>
                    <a:lnTo>
                      <a:pt x="69920" y="138320"/>
                    </a:lnTo>
                    <a:cubicBezTo>
                      <a:pt x="31304" y="138320"/>
                      <a:pt x="0" y="107356"/>
                      <a:pt x="0" y="69160"/>
                    </a:cubicBezTo>
                    <a:cubicBezTo>
                      <a:pt x="0" y="30964"/>
                      <a:pt x="31304" y="0"/>
                      <a:pt x="69920" y="0"/>
                    </a:cubicBezTo>
                    <a:close/>
                  </a:path>
                </a:pathLst>
              </a:custGeom>
              <a:solidFill>
                <a:srgbClr val="009DD9"/>
              </a:solidFill>
              <a:ln>
                <a:noFill/>
              </a:ln>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77" name="Freeform 76"/>
              <p:cNvSpPr>
                <a:spLocks/>
              </p:cNvSpPr>
              <p:nvPr/>
            </p:nvSpPr>
            <p:spPr bwMode="auto">
              <a:xfrm>
                <a:off x="8948053" y="3087714"/>
                <a:ext cx="171097" cy="680957"/>
              </a:xfrm>
              <a:custGeom>
                <a:avLst/>
                <a:gdLst>
                  <a:gd name="connsiteX0" fmla="*/ 88757 w 171097"/>
                  <a:gd name="connsiteY0" fmla="*/ 0 h 680957"/>
                  <a:gd name="connsiteX1" fmla="*/ 165680 w 171097"/>
                  <a:gd name="connsiteY1" fmla="*/ 0 h 680957"/>
                  <a:gd name="connsiteX2" fmla="*/ 171097 w 171097"/>
                  <a:gd name="connsiteY2" fmla="*/ 0 h 680957"/>
                  <a:gd name="connsiteX3" fmla="*/ 171097 w 171097"/>
                  <a:gd name="connsiteY3" fmla="*/ 334608 h 680957"/>
                  <a:gd name="connsiteX4" fmla="*/ 161611 w 171097"/>
                  <a:gd name="connsiteY4" fmla="*/ 334608 h 680957"/>
                  <a:gd name="connsiteX5" fmla="*/ 159762 w 171097"/>
                  <a:gd name="connsiteY5" fmla="*/ 334608 h 680957"/>
                  <a:gd name="connsiteX6" fmla="*/ 159762 w 171097"/>
                  <a:gd name="connsiteY6" fmla="*/ 642800 h 680957"/>
                  <a:gd name="connsiteX7" fmla="*/ 118343 w 171097"/>
                  <a:gd name="connsiteY7" fmla="*/ 680957 h 680957"/>
                  <a:gd name="connsiteX8" fmla="*/ 76923 w 171097"/>
                  <a:gd name="connsiteY8" fmla="*/ 642800 h 680957"/>
                  <a:gd name="connsiteX9" fmla="*/ 76923 w 171097"/>
                  <a:gd name="connsiteY9" fmla="*/ 108601 h 680957"/>
                  <a:gd name="connsiteX10" fmla="*/ 62130 w 171097"/>
                  <a:gd name="connsiteY10" fmla="*/ 108601 h 680957"/>
                  <a:gd name="connsiteX11" fmla="*/ 62130 w 171097"/>
                  <a:gd name="connsiteY11" fmla="*/ 302322 h 680957"/>
                  <a:gd name="connsiteX12" fmla="*/ 29586 w 171097"/>
                  <a:gd name="connsiteY12" fmla="*/ 331673 h 680957"/>
                  <a:gd name="connsiteX13" fmla="*/ 0 w 171097"/>
                  <a:gd name="connsiteY13" fmla="*/ 302322 h 680957"/>
                  <a:gd name="connsiteX14" fmla="*/ 0 w 171097"/>
                  <a:gd name="connsiteY14" fmla="*/ 88055 h 680957"/>
                  <a:gd name="connsiteX15" fmla="*/ 88757 w 171097"/>
                  <a:gd name="connsiteY15" fmla="*/ 0 h 680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097" h="680957">
                    <a:moveTo>
                      <a:pt x="88757" y="0"/>
                    </a:moveTo>
                    <a:cubicBezTo>
                      <a:pt x="100591" y="0"/>
                      <a:pt x="133135" y="0"/>
                      <a:pt x="165680" y="0"/>
                    </a:cubicBezTo>
                    <a:lnTo>
                      <a:pt x="171097" y="0"/>
                    </a:lnTo>
                    <a:lnTo>
                      <a:pt x="171097" y="334608"/>
                    </a:lnTo>
                    <a:lnTo>
                      <a:pt x="161611" y="334608"/>
                    </a:lnTo>
                    <a:cubicBezTo>
                      <a:pt x="159762" y="334608"/>
                      <a:pt x="159762" y="334608"/>
                      <a:pt x="159762" y="334608"/>
                    </a:cubicBezTo>
                    <a:cubicBezTo>
                      <a:pt x="159762" y="334608"/>
                      <a:pt x="159762" y="607578"/>
                      <a:pt x="159762" y="642800"/>
                    </a:cubicBezTo>
                    <a:cubicBezTo>
                      <a:pt x="159762" y="663346"/>
                      <a:pt x="139052" y="680957"/>
                      <a:pt x="118343" y="680957"/>
                    </a:cubicBezTo>
                    <a:cubicBezTo>
                      <a:pt x="94674" y="680957"/>
                      <a:pt x="76923" y="663346"/>
                      <a:pt x="76923" y="642800"/>
                    </a:cubicBezTo>
                    <a:cubicBezTo>
                      <a:pt x="76923" y="607578"/>
                      <a:pt x="76923" y="108601"/>
                      <a:pt x="76923" y="108601"/>
                    </a:cubicBezTo>
                    <a:cubicBezTo>
                      <a:pt x="62130" y="108601"/>
                      <a:pt x="62130" y="108601"/>
                      <a:pt x="62130" y="108601"/>
                    </a:cubicBezTo>
                    <a:cubicBezTo>
                      <a:pt x="62130" y="108601"/>
                      <a:pt x="62130" y="281775"/>
                      <a:pt x="62130" y="302322"/>
                    </a:cubicBezTo>
                    <a:cubicBezTo>
                      <a:pt x="62130" y="319933"/>
                      <a:pt x="47337" y="331673"/>
                      <a:pt x="29586" y="331673"/>
                    </a:cubicBezTo>
                    <a:cubicBezTo>
                      <a:pt x="14793" y="331673"/>
                      <a:pt x="0" y="319933"/>
                      <a:pt x="0" y="302322"/>
                    </a:cubicBezTo>
                    <a:cubicBezTo>
                      <a:pt x="0" y="284711"/>
                      <a:pt x="0" y="114471"/>
                      <a:pt x="0" y="88055"/>
                    </a:cubicBezTo>
                    <a:cubicBezTo>
                      <a:pt x="0" y="41092"/>
                      <a:pt x="41420" y="0"/>
                      <a:pt x="88757" y="0"/>
                    </a:cubicBezTo>
                    <a:close/>
                  </a:path>
                </a:pathLst>
              </a:custGeom>
              <a:solidFill>
                <a:srgbClr val="009DD9"/>
              </a:solidFill>
              <a:ln>
                <a:noFill/>
              </a:ln>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grpSp>
        <p:nvGrpSpPr>
          <p:cNvPr id="80" name="Group 79"/>
          <p:cNvGrpSpPr/>
          <p:nvPr/>
        </p:nvGrpSpPr>
        <p:grpSpPr>
          <a:xfrm>
            <a:off x="6508959" y="2993709"/>
            <a:ext cx="5578413" cy="2176038"/>
            <a:chOff x="7110634" y="4987603"/>
            <a:chExt cx="4562275" cy="1674092"/>
          </a:xfrm>
        </p:grpSpPr>
        <p:graphicFrame>
          <p:nvGraphicFramePr>
            <p:cNvPr id="86" name="Chart 85"/>
            <p:cNvGraphicFramePr/>
            <p:nvPr>
              <p:extLst>
                <p:ext uri="{D42A27DB-BD31-4B8C-83A1-F6EECF244321}">
                  <p14:modId xmlns:p14="http://schemas.microsoft.com/office/powerpoint/2010/main" val="2934989480"/>
                </p:ext>
              </p:extLst>
            </p:nvPr>
          </p:nvGraphicFramePr>
          <p:xfrm>
            <a:off x="7120719" y="5372026"/>
            <a:ext cx="4552190" cy="1289669"/>
          </p:xfrm>
          <a:graphic>
            <a:graphicData uri="http://schemas.openxmlformats.org/drawingml/2006/chart">
              <c:chart xmlns:c="http://schemas.openxmlformats.org/drawingml/2006/chart" xmlns:r="http://schemas.openxmlformats.org/officeDocument/2006/relationships" r:id="rId6"/>
            </a:graphicData>
          </a:graphic>
        </p:graphicFrame>
        <p:sp>
          <p:nvSpPr>
            <p:cNvPr id="85" name="Rounded Rectangle 128"/>
            <p:cNvSpPr/>
            <p:nvPr/>
          </p:nvSpPr>
          <p:spPr>
            <a:xfrm>
              <a:off x="7110634" y="4987603"/>
              <a:ext cx="2030596" cy="7817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b"/>
            <a:lstStyle/>
            <a:p>
              <a:pPr>
                <a:defRPr/>
              </a:pPr>
              <a:r>
                <a:rPr lang="en-US" sz="2800" b="1" kern="0" dirty="0">
                  <a:solidFill>
                    <a:srgbClr val="A10028"/>
                  </a:solidFill>
                </a:rPr>
                <a:t>30% Oppose</a:t>
              </a:r>
              <a:endParaRPr lang="en-US" sz="2800" i="1" kern="0" dirty="0">
                <a:solidFill>
                  <a:srgbClr val="A10028"/>
                </a:solidFill>
              </a:endParaRPr>
            </a:p>
          </p:txBody>
        </p:sp>
      </p:grpSp>
      <p:sp>
        <p:nvSpPr>
          <p:cNvPr id="81" name="Rectangle 80"/>
          <p:cNvSpPr/>
          <p:nvPr/>
        </p:nvSpPr>
        <p:spPr>
          <a:xfrm>
            <a:off x="6781800" y="2449272"/>
            <a:ext cx="5181600" cy="646331"/>
          </a:xfrm>
          <a:prstGeom prst="rect">
            <a:avLst/>
          </a:prstGeom>
        </p:spPr>
        <p:txBody>
          <a:bodyPr wrap="square">
            <a:spAutoFit/>
          </a:bodyPr>
          <a:lstStyle/>
          <a:p>
            <a:pPr algn="ctr"/>
            <a:r>
              <a:rPr lang="en-US" b="1" dirty="0">
                <a:solidFill>
                  <a:srgbClr val="707276"/>
                </a:solidFill>
              </a:rPr>
              <a:t>Attitude towards extending the first amendment to protect firing/demotions for political views</a:t>
            </a:r>
          </a:p>
        </p:txBody>
      </p:sp>
      <p:sp>
        <p:nvSpPr>
          <p:cNvPr id="82" name="Rounded Rectangle 127"/>
          <p:cNvSpPr/>
          <p:nvPr/>
        </p:nvSpPr>
        <p:spPr>
          <a:xfrm>
            <a:off x="9563559" y="2964318"/>
            <a:ext cx="2482863" cy="101610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b"/>
          <a:lstStyle/>
          <a:p>
            <a:pPr algn="r">
              <a:defRPr/>
            </a:pPr>
            <a:r>
              <a:rPr lang="en-US" sz="2800" b="1" kern="0" dirty="0">
                <a:solidFill>
                  <a:srgbClr val="009DD9"/>
                </a:solidFill>
              </a:rPr>
              <a:t>70% Support</a:t>
            </a:r>
            <a:endParaRPr lang="en-US" sz="2800" i="1" kern="0" dirty="0">
              <a:solidFill>
                <a:srgbClr val="009DD9"/>
              </a:solidFill>
            </a:endParaRPr>
          </a:p>
        </p:txBody>
      </p:sp>
    </p:spTree>
    <p:extLst>
      <p:ext uri="{BB962C8B-B14F-4D97-AF65-F5344CB8AC3E}">
        <p14:creationId xmlns:p14="http://schemas.microsoft.com/office/powerpoint/2010/main" val="4254858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286000" y="2501688"/>
            <a:ext cx="8833655" cy="2917844"/>
            <a:chOff x="2025380" y="2541746"/>
            <a:chExt cx="8833655" cy="2917844"/>
          </a:xfrm>
        </p:grpSpPr>
        <p:sp>
          <p:nvSpPr>
            <p:cNvPr id="5" name="TextBox 4"/>
            <p:cNvSpPr txBox="1"/>
            <p:nvPr/>
          </p:nvSpPr>
          <p:spPr>
            <a:xfrm>
              <a:off x="2025380" y="2703196"/>
              <a:ext cx="5375035" cy="2585580"/>
            </a:xfrm>
            <a:prstGeom prst="rect">
              <a:avLst/>
            </a:prstGeom>
            <a:noFill/>
          </p:spPr>
          <p:txBody>
            <a:bodyPr wrap="square" rtlCol="0">
              <a:spAutoFit/>
            </a:bodyPr>
            <a:lstStyle/>
            <a:p>
              <a:pPr>
                <a:lnSpc>
                  <a:spcPts val="1500"/>
                </a:lnSpc>
              </a:pPr>
              <a:r>
                <a:rPr lang="en-US" sz="1200" dirty="0"/>
                <a:t>They expressed support for the Republican Party</a:t>
              </a:r>
            </a:p>
            <a:p>
              <a:pPr>
                <a:lnSpc>
                  <a:spcPts val="1500"/>
                </a:lnSpc>
              </a:pPr>
              <a:endParaRPr lang="en-US" sz="1200" dirty="0"/>
            </a:p>
            <a:p>
              <a:pPr>
                <a:lnSpc>
                  <a:spcPts val="1500"/>
                </a:lnSpc>
              </a:pPr>
              <a:r>
                <a:rPr lang="en-US" sz="1200" dirty="0"/>
                <a:t>They expressed support for President Trump</a:t>
              </a:r>
            </a:p>
            <a:p>
              <a:pPr>
                <a:lnSpc>
                  <a:spcPts val="1500"/>
                </a:lnSpc>
              </a:pPr>
              <a:endParaRPr lang="en-US" sz="1200" dirty="0"/>
            </a:p>
            <a:p>
              <a:pPr>
                <a:lnSpc>
                  <a:spcPts val="1500"/>
                </a:lnSpc>
              </a:pPr>
              <a:r>
                <a:rPr lang="en-US" sz="1200" dirty="0"/>
                <a:t>They expressed support for Black Lives Matter</a:t>
              </a:r>
            </a:p>
            <a:p>
              <a:pPr>
                <a:lnSpc>
                  <a:spcPts val="1500"/>
                </a:lnSpc>
              </a:pPr>
              <a:endParaRPr lang="en-US" sz="1200" dirty="0"/>
            </a:p>
            <a:p>
              <a:pPr>
                <a:lnSpc>
                  <a:spcPts val="1500"/>
                </a:lnSpc>
              </a:pPr>
              <a:r>
                <a:rPr lang="en-US" sz="1200" dirty="0"/>
                <a:t>They expressed support for socialist candidates for office</a:t>
              </a:r>
            </a:p>
            <a:p>
              <a:pPr>
                <a:lnSpc>
                  <a:spcPts val="1500"/>
                </a:lnSpc>
              </a:pPr>
              <a:endParaRPr lang="en-US" sz="1200" dirty="0"/>
            </a:p>
            <a:p>
              <a:pPr>
                <a:lnSpc>
                  <a:spcPts val="1500"/>
                </a:lnSpc>
              </a:pPr>
              <a:r>
                <a:rPr lang="en-US" sz="1200" dirty="0"/>
                <a:t>A CEO says he/she opposes gay marriage</a:t>
              </a:r>
            </a:p>
            <a:p>
              <a:pPr>
                <a:lnSpc>
                  <a:spcPts val="1500"/>
                </a:lnSpc>
              </a:pPr>
              <a:endParaRPr lang="en-US" sz="1200" dirty="0"/>
            </a:p>
            <a:p>
              <a:pPr>
                <a:lnSpc>
                  <a:spcPts val="1500"/>
                </a:lnSpc>
              </a:pPr>
              <a:r>
                <a:rPr lang="en-US" sz="1200" dirty="0"/>
                <a:t>They expressed views that tended to reinforce gender stereotypes</a:t>
              </a:r>
            </a:p>
            <a:p>
              <a:pPr>
                <a:lnSpc>
                  <a:spcPts val="1500"/>
                </a:lnSpc>
              </a:pPr>
              <a:endParaRPr lang="en-US" sz="1200" dirty="0"/>
            </a:p>
            <a:p>
              <a:pPr>
                <a:lnSpc>
                  <a:spcPts val="1500"/>
                </a:lnSpc>
              </a:pPr>
              <a:r>
                <a:rPr lang="en-US" sz="1200" dirty="0"/>
                <a:t>They expressed racist views online or at a protest</a:t>
              </a:r>
            </a:p>
          </p:txBody>
        </p:sp>
        <p:graphicFrame>
          <p:nvGraphicFramePr>
            <p:cNvPr id="9" name="Chart 8"/>
            <p:cNvGraphicFramePr/>
            <p:nvPr>
              <p:extLst>
                <p:ext uri="{D42A27DB-BD31-4B8C-83A1-F6EECF244321}">
                  <p14:modId xmlns:p14="http://schemas.microsoft.com/office/powerpoint/2010/main" val="3031892969"/>
                </p:ext>
              </p:extLst>
            </p:nvPr>
          </p:nvGraphicFramePr>
          <p:xfrm>
            <a:off x="5500837" y="2541746"/>
            <a:ext cx="5358198" cy="2917844"/>
          </p:xfrm>
          <a:graphic>
            <a:graphicData uri="http://schemas.openxmlformats.org/drawingml/2006/chart">
              <c:chart xmlns:c="http://schemas.openxmlformats.org/drawingml/2006/chart" xmlns:r="http://schemas.openxmlformats.org/officeDocument/2006/relationships" r:id="rId2"/>
            </a:graphicData>
          </a:graphic>
        </p:graphicFrame>
      </p:grpSp>
      <p:sp>
        <p:nvSpPr>
          <p:cNvPr id="2" name="Title 1"/>
          <p:cNvSpPr>
            <a:spLocks noGrp="1"/>
          </p:cNvSpPr>
          <p:nvPr>
            <p:ph type="title"/>
          </p:nvPr>
        </p:nvSpPr>
        <p:spPr>
          <a:xfrm>
            <a:off x="609600" y="1028700"/>
            <a:ext cx="11083248" cy="571500"/>
          </a:xfrm>
        </p:spPr>
        <p:txBody>
          <a:bodyPr/>
          <a:lstStyle/>
          <a:p>
            <a:r>
              <a:rPr lang="en-US" sz="3200" dirty="0"/>
              <a:t>in all scenarios, majority agrees it should be illegal </a:t>
            </a:r>
            <a:br>
              <a:rPr lang="en-US" sz="3200" dirty="0"/>
            </a:br>
            <a:r>
              <a:rPr lang="en-US" sz="3200" dirty="0"/>
              <a:t>to fire someone for their views, but 4 in 10 say it should be legal to fire someone for expressing racist views</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(n=2263)</a:t>
            </a:r>
          </a:p>
          <a:p>
            <a:r>
              <a:rPr lang="en-US" dirty="0"/>
              <a:t>NK23 If a CEO said he or she opposed gay marriage, do you think it should be legal or illegal to fire him or her from his or her job for those views?</a:t>
            </a:r>
          </a:p>
          <a:p>
            <a:r>
              <a:rPr lang="en-US" dirty="0"/>
              <a:t>NK24 If someone expressed racist views online or at a protest, do you think it should be legal or illegal to fire them from their job for their views?</a:t>
            </a:r>
          </a:p>
          <a:p>
            <a:r>
              <a:rPr lang="en-US" dirty="0"/>
              <a:t>NK25 If someone expressed views that tended to reinforce gender stereotypes, should it be legal or illegal to fire them from their job for those views?</a:t>
            </a:r>
          </a:p>
          <a:p>
            <a:r>
              <a:rPr lang="en-US" dirty="0"/>
              <a:t>NK26 If someone expressed support for President Trump, should it be legal or illegal to fire them from their job for those views?</a:t>
            </a:r>
          </a:p>
          <a:p>
            <a:r>
              <a:rPr lang="en-US" dirty="0"/>
              <a:t>NK27 If someone expressed support for the Republican Party, should it be legal or illegal to fire them from their job for those views?</a:t>
            </a:r>
          </a:p>
          <a:p>
            <a:r>
              <a:rPr lang="en-US" dirty="0"/>
              <a:t>NK28 If someone expressed support for Black Lives Matter, should it be legal or illegal to fire them, from their job for their views?</a:t>
            </a:r>
          </a:p>
          <a:p>
            <a:r>
              <a:rPr lang="en-US" dirty="0"/>
              <a:t>NK29 If someone expressed support for socialist candidates for office, should it be legal or illegal to fire them from their job for those views?</a:t>
            </a:r>
          </a:p>
        </p:txBody>
      </p:sp>
      <p:sp>
        <p:nvSpPr>
          <p:cNvPr id="13" name="TextBox 12"/>
          <p:cNvSpPr txBox="1"/>
          <p:nvPr/>
        </p:nvSpPr>
        <p:spPr>
          <a:xfrm>
            <a:off x="7115424" y="2331642"/>
            <a:ext cx="2347761" cy="338554"/>
          </a:xfrm>
          <a:prstGeom prst="rect">
            <a:avLst/>
          </a:prstGeom>
          <a:noFill/>
        </p:spPr>
        <p:txBody>
          <a:bodyPr wrap="square" rtlCol="0">
            <a:spAutoFit/>
          </a:bodyPr>
          <a:lstStyle/>
          <a:p>
            <a:r>
              <a:rPr lang="en-US" sz="1600" b="1" dirty="0">
                <a:solidFill>
                  <a:srgbClr val="A10028"/>
                </a:solidFill>
              </a:rPr>
              <a:t>Legal</a:t>
            </a:r>
          </a:p>
        </p:txBody>
      </p:sp>
      <p:sp>
        <p:nvSpPr>
          <p:cNvPr id="15" name="TextBox 14"/>
          <p:cNvSpPr txBox="1"/>
          <p:nvPr/>
        </p:nvSpPr>
        <p:spPr>
          <a:xfrm>
            <a:off x="8777385" y="2331642"/>
            <a:ext cx="685800" cy="338554"/>
          </a:xfrm>
          <a:prstGeom prst="rect">
            <a:avLst/>
          </a:prstGeom>
          <a:noFill/>
        </p:spPr>
        <p:txBody>
          <a:bodyPr wrap="square" rtlCol="0">
            <a:spAutoFit/>
          </a:bodyPr>
          <a:lstStyle/>
          <a:p>
            <a:r>
              <a:rPr lang="en-US" sz="1600" b="1" dirty="0">
                <a:solidFill>
                  <a:srgbClr val="009DD9"/>
                </a:solidFill>
              </a:rPr>
              <a:t>Illegal</a:t>
            </a:r>
          </a:p>
        </p:txBody>
      </p:sp>
      <p:sp>
        <p:nvSpPr>
          <p:cNvPr id="16" name="Rectangle 15"/>
          <p:cNvSpPr/>
          <p:nvPr/>
        </p:nvSpPr>
        <p:spPr>
          <a:xfrm>
            <a:off x="2724150" y="1828800"/>
            <a:ext cx="6743700"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noProof="0" dirty="0">
                <a:solidFill>
                  <a:srgbClr val="707276"/>
                </a:solidFill>
              </a:rPr>
              <a:t>Should it be legal or illegal to fire someone for their </a:t>
            </a:r>
            <a:r>
              <a:rPr lang="en-US" b="1" kern="0" dirty="0">
                <a:solidFill>
                  <a:srgbClr val="707276"/>
                </a:solidFill>
              </a:rPr>
              <a:t>views </a:t>
            </a:r>
            <a:r>
              <a:rPr lang="en-US" b="1" kern="0" noProof="0" dirty="0">
                <a:solidFill>
                  <a:srgbClr val="707276"/>
                </a:solidFill>
              </a:rPr>
              <a:t>when…</a:t>
            </a:r>
            <a:endParaRPr kumimoji="0" lang="en-US" sz="1800" b="1" i="0" u="none" strike="noStrike" kern="0" cap="none" spc="0" normalizeH="0" baseline="0" noProof="0" dirty="0">
              <a:ln>
                <a:noFill/>
              </a:ln>
              <a:solidFill>
                <a:srgbClr val="707276"/>
              </a:solidFill>
              <a:effectLst/>
              <a:uLnTx/>
              <a:uFillTx/>
            </a:endParaRPr>
          </a:p>
        </p:txBody>
      </p:sp>
      <p:grpSp>
        <p:nvGrpSpPr>
          <p:cNvPr id="26" name="Group 25"/>
          <p:cNvGrpSpPr/>
          <p:nvPr/>
        </p:nvGrpSpPr>
        <p:grpSpPr>
          <a:xfrm>
            <a:off x="2275114" y="2988432"/>
            <a:ext cx="8469086" cy="1928324"/>
            <a:chOff x="1066796" y="3124200"/>
            <a:chExt cx="9679076" cy="1928324"/>
          </a:xfrm>
        </p:grpSpPr>
        <p:cxnSp>
          <p:nvCxnSpPr>
            <p:cNvPr id="12" name="Straight Connector 11"/>
            <p:cNvCxnSpPr/>
            <p:nvPr/>
          </p:nvCxnSpPr>
          <p:spPr>
            <a:xfrm>
              <a:off x="1066797" y="3124200"/>
              <a:ext cx="9639835" cy="0"/>
            </a:xfrm>
            <a:prstGeom prst="line">
              <a:avLst/>
            </a:prstGeom>
            <a:ln>
              <a:solidFill>
                <a:schemeClr val="tx1">
                  <a:lumMod val="40000"/>
                  <a:lumOff val="6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106036" y="3523862"/>
              <a:ext cx="9639836" cy="0"/>
            </a:xfrm>
            <a:prstGeom prst="line">
              <a:avLst/>
            </a:prstGeom>
            <a:ln>
              <a:solidFill>
                <a:schemeClr val="tx1">
                  <a:lumMod val="40000"/>
                  <a:lumOff val="6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066799" y="3906414"/>
              <a:ext cx="9639836" cy="0"/>
            </a:xfrm>
            <a:prstGeom prst="line">
              <a:avLst/>
            </a:prstGeom>
            <a:ln>
              <a:solidFill>
                <a:schemeClr val="tx1">
                  <a:lumMod val="40000"/>
                  <a:lumOff val="6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066799" y="4287414"/>
              <a:ext cx="9639836" cy="0"/>
            </a:xfrm>
            <a:prstGeom prst="line">
              <a:avLst/>
            </a:prstGeom>
            <a:ln>
              <a:solidFill>
                <a:schemeClr val="tx1">
                  <a:lumMod val="40000"/>
                  <a:lumOff val="6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066796" y="4669969"/>
              <a:ext cx="9639836" cy="0"/>
            </a:xfrm>
            <a:prstGeom prst="line">
              <a:avLst/>
            </a:prstGeom>
            <a:ln>
              <a:solidFill>
                <a:schemeClr val="tx1">
                  <a:lumMod val="40000"/>
                  <a:lumOff val="6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066796" y="5052524"/>
              <a:ext cx="9639836" cy="0"/>
            </a:xfrm>
            <a:prstGeom prst="line">
              <a:avLst/>
            </a:prstGeom>
            <a:ln>
              <a:solidFill>
                <a:schemeClr val="tx1">
                  <a:lumMod val="40000"/>
                  <a:lumOff val="60000"/>
                </a:schemeClr>
              </a:solidFill>
              <a:prstDash val="sysDot"/>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01058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18190"/>
            <a:ext cx="10485120" cy="571500"/>
          </a:xfrm>
        </p:spPr>
        <p:txBody>
          <a:bodyPr/>
          <a:lstStyle/>
          <a:p>
            <a:r>
              <a:rPr lang="en-US" sz="3200" dirty="0"/>
              <a:t>Voters feel tech companies have different biases based on people’s political views</a:t>
            </a:r>
          </a:p>
        </p:txBody>
      </p:sp>
      <p:sp>
        <p:nvSpPr>
          <p:cNvPr id="3" name="Text Placeholder 2"/>
          <p:cNvSpPr>
            <a:spLocks noGrp="1"/>
          </p:cNvSpPr>
          <p:nvPr>
            <p:ph type="body" idx="13"/>
          </p:nvPr>
        </p:nvSpPr>
        <p:spPr>
          <a:xfrm>
            <a:off x="792480" y="1361282"/>
            <a:ext cx="10880429" cy="315118"/>
          </a:xfrm>
        </p:spPr>
        <p:txBody>
          <a:bodyPr/>
          <a:lstStyle/>
          <a:p>
            <a:r>
              <a:rPr lang="en-US" dirty="0">
                <a:solidFill>
                  <a:srgbClr val="44546A"/>
                </a:solidFill>
              </a:rPr>
              <a:t>While less than 1 in 5 say tech companies are biased against those with liberal views, more than 4 in 10 feel they have biases against those with conservative views.</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(n=2263) </a:t>
            </a:r>
          </a:p>
          <a:p>
            <a:r>
              <a:rPr lang="en-US" dirty="0">
                <a:solidFill>
                  <a:srgbClr val="262626"/>
                </a:solidFill>
                <a:ea typeface="MS Mincho" panose="02020609040205080304" pitchFamily="49" charset="-128"/>
              </a:rPr>
              <a:t>NK34 Do you think that at big tech companies today there is bias in favor of people with conservative views, against people with conservative views or are big tech companies fair to people with conservative views?</a:t>
            </a:r>
          </a:p>
          <a:p>
            <a:r>
              <a:rPr lang="en-US" dirty="0">
                <a:solidFill>
                  <a:srgbClr val="262626"/>
                </a:solidFill>
                <a:ea typeface="MS Mincho" panose="02020609040205080304" pitchFamily="49" charset="-128"/>
              </a:rPr>
              <a:t>NK35 Do you think that at big tech companies today there is bias in favor of people with liberal views, against people with liberal views or are big tech companies fair to people with liberal views?</a:t>
            </a:r>
          </a:p>
        </p:txBody>
      </p:sp>
      <p:grpSp>
        <p:nvGrpSpPr>
          <p:cNvPr id="11" name="Group 10"/>
          <p:cNvGrpSpPr/>
          <p:nvPr/>
        </p:nvGrpSpPr>
        <p:grpSpPr>
          <a:xfrm>
            <a:off x="685800" y="2133600"/>
            <a:ext cx="5680160" cy="4046007"/>
            <a:chOff x="3844840" y="2019585"/>
            <a:chExt cx="5680160" cy="4046007"/>
          </a:xfrm>
        </p:grpSpPr>
        <p:graphicFrame>
          <p:nvGraphicFramePr>
            <p:cNvPr id="5" name="Chart 4"/>
            <p:cNvGraphicFramePr/>
            <p:nvPr>
              <p:extLst>
                <p:ext uri="{D42A27DB-BD31-4B8C-83A1-F6EECF244321}">
                  <p14:modId xmlns:p14="http://schemas.microsoft.com/office/powerpoint/2010/main" val="201870024"/>
                </p:ext>
              </p:extLst>
            </p:nvPr>
          </p:nvGraphicFramePr>
          <p:xfrm>
            <a:off x="3844840" y="2472256"/>
            <a:ext cx="5135947" cy="359333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848600" y="3811431"/>
              <a:ext cx="1676400" cy="984885"/>
            </a:xfrm>
            <a:prstGeom prst="rect">
              <a:avLst/>
            </a:prstGeom>
            <a:noFill/>
          </p:spPr>
          <p:txBody>
            <a:bodyPr wrap="square" rtlCol="0">
              <a:spAutoFit/>
            </a:bodyPr>
            <a:lstStyle/>
            <a:p>
              <a:pPr lvl="0">
                <a:defRPr/>
              </a:pPr>
              <a:r>
                <a:rPr lang="en-US" sz="2000" b="1" dirty="0">
                  <a:solidFill>
                    <a:srgbClr val="C00000"/>
                  </a:solidFill>
                </a:rPr>
                <a:t>Biased against</a:t>
              </a:r>
            </a:p>
            <a:p>
              <a:endParaRPr lang="en-US" dirty="0">
                <a:solidFill>
                  <a:srgbClr val="C00000"/>
                </a:solidFill>
              </a:endParaRPr>
            </a:p>
          </p:txBody>
        </p:sp>
        <p:sp>
          <p:nvSpPr>
            <p:cNvPr id="7" name="Rectangle 6"/>
            <p:cNvSpPr/>
            <p:nvPr/>
          </p:nvSpPr>
          <p:spPr>
            <a:xfrm>
              <a:off x="4326848" y="2019585"/>
              <a:ext cx="3995502" cy="584775"/>
            </a:xfrm>
            <a:prstGeom prst="rect">
              <a:avLst/>
            </a:prstGeom>
          </p:spPr>
          <p:txBody>
            <a:bodyPr wrap="square">
              <a:spAutoFit/>
            </a:bodyPr>
            <a:lstStyle/>
            <a:p>
              <a:pPr algn="ctr"/>
              <a:r>
                <a:rPr lang="en-US" sz="1600" b="1" dirty="0">
                  <a:solidFill>
                    <a:srgbClr val="707276"/>
                  </a:solidFill>
                </a:rPr>
                <a:t>Towards people with </a:t>
              </a:r>
              <a:r>
                <a:rPr lang="en-US" sz="1600" b="1" u="sng" dirty="0">
                  <a:solidFill>
                    <a:srgbClr val="707276"/>
                  </a:solidFill>
                </a:rPr>
                <a:t>conservative views</a:t>
              </a:r>
              <a:r>
                <a:rPr lang="en-US" sz="1600" b="1" dirty="0">
                  <a:solidFill>
                    <a:srgbClr val="707276"/>
                  </a:solidFill>
                </a:rPr>
                <a:t>, tech companies are…</a:t>
              </a:r>
            </a:p>
          </p:txBody>
        </p:sp>
        <p:sp>
          <p:nvSpPr>
            <p:cNvPr id="8" name="TextBox 7"/>
            <p:cNvSpPr txBox="1"/>
            <p:nvPr/>
          </p:nvSpPr>
          <p:spPr>
            <a:xfrm>
              <a:off x="4061383" y="2712081"/>
              <a:ext cx="1798089" cy="400110"/>
            </a:xfrm>
            <a:prstGeom prst="rect">
              <a:avLst/>
            </a:prstGeom>
            <a:noFill/>
          </p:spPr>
          <p:txBody>
            <a:bodyPr wrap="square" rtlCol="0">
              <a:spAutoFit/>
            </a:bodyPr>
            <a:lstStyle/>
            <a:p>
              <a:pPr algn="ctr"/>
              <a:r>
                <a:rPr lang="en-US" sz="2000" b="1" dirty="0">
                  <a:solidFill>
                    <a:srgbClr val="009DD9"/>
                  </a:solidFill>
                </a:rPr>
                <a:t>Biased in favor</a:t>
              </a:r>
            </a:p>
          </p:txBody>
        </p:sp>
        <p:sp>
          <p:nvSpPr>
            <p:cNvPr id="9" name="TextBox 8"/>
            <p:cNvSpPr txBox="1"/>
            <p:nvPr/>
          </p:nvSpPr>
          <p:spPr>
            <a:xfrm>
              <a:off x="4221171" y="4958698"/>
              <a:ext cx="1478511" cy="646331"/>
            </a:xfrm>
            <a:prstGeom prst="rect">
              <a:avLst/>
            </a:prstGeom>
            <a:noFill/>
          </p:spPr>
          <p:txBody>
            <a:bodyPr wrap="square" rtlCol="0">
              <a:spAutoFit/>
            </a:bodyPr>
            <a:lstStyle/>
            <a:p>
              <a:pPr lvl="0" algn="ctr">
                <a:defRPr/>
              </a:pPr>
              <a:r>
                <a:rPr lang="en-US" sz="2000" b="1" kern="0" dirty="0">
                  <a:solidFill>
                    <a:schemeClr val="bg2"/>
                  </a:solidFill>
                </a:rPr>
                <a:t>Fair</a:t>
              </a:r>
            </a:p>
            <a:p>
              <a:endParaRPr lang="en-US" sz="1600" dirty="0"/>
            </a:p>
          </p:txBody>
        </p:sp>
      </p:grpSp>
      <p:grpSp>
        <p:nvGrpSpPr>
          <p:cNvPr id="12" name="Group 11"/>
          <p:cNvGrpSpPr/>
          <p:nvPr/>
        </p:nvGrpSpPr>
        <p:grpSpPr>
          <a:xfrm>
            <a:off x="6288204" y="2133600"/>
            <a:ext cx="5596184" cy="4046007"/>
            <a:chOff x="3844840" y="2019585"/>
            <a:chExt cx="5596184" cy="4046007"/>
          </a:xfrm>
        </p:grpSpPr>
        <p:graphicFrame>
          <p:nvGraphicFramePr>
            <p:cNvPr id="13" name="Chart 12"/>
            <p:cNvGraphicFramePr/>
            <p:nvPr>
              <p:extLst>
                <p:ext uri="{D42A27DB-BD31-4B8C-83A1-F6EECF244321}">
                  <p14:modId xmlns:p14="http://schemas.microsoft.com/office/powerpoint/2010/main" val="4205450542"/>
                </p:ext>
              </p:extLst>
            </p:nvPr>
          </p:nvGraphicFramePr>
          <p:xfrm>
            <a:off x="3844840" y="2472256"/>
            <a:ext cx="5135947" cy="359333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7477930" y="3019202"/>
              <a:ext cx="1963094" cy="677108"/>
            </a:xfrm>
            <a:prstGeom prst="rect">
              <a:avLst/>
            </a:prstGeom>
            <a:noFill/>
          </p:spPr>
          <p:txBody>
            <a:bodyPr wrap="square" rtlCol="0">
              <a:spAutoFit/>
            </a:bodyPr>
            <a:lstStyle/>
            <a:p>
              <a:pPr lvl="0">
                <a:defRPr/>
              </a:pPr>
              <a:r>
                <a:rPr lang="en-US" sz="2000" b="1" dirty="0">
                  <a:solidFill>
                    <a:srgbClr val="C00000"/>
                  </a:solidFill>
                </a:rPr>
                <a:t>Biased against</a:t>
              </a:r>
            </a:p>
            <a:p>
              <a:endParaRPr lang="en-US" dirty="0">
                <a:solidFill>
                  <a:srgbClr val="C00000"/>
                </a:solidFill>
              </a:endParaRPr>
            </a:p>
          </p:txBody>
        </p:sp>
        <p:sp>
          <p:nvSpPr>
            <p:cNvPr id="15" name="Rectangle 14"/>
            <p:cNvSpPr/>
            <p:nvPr/>
          </p:nvSpPr>
          <p:spPr>
            <a:xfrm>
              <a:off x="4326848" y="2019585"/>
              <a:ext cx="3995502" cy="584775"/>
            </a:xfrm>
            <a:prstGeom prst="rect">
              <a:avLst/>
            </a:prstGeom>
          </p:spPr>
          <p:txBody>
            <a:bodyPr wrap="square">
              <a:spAutoFit/>
            </a:bodyPr>
            <a:lstStyle/>
            <a:p>
              <a:pPr algn="ctr"/>
              <a:r>
                <a:rPr lang="en-US" sz="1600" b="1" dirty="0">
                  <a:solidFill>
                    <a:srgbClr val="707276"/>
                  </a:solidFill>
                </a:rPr>
                <a:t>Towards people with </a:t>
              </a:r>
              <a:r>
                <a:rPr lang="en-US" sz="1600" b="1" u="sng" dirty="0">
                  <a:solidFill>
                    <a:srgbClr val="707276"/>
                  </a:solidFill>
                </a:rPr>
                <a:t>liberal views</a:t>
              </a:r>
              <a:r>
                <a:rPr lang="en-US" sz="1600" b="1" dirty="0">
                  <a:solidFill>
                    <a:srgbClr val="707276"/>
                  </a:solidFill>
                </a:rPr>
                <a:t>, tech companies are…</a:t>
              </a:r>
            </a:p>
          </p:txBody>
        </p:sp>
        <p:sp>
          <p:nvSpPr>
            <p:cNvPr id="16" name="TextBox 15"/>
            <p:cNvSpPr txBox="1"/>
            <p:nvPr/>
          </p:nvSpPr>
          <p:spPr>
            <a:xfrm>
              <a:off x="4033636" y="3417542"/>
              <a:ext cx="1024648" cy="707886"/>
            </a:xfrm>
            <a:prstGeom prst="rect">
              <a:avLst/>
            </a:prstGeom>
            <a:noFill/>
          </p:spPr>
          <p:txBody>
            <a:bodyPr wrap="square" rtlCol="0">
              <a:spAutoFit/>
            </a:bodyPr>
            <a:lstStyle/>
            <a:p>
              <a:pPr algn="r"/>
              <a:r>
                <a:rPr lang="en-US" sz="2000" b="1" dirty="0">
                  <a:solidFill>
                    <a:srgbClr val="009DD9"/>
                  </a:solidFill>
                </a:rPr>
                <a:t>Biased in favor</a:t>
              </a:r>
            </a:p>
          </p:txBody>
        </p:sp>
        <p:sp>
          <p:nvSpPr>
            <p:cNvPr id="17" name="TextBox 16"/>
            <p:cNvSpPr txBox="1"/>
            <p:nvPr/>
          </p:nvSpPr>
          <p:spPr>
            <a:xfrm>
              <a:off x="7157836" y="4881503"/>
              <a:ext cx="1478511" cy="646331"/>
            </a:xfrm>
            <a:prstGeom prst="rect">
              <a:avLst/>
            </a:prstGeom>
            <a:noFill/>
          </p:spPr>
          <p:txBody>
            <a:bodyPr wrap="square" rtlCol="0">
              <a:spAutoFit/>
            </a:bodyPr>
            <a:lstStyle/>
            <a:p>
              <a:pPr lvl="0" algn="ctr">
                <a:defRPr/>
              </a:pPr>
              <a:r>
                <a:rPr lang="en-US" sz="2000" b="1" kern="0" dirty="0">
                  <a:solidFill>
                    <a:schemeClr val="bg2"/>
                  </a:solidFill>
                </a:rPr>
                <a:t>Fair</a:t>
              </a:r>
            </a:p>
            <a:p>
              <a:endParaRPr lang="en-US" sz="1600" dirty="0"/>
            </a:p>
          </p:txBody>
        </p:sp>
      </p:grpSp>
    </p:spTree>
    <p:extLst>
      <p:ext uri="{BB962C8B-B14F-4D97-AF65-F5344CB8AC3E}">
        <p14:creationId xmlns:p14="http://schemas.microsoft.com/office/powerpoint/2010/main" val="2223367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 slight majority feels google was wrong to fire </a:t>
            </a:r>
            <a:br>
              <a:rPr lang="en-US" sz="3200" dirty="0"/>
            </a:br>
            <a:r>
              <a:rPr lang="en-US" sz="3200" dirty="0"/>
              <a:t>their employee and say it sets a bad precedent</a:t>
            </a:r>
          </a:p>
        </p:txBody>
      </p:sp>
      <p:sp>
        <p:nvSpPr>
          <p:cNvPr id="4" name="Text Placeholder 3"/>
          <p:cNvSpPr>
            <a:spLocks noGrp="1"/>
          </p:cNvSpPr>
          <p:nvPr>
            <p:ph type="body" idx="15"/>
          </p:nvPr>
        </p:nvSpPr>
        <p:spPr/>
        <p:txBody>
          <a:bodyPr/>
          <a:lstStyle/>
          <a:p>
            <a:r>
              <a:rPr lang="en-US" u="sng" dirty="0">
                <a:solidFill>
                  <a:schemeClr val="tx2"/>
                </a:solidFill>
                <a:ea typeface="MS Mincho" panose="02020609040205080304" pitchFamily="49" charset="-128"/>
              </a:rPr>
              <a:t>BASE: Registered Voters (n=2263)</a:t>
            </a:r>
            <a:endParaRPr lang="en-US" b="1" dirty="0">
              <a:solidFill>
                <a:schemeClr val="tx2"/>
              </a:solidFill>
              <a:ea typeface="MS Mincho" panose="02020609040205080304" pitchFamily="49" charset="-128"/>
            </a:endParaRPr>
          </a:p>
          <a:p>
            <a:r>
              <a:rPr lang="en-US" dirty="0">
                <a:solidFill>
                  <a:schemeClr val="tx2"/>
                </a:solidFill>
              </a:rPr>
              <a:t>NK32 A Google employee posted a 10 page memo on an internal employee site opposing the diversity programs at Google saying there are differences between men and women that may be responsible in general for the lack of women engineers that the programs are not addressing. Do you believe Google was right or wrong to fire the employee for furthering gender stereotypes?</a:t>
            </a:r>
          </a:p>
          <a:p>
            <a:r>
              <a:rPr lang="en-US" dirty="0">
                <a:solidFill>
                  <a:schemeClr val="tx2"/>
                </a:solidFill>
              </a:rPr>
              <a:t>NK33 Do you think this sets a good precedent that people should think twice about expressing views that may be seen as fostering gender stereotypes or a bad precedent because people should not be afraid of expressing their honest views on these subjects?</a:t>
            </a:r>
          </a:p>
        </p:txBody>
      </p:sp>
      <p:grpSp>
        <p:nvGrpSpPr>
          <p:cNvPr id="116" name="Group 115"/>
          <p:cNvGrpSpPr/>
          <p:nvPr/>
        </p:nvGrpSpPr>
        <p:grpSpPr>
          <a:xfrm>
            <a:off x="1052444" y="2711639"/>
            <a:ext cx="5647021" cy="3045049"/>
            <a:chOff x="6316379" y="2684596"/>
            <a:chExt cx="5647021" cy="3045049"/>
          </a:xfrm>
        </p:grpSpPr>
        <p:grpSp>
          <p:nvGrpSpPr>
            <p:cNvPr id="6" name="Group 5"/>
            <p:cNvGrpSpPr/>
            <p:nvPr/>
          </p:nvGrpSpPr>
          <p:grpSpPr>
            <a:xfrm>
              <a:off x="6316379" y="2842619"/>
              <a:ext cx="2762673" cy="172351"/>
              <a:chOff x="2433918" y="3393138"/>
              <a:chExt cx="2478725" cy="154637"/>
            </a:xfrm>
            <a:solidFill>
              <a:srgbClr val="A10028"/>
            </a:solidFill>
          </p:grpSpPr>
          <p:sp>
            <p:nvSpPr>
              <p:cNvPr id="7" name="Oval 6"/>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 name="Oval 7"/>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 name="Oval 8"/>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 name="Oval 9"/>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 name="Oval 10"/>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 name="Oval 11"/>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3" name="Oval 12"/>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4" name="Oval 13"/>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5" name="Oval 14"/>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6" name="Oval 15"/>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7" name="Group 16"/>
            <p:cNvGrpSpPr/>
            <p:nvPr/>
          </p:nvGrpSpPr>
          <p:grpSpPr>
            <a:xfrm>
              <a:off x="6316379" y="3143414"/>
              <a:ext cx="2762673" cy="172351"/>
              <a:chOff x="2433918" y="3393138"/>
              <a:chExt cx="2478725" cy="154637"/>
            </a:xfrm>
            <a:solidFill>
              <a:srgbClr val="A10028"/>
            </a:solidFill>
          </p:grpSpPr>
          <p:sp>
            <p:nvSpPr>
              <p:cNvPr id="18" name="Oval 17"/>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9" name="Oval 18"/>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0" name="Oval 19"/>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1" name="Oval 20"/>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2" name="Oval 21"/>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3" name="Oval 22"/>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4" name="Oval 23"/>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5" name="Oval 24"/>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6" name="Oval 25"/>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7" name="Oval 26"/>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28" name="Group 27"/>
            <p:cNvGrpSpPr/>
            <p:nvPr/>
          </p:nvGrpSpPr>
          <p:grpSpPr>
            <a:xfrm>
              <a:off x="6316379" y="3444209"/>
              <a:ext cx="2762673" cy="172351"/>
              <a:chOff x="2433918" y="3393138"/>
              <a:chExt cx="2478725" cy="154637"/>
            </a:xfrm>
            <a:solidFill>
              <a:srgbClr val="A10028"/>
            </a:solidFill>
          </p:grpSpPr>
          <p:sp>
            <p:nvSpPr>
              <p:cNvPr id="29" name="Oval 28"/>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0" name="Oval 29"/>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1" name="Oval 30"/>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2" name="Oval 31"/>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3" name="Oval 32"/>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4" name="Oval 33"/>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5" name="Oval 34"/>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6" name="Oval 35"/>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7" name="Oval 36"/>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8" name="Oval 37"/>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39" name="Group 38"/>
            <p:cNvGrpSpPr/>
            <p:nvPr/>
          </p:nvGrpSpPr>
          <p:grpSpPr>
            <a:xfrm>
              <a:off x="6316379" y="3745003"/>
              <a:ext cx="2762673" cy="172351"/>
              <a:chOff x="2433918" y="3393138"/>
              <a:chExt cx="2478725" cy="154637"/>
            </a:xfrm>
            <a:solidFill>
              <a:srgbClr val="A10028"/>
            </a:solidFill>
          </p:grpSpPr>
          <p:sp>
            <p:nvSpPr>
              <p:cNvPr id="40" name="Oval 39"/>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1" name="Oval 40"/>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2" name="Oval 41"/>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3" name="Oval 42"/>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4" name="Oval 43"/>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5" name="Oval 44"/>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6" name="Oval 45"/>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7" name="Oval 46"/>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8" name="Oval 47"/>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9" name="Oval 48"/>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50" name="Group 49"/>
            <p:cNvGrpSpPr/>
            <p:nvPr/>
          </p:nvGrpSpPr>
          <p:grpSpPr>
            <a:xfrm>
              <a:off x="6316379" y="4045798"/>
              <a:ext cx="2762673" cy="172351"/>
              <a:chOff x="2433918" y="3393138"/>
              <a:chExt cx="2478725" cy="154637"/>
            </a:xfrm>
            <a:solidFill>
              <a:srgbClr val="A10028"/>
            </a:solidFill>
          </p:grpSpPr>
          <p:sp>
            <p:nvSpPr>
              <p:cNvPr id="51" name="Oval 50"/>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2" name="Oval 51"/>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3" name="Oval 52"/>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4" name="Oval 53"/>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5" name="Oval 54"/>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6" name="Oval 55"/>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7" name="Oval 56"/>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8" name="Oval 57"/>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9" name="Oval 58"/>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0" name="Oval 59"/>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61" name="Group 60"/>
            <p:cNvGrpSpPr/>
            <p:nvPr/>
          </p:nvGrpSpPr>
          <p:grpSpPr>
            <a:xfrm>
              <a:off x="6316379" y="4346593"/>
              <a:ext cx="2762673" cy="172351"/>
              <a:chOff x="2433918" y="3393138"/>
              <a:chExt cx="2478725" cy="154637"/>
            </a:xfrm>
            <a:solidFill>
              <a:srgbClr val="A10028"/>
            </a:solidFill>
          </p:grpSpPr>
          <p:sp>
            <p:nvSpPr>
              <p:cNvPr id="62" name="Oval 61"/>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3" name="Oval 62"/>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4" name="Oval 63"/>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5" name="Oval 64"/>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6" name="Oval 65"/>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7" name="Oval 66"/>
              <p:cNvSpPr/>
              <p:nvPr/>
            </p:nvSpPr>
            <p:spPr>
              <a:xfrm>
                <a:off x="3728813"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68" name="Oval 67"/>
              <p:cNvSpPr/>
              <p:nvPr/>
            </p:nvSpPr>
            <p:spPr>
              <a:xfrm>
                <a:off x="3987792"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69" name="Oval 68"/>
              <p:cNvSpPr/>
              <p:nvPr/>
            </p:nvSpPr>
            <p:spPr>
              <a:xfrm>
                <a:off x="4246771" y="3393139"/>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70" name="Oval 69"/>
              <p:cNvSpPr/>
              <p:nvPr/>
            </p:nvSpPr>
            <p:spPr>
              <a:xfrm>
                <a:off x="4505750" y="3399858"/>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71" name="Oval 70"/>
              <p:cNvSpPr/>
              <p:nvPr/>
            </p:nvSpPr>
            <p:spPr>
              <a:xfrm>
                <a:off x="4764726" y="3393138"/>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grpSp>
        <p:grpSp>
          <p:nvGrpSpPr>
            <p:cNvPr id="72" name="Group 71"/>
            <p:cNvGrpSpPr/>
            <p:nvPr/>
          </p:nvGrpSpPr>
          <p:grpSpPr>
            <a:xfrm>
              <a:off x="6316379" y="4647388"/>
              <a:ext cx="2762673" cy="172351"/>
              <a:chOff x="2433918" y="3393138"/>
              <a:chExt cx="2478725" cy="154637"/>
            </a:xfrm>
            <a:solidFill>
              <a:srgbClr val="A10028"/>
            </a:solidFill>
          </p:grpSpPr>
          <p:sp>
            <p:nvSpPr>
              <p:cNvPr id="73" name="Oval 72"/>
              <p:cNvSpPr/>
              <p:nvPr/>
            </p:nvSpPr>
            <p:spPr>
              <a:xfrm>
                <a:off x="2433918" y="3393142"/>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74" name="Oval 73"/>
              <p:cNvSpPr/>
              <p:nvPr/>
            </p:nvSpPr>
            <p:spPr>
              <a:xfrm>
                <a:off x="2692897" y="3393141"/>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75" name="Oval 74"/>
              <p:cNvSpPr/>
              <p:nvPr/>
            </p:nvSpPr>
            <p:spPr>
              <a:xfrm>
                <a:off x="2951876"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76" name="Oval 75"/>
              <p:cNvSpPr/>
              <p:nvPr/>
            </p:nvSpPr>
            <p:spPr>
              <a:xfrm>
                <a:off x="3210855"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77" name="Oval 76"/>
              <p:cNvSpPr/>
              <p:nvPr/>
            </p:nvSpPr>
            <p:spPr>
              <a:xfrm>
                <a:off x="3469834"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78" name="Oval 77"/>
              <p:cNvSpPr/>
              <p:nvPr/>
            </p:nvSpPr>
            <p:spPr>
              <a:xfrm>
                <a:off x="3728813"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79" name="Oval 78"/>
              <p:cNvSpPr/>
              <p:nvPr/>
            </p:nvSpPr>
            <p:spPr>
              <a:xfrm>
                <a:off x="3987792"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80" name="Oval 79"/>
              <p:cNvSpPr/>
              <p:nvPr/>
            </p:nvSpPr>
            <p:spPr>
              <a:xfrm>
                <a:off x="4246771" y="3393139"/>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81" name="Oval 80"/>
              <p:cNvSpPr/>
              <p:nvPr/>
            </p:nvSpPr>
            <p:spPr>
              <a:xfrm>
                <a:off x="4505750" y="3399858"/>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rgbClr val="009DD9"/>
                  </a:solidFill>
                </a:endParaRPr>
              </a:p>
            </p:txBody>
          </p:sp>
          <p:sp>
            <p:nvSpPr>
              <p:cNvPr id="82" name="Oval 81"/>
              <p:cNvSpPr/>
              <p:nvPr/>
            </p:nvSpPr>
            <p:spPr>
              <a:xfrm>
                <a:off x="4764726" y="3393138"/>
                <a:ext cx="147917" cy="1479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83" name="Group 82"/>
            <p:cNvGrpSpPr/>
            <p:nvPr/>
          </p:nvGrpSpPr>
          <p:grpSpPr>
            <a:xfrm>
              <a:off x="6316379" y="4948182"/>
              <a:ext cx="2762673" cy="172351"/>
              <a:chOff x="2433918" y="3393138"/>
              <a:chExt cx="2478725" cy="154637"/>
            </a:xfrm>
            <a:solidFill>
              <a:srgbClr val="009DD9"/>
            </a:solidFill>
          </p:grpSpPr>
          <p:sp>
            <p:nvSpPr>
              <p:cNvPr id="84" name="Oval 83"/>
              <p:cNvSpPr/>
              <p:nvPr/>
            </p:nvSpPr>
            <p:spPr>
              <a:xfrm>
                <a:off x="2433918" y="3393142"/>
                <a:ext cx="147917" cy="1479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5" name="Oval 84"/>
              <p:cNvSpPr/>
              <p:nvPr/>
            </p:nvSpPr>
            <p:spPr>
              <a:xfrm>
                <a:off x="2692897" y="3393141"/>
                <a:ext cx="147917" cy="1479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6" name="Oval 85"/>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7" name="Oval 86"/>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8" name="Oval 87"/>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9" name="Oval 88"/>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0" name="Oval 89"/>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1" name="Oval 90"/>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2" name="Oval 91"/>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3" name="Oval 92"/>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94" name="Group 93"/>
            <p:cNvGrpSpPr/>
            <p:nvPr/>
          </p:nvGrpSpPr>
          <p:grpSpPr>
            <a:xfrm>
              <a:off x="6316379" y="5248977"/>
              <a:ext cx="2762673" cy="172351"/>
              <a:chOff x="2433918" y="3393138"/>
              <a:chExt cx="2478725" cy="154637"/>
            </a:xfrm>
            <a:solidFill>
              <a:schemeClr val="accent1"/>
            </a:solidFill>
          </p:grpSpPr>
          <p:sp>
            <p:nvSpPr>
              <p:cNvPr id="95" name="Oval 94"/>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6" name="Oval 95"/>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7" name="Oval 96"/>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8" name="Oval 97"/>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9" name="Oval 98"/>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0" name="Oval 99"/>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1" name="Oval 100"/>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2" name="Oval 101"/>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3" name="Oval 102"/>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4" name="Oval 103"/>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05" name="Group 104"/>
            <p:cNvGrpSpPr/>
            <p:nvPr/>
          </p:nvGrpSpPr>
          <p:grpSpPr>
            <a:xfrm>
              <a:off x="6316379" y="5549769"/>
              <a:ext cx="2762673" cy="172351"/>
              <a:chOff x="2433918" y="3393138"/>
              <a:chExt cx="2478725" cy="154637"/>
            </a:xfrm>
            <a:solidFill>
              <a:schemeClr val="accent1"/>
            </a:solidFill>
          </p:grpSpPr>
          <p:sp>
            <p:nvSpPr>
              <p:cNvPr id="106" name="Oval 105"/>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7" name="Oval 106"/>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8" name="Oval 107"/>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9" name="Oval 108"/>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0" name="Oval 109"/>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1" name="Oval 110"/>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2" name="Oval 111"/>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3" name="Oval 112"/>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4" name="Oval 113"/>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5" name="Oval 114"/>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18" name="Group 117"/>
            <p:cNvGrpSpPr/>
            <p:nvPr/>
          </p:nvGrpSpPr>
          <p:grpSpPr>
            <a:xfrm>
              <a:off x="9156954" y="2684596"/>
              <a:ext cx="2806446" cy="3045049"/>
              <a:chOff x="3481772" y="3264959"/>
              <a:chExt cx="2806446" cy="3045049"/>
            </a:xfrm>
          </p:grpSpPr>
          <p:sp>
            <p:nvSpPr>
              <p:cNvPr id="119" name="TextBox 118"/>
              <p:cNvSpPr txBox="1"/>
              <p:nvPr/>
            </p:nvSpPr>
            <p:spPr>
              <a:xfrm>
                <a:off x="3481772" y="3264959"/>
                <a:ext cx="1759065" cy="1384995"/>
              </a:xfrm>
              <a:prstGeom prst="rect">
                <a:avLst/>
              </a:prstGeom>
              <a:noFill/>
            </p:spPr>
            <p:txBody>
              <a:bodyPr wrap="square" rtlCol="0">
                <a:spAutoFit/>
              </a:bodyPr>
              <a:lstStyle/>
              <a:p>
                <a:pPr>
                  <a:defRPr/>
                </a:pPr>
                <a:r>
                  <a:rPr lang="en-US" sz="6600" b="1" kern="0" dirty="0">
                    <a:solidFill>
                      <a:srgbClr val="A10028"/>
                    </a:solidFill>
                  </a:rPr>
                  <a:t>55%</a:t>
                </a:r>
                <a:endParaRPr lang="en-US" sz="3200" b="1" kern="0" dirty="0">
                  <a:solidFill>
                    <a:srgbClr val="A10028"/>
                  </a:solidFill>
                </a:endParaRPr>
              </a:p>
              <a:p>
                <a:pPr>
                  <a:defRPr/>
                </a:pPr>
                <a:endParaRPr lang="en-US" b="1" kern="0" dirty="0">
                  <a:solidFill>
                    <a:srgbClr val="A10028"/>
                  </a:solidFill>
                </a:endParaRPr>
              </a:p>
            </p:txBody>
          </p:sp>
          <p:sp>
            <p:nvSpPr>
              <p:cNvPr id="120" name="Rectangle 119"/>
              <p:cNvSpPr/>
              <p:nvPr/>
            </p:nvSpPr>
            <p:spPr>
              <a:xfrm>
                <a:off x="3499436" y="4166162"/>
                <a:ext cx="2366040" cy="425758"/>
              </a:xfrm>
              <a:prstGeom prst="rect">
                <a:avLst/>
              </a:prstGeom>
            </p:spPr>
            <p:txBody>
              <a:bodyPr wrap="square">
                <a:spAutoFit/>
              </a:bodyPr>
              <a:lstStyle/>
              <a:p>
                <a:pPr>
                  <a:lnSpc>
                    <a:spcPts val="2600"/>
                  </a:lnSpc>
                  <a:defRPr/>
                </a:pPr>
                <a:r>
                  <a:rPr lang="en-US" sz="3600" b="1" kern="0" dirty="0">
                    <a:solidFill>
                      <a:srgbClr val="A10028"/>
                    </a:solidFill>
                  </a:rPr>
                  <a:t>wrong</a:t>
                </a:r>
              </a:p>
            </p:txBody>
          </p:sp>
          <p:sp>
            <p:nvSpPr>
              <p:cNvPr id="121" name="TextBox 120"/>
              <p:cNvSpPr txBox="1"/>
              <p:nvPr/>
            </p:nvSpPr>
            <p:spPr>
              <a:xfrm>
                <a:off x="3483275" y="4878102"/>
                <a:ext cx="1759065" cy="1107996"/>
              </a:xfrm>
              <a:prstGeom prst="rect">
                <a:avLst/>
              </a:prstGeom>
              <a:noFill/>
            </p:spPr>
            <p:txBody>
              <a:bodyPr wrap="square" rtlCol="0">
                <a:spAutoFit/>
              </a:bodyPr>
              <a:lstStyle/>
              <a:p>
                <a:pPr>
                  <a:defRPr/>
                </a:pPr>
                <a:r>
                  <a:rPr lang="en-US" sz="6600" b="1" kern="0" dirty="0">
                    <a:solidFill>
                      <a:srgbClr val="009DD9"/>
                    </a:solidFill>
                  </a:rPr>
                  <a:t>45%</a:t>
                </a:r>
                <a:endParaRPr lang="en-US" sz="3200" b="1" kern="0" dirty="0">
                  <a:solidFill>
                    <a:srgbClr val="009DD9"/>
                  </a:solidFill>
                </a:endParaRPr>
              </a:p>
            </p:txBody>
          </p:sp>
          <p:sp>
            <p:nvSpPr>
              <p:cNvPr id="122" name="Rectangle 121"/>
              <p:cNvSpPr/>
              <p:nvPr/>
            </p:nvSpPr>
            <p:spPr>
              <a:xfrm>
                <a:off x="3500940" y="5663677"/>
                <a:ext cx="2787278" cy="646331"/>
              </a:xfrm>
              <a:prstGeom prst="rect">
                <a:avLst/>
              </a:prstGeom>
            </p:spPr>
            <p:txBody>
              <a:bodyPr wrap="square">
                <a:spAutoFit/>
              </a:bodyPr>
              <a:lstStyle/>
              <a:p>
                <a:pPr>
                  <a:defRPr/>
                </a:pPr>
                <a:r>
                  <a:rPr lang="en-US" sz="3600" b="1" kern="0" dirty="0">
                    <a:solidFill>
                      <a:srgbClr val="009DD9"/>
                    </a:solidFill>
                  </a:rPr>
                  <a:t>right</a:t>
                </a:r>
                <a:endParaRPr lang="en-US" sz="3600" kern="0" dirty="0">
                  <a:solidFill>
                    <a:srgbClr val="009DD9"/>
                  </a:solidFill>
                </a:endParaRPr>
              </a:p>
            </p:txBody>
          </p:sp>
        </p:grpSp>
      </p:grpSp>
      <p:grpSp>
        <p:nvGrpSpPr>
          <p:cNvPr id="117" name="Group 116"/>
          <p:cNvGrpSpPr/>
          <p:nvPr/>
        </p:nvGrpSpPr>
        <p:grpSpPr>
          <a:xfrm>
            <a:off x="6699465" y="1791753"/>
            <a:ext cx="4516670" cy="4581615"/>
            <a:chOff x="1369284" y="1594585"/>
            <a:chExt cx="4516670" cy="4581615"/>
          </a:xfrm>
        </p:grpSpPr>
        <p:grpSp>
          <p:nvGrpSpPr>
            <p:cNvPr id="5" name="Group 4"/>
            <p:cNvGrpSpPr/>
            <p:nvPr/>
          </p:nvGrpSpPr>
          <p:grpSpPr>
            <a:xfrm>
              <a:off x="1369284" y="1594585"/>
              <a:ext cx="4516670" cy="4581615"/>
              <a:chOff x="6023189" y="1678528"/>
              <a:chExt cx="4516670" cy="4581615"/>
            </a:xfrm>
          </p:grpSpPr>
          <p:graphicFrame>
            <p:nvGraphicFramePr>
              <p:cNvPr id="127" name="Chart 126"/>
              <p:cNvGraphicFramePr/>
              <p:nvPr>
                <p:extLst>
                  <p:ext uri="{D42A27DB-BD31-4B8C-83A1-F6EECF244321}">
                    <p14:modId xmlns:p14="http://schemas.microsoft.com/office/powerpoint/2010/main" val="1553199569"/>
                  </p:ext>
                </p:extLst>
              </p:nvPr>
            </p:nvGraphicFramePr>
            <p:xfrm>
              <a:off x="6120259" y="2459787"/>
              <a:ext cx="4419600" cy="3800356"/>
            </p:xfrm>
            <a:graphic>
              <a:graphicData uri="http://schemas.openxmlformats.org/drawingml/2006/chart">
                <c:chart xmlns:c="http://schemas.openxmlformats.org/drawingml/2006/chart" xmlns:r="http://schemas.openxmlformats.org/officeDocument/2006/relationships" r:id="rId2"/>
              </a:graphicData>
            </a:graphic>
          </p:graphicFrame>
          <p:sp>
            <p:nvSpPr>
              <p:cNvPr id="128" name="Rectangle 127"/>
              <p:cNvSpPr/>
              <p:nvPr/>
            </p:nvSpPr>
            <p:spPr>
              <a:xfrm>
                <a:off x="6023189" y="1678528"/>
                <a:ext cx="4445263" cy="830997"/>
              </a:xfrm>
              <a:prstGeom prst="rect">
                <a:avLst/>
              </a:prstGeom>
            </p:spPr>
            <p:txBody>
              <a:bodyPr wrap="square">
                <a:spAutoFit/>
              </a:bodyPr>
              <a:lstStyle/>
              <a:p>
                <a:pPr algn="ctr">
                  <a:defRPr/>
                </a:pPr>
                <a:r>
                  <a:rPr lang="en-US" sz="2400" b="1" kern="0" dirty="0">
                    <a:solidFill>
                      <a:srgbClr val="707276"/>
                    </a:solidFill>
                  </a:rPr>
                  <a:t>As a result, voters feel this decision…</a:t>
                </a:r>
              </a:p>
            </p:txBody>
          </p:sp>
        </p:grpSp>
        <p:sp>
          <p:nvSpPr>
            <p:cNvPr id="130" name="Rounded Rectangle 129"/>
            <p:cNvSpPr/>
            <p:nvPr/>
          </p:nvSpPr>
          <p:spPr>
            <a:xfrm>
              <a:off x="2061217" y="4144246"/>
              <a:ext cx="1614432" cy="333017"/>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lang="en-US" sz="2000" b="1" kern="0" dirty="0">
                  <a:solidFill>
                    <a:schemeClr val="bg1"/>
                  </a:solidFill>
                </a:rPr>
                <a:t>Sets a good precedent </a:t>
              </a:r>
              <a:br>
                <a:rPr lang="en-US" sz="2000" b="1" kern="0" dirty="0">
                  <a:solidFill>
                    <a:schemeClr val="bg1"/>
                  </a:solidFill>
                </a:rPr>
              </a:br>
              <a:r>
                <a:rPr lang="en-US" sz="1050" kern="0" dirty="0">
                  <a:solidFill>
                    <a:schemeClr val="bg1"/>
                  </a:solidFill>
                </a:rPr>
                <a:t>that people should think twice about expressing views that may be seen as fostering gender stereotypes</a:t>
              </a:r>
              <a:endParaRPr kumimoji="0" lang="en-US" sz="800" i="0" u="none" strike="noStrike" kern="0" cap="none" spc="0" normalizeH="0" baseline="0" noProof="0" dirty="0">
                <a:ln>
                  <a:noFill/>
                </a:ln>
                <a:solidFill>
                  <a:schemeClr val="bg1"/>
                </a:solidFill>
                <a:effectLst/>
                <a:uLnTx/>
                <a:uFillTx/>
              </a:endParaRPr>
            </a:p>
          </p:txBody>
        </p:sp>
        <p:sp>
          <p:nvSpPr>
            <p:cNvPr id="131" name="Rounded Rectangle 130"/>
            <p:cNvSpPr/>
            <p:nvPr/>
          </p:nvSpPr>
          <p:spPr>
            <a:xfrm>
              <a:off x="3577686" y="4017995"/>
              <a:ext cx="1774804" cy="43294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lang="en-US" sz="2000" b="1" kern="0" dirty="0">
                  <a:solidFill>
                    <a:schemeClr val="bg1"/>
                  </a:solidFill>
                </a:rPr>
                <a:t>Sets a bad precedent </a:t>
              </a:r>
              <a:r>
                <a:rPr lang="en-US" sz="1050" kern="0" dirty="0">
                  <a:solidFill>
                    <a:schemeClr val="bg1"/>
                  </a:solidFill>
                </a:rPr>
                <a:t>because people should not be afraid of expressing their honest views on these subjects</a:t>
              </a:r>
              <a:endParaRPr kumimoji="0" lang="en-US" sz="1050" i="0" u="none" strike="noStrike" kern="0" cap="none" spc="0" normalizeH="0" baseline="0" noProof="0" dirty="0">
                <a:ln>
                  <a:noFill/>
                </a:ln>
                <a:solidFill>
                  <a:schemeClr val="bg1"/>
                </a:solidFill>
                <a:effectLst/>
                <a:uLnTx/>
                <a:uFillTx/>
              </a:endParaRPr>
            </a:p>
          </p:txBody>
        </p:sp>
      </p:grpSp>
      <p:sp>
        <p:nvSpPr>
          <p:cNvPr id="126" name="Rectangle 125"/>
          <p:cNvSpPr/>
          <p:nvPr/>
        </p:nvSpPr>
        <p:spPr>
          <a:xfrm>
            <a:off x="1052444" y="1641122"/>
            <a:ext cx="4325584" cy="1077218"/>
          </a:xfrm>
          <a:prstGeom prst="rect">
            <a:avLst/>
          </a:prstGeom>
        </p:spPr>
        <p:txBody>
          <a:bodyPr wrap="square">
            <a:spAutoFit/>
          </a:bodyPr>
          <a:lstStyle/>
          <a:p>
            <a:pPr algn="ctr">
              <a:defRPr/>
            </a:pPr>
            <a:r>
              <a:rPr lang="en-US" sz="1600" b="1" kern="0" dirty="0">
                <a:solidFill>
                  <a:srgbClr val="707276"/>
                </a:solidFill>
              </a:rPr>
              <a:t>A Google employee was fired for posting an internal memo that opposed a diversity program, and Google fired him for furthering gender stereotypes. Voters believe Google was…</a:t>
            </a:r>
          </a:p>
        </p:txBody>
      </p:sp>
    </p:spTree>
    <p:extLst>
      <p:ext uri="{BB962C8B-B14F-4D97-AF65-F5344CB8AC3E}">
        <p14:creationId xmlns:p14="http://schemas.microsoft.com/office/powerpoint/2010/main" val="1406564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p:cNvGraphicFramePr/>
          <p:nvPr>
            <p:extLst/>
          </p:nvPr>
        </p:nvGraphicFramePr>
        <p:xfrm>
          <a:off x="944880" y="152400"/>
          <a:ext cx="9606243" cy="4212923"/>
        </p:xfrm>
        <a:graphic>
          <a:graphicData uri="http://schemas.openxmlformats.org/drawingml/2006/chart">
            <c:chart xmlns:c="http://schemas.openxmlformats.org/drawingml/2006/chart" xmlns:r="http://schemas.openxmlformats.org/officeDocument/2006/relationships" r:id="rId2"/>
          </a:graphicData>
        </a:graphic>
      </p:graphicFrame>
      <p:grpSp>
        <p:nvGrpSpPr>
          <p:cNvPr id="21" name="Group 20"/>
          <p:cNvGrpSpPr/>
          <p:nvPr/>
        </p:nvGrpSpPr>
        <p:grpSpPr>
          <a:xfrm>
            <a:off x="371475" y="1595278"/>
            <a:ext cx="10827566" cy="6267510"/>
            <a:chOff x="253985" y="1571342"/>
            <a:chExt cx="10246676" cy="6572311"/>
          </a:xfrm>
        </p:grpSpPr>
        <p:graphicFrame>
          <p:nvGraphicFramePr>
            <p:cNvPr id="33" name="Chart 32"/>
            <p:cNvGraphicFramePr/>
            <p:nvPr>
              <p:extLst/>
            </p:nvPr>
          </p:nvGraphicFramePr>
          <p:xfrm>
            <a:off x="799805" y="4000277"/>
            <a:ext cx="9088334" cy="4143376"/>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Connector 16"/>
            <p:cNvCxnSpPr/>
            <p:nvPr/>
          </p:nvCxnSpPr>
          <p:spPr>
            <a:xfrm>
              <a:off x="462680" y="4140911"/>
              <a:ext cx="10037981" cy="0"/>
            </a:xfrm>
            <a:prstGeom prst="line">
              <a:avLst/>
            </a:prstGeom>
            <a:ln>
              <a:solidFill>
                <a:srgbClr val="707276"/>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671518" y="1571342"/>
              <a:ext cx="167125" cy="400110"/>
            </a:xfrm>
            <a:prstGeom prst="rect">
              <a:avLst/>
            </a:prstGeom>
          </p:spPr>
          <p:txBody>
            <a:bodyPr wrap="none">
              <a:spAutoFit/>
            </a:bodyPr>
            <a:lstStyle/>
            <a:p>
              <a:pPr>
                <a:defRPr/>
              </a:pPr>
              <a:endParaRPr lang="en-US" sz="2000" b="1" kern="0" dirty="0">
                <a:solidFill>
                  <a:srgbClr val="707276"/>
                </a:solidFill>
              </a:endParaRPr>
            </a:p>
          </p:txBody>
        </p:sp>
        <p:sp>
          <p:nvSpPr>
            <p:cNvPr id="13" name="Rectangle 12"/>
            <p:cNvSpPr/>
            <p:nvPr/>
          </p:nvSpPr>
          <p:spPr>
            <a:xfrm>
              <a:off x="7198529" y="1571342"/>
              <a:ext cx="167125" cy="400110"/>
            </a:xfrm>
            <a:prstGeom prst="rect">
              <a:avLst/>
            </a:prstGeom>
          </p:spPr>
          <p:txBody>
            <a:bodyPr wrap="none">
              <a:spAutoFit/>
            </a:bodyPr>
            <a:lstStyle/>
            <a:p>
              <a:pPr>
                <a:defRPr/>
              </a:pPr>
              <a:endParaRPr lang="en-US" sz="2000" b="1" kern="0" dirty="0">
                <a:solidFill>
                  <a:srgbClr val="707276"/>
                </a:solidFill>
              </a:endParaRPr>
            </a:p>
          </p:txBody>
        </p:sp>
        <p:sp>
          <p:nvSpPr>
            <p:cNvPr id="31" name="Rectangle 30"/>
            <p:cNvSpPr/>
            <p:nvPr/>
          </p:nvSpPr>
          <p:spPr>
            <a:xfrm>
              <a:off x="262999" y="3001921"/>
              <a:ext cx="773975" cy="707886"/>
            </a:xfrm>
            <a:prstGeom prst="rect">
              <a:avLst/>
            </a:prstGeom>
          </p:spPr>
          <p:txBody>
            <a:bodyPr wrap="none">
              <a:spAutoFit/>
            </a:bodyPr>
            <a:lstStyle/>
            <a:p>
              <a:pPr algn="r">
                <a:defRPr/>
              </a:pPr>
              <a:r>
                <a:rPr lang="en-US" sz="2000" b="1" kern="0" dirty="0">
                  <a:solidFill>
                    <a:srgbClr val="707276"/>
                  </a:solidFill>
                </a:rPr>
                <a:t>Right</a:t>
              </a:r>
              <a:br>
                <a:rPr lang="en-US" sz="2000" b="1" kern="0" dirty="0">
                  <a:solidFill>
                    <a:srgbClr val="707276"/>
                  </a:solidFill>
                </a:rPr>
              </a:br>
              <a:r>
                <a:rPr lang="en-US" sz="2000" b="1" kern="0" dirty="0">
                  <a:solidFill>
                    <a:srgbClr val="707276"/>
                  </a:solidFill>
                </a:rPr>
                <a:t> Track</a:t>
              </a:r>
            </a:p>
          </p:txBody>
        </p:sp>
        <p:sp>
          <p:nvSpPr>
            <p:cNvPr id="34" name="Rectangle 33"/>
            <p:cNvSpPr/>
            <p:nvPr/>
          </p:nvSpPr>
          <p:spPr>
            <a:xfrm>
              <a:off x="253985" y="4743287"/>
              <a:ext cx="857410" cy="707886"/>
            </a:xfrm>
            <a:prstGeom prst="rect">
              <a:avLst/>
            </a:prstGeom>
          </p:spPr>
          <p:txBody>
            <a:bodyPr wrap="none">
              <a:spAutoFit/>
            </a:bodyPr>
            <a:lstStyle/>
            <a:p>
              <a:pPr algn="r">
                <a:defRPr/>
              </a:pPr>
              <a:r>
                <a:rPr lang="en-US" sz="2000" b="1" kern="0" dirty="0">
                  <a:solidFill>
                    <a:srgbClr val="707276"/>
                  </a:solidFill>
                </a:rPr>
                <a:t>Wrong</a:t>
              </a:r>
              <a:br>
                <a:rPr lang="en-US" sz="2000" b="1" kern="0" dirty="0">
                  <a:solidFill>
                    <a:srgbClr val="707276"/>
                  </a:solidFill>
                </a:rPr>
              </a:br>
              <a:r>
                <a:rPr lang="en-US" sz="2000" b="1" kern="0" dirty="0">
                  <a:solidFill>
                    <a:srgbClr val="707276"/>
                  </a:solidFill>
                </a:rPr>
                <a:t> Track</a:t>
              </a:r>
            </a:p>
          </p:txBody>
        </p:sp>
      </p:grpSp>
      <p:sp>
        <p:nvSpPr>
          <p:cNvPr id="2" name="Title 1"/>
          <p:cNvSpPr>
            <a:spLocks noGrp="1"/>
          </p:cNvSpPr>
          <p:nvPr>
            <p:ph type="title"/>
          </p:nvPr>
        </p:nvSpPr>
        <p:spPr>
          <a:xfrm>
            <a:off x="792480" y="676656"/>
            <a:ext cx="10104120" cy="571500"/>
          </a:xfrm>
        </p:spPr>
        <p:txBody>
          <a:bodyPr/>
          <a:lstStyle/>
          <a:p>
            <a:r>
              <a:rPr lang="en-US" sz="3200" dirty="0"/>
              <a:t>Voters are CONSISTENTLY more optimistic about the DiRECTION OF the economy than the country</a:t>
            </a:r>
          </a:p>
        </p:txBody>
      </p:sp>
      <p:sp>
        <p:nvSpPr>
          <p:cNvPr id="3" name="Text Placeholder 2"/>
          <p:cNvSpPr>
            <a:spLocks noGrp="1"/>
          </p:cNvSpPr>
          <p:nvPr>
            <p:ph type="body" idx="13"/>
          </p:nvPr>
        </p:nvSpPr>
        <p:spPr/>
        <p:txBody>
          <a:bodyPr/>
          <a:lstStyle/>
          <a:p>
            <a:r>
              <a:rPr lang="en-US" dirty="0"/>
              <a:t>Only 3 in 10 feel the country is on the right track.</a:t>
            </a:r>
          </a:p>
        </p:txBody>
      </p:sp>
      <p:sp>
        <p:nvSpPr>
          <p:cNvPr id="4" name="Text Placeholder 3"/>
          <p:cNvSpPr>
            <a:spLocks noGrp="1"/>
          </p:cNvSpPr>
          <p:nvPr>
            <p:ph type="body" idx="15"/>
          </p:nvPr>
        </p:nvSpPr>
        <p:spPr>
          <a:xfrm>
            <a:off x="792482" y="6416040"/>
            <a:ext cx="10887287" cy="365760"/>
          </a:xfrm>
        </p:spPr>
        <p:txBody>
          <a:bodyPr/>
          <a:lstStyle/>
          <a:p>
            <a:r>
              <a:rPr lang="en-US" u="sng" dirty="0">
                <a:solidFill>
                  <a:srgbClr val="262626"/>
                </a:solidFill>
                <a:ea typeface="MS Mincho" panose="02020609040205080304" pitchFamily="49" charset="-128"/>
              </a:rPr>
              <a:t>BASE: Registered Voters (February n=2148; March n= 2092; April n=2027; May n=2006, June n=2258, July n=2032; August n=2263)</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M1.In general, do you think the country is on the right track or is it off on the wrong track?</a:t>
            </a:r>
          </a:p>
          <a:p>
            <a:r>
              <a:rPr lang="en-US" dirty="0">
                <a:solidFill>
                  <a:srgbClr val="262626"/>
                </a:solidFill>
                <a:ea typeface="MS Mincho" panose="02020609040205080304" pitchFamily="49" charset="-128"/>
              </a:rPr>
              <a:t>M2 In general, do you think the American economy is on right track or is it off on the wrong track?</a:t>
            </a:r>
          </a:p>
        </p:txBody>
      </p:sp>
      <p:sp>
        <p:nvSpPr>
          <p:cNvPr id="20" name="Rounded Rectangular Callout 19"/>
          <p:cNvSpPr/>
          <p:nvPr/>
        </p:nvSpPr>
        <p:spPr>
          <a:xfrm>
            <a:off x="10631343" y="4241805"/>
            <a:ext cx="1179657" cy="1549396"/>
          </a:xfrm>
          <a:prstGeom prst="wedgeRoundRectCallout">
            <a:avLst>
              <a:gd name="adj1" fmla="val -64604"/>
              <a:gd name="adj2" fmla="val -12411"/>
              <a:gd name="adj3" fmla="val 16667"/>
            </a:avLst>
          </a:prstGeom>
          <a:noFill/>
          <a:ln>
            <a:solidFill>
              <a:srgbClr val="70727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000" kern="0" dirty="0">
                <a:solidFill>
                  <a:srgbClr val="5F5F5F"/>
                </a:solidFill>
              </a:rPr>
              <a:t>Highest among:</a:t>
            </a:r>
          </a:p>
          <a:p>
            <a:pPr marL="114300" indent="-114300">
              <a:buFont typeface="Arial" panose="020B0604020202020204" pitchFamily="34" charset="0"/>
              <a:buChar char="•"/>
              <a:defRPr/>
            </a:pPr>
            <a:r>
              <a:rPr lang="en-US" sz="1000" kern="0" dirty="0">
                <a:solidFill>
                  <a:srgbClr val="5F5F5F"/>
                </a:solidFill>
              </a:rPr>
              <a:t>Women (43%)</a:t>
            </a:r>
          </a:p>
          <a:p>
            <a:pPr marL="114300" indent="-114300">
              <a:buFont typeface="Arial" panose="020B0604020202020204" pitchFamily="34" charset="0"/>
              <a:buChar char="•"/>
              <a:defRPr/>
            </a:pPr>
            <a:r>
              <a:rPr lang="en-US" sz="1000" kern="0" dirty="0">
                <a:solidFill>
                  <a:srgbClr val="5F5F5F"/>
                </a:solidFill>
              </a:rPr>
              <a:t>African Americans (53%)</a:t>
            </a:r>
          </a:p>
          <a:p>
            <a:pPr marL="114300" indent="-114300">
              <a:buFont typeface="Arial" panose="020B0604020202020204" pitchFamily="34" charset="0"/>
              <a:buChar char="•"/>
              <a:defRPr/>
            </a:pPr>
            <a:r>
              <a:rPr lang="en-US" sz="1000" kern="0" dirty="0">
                <a:solidFill>
                  <a:srgbClr val="5F5F5F"/>
                </a:solidFill>
              </a:rPr>
              <a:t>Democrats (50%)</a:t>
            </a:r>
          </a:p>
          <a:p>
            <a:pPr marL="114300" indent="-114300">
              <a:buFont typeface="Arial" panose="020B0604020202020204" pitchFamily="34" charset="0"/>
              <a:buChar char="•"/>
              <a:defRPr/>
            </a:pPr>
            <a:r>
              <a:rPr lang="en-US" sz="1000" kern="0" dirty="0">
                <a:solidFill>
                  <a:srgbClr val="5F5F5F"/>
                </a:solidFill>
              </a:rPr>
              <a:t>Clinton voters (49%)</a:t>
            </a:r>
          </a:p>
        </p:txBody>
      </p:sp>
      <p:sp>
        <p:nvSpPr>
          <p:cNvPr id="23" name="Rounded Rectangular Callout 22"/>
          <p:cNvSpPr/>
          <p:nvPr/>
        </p:nvSpPr>
        <p:spPr>
          <a:xfrm>
            <a:off x="10601817" y="2042023"/>
            <a:ext cx="1188035" cy="1592546"/>
          </a:xfrm>
          <a:prstGeom prst="wedgeRoundRectCallout">
            <a:avLst>
              <a:gd name="adj1" fmla="val -56812"/>
              <a:gd name="adj2" fmla="val 4349"/>
              <a:gd name="adj3" fmla="val 16667"/>
            </a:avLst>
          </a:prstGeom>
          <a:noFill/>
          <a:ln>
            <a:solidFill>
              <a:srgbClr val="70727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000" kern="0" dirty="0">
                <a:solidFill>
                  <a:srgbClr val="5F5F5F"/>
                </a:solidFill>
              </a:rPr>
              <a:t>Highest among:</a:t>
            </a:r>
          </a:p>
          <a:p>
            <a:pPr marL="114300" indent="-114300">
              <a:buFont typeface="Arial" panose="020B0604020202020204" pitchFamily="34" charset="0"/>
              <a:buChar char="•"/>
              <a:defRPr/>
            </a:pPr>
            <a:r>
              <a:rPr lang="en-US" sz="1000" kern="0" dirty="0">
                <a:solidFill>
                  <a:srgbClr val="5F5F5F"/>
                </a:solidFill>
              </a:rPr>
              <a:t>Men (58%)</a:t>
            </a:r>
          </a:p>
          <a:p>
            <a:pPr marL="114300" indent="-114300">
              <a:buFont typeface="Arial" panose="020B0604020202020204" pitchFamily="34" charset="0"/>
              <a:buChar char="•"/>
              <a:defRPr/>
            </a:pPr>
            <a:r>
              <a:rPr lang="en-US" sz="1000" kern="0" dirty="0">
                <a:solidFill>
                  <a:srgbClr val="5F5F5F"/>
                </a:solidFill>
              </a:rPr>
              <a:t>Whites (53%)</a:t>
            </a:r>
          </a:p>
          <a:p>
            <a:pPr marL="114300" indent="-114300">
              <a:buFont typeface="Arial" panose="020B0604020202020204" pitchFamily="34" charset="0"/>
              <a:buChar char="•"/>
              <a:defRPr/>
            </a:pPr>
            <a:r>
              <a:rPr lang="en-US" sz="1000" kern="0" dirty="0">
                <a:solidFill>
                  <a:srgbClr val="5F5F5F"/>
                </a:solidFill>
              </a:rPr>
              <a:t>Republicans (73%)</a:t>
            </a:r>
          </a:p>
          <a:p>
            <a:pPr marL="114300" indent="-114300">
              <a:buFont typeface="Arial" panose="020B0604020202020204" pitchFamily="34" charset="0"/>
              <a:buChar char="•"/>
              <a:defRPr/>
            </a:pPr>
            <a:r>
              <a:rPr lang="en-US" sz="1000" kern="0" dirty="0">
                <a:solidFill>
                  <a:srgbClr val="5F5F5F"/>
                </a:solidFill>
              </a:rPr>
              <a:t>Trump voters (75%)</a:t>
            </a:r>
          </a:p>
        </p:txBody>
      </p:sp>
      <p:graphicFrame>
        <p:nvGraphicFramePr>
          <p:cNvPr id="6" name="Table 5"/>
          <p:cNvGraphicFramePr>
            <a:graphicFrameLocks noGrp="1"/>
          </p:cNvGraphicFramePr>
          <p:nvPr>
            <p:extLst/>
          </p:nvPr>
        </p:nvGraphicFramePr>
        <p:xfrm>
          <a:off x="1222164" y="1693427"/>
          <a:ext cx="4242749" cy="768340"/>
        </p:xfrm>
        <a:graphic>
          <a:graphicData uri="http://schemas.openxmlformats.org/drawingml/2006/table">
            <a:tbl>
              <a:tblPr firstRow="1" bandRow="1">
                <a:tableStyleId>{5C22544A-7EE6-4342-B048-85BDC9FD1C3A}</a:tableStyleId>
              </a:tblPr>
              <a:tblGrid>
                <a:gridCol w="682836">
                  <a:extLst>
                    <a:ext uri="{9D8B030D-6E8A-4147-A177-3AD203B41FA5}">
                      <a16:colId xmlns:a16="http://schemas.microsoft.com/office/drawing/2014/main" xmlns="" val="20000"/>
                    </a:ext>
                  </a:extLst>
                </a:gridCol>
                <a:gridCol w="711211">
                  <a:extLst>
                    <a:ext uri="{9D8B030D-6E8A-4147-A177-3AD203B41FA5}">
                      <a16:colId xmlns:a16="http://schemas.microsoft.com/office/drawing/2014/main" xmlns="" val="20001"/>
                    </a:ext>
                  </a:extLst>
                </a:gridCol>
                <a:gridCol w="507989">
                  <a:extLst>
                    <a:ext uri="{9D8B030D-6E8A-4147-A177-3AD203B41FA5}">
                      <a16:colId xmlns:a16="http://schemas.microsoft.com/office/drawing/2014/main" xmlns="" val="20002"/>
                    </a:ext>
                  </a:extLst>
                </a:gridCol>
                <a:gridCol w="609600">
                  <a:extLst>
                    <a:ext uri="{9D8B030D-6E8A-4147-A177-3AD203B41FA5}">
                      <a16:colId xmlns:a16="http://schemas.microsoft.com/office/drawing/2014/main" xmlns="" val="20003"/>
                    </a:ext>
                  </a:extLst>
                </a:gridCol>
                <a:gridCol w="685800">
                  <a:extLst>
                    <a:ext uri="{9D8B030D-6E8A-4147-A177-3AD203B41FA5}">
                      <a16:colId xmlns:a16="http://schemas.microsoft.com/office/drawing/2014/main" xmlns="" val="20004"/>
                    </a:ext>
                  </a:extLst>
                </a:gridCol>
                <a:gridCol w="533400">
                  <a:extLst>
                    <a:ext uri="{9D8B030D-6E8A-4147-A177-3AD203B41FA5}">
                      <a16:colId xmlns:a16="http://schemas.microsoft.com/office/drawing/2014/main" xmlns="" val="20005"/>
                    </a:ext>
                  </a:extLst>
                </a:gridCol>
                <a:gridCol w="511913">
                  <a:extLst>
                    <a:ext uri="{9D8B030D-6E8A-4147-A177-3AD203B41FA5}">
                      <a16:colId xmlns:a16="http://schemas.microsoft.com/office/drawing/2014/main" xmlns="" val="20006"/>
                    </a:ext>
                  </a:extLst>
                </a:gridCol>
              </a:tblGrid>
              <a:tr h="384170">
                <a:tc gridSpan="7">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rPr>
                        <a:t>The Country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84170">
                <a:tc>
                  <a:txBody>
                    <a:bodyPr/>
                    <a:lstStyle/>
                    <a:p>
                      <a:pPr algn="l"/>
                      <a:r>
                        <a:rPr lang="en-US" sz="1400" dirty="0"/>
                        <a:t>Feb</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400" dirty="0"/>
                        <a:t>Mar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400" dirty="0"/>
                        <a:t>Apr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400" dirty="0"/>
                        <a:t>May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400" dirty="0"/>
                        <a:t>Jun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400" dirty="0"/>
                        <a:t>Jul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400" dirty="0"/>
                        <a:t>Aug</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26" name="Table 25"/>
          <p:cNvGraphicFramePr>
            <a:graphicFrameLocks noGrp="1"/>
          </p:cNvGraphicFramePr>
          <p:nvPr>
            <p:extLst/>
          </p:nvPr>
        </p:nvGraphicFramePr>
        <p:xfrm>
          <a:off x="6172199" y="1676208"/>
          <a:ext cx="4316350" cy="768340"/>
        </p:xfrm>
        <a:graphic>
          <a:graphicData uri="http://schemas.openxmlformats.org/drawingml/2006/table">
            <a:tbl>
              <a:tblPr firstRow="1" bandRow="1">
                <a:tableStyleId>{5C22544A-7EE6-4342-B048-85BDC9FD1C3A}</a:tableStyleId>
              </a:tblPr>
              <a:tblGrid>
                <a:gridCol w="644437">
                  <a:extLst>
                    <a:ext uri="{9D8B030D-6E8A-4147-A177-3AD203B41FA5}">
                      <a16:colId xmlns:a16="http://schemas.microsoft.com/office/drawing/2014/main" xmlns="" val="20000"/>
                    </a:ext>
                  </a:extLst>
                </a:gridCol>
                <a:gridCol w="650964">
                  <a:extLst>
                    <a:ext uri="{9D8B030D-6E8A-4147-A177-3AD203B41FA5}">
                      <a16:colId xmlns:a16="http://schemas.microsoft.com/office/drawing/2014/main" xmlns="" val="20001"/>
                    </a:ext>
                  </a:extLst>
                </a:gridCol>
                <a:gridCol w="533400">
                  <a:extLst>
                    <a:ext uri="{9D8B030D-6E8A-4147-A177-3AD203B41FA5}">
                      <a16:colId xmlns:a16="http://schemas.microsoft.com/office/drawing/2014/main" xmlns="" val="20002"/>
                    </a:ext>
                  </a:extLst>
                </a:gridCol>
                <a:gridCol w="685800">
                  <a:extLst>
                    <a:ext uri="{9D8B030D-6E8A-4147-A177-3AD203B41FA5}">
                      <a16:colId xmlns:a16="http://schemas.microsoft.com/office/drawing/2014/main" xmlns="" val="20003"/>
                    </a:ext>
                  </a:extLst>
                </a:gridCol>
                <a:gridCol w="685800">
                  <a:extLst>
                    <a:ext uri="{9D8B030D-6E8A-4147-A177-3AD203B41FA5}">
                      <a16:colId xmlns:a16="http://schemas.microsoft.com/office/drawing/2014/main" xmlns="" val="20004"/>
                    </a:ext>
                  </a:extLst>
                </a:gridCol>
                <a:gridCol w="499327">
                  <a:extLst>
                    <a:ext uri="{9D8B030D-6E8A-4147-A177-3AD203B41FA5}">
                      <a16:colId xmlns:a16="http://schemas.microsoft.com/office/drawing/2014/main" xmlns="" val="20005"/>
                    </a:ext>
                  </a:extLst>
                </a:gridCol>
                <a:gridCol w="616622">
                  <a:extLst>
                    <a:ext uri="{9D8B030D-6E8A-4147-A177-3AD203B41FA5}">
                      <a16:colId xmlns:a16="http://schemas.microsoft.com/office/drawing/2014/main" xmlns="" val="20006"/>
                    </a:ext>
                  </a:extLst>
                </a:gridCol>
              </a:tblGrid>
              <a:tr h="384170">
                <a:tc gridSpan="7">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rPr>
                        <a:t>The Economy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84170">
                <a:tc>
                  <a:txBody>
                    <a:bodyPr/>
                    <a:lstStyle/>
                    <a:p>
                      <a:pPr algn="l"/>
                      <a:r>
                        <a:rPr lang="en-US" sz="1400" dirty="0"/>
                        <a:t>Feb</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400" dirty="0"/>
                        <a:t>Mar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400" dirty="0"/>
                        <a:t>Apr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400" dirty="0"/>
                        <a:t>May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400" dirty="0"/>
                        <a:t>Jun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400" dirty="0"/>
                        <a:t>Jul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400" dirty="0"/>
                        <a:t>Aug</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pSp>
        <p:nvGrpSpPr>
          <p:cNvPr id="7" name="Group 6"/>
          <p:cNvGrpSpPr/>
          <p:nvPr/>
        </p:nvGrpSpPr>
        <p:grpSpPr>
          <a:xfrm>
            <a:off x="5330005" y="2711720"/>
            <a:ext cx="992504" cy="1300006"/>
            <a:chOff x="5255897" y="2602728"/>
            <a:chExt cx="1197712" cy="1519770"/>
          </a:xfrm>
        </p:grpSpPr>
        <p:sp>
          <p:nvSpPr>
            <p:cNvPr id="18" name="Rounded Rectangular Callout 17"/>
            <p:cNvSpPr/>
            <p:nvPr/>
          </p:nvSpPr>
          <p:spPr>
            <a:xfrm>
              <a:off x="5255897" y="2602728"/>
              <a:ext cx="1110143" cy="1512072"/>
            </a:xfrm>
            <a:prstGeom prst="wedgeRoundRectCallout">
              <a:avLst>
                <a:gd name="adj1" fmla="val -57138"/>
                <a:gd name="adj2" fmla="val 20042"/>
                <a:gd name="adj3" fmla="val 16667"/>
              </a:avLst>
            </a:prstGeom>
            <a:noFill/>
            <a:ln>
              <a:solidFill>
                <a:srgbClr val="70727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endParaRPr lang="en-US" sz="1000" strike="sngStrike" kern="0" dirty="0">
                <a:solidFill>
                  <a:srgbClr val="FF0000"/>
                </a:solidFill>
              </a:endParaRPr>
            </a:p>
          </p:txBody>
        </p:sp>
        <p:sp>
          <p:nvSpPr>
            <p:cNvPr id="5" name="TextBox 4"/>
            <p:cNvSpPr txBox="1"/>
            <p:nvPr/>
          </p:nvSpPr>
          <p:spPr>
            <a:xfrm>
              <a:off x="5327918" y="2645170"/>
              <a:ext cx="1125691" cy="1477328"/>
            </a:xfrm>
            <a:prstGeom prst="rect">
              <a:avLst/>
            </a:prstGeom>
            <a:noFill/>
          </p:spPr>
          <p:txBody>
            <a:bodyPr wrap="square" rtlCol="0">
              <a:spAutoFit/>
            </a:bodyPr>
            <a:lstStyle/>
            <a:p>
              <a:pPr>
                <a:defRPr/>
              </a:pPr>
              <a:r>
                <a:rPr lang="en-US" sz="1000" kern="0" dirty="0">
                  <a:solidFill>
                    <a:srgbClr val="5F5F5F"/>
                  </a:solidFill>
                </a:rPr>
                <a:t>Highest among:</a:t>
              </a:r>
            </a:p>
            <a:p>
              <a:pPr marL="114300" indent="-114300">
                <a:buFont typeface="Arial" panose="020B0604020202020204" pitchFamily="34" charset="0"/>
                <a:buChar char="•"/>
                <a:defRPr/>
              </a:pPr>
              <a:r>
                <a:rPr lang="en-US" sz="1000" kern="0" dirty="0">
                  <a:solidFill>
                    <a:srgbClr val="5F5F5F"/>
                  </a:solidFill>
                </a:rPr>
                <a:t>Men (40%)</a:t>
              </a:r>
            </a:p>
            <a:p>
              <a:pPr marL="114300" indent="-114300">
                <a:buFont typeface="Arial" panose="020B0604020202020204" pitchFamily="34" charset="0"/>
                <a:buChar char="•"/>
                <a:defRPr/>
              </a:pPr>
              <a:r>
                <a:rPr lang="en-US" sz="1000" kern="0" dirty="0">
                  <a:solidFill>
                    <a:srgbClr val="5F5F5F"/>
                  </a:solidFill>
                </a:rPr>
                <a:t>Republicans (59%)</a:t>
              </a:r>
            </a:p>
            <a:p>
              <a:pPr marL="114300" indent="-114300">
                <a:buFont typeface="Arial" panose="020B0604020202020204" pitchFamily="34" charset="0"/>
                <a:buChar char="•"/>
                <a:defRPr/>
              </a:pPr>
              <a:r>
                <a:rPr lang="en-US" sz="1000" kern="0" dirty="0">
                  <a:solidFill>
                    <a:srgbClr val="5F5F5F"/>
                  </a:solidFill>
                </a:rPr>
                <a:t>Trump voters (61%)</a:t>
              </a:r>
            </a:p>
            <a:p>
              <a:endParaRPr lang="en-US" sz="1000" strike="sngStrike" dirty="0">
                <a:solidFill>
                  <a:srgbClr val="FF0000"/>
                </a:solidFill>
              </a:endParaRPr>
            </a:p>
          </p:txBody>
        </p:sp>
      </p:grpSp>
      <p:grpSp>
        <p:nvGrpSpPr>
          <p:cNvPr id="9" name="Group 8"/>
          <p:cNvGrpSpPr/>
          <p:nvPr/>
        </p:nvGrpSpPr>
        <p:grpSpPr>
          <a:xfrm>
            <a:off x="5290660" y="4841332"/>
            <a:ext cx="1031851" cy="1710711"/>
            <a:chOff x="5290657" y="4835379"/>
            <a:chExt cx="1112392" cy="2351237"/>
          </a:xfrm>
        </p:grpSpPr>
        <p:sp>
          <p:nvSpPr>
            <p:cNvPr id="19" name="Rounded Rectangular Callout 18"/>
            <p:cNvSpPr/>
            <p:nvPr/>
          </p:nvSpPr>
          <p:spPr>
            <a:xfrm>
              <a:off x="5290657" y="4835379"/>
              <a:ext cx="1033944" cy="2108594"/>
            </a:xfrm>
            <a:prstGeom prst="wedgeRoundRectCallout">
              <a:avLst>
                <a:gd name="adj1" fmla="val -56481"/>
                <a:gd name="adj2" fmla="val 11873"/>
                <a:gd name="adj3" fmla="val 16667"/>
              </a:avLst>
            </a:prstGeom>
            <a:noFill/>
            <a:ln>
              <a:solidFill>
                <a:srgbClr val="70727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endParaRPr lang="en-US" sz="1000" strike="sngStrike" kern="0" dirty="0">
                <a:solidFill>
                  <a:srgbClr val="FF0000"/>
                </a:solidFill>
              </a:endParaRPr>
            </a:p>
          </p:txBody>
        </p:sp>
        <p:sp>
          <p:nvSpPr>
            <p:cNvPr id="8" name="TextBox 7"/>
            <p:cNvSpPr txBox="1"/>
            <p:nvPr/>
          </p:nvSpPr>
          <p:spPr>
            <a:xfrm>
              <a:off x="5327919" y="4944639"/>
              <a:ext cx="1075130" cy="2241977"/>
            </a:xfrm>
            <a:prstGeom prst="rect">
              <a:avLst/>
            </a:prstGeom>
            <a:noFill/>
          </p:spPr>
          <p:txBody>
            <a:bodyPr wrap="square" rtlCol="0">
              <a:spAutoFit/>
            </a:bodyPr>
            <a:lstStyle/>
            <a:p>
              <a:pPr>
                <a:defRPr/>
              </a:pPr>
              <a:r>
                <a:rPr lang="en-US" sz="1000" kern="0" dirty="0">
                  <a:solidFill>
                    <a:srgbClr val="5F5F5F"/>
                  </a:solidFill>
                </a:rPr>
                <a:t>Highest among:</a:t>
              </a:r>
            </a:p>
            <a:p>
              <a:pPr marL="114300" indent="-114300">
                <a:buFont typeface="Arial" panose="020B0604020202020204" pitchFamily="34" charset="0"/>
                <a:buChar char="•"/>
                <a:defRPr/>
              </a:pPr>
              <a:r>
                <a:rPr lang="en-US" sz="1000" kern="0" dirty="0">
                  <a:solidFill>
                    <a:srgbClr val="5F5F5F"/>
                  </a:solidFill>
                </a:rPr>
                <a:t>Hispanics (77%)</a:t>
              </a:r>
            </a:p>
            <a:p>
              <a:pPr marL="114300" indent="-114300">
                <a:buFont typeface="Arial" panose="020B0604020202020204" pitchFamily="34" charset="0"/>
                <a:buChar char="•"/>
                <a:defRPr/>
              </a:pPr>
              <a:r>
                <a:rPr lang="en-US" sz="1000" kern="0" dirty="0">
                  <a:solidFill>
                    <a:srgbClr val="5F5F5F"/>
                  </a:solidFill>
                </a:rPr>
                <a:t>Women (66%)</a:t>
              </a:r>
            </a:p>
            <a:p>
              <a:pPr marL="114300" indent="-114300">
                <a:buFont typeface="Arial" panose="020B0604020202020204" pitchFamily="34" charset="0"/>
                <a:buChar char="•"/>
                <a:defRPr/>
              </a:pPr>
              <a:r>
                <a:rPr lang="en-US" sz="1000" kern="0" dirty="0">
                  <a:solidFill>
                    <a:srgbClr val="5F5F5F"/>
                  </a:solidFill>
                </a:rPr>
                <a:t>Democrats (81%)</a:t>
              </a:r>
            </a:p>
            <a:p>
              <a:pPr marL="114300" indent="-114300">
                <a:buFont typeface="Arial" panose="020B0604020202020204" pitchFamily="34" charset="0"/>
                <a:buChar char="•"/>
                <a:defRPr/>
              </a:pPr>
              <a:r>
                <a:rPr lang="en-US" sz="1000" kern="0" dirty="0">
                  <a:solidFill>
                    <a:srgbClr val="5F5F5F"/>
                  </a:solidFill>
                </a:rPr>
                <a:t>Clinton voters (85%)</a:t>
              </a:r>
            </a:p>
            <a:p>
              <a:endParaRPr lang="en-US" sz="1000" strike="sngStrike" dirty="0">
                <a:solidFill>
                  <a:srgbClr val="FF0000"/>
                </a:solidFill>
              </a:endParaRPr>
            </a:p>
          </p:txBody>
        </p:sp>
      </p:grpSp>
    </p:spTree>
    <p:extLst>
      <p:ext uri="{BB962C8B-B14F-4D97-AF65-F5344CB8AC3E}">
        <p14:creationId xmlns:p14="http://schemas.microsoft.com/office/powerpoint/2010/main" val="1625955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9DD9"/>
        </a:solidFill>
        <a:effectLst/>
      </p:bgPr>
    </p:bg>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0"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3008885"/>
            <a:ext cx="5334000" cy="840230"/>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algn="ctr"/>
            <a:r>
              <a:rPr lang="en-US" sz="3600" dirty="0">
                <a:solidFill>
                  <a:srgbClr val="7FBA00"/>
                </a:solidFill>
                <a:latin typeface="Segoe UI" panose="020B0502040204020203" pitchFamily="34" charset="0"/>
                <a:cs typeface="Segoe UI" panose="020B0502040204020203" pitchFamily="34" charset="0"/>
              </a:rPr>
              <a:t>DEMOGRAPHICS</a:t>
            </a:r>
          </a:p>
        </p:txBody>
      </p:sp>
    </p:spTree>
    <p:extLst>
      <p:ext uri="{BB962C8B-B14F-4D97-AF65-F5344CB8AC3E}">
        <p14:creationId xmlns:p14="http://schemas.microsoft.com/office/powerpoint/2010/main" val="2090193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DEMOGRAPHICS</a:t>
            </a:r>
          </a:p>
        </p:txBody>
      </p:sp>
      <p:graphicFrame>
        <p:nvGraphicFramePr>
          <p:cNvPr id="6" name="Table 5"/>
          <p:cNvGraphicFramePr>
            <a:graphicFrameLocks noGrp="1"/>
          </p:cNvGraphicFramePr>
          <p:nvPr>
            <p:extLst>
              <p:ext uri="{D42A27DB-BD31-4B8C-83A1-F6EECF244321}">
                <p14:modId xmlns:p14="http://schemas.microsoft.com/office/powerpoint/2010/main" val="985689835"/>
              </p:ext>
            </p:extLst>
          </p:nvPr>
        </p:nvGraphicFramePr>
        <p:xfrm>
          <a:off x="792480" y="1524000"/>
          <a:ext cx="2937195" cy="2662936"/>
        </p:xfrm>
        <a:graphic>
          <a:graphicData uri="http://schemas.openxmlformats.org/drawingml/2006/table">
            <a:tbl>
              <a:tblPr firstRow="1" firstCol="1" bandRow="1"/>
              <a:tblGrid>
                <a:gridCol w="2338992">
                  <a:extLst>
                    <a:ext uri="{9D8B030D-6E8A-4147-A177-3AD203B41FA5}">
                      <a16:colId xmlns:a16="http://schemas.microsoft.com/office/drawing/2014/main" xmlns="" val="20000"/>
                    </a:ext>
                  </a:extLst>
                </a:gridCol>
                <a:gridCol w="598203">
                  <a:extLst>
                    <a:ext uri="{9D8B030D-6E8A-4147-A177-3AD203B41FA5}">
                      <a16:colId xmlns:a16="http://schemas.microsoft.com/office/drawing/2014/main" xmlns="" val="20001"/>
                    </a:ext>
                  </a:extLst>
                </a:gridCol>
              </a:tblGrid>
              <a:tr h="131898">
                <a:tc>
                  <a:txBody>
                    <a:bodyPr/>
                    <a:lstStyle/>
                    <a:p>
                      <a:pPr marL="0" marR="0" algn="r">
                        <a:spcBef>
                          <a:spcPts val="0"/>
                        </a:spcBef>
                        <a:spcAft>
                          <a:spcPts val="0"/>
                        </a:spcAft>
                      </a:pPr>
                      <a:r>
                        <a:rPr lang="en-US" sz="1200" i="1" dirty="0">
                          <a:solidFill>
                            <a:srgbClr val="000000"/>
                          </a:solidFill>
                          <a:effectLst/>
                          <a:latin typeface="Calibri" panose="020F0502020204030204" pitchFamily="34" charset="0"/>
                          <a:ea typeface="Times New Roman" panose="02020603050405020304" pitchFamily="18" charset="0"/>
                        </a:rPr>
                        <a:t>Base</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i="1" dirty="0">
                          <a:solidFill>
                            <a:srgbClr val="000000"/>
                          </a:solidFill>
                          <a:effectLst/>
                          <a:latin typeface="Calibri" panose="020F0502020204030204" pitchFamily="34" charset="0"/>
                          <a:ea typeface="Times New Roman" panose="02020603050405020304" pitchFamily="18" charset="0"/>
                        </a:rPr>
                        <a:t>n=2263</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31898">
                <a:tc>
                  <a:txBody>
                    <a:bodyPr/>
                    <a:lstStyle/>
                    <a:p>
                      <a:pPr marL="0" marR="0">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rPr>
                        <a:t>AGE*</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18-34</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25%</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35-49</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24%</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50-64</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30%</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65+</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21%</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31898">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rPr>
                        <a:t>GENDER*</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9308">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Male</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49%</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Female</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51%</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31898">
                <a:tc>
                  <a:txBody>
                    <a:bodyPr/>
                    <a:lstStyle/>
                    <a:p>
                      <a:pPr marL="0" marR="0">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rPr>
                        <a:t>EDUCATION*</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Less than high school degree</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8%</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53244">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High school degree to less than 4 year college degree</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58%</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4 year college degree or more</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35%</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90804309"/>
              </p:ext>
            </p:extLst>
          </p:nvPr>
        </p:nvGraphicFramePr>
        <p:xfrm>
          <a:off x="8001000" y="1524000"/>
          <a:ext cx="2937195" cy="2701417"/>
        </p:xfrm>
        <a:graphic>
          <a:graphicData uri="http://schemas.openxmlformats.org/drawingml/2006/table">
            <a:tbl>
              <a:tblPr firstRow="1" firstCol="1" bandRow="1"/>
              <a:tblGrid>
                <a:gridCol w="2338992">
                  <a:extLst>
                    <a:ext uri="{9D8B030D-6E8A-4147-A177-3AD203B41FA5}">
                      <a16:colId xmlns:a16="http://schemas.microsoft.com/office/drawing/2014/main" xmlns="" val="20000"/>
                    </a:ext>
                  </a:extLst>
                </a:gridCol>
                <a:gridCol w="598203">
                  <a:extLst>
                    <a:ext uri="{9D8B030D-6E8A-4147-A177-3AD203B41FA5}">
                      <a16:colId xmlns:a16="http://schemas.microsoft.com/office/drawing/2014/main" xmlns="" val="20001"/>
                    </a:ext>
                  </a:extLst>
                </a:gridCol>
              </a:tblGrid>
              <a:tr h="131898">
                <a:tc>
                  <a:txBody>
                    <a:bodyPr/>
                    <a:lstStyle/>
                    <a:p>
                      <a:pPr marL="0" marR="0" algn="r">
                        <a:spcBef>
                          <a:spcPts val="0"/>
                        </a:spcBef>
                        <a:spcAft>
                          <a:spcPts val="0"/>
                        </a:spcAft>
                      </a:pPr>
                      <a:r>
                        <a:rPr lang="en-US" sz="1200" i="1" dirty="0">
                          <a:solidFill>
                            <a:srgbClr val="000000"/>
                          </a:solidFill>
                          <a:effectLst/>
                          <a:latin typeface="Calibri" panose="020F0502020204030204" pitchFamily="34" charset="0"/>
                          <a:ea typeface="Times New Roman" panose="02020603050405020304" pitchFamily="18" charset="0"/>
                        </a:rPr>
                        <a:t>Base</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i="1" dirty="0">
                          <a:solidFill>
                            <a:srgbClr val="000000"/>
                          </a:solidFill>
                          <a:effectLst/>
                          <a:latin typeface="Calibri" panose="020F0502020204030204" pitchFamily="34" charset="0"/>
                          <a:ea typeface="Times New Roman" panose="02020603050405020304" pitchFamily="18" charset="0"/>
                        </a:rPr>
                        <a:t>n=2263</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31898">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rPr>
                        <a:t>POLITICAL PARTY*</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31898">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Democrat</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37%</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31898">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Republican</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31%</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31898">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Independent</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29%</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31898">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Other</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3%</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31898">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rPr>
                        <a:t>LOCALE</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Urban</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29%</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31898">
                <a:tc>
                  <a:txBody>
                    <a:bodyPr/>
                    <a:lstStyle/>
                    <a:p>
                      <a:pPr marL="0" marR="0">
                        <a:spcBef>
                          <a:spcPts val="0"/>
                        </a:spcBef>
                        <a:spcAft>
                          <a:spcPts val="0"/>
                        </a:spcAft>
                      </a:pPr>
                      <a:r>
                        <a:rPr lang="en-US" sz="1200" dirty="0">
                          <a:solidFill>
                            <a:schemeClr val="tx2"/>
                          </a:solidFill>
                          <a:effectLst/>
                          <a:latin typeface="+mj-lt"/>
                          <a:ea typeface="Times New Roman" panose="02020603050405020304" pitchFamily="18" charset="0"/>
                        </a:rPr>
                        <a:t>Suburban</a:t>
                      </a: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chemeClr val="tx2"/>
                          </a:solidFill>
                          <a:effectLst/>
                          <a:latin typeface="+mj-lt"/>
                          <a:ea typeface="Times New Roman" panose="02020603050405020304" pitchFamily="18" charset="0"/>
                        </a:rPr>
                        <a:t>50%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31898">
                <a:tc>
                  <a:txBody>
                    <a:bodyPr/>
                    <a:lstStyle/>
                    <a:p>
                      <a:pPr marL="0" marR="0">
                        <a:spcBef>
                          <a:spcPts val="0"/>
                        </a:spcBef>
                        <a:spcAft>
                          <a:spcPts val="0"/>
                        </a:spcAft>
                      </a:pPr>
                      <a:r>
                        <a:rPr lang="en-US" sz="1200" dirty="0">
                          <a:solidFill>
                            <a:schemeClr val="tx2"/>
                          </a:solidFill>
                          <a:effectLst/>
                          <a:latin typeface="+mj-lt"/>
                          <a:ea typeface="Times New Roman" panose="02020603050405020304" pitchFamily="18" charset="0"/>
                        </a:rPr>
                        <a:t>Rural</a:t>
                      </a: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chemeClr val="tx2"/>
                          </a:solidFill>
                          <a:effectLst/>
                          <a:latin typeface="+mj-lt"/>
                          <a:ea typeface="Times New Roman" panose="02020603050405020304" pitchFamily="18" charset="0"/>
                        </a:rPr>
                        <a:t>21%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318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2"/>
                          </a:solidFill>
                          <a:effectLst/>
                          <a:latin typeface="+mj-lt"/>
                          <a:ea typeface="Times New Roman" panose="02020603050405020304" pitchFamily="18" charset="0"/>
                        </a:rPr>
                        <a:t>POLITICAL IDEOLOGY*</a:t>
                      </a:r>
                      <a:endParaRPr lang="en-US" sz="1200" dirty="0">
                        <a:solidFill>
                          <a:schemeClr val="tx2"/>
                        </a:solidFill>
                        <a:effectLst/>
                        <a:latin typeface="+mj-lt"/>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solidFill>
                          <a:schemeClr val="tx2"/>
                        </a:solidFill>
                        <a:effectLst/>
                        <a:latin typeface="+mj-lt"/>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318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2"/>
                          </a:solidFill>
                          <a:effectLst/>
                          <a:latin typeface="+mj-lt"/>
                          <a:ea typeface="Times New Roman" panose="02020603050405020304" pitchFamily="18" charset="0"/>
                        </a:rPr>
                        <a:t>Liberal</a:t>
                      </a: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chemeClr val="tx2"/>
                          </a:solidFill>
                          <a:effectLst/>
                          <a:latin typeface="+mj-lt"/>
                          <a:ea typeface="Times New Roman" panose="02020603050405020304" pitchFamily="18" charset="0"/>
                        </a:rPr>
                        <a:t>26%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318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2"/>
                          </a:solidFill>
                          <a:effectLst/>
                          <a:latin typeface="+mj-lt"/>
                          <a:ea typeface="Times New Roman" panose="02020603050405020304" pitchFamily="18" charset="0"/>
                        </a:rPr>
                        <a:t>Moderate</a:t>
                      </a: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chemeClr val="tx2"/>
                          </a:solidFill>
                          <a:effectLst/>
                          <a:latin typeface="+mj-lt"/>
                          <a:ea typeface="Times New Roman" panose="02020603050405020304" pitchFamily="18" charset="0"/>
                        </a:rPr>
                        <a:t>43%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318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2"/>
                          </a:solidFill>
                          <a:effectLst/>
                          <a:latin typeface="+mj-lt"/>
                          <a:ea typeface="Times New Roman" panose="02020603050405020304" pitchFamily="18" charset="0"/>
                        </a:rPr>
                        <a:t>Conservative</a:t>
                      </a: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chemeClr val="tx2"/>
                          </a:solidFill>
                          <a:effectLst/>
                          <a:latin typeface="+mj-lt"/>
                          <a:ea typeface="Times New Roman" panose="02020603050405020304" pitchFamily="18" charset="0"/>
                        </a:rPr>
                        <a:t>31%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39882454"/>
              </p:ext>
            </p:extLst>
          </p:nvPr>
        </p:nvGraphicFramePr>
        <p:xfrm>
          <a:off x="4401222" y="1524000"/>
          <a:ext cx="2937195" cy="1344295"/>
        </p:xfrm>
        <a:graphic>
          <a:graphicData uri="http://schemas.openxmlformats.org/drawingml/2006/table">
            <a:tbl>
              <a:tblPr firstRow="1" firstCol="1" bandRow="1"/>
              <a:tblGrid>
                <a:gridCol w="2338992">
                  <a:extLst>
                    <a:ext uri="{9D8B030D-6E8A-4147-A177-3AD203B41FA5}">
                      <a16:colId xmlns:a16="http://schemas.microsoft.com/office/drawing/2014/main" xmlns="" val="20000"/>
                    </a:ext>
                  </a:extLst>
                </a:gridCol>
                <a:gridCol w="598203">
                  <a:extLst>
                    <a:ext uri="{9D8B030D-6E8A-4147-A177-3AD203B41FA5}">
                      <a16:colId xmlns:a16="http://schemas.microsoft.com/office/drawing/2014/main" xmlns="" val="20001"/>
                    </a:ext>
                  </a:extLst>
                </a:gridCol>
              </a:tblGrid>
              <a:tr h="131898">
                <a:tc>
                  <a:txBody>
                    <a:bodyPr/>
                    <a:lstStyle/>
                    <a:p>
                      <a:pPr marL="0" marR="0" algn="r">
                        <a:spcBef>
                          <a:spcPts val="0"/>
                        </a:spcBef>
                        <a:spcAft>
                          <a:spcPts val="0"/>
                        </a:spcAft>
                      </a:pPr>
                      <a:r>
                        <a:rPr lang="en-US" sz="1200" i="1" dirty="0">
                          <a:solidFill>
                            <a:srgbClr val="000000"/>
                          </a:solidFill>
                          <a:effectLst/>
                          <a:latin typeface="Calibri" panose="020F0502020204030204" pitchFamily="34" charset="0"/>
                          <a:ea typeface="Times New Roman" panose="02020603050405020304" pitchFamily="18" charset="0"/>
                        </a:rPr>
                        <a:t>Base</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i="1" dirty="0">
                          <a:solidFill>
                            <a:srgbClr val="000000"/>
                          </a:solidFill>
                          <a:effectLst/>
                          <a:latin typeface="Calibri" panose="020F0502020204030204" pitchFamily="34" charset="0"/>
                          <a:ea typeface="Times New Roman" panose="02020603050405020304" pitchFamily="18" charset="0"/>
                        </a:rPr>
                        <a:t>n=2263</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31898">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rPr>
                        <a:t>RACE/ETHNICITY*</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31898">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White</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68%</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31898">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Black/African American</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12%</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Hispanic</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13%</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31898">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Asian</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4%</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31898">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Other</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4%</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9" name="Rectangle 8"/>
          <p:cNvSpPr/>
          <p:nvPr/>
        </p:nvSpPr>
        <p:spPr>
          <a:xfrm>
            <a:off x="9469597" y="6477000"/>
            <a:ext cx="1958934" cy="280270"/>
          </a:xfrm>
          <a:prstGeom prst="rect">
            <a:avLst/>
          </a:prstGeom>
        </p:spPr>
        <p:txBody>
          <a:bodyPr wrap="none">
            <a:spAutoFit/>
          </a:bodyPr>
          <a:lstStyle/>
          <a:p>
            <a:pPr>
              <a:lnSpc>
                <a:spcPct val="107000"/>
              </a:lnSpc>
              <a:spcAft>
                <a:spcPts val="800"/>
              </a:spcAft>
            </a:pPr>
            <a:r>
              <a:rPr lang="en-US" sz="1200" dirty="0">
                <a:solidFill>
                  <a:srgbClr val="5F5F5F"/>
                </a:solidFill>
                <a:ea typeface="Calibri" panose="020F0502020204030204" pitchFamily="34" charset="0"/>
              </a:rPr>
              <a:t>*Denotes weighting variable</a:t>
            </a:r>
            <a:endParaRPr lang="en-US" sz="1200" dirty="0">
              <a:solidFill>
                <a:srgbClr val="5F5F5F"/>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12472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295656"/>
            <a:ext cx="10408920" cy="571500"/>
          </a:xfrm>
        </p:spPr>
        <p:txBody>
          <a:bodyPr/>
          <a:lstStyle/>
          <a:p>
            <a:r>
              <a:rPr lang="en-US" sz="3200" dirty="0"/>
              <a:t>2 in 3 voters TODAY say the u.s. economy Is strong</a:t>
            </a:r>
          </a:p>
        </p:txBody>
      </p:sp>
      <p:sp>
        <p:nvSpPr>
          <p:cNvPr id="3" name="Text Placeholder 2"/>
          <p:cNvSpPr>
            <a:spLocks noGrp="1"/>
          </p:cNvSpPr>
          <p:nvPr>
            <p:ph type="body" idx="13"/>
          </p:nvPr>
        </p:nvSpPr>
        <p:spPr>
          <a:xfrm>
            <a:off x="792480" y="883920"/>
            <a:ext cx="10880429" cy="315118"/>
          </a:xfrm>
        </p:spPr>
        <p:txBody>
          <a:bodyPr/>
          <a:lstStyle/>
          <a:p>
            <a:r>
              <a:rPr lang="en-US" dirty="0"/>
              <a:t>1 in 10 categorizes </a:t>
            </a:r>
            <a:r>
              <a:rPr lang="en-US" dirty="0">
                <a:solidFill>
                  <a:srgbClr val="44546A"/>
                </a:solidFill>
              </a:rPr>
              <a:t>the U.S. economy </a:t>
            </a:r>
            <a:r>
              <a:rPr lang="en-US" dirty="0"/>
              <a:t>as very strong while over half say somewhat strong.</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(February n=2148; March n= 2092; April n=2027; May n=2006, June n=2258; July n= 2032;August n=2263)</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I3. How strong do you think the U.S. economy is today?</a:t>
            </a:r>
          </a:p>
        </p:txBody>
      </p:sp>
      <p:sp>
        <p:nvSpPr>
          <p:cNvPr id="15" name="Rectangle 14"/>
          <p:cNvSpPr/>
          <p:nvPr/>
        </p:nvSpPr>
        <p:spPr>
          <a:xfrm>
            <a:off x="4915079" y="1234440"/>
            <a:ext cx="2857321" cy="369332"/>
          </a:xfrm>
          <a:prstGeom prst="rect">
            <a:avLst/>
          </a:prstGeom>
        </p:spPr>
        <p:txBody>
          <a:bodyPr wrap="none">
            <a:spAutoFit/>
          </a:bodyPr>
          <a:lstStyle/>
          <a:p>
            <a:pPr>
              <a:defRPr/>
            </a:pPr>
            <a:r>
              <a:rPr lang="en-US" b="1" kern="0" dirty="0">
                <a:solidFill>
                  <a:srgbClr val="707276"/>
                </a:solidFill>
              </a:rPr>
              <a:t>Strength of the US Economy</a:t>
            </a:r>
          </a:p>
        </p:txBody>
      </p:sp>
      <p:grpSp>
        <p:nvGrpSpPr>
          <p:cNvPr id="12" name="Group 11"/>
          <p:cNvGrpSpPr/>
          <p:nvPr/>
        </p:nvGrpSpPr>
        <p:grpSpPr>
          <a:xfrm>
            <a:off x="2189130" y="1416213"/>
            <a:ext cx="8631270" cy="988786"/>
            <a:chOff x="2189130" y="1416213"/>
            <a:chExt cx="8631270" cy="988786"/>
          </a:xfrm>
        </p:grpSpPr>
        <p:graphicFrame>
          <p:nvGraphicFramePr>
            <p:cNvPr id="18" name="Chart 17"/>
            <p:cNvGraphicFramePr/>
            <p:nvPr>
              <p:extLst/>
            </p:nvPr>
          </p:nvGraphicFramePr>
          <p:xfrm>
            <a:off x="2681246" y="1519724"/>
            <a:ext cx="8139154" cy="885275"/>
          </p:xfrm>
          <a:graphic>
            <a:graphicData uri="http://schemas.openxmlformats.org/drawingml/2006/chart">
              <c:chart xmlns:c="http://schemas.openxmlformats.org/drawingml/2006/chart" xmlns:r="http://schemas.openxmlformats.org/officeDocument/2006/relationships" r:id="rId2"/>
            </a:graphicData>
          </a:graphic>
        </p:graphicFrame>
        <p:sp>
          <p:nvSpPr>
            <p:cNvPr id="20" name="Rounded Rectangle 19"/>
            <p:cNvSpPr/>
            <p:nvPr/>
          </p:nvSpPr>
          <p:spPr>
            <a:xfrm>
              <a:off x="3271364" y="1426426"/>
              <a:ext cx="2331868" cy="38748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A10028"/>
                  </a:solidFill>
                </a:rPr>
                <a:t>39% </a:t>
              </a:r>
              <a:r>
                <a:rPr lang="en-US" sz="1200" b="1" kern="0" dirty="0">
                  <a:solidFill>
                    <a:srgbClr val="A10028"/>
                  </a:solidFill>
                </a:rPr>
                <a:t>say weak</a:t>
              </a:r>
            </a:p>
          </p:txBody>
        </p:sp>
        <p:sp>
          <p:nvSpPr>
            <p:cNvPr id="14" name="Rounded Rectangle 13"/>
            <p:cNvSpPr/>
            <p:nvPr/>
          </p:nvSpPr>
          <p:spPr>
            <a:xfrm>
              <a:off x="7028055" y="1416213"/>
              <a:ext cx="2331868" cy="38748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009DD9"/>
                  </a:solidFill>
                </a:rPr>
                <a:t>61% </a:t>
              </a:r>
              <a:r>
                <a:rPr lang="en-US" sz="1200" b="1" kern="0" dirty="0">
                  <a:solidFill>
                    <a:srgbClr val="009DD9"/>
                  </a:solidFill>
                </a:rPr>
                <a:t>say strong</a:t>
              </a:r>
            </a:p>
          </p:txBody>
        </p:sp>
        <p:sp>
          <p:nvSpPr>
            <p:cNvPr id="7" name="Left Bracket 6"/>
            <p:cNvSpPr/>
            <p:nvPr/>
          </p:nvSpPr>
          <p:spPr>
            <a:xfrm rot="5400000">
              <a:off x="4316845" y="211568"/>
              <a:ext cx="53092" cy="3113227"/>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13" name="Left Bracket 12"/>
            <p:cNvSpPr/>
            <p:nvPr/>
          </p:nvSpPr>
          <p:spPr>
            <a:xfrm rot="5400000">
              <a:off x="8284683" y="-612521"/>
              <a:ext cx="53092" cy="4761405"/>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9" name="Rectangle 8"/>
            <p:cNvSpPr/>
            <p:nvPr/>
          </p:nvSpPr>
          <p:spPr>
            <a:xfrm>
              <a:off x="2189130" y="1831628"/>
              <a:ext cx="525913" cy="369332"/>
            </a:xfrm>
            <a:prstGeom prst="rect">
              <a:avLst/>
            </a:prstGeom>
          </p:spPr>
          <p:txBody>
            <a:bodyPr wrap="none">
              <a:spAutoFit/>
            </a:bodyPr>
            <a:lstStyle/>
            <a:p>
              <a:r>
                <a:rPr lang="en-US" b="1" dirty="0">
                  <a:solidFill>
                    <a:srgbClr val="707276"/>
                  </a:solidFill>
                </a:rPr>
                <a:t>Feb</a:t>
              </a:r>
              <a:endParaRPr lang="en-US" dirty="0">
                <a:solidFill>
                  <a:srgbClr val="5F5F5F"/>
                </a:solidFill>
              </a:endParaRPr>
            </a:p>
          </p:txBody>
        </p:sp>
      </p:grpSp>
      <p:grpSp>
        <p:nvGrpSpPr>
          <p:cNvPr id="16" name="Group 15"/>
          <p:cNvGrpSpPr/>
          <p:nvPr/>
        </p:nvGrpSpPr>
        <p:grpSpPr>
          <a:xfrm>
            <a:off x="2189130" y="2076214"/>
            <a:ext cx="8631270" cy="1013118"/>
            <a:chOff x="2189130" y="2076214"/>
            <a:chExt cx="8631270" cy="1013118"/>
          </a:xfrm>
        </p:grpSpPr>
        <p:graphicFrame>
          <p:nvGraphicFramePr>
            <p:cNvPr id="17" name="Chart 16"/>
            <p:cNvGraphicFramePr/>
            <p:nvPr>
              <p:extLst/>
            </p:nvPr>
          </p:nvGraphicFramePr>
          <p:xfrm>
            <a:off x="2675782" y="2200764"/>
            <a:ext cx="8144618" cy="888568"/>
          </p:xfrm>
          <a:graphic>
            <a:graphicData uri="http://schemas.openxmlformats.org/drawingml/2006/chart">
              <c:chart xmlns:c="http://schemas.openxmlformats.org/drawingml/2006/chart" xmlns:r="http://schemas.openxmlformats.org/officeDocument/2006/relationships" r:id="rId3"/>
            </a:graphicData>
          </a:graphic>
        </p:graphicFrame>
        <p:sp>
          <p:nvSpPr>
            <p:cNvPr id="23" name="Rounded Rectangle 22"/>
            <p:cNvSpPr/>
            <p:nvPr/>
          </p:nvSpPr>
          <p:spPr>
            <a:xfrm>
              <a:off x="7346803" y="2098335"/>
              <a:ext cx="2333433" cy="388922"/>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009DD9"/>
                  </a:solidFill>
                </a:rPr>
                <a:t>63% </a:t>
              </a:r>
              <a:r>
                <a:rPr lang="en-US" sz="1200" b="1" kern="0" dirty="0">
                  <a:solidFill>
                    <a:srgbClr val="009DD9"/>
                  </a:solidFill>
                </a:rPr>
                <a:t>say strong</a:t>
              </a:r>
            </a:p>
          </p:txBody>
        </p:sp>
        <p:sp>
          <p:nvSpPr>
            <p:cNvPr id="19" name="Rounded Rectangle 18"/>
            <p:cNvSpPr/>
            <p:nvPr/>
          </p:nvSpPr>
          <p:spPr>
            <a:xfrm>
              <a:off x="3320996" y="2076214"/>
              <a:ext cx="2333433" cy="388922"/>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A10028"/>
                  </a:solidFill>
                </a:rPr>
                <a:t>37% </a:t>
              </a:r>
              <a:r>
                <a:rPr lang="en-US" sz="1200" b="1" kern="0" dirty="0">
                  <a:solidFill>
                    <a:srgbClr val="A10028"/>
                  </a:solidFill>
                </a:rPr>
                <a:t>say weak</a:t>
              </a:r>
            </a:p>
          </p:txBody>
        </p:sp>
        <p:sp>
          <p:nvSpPr>
            <p:cNvPr id="21" name="Left Bracket 20"/>
            <p:cNvSpPr/>
            <p:nvPr/>
          </p:nvSpPr>
          <p:spPr>
            <a:xfrm rot="5400000">
              <a:off x="4210351" y="986532"/>
              <a:ext cx="53289" cy="2911222"/>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22" name="Left Bracket 21"/>
            <p:cNvSpPr/>
            <p:nvPr/>
          </p:nvSpPr>
          <p:spPr>
            <a:xfrm rot="5400000">
              <a:off x="8165581" y="-57477"/>
              <a:ext cx="53289" cy="4999238"/>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24" name="Rectangle 23"/>
            <p:cNvSpPr/>
            <p:nvPr/>
          </p:nvSpPr>
          <p:spPr>
            <a:xfrm>
              <a:off x="2189130" y="2513210"/>
              <a:ext cx="582211" cy="369332"/>
            </a:xfrm>
            <a:prstGeom prst="rect">
              <a:avLst/>
            </a:prstGeom>
          </p:spPr>
          <p:txBody>
            <a:bodyPr wrap="none">
              <a:spAutoFit/>
            </a:bodyPr>
            <a:lstStyle/>
            <a:p>
              <a:r>
                <a:rPr lang="en-US" b="1" dirty="0">
                  <a:solidFill>
                    <a:srgbClr val="707276"/>
                  </a:solidFill>
                </a:rPr>
                <a:t>Mar</a:t>
              </a:r>
              <a:endParaRPr lang="en-US" dirty="0">
                <a:solidFill>
                  <a:srgbClr val="5F5F5F"/>
                </a:solidFill>
              </a:endParaRPr>
            </a:p>
          </p:txBody>
        </p:sp>
      </p:grpSp>
      <p:grpSp>
        <p:nvGrpSpPr>
          <p:cNvPr id="25" name="Group 24"/>
          <p:cNvGrpSpPr/>
          <p:nvPr/>
        </p:nvGrpSpPr>
        <p:grpSpPr>
          <a:xfrm>
            <a:off x="2189130" y="2729978"/>
            <a:ext cx="8716256" cy="1023910"/>
            <a:chOff x="2189130" y="2729978"/>
            <a:chExt cx="8716256" cy="1023910"/>
          </a:xfrm>
        </p:grpSpPr>
        <p:graphicFrame>
          <p:nvGraphicFramePr>
            <p:cNvPr id="37" name="Chart 36"/>
            <p:cNvGraphicFramePr/>
            <p:nvPr>
              <p:extLst/>
            </p:nvPr>
          </p:nvGraphicFramePr>
          <p:xfrm>
            <a:off x="2700066" y="2867982"/>
            <a:ext cx="8205320" cy="885906"/>
          </p:xfrm>
          <a:graphic>
            <a:graphicData uri="http://schemas.openxmlformats.org/drawingml/2006/chart">
              <c:chart xmlns:c="http://schemas.openxmlformats.org/drawingml/2006/chart" xmlns:r="http://schemas.openxmlformats.org/officeDocument/2006/relationships" r:id="rId4"/>
            </a:graphicData>
          </a:graphic>
        </p:graphicFrame>
        <p:sp>
          <p:nvSpPr>
            <p:cNvPr id="36" name="Rounded Rectangle 35"/>
            <p:cNvSpPr/>
            <p:nvPr/>
          </p:nvSpPr>
          <p:spPr>
            <a:xfrm>
              <a:off x="7356597" y="2750818"/>
              <a:ext cx="2350824" cy="36639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009DD9"/>
                  </a:solidFill>
                </a:rPr>
                <a:t>61% </a:t>
              </a:r>
              <a:r>
                <a:rPr lang="en-US" sz="1200" b="1" kern="0" dirty="0">
                  <a:solidFill>
                    <a:srgbClr val="009DD9"/>
                  </a:solidFill>
                </a:rPr>
                <a:t>say strong</a:t>
              </a:r>
            </a:p>
          </p:txBody>
        </p:sp>
        <p:sp>
          <p:nvSpPr>
            <p:cNvPr id="38" name="Rounded Rectangle 37"/>
            <p:cNvSpPr/>
            <p:nvPr/>
          </p:nvSpPr>
          <p:spPr>
            <a:xfrm>
              <a:off x="3300786" y="2729978"/>
              <a:ext cx="2350824" cy="36639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A10028"/>
                  </a:solidFill>
                </a:rPr>
                <a:t>39% </a:t>
              </a:r>
              <a:r>
                <a:rPr lang="en-US" sz="1200" b="1" kern="0" dirty="0">
                  <a:solidFill>
                    <a:srgbClr val="A10028"/>
                  </a:solidFill>
                </a:rPr>
                <a:t>say weak</a:t>
              </a:r>
            </a:p>
          </p:txBody>
        </p:sp>
        <p:sp>
          <p:nvSpPr>
            <p:cNvPr id="39" name="Left Bracket 38"/>
            <p:cNvSpPr/>
            <p:nvPr/>
          </p:nvSpPr>
          <p:spPr>
            <a:xfrm rot="5400000">
              <a:off x="4336726" y="1551598"/>
              <a:ext cx="50203" cy="3046225"/>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40" name="Left Bracket 39"/>
            <p:cNvSpPr/>
            <p:nvPr/>
          </p:nvSpPr>
          <p:spPr>
            <a:xfrm rot="5400000">
              <a:off x="8312400" y="682201"/>
              <a:ext cx="46762" cy="4781579"/>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35" name="Rectangle 34"/>
            <p:cNvSpPr/>
            <p:nvPr/>
          </p:nvSpPr>
          <p:spPr>
            <a:xfrm>
              <a:off x="2189130" y="3161160"/>
              <a:ext cx="529312" cy="369332"/>
            </a:xfrm>
            <a:prstGeom prst="rect">
              <a:avLst/>
            </a:prstGeom>
          </p:spPr>
          <p:txBody>
            <a:bodyPr wrap="none">
              <a:spAutoFit/>
            </a:bodyPr>
            <a:lstStyle/>
            <a:p>
              <a:r>
                <a:rPr lang="en-US" b="1" dirty="0">
                  <a:solidFill>
                    <a:srgbClr val="707276"/>
                  </a:solidFill>
                </a:rPr>
                <a:t>Apr</a:t>
              </a:r>
              <a:endParaRPr lang="en-US" dirty="0">
                <a:solidFill>
                  <a:srgbClr val="5F5F5F"/>
                </a:solidFill>
              </a:endParaRPr>
            </a:p>
          </p:txBody>
        </p:sp>
      </p:grpSp>
      <p:grpSp>
        <p:nvGrpSpPr>
          <p:cNvPr id="26" name="Group 25"/>
          <p:cNvGrpSpPr/>
          <p:nvPr/>
        </p:nvGrpSpPr>
        <p:grpSpPr>
          <a:xfrm>
            <a:off x="2189130" y="3460367"/>
            <a:ext cx="8725358" cy="1066591"/>
            <a:chOff x="2189130" y="3460367"/>
            <a:chExt cx="8725358" cy="1066591"/>
          </a:xfrm>
        </p:grpSpPr>
        <p:graphicFrame>
          <p:nvGraphicFramePr>
            <p:cNvPr id="42" name="Chart 41"/>
            <p:cNvGraphicFramePr/>
            <p:nvPr>
              <p:extLst/>
            </p:nvPr>
          </p:nvGraphicFramePr>
          <p:xfrm>
            <a:off x="2709168" y="3593653"/>
            <a:ext cx="8205320" cy="933305"/>
          </p:xfrm>
          <a:graphic>
            <a:graphicData uri="http://schemas.openxmlformats.org/drawingml/2006/chart">
              <c:chart xmlns:c="http://schemas.openxmlformats.org/drawingml/2006/chart" xmlns:r="http://schemas.openxmlformats.org/officeDocument/2006/relationships" r:id="rId5"/>
            </a:graphicData>
          </a:graphic>
        </p:graphicFrame>
        <p:sp>
          <p:nvSpPr>
            <p:cNvPr id="43" name="Rounded Rectangle 42"/>
            <p:cNvSpPr/>
            <p:nvPr/>
          </p:nvSpPr>
          <p:spPr>
            <a:xfrm>
              <a:off x="7365699" y="3480494"/>
              <a:ext cx="2350824" cy="35386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009DD9"/>
                  </a:solidFill>
                </a:rPr>
                <a:t>65% </a:t>
              </a:r>
              <a:r>
                <a:rPr lang="en-US" sz="1200" b="1" kern="0" dirty="0">
                  <a:solidFill>
                    <a:srgbClr val="009DD9"/>
                  </a:solidFill>
                </a:rPr>
                <a:t>say strong</a:t>
              </a:r>
            </a:p>
          </p:txBody>
        </p:sp>
        <p:sp>
          <p:nvSpPr>
            <p:cNvPr id="44" name="Rounded Rectangle 43"/>
            <p:cNvSpPr/>
            <p:nvPr/>
          </p:nvSpPr>
          <p:spPr>
            <a:xfrm>
              <a:off x="3309888" y="3460367"/>
              <a:ext cx="2350824" cy="35386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A10028"/>
                  </a:solidFill>
                </a:rPr>
                <a:t>35% </a:t>
              </a:r>
              <a:r>
                <a:rPr lang="en-US" sz="1200" b="1" kern="0" dirty="0">
                  <a:solidFill>
                    <a:srgbClr val="A10028"/>
                  </a:solidFill>
                </a:rPr>
                <a:t>say weak</a:t>
              </a:r>
            </a:p>
          </p:txBody>
        </p:sp>
        <p:sp>
          <p:nvSpPr>
            <p:cNvPr id="45" name="Left Bracket 44"/>
            <p:cNvSpPr/>
            <p:nvPr/>
          </p:nvSpPr>
          <p:spPr>
            <a:xfrm rot="5400000">
              <a:off x="4166200" y="2450690"/>
              <a:ext cx="45165" cy="2681929"/>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46" name="Left Bracket 45"/>
            <p:cNvSpPr/>
            <p:nvPr/>
          </p:nvSpPr>
          <p:spPr>
            <a:xfrm rot="5400000">
              <a:off x="8135446" y="1234380"/>
              <a:ext cx="65533" cy="5134919"/>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47" name="Rectangle 46"/>
            <p:cNvSpPr/>
            <p:nvPr/>
          </p:nvSpPr>
          <p:spPr>
            <a:xfrm>
              <a:off x="2189130" y="3876808"/>
              <a:ext cx="611052" cy="235011"/>
            </a:xfrm>
            <a:prstGeom prst="rect">
              <a:avLst/>
            </a:prstGeom>
          </p:spPr>
          <p:txBody>
            <a:bodyPr wrap="none">
              <a:spAutoFit/>
            </a:bodyPr>
            <a:lstStyle/>
            <a:p>
              <a:r>
                <a:rPr lang="en-US" b="1" dirty="0">
                  <a:solidFill>
                    <a:srgbClr val="707276"/>
                  </a:solidFill>
                </a:rPr>
                <a:t>May</a:t>
              </a:r>
              <a:endParaRPr lang="en-US" dirty="0">
                <a:solidFill>
                  <a:srgbClr val="5F5F5F"/>
                </a:solidFill>
              </a:endParaRPr>
            </a:p>
          </p:txBody>
        </p:sp>
      </p:grpSp>
      <p:grpSp>
        <p:nvGrpSpPr>
          <p:cNvPr id="28" name="Group 27"/>
          <p:cNvGrpSpPr/>
          <p:nvPr/>
        </p:nvGrpSpPr>
        <p:grpSpPr>
          <a:xfrm>
            <a:off x="2189130" y="4844296"/>
            <a:ext cx="8725358" cy="1402296"/>
            <a:chOff x="2189130" y="4844296"/>
            <a:chExt cx="8725358" cy="1402296"/>
          </a:xfrm>
        </p:grpSpPr>
        <p:graphicFrame>
          <p:nvGraphicFramePr>
            <p:cNvPr id="48" name="Chart 47"/>
            <p:cNvGraphicFramePr/>
            <p:nvPr>
              <p:extLst/>
            </p:nvPr>
          </p:nvGraphicFramePr>
          <p:xfrm>
            <a:off x="2708202" y="4886429"/>
            <a:ext cx="8206286" cy="1360163"/>
          </p:xfrm>
          <a:graphic>
            <a:graphicData uri="http://schemas.openxmlformats.org/drawingml/2006/chart">
              <c:chart xmlns:c="http://schemas.openxmlformats.org/drawingml/2006/chart" xmlns:r="http://schemas.openxmlformats.org/officeDocument/2006/relationships" r:id="rId6"/>
            </a:graphicData>
          </a:graphic>
        </p:graphicFrame>
        <p:sp>
          <p:nvSpPr>
            <p:cNvPr id="49" name="Rounded Rectangle 48"/>
            <p:cNvSpPr/>
            <p:nvPr/>
          </p:nvSpPr>
          <p:spPr>
            <a:xfrm>
              <a:off x="7492359" y="4844296"/>
              <a:ext cx="2351101" cy="337426"/>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009DD9"/>
                  </a:solidFill>
                </a:rPr>
                <a:t>62% </a:t>
              </a:r>
              <a:r>
                <a:rPr lang="en-US" sz="1200" b="1" kern="0" dirty="0">
                  <a:solidFill>
                    <a:srgbClr val="009DD9"/>
                  </a:solidFill>
                </a:rPr>
                <a:t>say strong</a:t>
              </a:r>
            </a:p>
          </p:txBody>
        </p:sp>
        <p:sp>
          <p:nvSpPr>
            <p:cNvPr id="50" name="Rounded Rectangle 49"/>
            <p:cNvSpPr/>
            <p:nvPr/>
          </p:nvSpPr>
          <p:spPr>
            <a:xfrm>
              <a:off x="3273561" y="4868151"/>
              <a:ext cx="2351101" cy="337426"/>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A10028"/>
                  </a:solidFill>
                </a:rPr>
                <a:t>38% </a:t>
              </a:r>
              <a:r>
                <a:rPr lang="en-US" sz="1200" b="1" kern="0" dirty="0">
                  <a:solidFill>
                    <a:srgbClr val="A10028"/>
                  </a:solidFill>
                </a:rPr>
                <a:t>say weak</a:t>
              </a:r>
            </a:p>
          </p:txBody>
        </p:sp>
        <p:sp>
          <p:nvSpPr>
            <p:cNvPr id="51" name="Left Bracket 50"/>
            <p:cNvSpPr/>
            <p:nvPr/>
          </p:nvSpPr>
          <p:spPr>
            <a:xfrm rot="5400000">
              <a:off x="4294788" y="3728314"/>
              <a:ext cx="59298" cy="2887138"/>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52" name="Left Bracket 51"/>
            <p:cNvSpPr/>
            <p:nvPr/>
          </p:nvSpPr>
          <p:spPr>
            <a:xfrm rot="5400000">
              <a:off x="8237504" y="2684627"/>
              <a:ext cx="78722" cy="4963176"/>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53" name="Rectangle 52"/>
            <p:cNvSpPr/>
            <p:nvPr/>
          </p:nvSpPr>
          <p:spPr>
            <a:xfrm>
              <a:off x="2189130" y="5223115"/>
              <a:ext cx="745061" cy="369332"/>
            </a:xfrm>
            <a:prstGeom prst="rect">
              <a:avLst/>
            </a:prstGeom>
          </p:spPr>
          <p:txBody>
            <a:bodyPr wrap="square">
              <a:spAutoFit/>
            </a:bodyPr>
            <a:lstStyle/>
            <a:p>
              <a:r>
                <a:rPr lang="en-US" b="1" dirty="0">
                  <a:solidFill>
                    <a:srgbClr val="707276"/>
                  </a:solidFill>
                </a:rPr>
                <a:t>Jul</a:t>
              </a:r>
              <a:endParaRPr lang="en-US" dirty="0">
                <a:solidFill>
                  <a:srgbClr val="5F5F5F"/>
                </a:solidFill>
              </a:endParaRPr>
            </a:p>
          </p:txBody>
        </p:sp>
      </p:grpSp>
      <p:grpSp>
        <p:nvGrpSpPr>
          <p:cNvPr id="27" name="Group 26"/>
          <p:cNvGrpSpPr/>
          <p:nvPr/>
        </p:nvGrpSpPr>
        <p:grpSpPr>
          <a:xfrm>
            <a:off x="2189130" y="4151944"/>
            <a:ext cx="8725358" cy="1112260"/>
            <a:chOff x="2189130" y="4151944"/>
            <a:chExt cx="8725358" cy="1112260"/>
          </a:xfrm>
        </p:grpSpPr>
        <p:graphicFrame>
          <p:nvGraphicFramePr>
            <p:cNvPr id="55" name="Chart 54"/>
            <p:cNvGraphicFramePr/>
            <p:nvPr>
              <p:extLst/>
            </p:nvPr>
          </p:nvGraphicFramePr>
          <p:xfrm>
            <a:off x="2711128" y="4234083"/>
            <a:ext cx="8203360" cy="1030121"/>
          </p:xfrm>
          <a:graphic>
            <a:graphicData uri="http://schemas.openxmlformats.org/drawingml/2006/chart">
              <c:chart xmlns:c="http://schemas.openxmlformats.org/drawingml/2006/chart" xmlns:r="http://schemas.openxmlformats.org/officeDocument/2006/relationships" r:id="rId7"/>
            </a:graphicData>
          </a:graphic>
        </p:graphicFrame>
        <p:sp>
          <p:nvSpPr>
            <p:cNvPr id="56" name="Rounded Rectangle 55"/>
            <p:cNvSpPr/>
            <p:nvPr/>
          </p:nvSpPr>
          <p:spPr>
            <a:xfrm>
              <a:off x="7387533" y="4174459"/>
              <a:ext cx="2360857" cy="367687"/>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009DD9"/>
                  </a:solidFill>
                </a:rPr>
                <a:t>63% </a:t>
              </a:r>
              <a:r>
                <a:rPr lang="en-US" sz="1200" b="1" kern="0" dirty="0">
                  <a:solidFill>
                    <a:srgbClr val="009DD9"/>
                  </a:solidFill>
                </a:rPr>
                <a:t>say strong</a:t>
              </a:r>
            </a:p>
          </p:txBody>
        </p:sp>
        <p:sp>
          <p:nvSpPr>
            <p:cNvPr id="57" name="Rounded Rectangle 56"/>
            <p:cNvSpPr/>
            <p:nvPr/>
          </p:nvSpPr>
          <p:spPr>
            <a:xfrm>
              <a:off x="3314412" y="4151944"/>
              <a:ext cx="2360857" cy="367687"/>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A10028"/>
                  </a:solidFill>
                </a:rPr>
                <a:t>37% </a:t>
              </a:r>
              <a:r>
                <a:rPr lang="en-US" sz="1200" b="1" kern="0" dirty="0">
                  <a:solidFill>
                    <a:srgbClr val="A10028"/>
                  </a:solidFill>
                </a:rPr>
                <a:t>say weak</a:t>
              </a:r>
            </a:p>
          </p:txBody>
        </p:sp>
        <p:sp>
          <p:nvSpPr>
            <p:cNvPr id="58" name="Left Bracket 57"/>
            <p:cNvSpPr/>
            <p:nvPr/>
          </p:nvSpPr>
          <p:spPr>
            <a:xfrm rot="5400000">
              <a:off x="4267620" y="3037763"/>
              <a:ext cx="64616" cy="2899120"/>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59" name="Left Bracket 58"/>
            <p:cNvSpPr/>
            <p:nvPr/>
          </p:nvSpPr>
          <p:spPr>
            <a:xfrm rot="5400000">
              <a:off x="8237112" y="2020263"/>
              <a:ext cx="85782" cy="4983772"/>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60" name="Rectangle 59"/>
            <p:cNvSpPr/>
            <p:nvPr/>
          </p:nvSpPr>
          <p:spPr>
            <a:xfrm>
              <a:off x="2189130" y="4585496"/>
              <a:ext cx="748153" cy="374154"/>
            </a:xfrm>
            <a:prstGeom prst="rect">
              <a:avLst/>
            </a:prstGeom>
          </p:spPr>
          <p:txBody>
            <a:bodyPr wrap="square">
              <a:spAutoFit/>
            </a:bodyPr>
            <a:lstStyle/>
            <a:p>
              <a:r>
                <a:rPr lang="en-US" b="1" dirty="0">
                  <a:solidFill>
                    <a:srgbClr val="707276"/>
                  </a:solidFill>
                </a:rPr>
                <a:t>Jun</a:t>
              </a:r>
              <a:endParaRPr lang="en-US" dirty="0">
                <a:solidFill>
                  <a:srgbClr val="5F5F5F"/>
                </a:solidFill>
              </a:endParaRPr>
            </a:p>
          </p:txBody>
        </p:sp>
      </p:grpSp>
      <p:grpSp>
        <p:nvGrpSpPr>
          <p:cNvPr id="29" name="Group 28"/>
          <p:cNvGrpSpPr/>
          <p:nvPr/>
        </p:nvGrpSpPr>
        <p:grpSpPr>
          <a:xfrm>
            <a:off x="2189130" y="5454385"/>
            <a:ext cx="8685595" cy="1402296"/>
            <a:chOff x="2189130" y="5454385"/>
            <a:chExt cx="8685595" cy="1402296"/>
          </a:xfrm>
        </p:grpSpPr>
        <p:graphicFrame>
          <p:nvGraphicFramePr>
            <p:cNvPr id="63" name="Chart 62"/>
            <p:cNvGraphicFramePr/>
            <p:nvPr>
              <p:extLst/>
            </p:nvPr>
          </p:nvGraphicFramePr>
          <p:xfrm>
            <a:off x="2668439" y="5496518"/>
            <a:ext cx="8206286" cy="1360163"/>
          </p:xfrm>
          <a:graphic>
            <a:graphicData uri="http://schemas.openxmlformats.org/drawingml/2006/chart">
              <c:chart xmlns:c="http://schemas.openxmlformats.org/drawingml/2006/chart" xmlns:r="http://schemas.openxmlformats.org/officeDocument/2006/relationships" r:id="rId8"/>
            </a:graphicData>
          </a:graphic>
        </p:graphicFrame>
        <p:sp>
          <p:nvSpPr>
            <p:cNvPr id="64" name="Rounded Rectangle 63"/>
            <p:cNvSpPr/>
            <p:nvPr/>
          </p:nvSpPr>
          <p:spPr>
            <a:xfrm>
              <a:off x="7452596" y="5454385"/>
              <a:ext cx="2351101" cy="337426"/>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009DD9"/>
                  </a:solidFill>
                </a:rPr>
                <a:t>66% </a:t>
              </a:r>
              <a:r>
                <a:rPr lang="en-US" sz="1200" b="1" kern="0" dirty="0">
                  <a:solidFill>
                    <a:srgbClr val="009DD9"/>
                  </a:solidFill>
                </a:rPr>
                <a:t>say strong</a:t>
              </a:r>
            </a:p>
          </p:txBody>
        </p:sp>
        <p:sp>
          <p:nvSpPr>
            <p:cNvPr id="65" name="Rounded Rectangle 64"/>
            <p:cNvSpPr/>
            <p:nvPr/>
          </p:nvSpPr>
          <p:spPr>
            <a:xfrm>
              <a:off x="3233798" y="5478240"/>
              <a:ext cx="2351101" cy="337426"/>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A10028"/>
                  </a:solidFill>
                </a:rPr>
                <a:t>34% </a:t>
              </a:r>
              <a:r>
                <a:rPr lang="en-US" sz="1200" b="1" kern="0" dirty="0">
                  <a:solidFill>
                    <a:srgbClr val="A10028"/>
                  </a:solidFill>
                </a:rPr>
                <a:t>say weak</a:t>
              </a:r>
            </a:p>
          </p:txBody>
        </p:sp>
        <p:sp>
          <p:nvSpPr>
            <p:cNvPr id="66" name="Left Bracket 65"/>
            <p:cNvSpPr/>
            <p:nvPr/>
          </p:nvSpPr>
          <p:spPr>
            <a:xfrm rot="5400000">
              <a:off x="4255025" y="4338403"/>
              <a:ext cx="59298" cy="2887138"/>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67" name="Left Bracket 66"/>
            <p:cNvSpPr/>
            <p:nvPr/>
          </p:nvSpPr>
          <p:spPr>
            <a:xfrm rot="5400000">
              <a:off x="8197741" y="3294716"/>
              <a:ext cx="78722" cy="4963176"/>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68" name="Rectangle 67"/>
            <p:cNvSpPr/>
            <p:nvPr/>
          </p:nvSpPr>
          <p:spPr>
            <a:xfrm>
              <a:off x="2189130" y="5833204"/>
              <a:ext cx="745061" cy="369332"/>
            </a:xfrm>
            <a:prstGeom prst="rect">
              <a:avLst/>
            </a:prstGeom>
          </p:spPr>
          <p:txBody>
            <a:bodyPr wrap="square">
              <a:spAutoFit/>
            </a:bodyPr>
            <a:lstStyle/>
            <a:p>
              <a:r>
                <a:rPr lang="en-US" b="1" dirty="0">
                  <a:solidFill>
                    <a:srgbClr val="707276"/>
                  </a:solidFill>
                </a:rPr>
                <a:t>Aug</a:t>
              </a:r>
              <a:endParaRPr lang="en-US" dirty="0">
                <a:solidFill>
                  <a:srgbClr val="5F5F5F"/>
                </a:solidFill>
              </a:endParaRPr>
            </a:p>
          </p:txBody>
        </p:sp>
      </p:grpSp>
    </p:spTree>
    <p:extLst>
      <p:ext uri="{BB962C8B-B14F-4D97-AF65-F5344CB8AC3E}">
        <p14:creationId xmlns:p14="http://schemas.microsoft.com/office/powerpoint/2010/main" val="2691443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76656"/>
            <a:ext cx="10207369" cy="571500"/>
          </a:xfrm>
        </p:spPr>
        <p:txBody>
          <a:bodyPr/>
          <a:lstStyle/>
          <a:p>
            <a:r>
              <a:rPr lang="en-US" sz="3200" dirty="0"/>
              <a:t>Majority of voters see their Financial</a:t>
            </a:r>
            <a:r>
              <a:rPr lang="en-US" sz="3200" dirty="0">
                <a:solidFill>
                  <a:srgbClr val="FF0000"/>
                </a:solidFill>
              </a:rPr>
              <a:t> </a:t>
            </a:r>
            <a:r>
              <a:rPr lang="en-US" sz="3200" dirty="0"/>
              <a:t>situation as being steady or improving</a:t>
            </a:r>
          </a:p>
        </p:txBody>
      </p:sp>
      <p:sp>
        <p:nvSpPr>
          <p:cNvPr id="3" name="Text Placeholder 2"/>
          <p:cNvSpPr>
            <a:spLocks noGrp="1"/>
          </p:cNvSpPr>
          <p:nvPr>
            <p:ph type="body" idx="13"/>
          </p:nvPr>
        </p:nvSpPr>
        <p:spPr/>
        <p:txBody>
          <a:bodyPr/>
          <a:lstStyle/>
          <a:p>
            <a:r>
              <a:rPr lang="en-US" dirty="0"/>
              <a:t>Over a quarter of voters say it is improving, less than a quarter say it is deteriorating, and 2 in 5 voters believe they are just as well off.</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(n=2263)</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I4. Would you say that your personal financial situation is improving or getting worse?</a:t>
            </a:r>
          </a:p>
        </p:txBody>
      </p:sp>
      <p:graphicFrame>
        <p:nvGraphicFramePr>
          <p:cNvPr id="5" name="Chart 4"/>
          <p:cNvGraphicFramePr/>
          <p:nvPr>
            <p:extLst/>
          </p:nvPr>
        </p:nvGraphicFramePr>
        <p:xfrm>
          <a:off x="4267200" y="2588674"/>
          <a:ext cx="6275158" cy="3784694"/>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324600" y="2893474"/>
            <a:ext cx="1159292" cy="369332"/>
          </a:xfrm>
          <a:prstGeom prst="rect">
            <a:avLst/>
          </a:prstGeom>
        </p:spPr>
        <p:txBody>
          <a:bodyPr wrap="none">
            <a:spAutoFit/>
          </a:bodyPr>
          <a:lstStyle/>
          <a:p>
            <a:pPr>
              <a:defRPr/>
            </a:pPr>
            <a:r>
              <a:rPr lang="en-US" b="1" kern="0" dirty="0">
                <a:solidFill>
                  <a:srgbClr val="009DD9"/>
                </a:solidFill>
              </a:rPr>
              <a:t>Improving</a:t>
            </a:r>
          </a:p>
        </p:txBody>
      </p:sp>
      <p:sp>
        <p:nvSpPr>
          <p:cNvPr id="7" name="Rectangle 6"/>
          <p:cNvSpPr/>
          <p:nvPr/>
        </p:nvSpPr>
        <p:spPr>
          <a:xfrm>
            <a:off x="3277300" y="2187076"/>
            <a:ext cx="4780476" cy="369332"/>
          </a:xfrm>
          <a:prstGeom prst="rect">
            <a:avLst/>
          </a:prstGeom>
        </p:spPr>
        <p:txBody>
          <a:bodyPr wrap="none">
            <a:spAutoFit/>
          </a:bodyPr>
          <a:lstStyle/>
          <a:p>
            <a:pPr algn="ctr" defTabSz="457200">
              <a:defRPr/>
            </a:pPr>
            <a:r>
              <a:rPr lang="en-US" b="1" kern="0" dirty="0">
                <a:solidFill>
                  <a:srgbClr val="707276"/>
                </a:solidFill>
              </a:rPr>
              <a:t>Voters’ say their personal financial situation is…</a:t>
            </a:r>
          </a:p>
        </p:txBody>
      </p:sp>
    </p:spTree>
    <p:extLst>
      <p:ext uri="{BB962C8B-B14F-4D97-AF65-F5344CB8AC3E}">
        <p14:creationId xmlns:p14="http://schemas.microsoft.com/office/powerpoint/2010/main" val="3450357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76656"/>
            <a:ext cx="10207369" cy="571500"/>
          </a:xfrm>
        </p:spPr>
        <p:txBody>
          <a:bodyPr/>
          <a:lstStyle/>
          <a:p>
            <a:r>
              <a:rPr lang="en-US" sz="3200" dirty="0"/>
              <a:t>Plurality of voters see president trump’s policies AS helping economic improvement</a:t>
            </a:r>
          </a:p>
        </p:txBody>
      </p:sp>
      <p:sp>
        <p:nvSpPr>
          <p:cNvPr id="3" name="Text Placeholder 2"/>
          <p:cNvSpPr>
            <a:spLocks noGrp="1"/>
          </p:cNvSpPr>
          <p:nvPr>
            <p:ph type="body" idx="13"/>
          </p:nvPr>
        </p:nvSpPr>
        <p:spPr/>
        <p:txBody>
          <a:bodyPr/>
          <a:lstStyle/>
          <a:p>
            <a:r>
              <a:rPr lang="en-US" dirty="0"/>
              <a:t>By comparison less than 1 in 5 believe the President’s positions and polices have hurt economic development, while 4 in 10 believe they’ve had no impact.</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(n=2263)</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I5. he United States economy has added over 1 million jobs and the stock market has climbed to record highs in the last 9 months. Do you think President Trump's positions and policies have helped, hurt, or had no effect on this economic improvement?</a:t>
            </a:r>
          </a:p>
        </p:txBody>
      </p:sp>
      <p:graphicFrame>
        <p:nvGraphicFramePr>
          <p:cNvPr id="5" name="Chart 4"/>
          <p:cNvGraphicFramePr/>
          <p:nvPr>
            <p:extLst/>
          </p:nvPr>
        </p:nvGraphicFramePr>
        <p:xfrm>
          <a:off x="4267200" y="2588674"/>
          <a:ext cx="6275158" cy="3784694"/>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2757135" y="2187076"/>
            <a:ext cx="5820824" cy="369332"/>
          </a:xfrm>
          <a:prstGeom prst="rect">
            <a:avLst/>
          </a:prstGeom>
        </p:spPr>
        <p:txBody>
          <a:bodyPr wrap="none">
            <a:spAutoFit/>
          </a:bodyPr>
          <a:lstStyle/>
          <a:p>
            <a:pPr algn="ctr" defTabSz="457200">
              <a:defRPr/>
            </a:pPr>
            <a:r>
              <a:rPr lang="en-US" b="1" kern="0" dirty="0">
                <a:solidFill>
                  <a:srgbClr val="707276"/>
                </a:solidFill>
              </a:rPr>
              <a:t>Voters say President Trump’s positions and policies have…</a:t>
            </a:r>
          </a:p>
        </p:txBody>
      </p:sp>
      <p:sp>
        <p:nvSpPr>
          <p:cNvPr id="9" name="Rectangle 8"/>
          <p:cNvSpPr/>
          <p:nvPr/>
        </p:nvSpPr>
        <p:spPr>
          <a:xfrm>
            <a:off x="6324600" y="5242812"/>
            <a:ext cx="1067921" cy="369332"/>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800" b="1" kern="0" dirty="0">
                <a:solidFill>
                  <a:srgbClr val="5F5F5F">
                    <a:lumMod val="60000"/>
                    <a:lumOff val="40000"/>
                  </a:srgbClr>
                </a:solidFill>
              </a:rPr>
              <a:t>No effect</a:t>
            </a:r>
          </a:p>
        </p:txBody>
      </p:sp>
      <p:sp>
        <p:nvSpPr>
          <p:cNvPr id="10" name="Rectangle 9"/>
          <p:cNvSpPr/>
          <p:nvPr/>
        </p:nvSpPr>
        <p:spPr>
          <a:xfrm>
            <a:off x="6232694" y="3341326"/>
            <a:ext cx="864339" cy="369332"/>
          </a:xfrm>
          <a:prstGeom prst="rect">
            <a:avLst/>
          </a:prstGeom>
        </p:spPr>
        <p:txBody>
          <a:bodyPr wrap="none">
            <a:spAutoFit/>
          </a:bodyPr>
          <a:lstStyle/>
          <a:p>
            <a:pPr>
              <a:defRPr/>
            </a:pPr>
            <a:r>
              <a:rPr lang="en-US" b="1" kern="0" dirty="0">
                <a:solidFill>
                  <a:srgbClr val="009DD9"/>
                </a:solidFill>
              </a:rPr>
              <a:t>Helped</a:t>
            </a:r>
          </a:p>
        </p:txBody>
      </p:sp>
      <p:sp>
        <p:nvSpPr>
          <p:cNvPr id="11" name="Rectangle 10"/>
          <p:cNvSpPr/>
          <p:nvPr/>
        </p:nvSpPr>
        <p:spPr>
          <a:xfrm>
            <a:off x="6324600" y="4319482"/>
            <a:ext cx="615874" cy="369332"/>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800" b="1" kern="0" dirty="0">
                <a:solidFill>
                  <a:srgbClr val="A10028"/>
                </a:solidFill>
              </a:rPr>
              <a:t>Hurt</a:t>
            </a:r>
          </a:p>
        </p:txBody>
      </p:sp>
    </p:spTree>
    <p:extLst>
      <p:ext uri="{BB962C8B-B14F-4D97-AF65-F5344CB8AC3E}">
        <p14:creationId xmlns:p14="http://schemas.microsoft.com/office/powerpoint/2010/main" val="3539877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9DD9"/>
        </a:solidFill>
        <a:effectLst/>
      </p:bgPr>
    </p:bg>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8"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2773436"/>
            <a:ext cx="5334000" cy="1311128"/>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algn="ctr"/>
            <a:r>
              <a:rPr lang="en-US" sz="3600" dirty="0">
                <a:solidFill>
                  <a:srgbClr val="7FBA00"/>
                </a:solidFill>
                <a:latin typeface="Segoe UI" panose="020B0502040204020203" pitchFamily="34" charset="0"/>
                <a:cs typeface="Segoe UI" panose="020B0502040204020203" pitchFamily="34" charset="0"/>
              </a:rPr>
              <a:t>Mood of the country</a:t>
            </a:r>
          </a:p>
        </p:txBody>
      </p:sp>
    </p:spTree>
    <p:extLst>
      <p:ext uri="{BB962C8B-B14F-4D97-AF65-F5344CB8AC3E}">
        <p14:creationId xmlns:p14="http://schemas.microsoft.com/office/powerpoint/2010/main" val="2535274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15362"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25589" y="1589"/>
                        <a:ext cx="1587" cy="1587"/>
                      </a:xfrm>
                      <a:prstGeom prst="rect">
                        <a:avLst/>
                      </a:prstGeom>
                    </p:spPr>
                  </p:pic>
                </p:oleObj>
              </mc:Fallback>
            </mc:AlternateContent>
          </a:graphicData>
        </a:graphic>
      </p:graphicFrame>
      <p:sp>
        <p:nvSpPr>
          <p:cNvPr id="6" name="Title 5"/>
          <p:cNvSpPr>
            <a:spLocks noGrp="1"/>
          </p:cNvSpPr>
          <p:nvPr>
            <p:ph type="title"/>
          </p:nvPr>
        </p:nvSpPr>
        <p:spPr>
          <a:xfrm>
            <a:off x="792480" y="676656"/>
            <a:ext cx="10123568" cy="571500"/>
          </a:xfrm>
        </p:spPr>
        <p:txBody>
          <a:bodyPr/>
          <a:lstStyle/>
          <a:p>
            <a:r>
              <a:rPr lang="en-US" sz="3200" dirty="0">
                <a:solidFill>
                  <a:schemeClr val="tx1"/>
                </a:solidFill>
              </a:rPr>
              <a:t>Trump approval holding; REPUBLICANS continue to stick with the President</a:t>
            </a:r>
          </a:p>
        </p:txBody>
      </p:sp>
      <p:sp>
        <p:nvSpPr>
          <p:cNvPr id="243" name="Text Placeholder 6"/>
          <p:cNvSpPr>
            <a:spLocks noGrp="1"/>
          </p:cNvSpPr>
          <p:nvPr>
            <p:ph type="body" idx="13"/>
          </p:nvPr>
        </p:nvSpPr>
        <p:spPr>
          <a:xfrm>
            <a:off x="792481" y="1280160"/>
            <a:ext cx="10256520" cy="315118"/>
          </a:xfrm>
        </p:spPr>
        <p:txBody>
          <a:bodyPr/>
          <a:lstStyle/>
          <a:p>
            <a:r>
              <a:rPr lang="en-US" dirty="0"/>
              <a:t>As seen in July, roughly 2 in 5 registered voters say they have a favorable view of the President, while 43% approve of the job he is doing.</a:t>
            </a:r>
          </a:p>
        </p:txBody>
      </p:sp>
      <p:sp>
        <p:nvSpPr>
          <p:cNvPr id="8" name="Text Placeholder 7"/>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(February n=2148; March n= 2092; April n=2027, May n=2006, June n=2258, July n=2032, August n=2263)</a:t>
            </a:r>
          </a:p>
          <a:p>
            <a:r>
              <a:rPr lang="en-US" dirty="0">
                <a:solidFill>
                  <a:srgbClr val="262626"/>
                </a:solidFill>
                <a:ea typeface="MS Mincho" panose="02020609040205080304" pitchFamily="49" charset="-128"/>
              </a:rPr>
              <a:t>M3. Do you approve or disapprove of the job Donald Trump is doing as President of the United States?</a:t>
            </a:r>
          </a:p>
          <a:p>
            <a:r>
              <a:rPr lang="en-US" dirty="0">
                <a:solidFill>
                  <a:srgbClr val="262626"/>
                </a:solidFill>
                <a:ea typeface="MS Mincho" panose="02020609040205080304" pitchFamily="49" charset="-128"/>
              </a:rPr>
              <a:t>F1. Now we will show you some names. Please indicate if you have a favorable or unfavorable view of that person - or if you've never heard of them.</a:t>
            </a:r>
          </a:p>
        </p:txBody>
      </p:sp>
      <p:sp>
        <p:nvSpPr>
          <p:cNvPr id="251" name="Rectangle 250"/>
          <p:cNvSpPr/>
          <p:nvPr/>
        </p:nvSpPr>
        <p:spPr>
          <a:xfrm>
            <a:off x="9832576" y="3284808"/>
            <a:ext cx="2266363" cy="1056431"/>
          </a:xfrm>
          <a:prstGeom prst="rect">
            <a:avLst/>
          </a:prstGeom>
          <a:ln>
            <a:solidFill>
              <a:srgbClr val="44546A"/>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1400" kern="0" dirty="0">
                <a:solidFill>
                  <a:srgbClr val="5F5F5F"/>
                </a:solidFill>
              </a:rPr>
              <a:t>Those approving of President Trump are most often Republicans (81%) and Trump voters (88%).</a:t>
            </a:r>
          </a:p>
        </p:txBody>
      </p:sp>
      <p:sp>
        <p:nvSpPr>
          <p:cNvPr id="364" name="Rectangle 363"/>
          <p:cNvSpPr/>
          <p:nvPr/>
        </p:nvSpPr>
        <p:spPr>
          <a:xfrm>
            <a:off x="9848127" y="2824493"/>
            <a:ext cx="1067921" cy="400110"/>
          </a:xfrm>
          <a:prstGeom prst="rect">
            <a:avLst/>
          </a:prstGeom>
        </p:spPr>
        <p:txBody>
          <a:bodyPr wrap="none">
            <a:spAutoFit/>
          </a:bodyPr>
          <a:lstStyle/>
          <a:p>
            <a:pPr>
              <a:defRPr/>
            </a:pPr>
            <a:r>
              <a:rPr lang="en-US" sz="2000" b="1" kern="0" dirty="0">
                <a:solidFill>
                  <a:srgbClr val="009DD9"/>
                </a:solidFill>
              </a:rPr>
              <a:t>approve</a:t>
            </a:r>
            <a:endParaRPr lang="en-US" sz="2000" kern="0" dirty="0">
              <a:solidFill>
                <a:srgbClr val="009DD9"/>
              </a:solidFill>
            </a:endParaRPr>
          </a:p>
        </p:txBody>
      </p:sp>
      <p:sp>
        <p:nvSpPr>
          <p:cNvPr id="366" name="Rectangle 365"/>
          <p:cNvSpPr/>
          <p:nvPr/>
        </p:nvSpPr>
        <p:spPr>
          <a:xfrm>
            <a:off x="9832576" y="4610046"/>
            <a:ext cx="1370888" cy="400110"/>
          </a:xfrm>
          <a:prstGeom prst="rect">
            <a:avLst/>
          </a:prstGeom>
        </p:spPr>
        <p:txBody>
          <a:bodyPr wrap="none">
            <a:spAutoFit/>
          </a:bodyPr>
          <a:lstStyle/>
          <a:p>
            <a:pPr>
              <a:defRPr/>
            </a:pPr>
            <a:r>
              <a:rPr lang="en-US" sz="2000" b="1" kern="0" dirty="0">
                <a:solidFill>
                  <a:srgbClr val="C00000"/>
                </a:solidFill>
              </a:rPr>
              <a:t>disapprove</a:t>
            </a:r>
            <a:endParaRPr lang="en-US" sz="2000" kern="0" dirty="0">
              <a:solidFill>
                <a:srgbClr val="C00000"/>
              </a:solidFill>
            </a:endParaRPr>
          </a:p>
        </p:txBody>
      </p:sp>
      <p:sp>
        <p:nvSpPr>
          <p:cNvPr id="483" name="Rectangle 482"/>
          <p:cNvSpPr/>
          <p:nvPr/>
        </p:nvSpPr>
        <p:spPr>
          <a:xfrm>
            <a:off x="4183431" y="3151933"/>
            <a:ext cx="1095172" cy="369332"/>
          </a:xfrm>
          <a:prstGeom prst="rect">
            <a:avLst/>
          </a:prstGeom>
        </p:spPr>
        <p:txBody>
          <a:bodyPr wrap="none">
            <a:spAutoFit/>
          </a:bodyPr>
          <a:lstStyle/>
          <a:p>
            <a:pPr>
              <a:defRPr/>
            </a:pPr>
            <a:r>
              <a:rPr lang="en-US" b="1" kern="0" dirty="0">
                <a:solidFill>
                  <a:srgbClr val="009DD9"/>
                </a:solidFill>
              </a:rPr>
              <a:t>favorable</a:t>
            </a:r>
          </a:p>
        </p:txBody>
      </p:sp>
      <p:sp>
        <p:nvSpPr>
          <p:cNvPr id="485" name="Rectangle 484"/>
          <p:cNvSpPr/>
          <p:nvPr/>
        </p:nvSpPr>
        <p:spPr>
          <a:xfrm>
            <a:off x="4183431" y="4538605"/>
            <a:ext cx="1342034" cy="369332"/>
          </a:xfrm>
          <a:prstGeom prst="rect">
            <a:avLst/>
          </a:prstGeom>
        </p:spPr>
        <p:txBody>
          <a:bodyPr wrap="none">
            <a:spAutoFit/>
          </a:bodyPr>
          <a:lstStyle/>
          <a:p>
            <a:pPr>
              <a:defRPr/>
            </a:pPr>
            <a:r>
              <a:rPr lang="en-US" b="1" kern="0" dirty="0">
                <a:solidFill>
                  <a:srgbClr val="C00000"/>
                </a:solidFill>
              </a:rPr>
              <a:t>unfavorable</a:t>
            </a:r>
            <a:endParaRPr lang="en-US" kern="0" dirty="0">
              <a:solidFill>
                <a:srgbClr val="C00000"/>
              </a:solidFill>
            </a:endParaRPr>
          </a:p>
        </p:txBody>
      </p:sp>
      <p:sp>
        <p:nvSpPr>
          <p:cNvPr id="486" name="Rectangle 485"/>
          <p:cNvSpPr/>
          <p:nvPr/>
        </p:nvSpPr>
        <p:spPr>
          <a:xfrm>
            <a:off x="4198982" y="5052682"/>
            <a:ext cx="2659018" cy="584775"/>
          </a:xfrm>
          <a:prstGeom prst="rect">
            <a:avLst/>
          </a:prstGeom>
          <a:noFill/>
        </p:spPr>
        <p:txBody>
          <a:bodyPr wrap="square" lIns="91440" tIns="45720" rIns="91440" bIns="45720">
            <a:spAutoFit/>
          </a:bodyPr>
          <a:lstStyle/>
          <a:p>
            <a:pPr>
              <a:defRPr/>
            </a:pPr>
            <a:r>
              <a:rPr lang="en-US" sz="1600" b="1" kern="0" dirty="0">
                <a:ln w="10160">
                  <a:noFill/>
                  <a:prstDash val="solid"/>
                </a:ln>
                <a:solidFill>
                  <a:srgbClr val="000000"/>
                </a:solidFill>
              </a:rPr>
              <a:t>no opinion/</a:t>
            </a:r>
            <a:br>
              <a:rPr lang="en-US" sz="1600" b="1" kern="0" dirty="0">
                <a:ln w="10160">
                  <a:noFill/>
                  <a:prstDash val="solid"/>
                </a:ln>
                <a:solidFill>
                  <a:srgbClr val="000000"/>
                </a:solidFill>
              </a:rPr>
            </a:br>
            <a:r>
              <a:rPr lang="en-US" sz="1600" b="1" kern="0" dirty="0">
                <a:ln w="10160">
                  <a:noFill/>
                  <a:prstDash val="solid"/>
                </a:ln>
                <a:solidFill>
                  <a:srgbClr val="000000"/>
                </a:solidFill>
              </a:rPr>
              <a:t>never heard of</a:t>
            </a:r>
          </a:p>
        </p:txBody>
      </p:sp>
      <p:graphicFrame>
        <p:nvGraphicFramePr>
          <p:cNvPr id="245" name="Chart 244"/>
          <p:cNvGraphicFramePr/>
          <p:nvPr>
            <p:extLst/>
          </p:nvPr>
        </p:nvGraphicFramePr>
        <p:xfrm>
          <a:off x="294016" y="2553398"/>
          <a:ext cx="4059307" cy="362472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0" name="Chart 249"/>
          <p:cNvGraphicFramePr/>
          <p:nvPr>
            <p:extLst/>
          </p:nvPr>
        </p:nvGraphicFramePr>
        <p:xfrm>
          <a:off x="5954415" y="2620792"/>
          <a:ext cx="4059307" cy="3624726"/>
        </p:xfrm>
        <a:graphic>
          <a:graphicData uri="http://schemas.openxmlformats.org/drawingml/2006/chart">
            <c:chart xmlns:c="http://schemas.openxmlformats.org/drawingml/2006/chart" xmlns:r="http://schemas.openxmlformats.org/officeDocument/2006/relationships" r:id="rId7"/>
          </a:graphicData>
        </a:graphic>
      </p:graphicFrame>
      <p:sp>
        <p:nvSpPr>
          <p:cNvPr id="3" name="Rectangle 2"/>
          <p:cNvSpPr/>
          <p:nvPr/>
        </p:nvSpPr>
        <p:spPr>
          <a:xfrm>
            <a:off x="777240" y="2221468"/>
            <a:ext cx="3632726" cy="369332"/>
          </a:xfrm>
          <a:prstGeom prst="rect">
            <a:avLst/>
          </a:prstGeom>
        </p:spPr>
        <p:txBody>
          <a:bodyPr wrap="none">
            <a:spAutoFit/>
          </a:bodyPr>
          <a:lstStyle/>
          <a:p>
            <a:pPr algn="ctr" defTabSz="457200">
              <a:defRPr/>
            </a:pPr>
            <a:r>
              <a:rPr lang="en-US" b="1" kern="0" dirty="0">
                <a:solidFill>
                  <a:srgbClr val="707276"/>
                </a:solidFill>
              </a:rPr>
              <a:t>Voters’ view of President Trump is…</a:t>
            </a:r>
          </a:p>
        </p:txBody>
      </p:sp>
      <p:sp>
        <p:nvSpPr>
          <p:cNvPr id="21" name="Rectangle 20"/>
          <p:cNvSpPr/>
          <p:nvPr/>
        </p:nvSpPr>
        <p:spPr>
          <a:xfrm>
            <a:off x="5596339" y="2221468"/>
            <a:ext cx="5237332" cy="369332"/>
          </a:xfrm>
          <a:prstGeom prst="rect">
            <a:avLst/>
          </a:prstGeom>
        </p:spPr>
        <p:txBody>
          <a:bodyPr wrap="none">
            <a:spAutoFit/>
          </a:bodyPr>
          <a:lstStyle/>
          <a:p>
            <a:pPr algn="ctr" defTabSz="457200">
              <a:defRPr/>
            </a:pPr>
            <a:r>
              <a:rPr lang="en-US" b="1" kern="0" dirty="0">
                <a:solidFill>
                  <a:srgbClr val="707276"/>
                </a:solidFill>
              </a:rPr>
              <a:t>Looking at the job President Trump is doing, voters…</a:t>
            </a:r>
          </a:p>
        </p:txBody>
      </p:sp>
      <p:sp>
        <p:nvSpPr>
          <p:cNvPr id="22" name="Rectangle 21"/>
          <p:cNvSpPr/>
          <p:nvPr/>
        </p:nvSpPr>
        <p:spPr>
          <a:xfrm>
            <a:off x="9848127" y="5086530"/>
            <a:ext cx="2266363" cy="1072724"/>
          </a:xfrm>
          <a:prstGeom prst="rect">
            <a:avLst/>
          </a:prstGeom>
          <a:ln>
            <a:solidFill>
              <a:srgbClr val="44546A"/>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1400" kern="0" dirty="0">
                <a:solidFill>
                  <a:srgbClr val="5F5F5F"/>
                </a:solidFill>
              </a:rPr>
              <a:t>Those most commonly disapproving are Democrats (87%), African Americans (87%) and Clinton voters (93%).</a:t>
            </a:r>
          </a:p>
        </p:txBody>
      </p:sp>
    </p:spTree>
    <p:extLst>
      <p:ext uri="{BB962C8B-B14F-4D97-AF65-F5344CB8AC3E}">
        <p14:creationId xmlns:p14="http://schemas.microsoft.com/office/powerpoint/2010/main" val="11334377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2007-2010 Standard Template">
  <a:themeElements>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38880B7CE533409105C259AF09F19A" ma:contentTypeVersion="11" ma:contentTypeDescription="Create a new document." ma:contentTypeScope="" ma:versionID="b12eb8ba22abd922e53299a078c55a86">
  <xsd:schema xmlns:xsd="http://www.w3.org/2001/XMLSchema" xmlns:xs="http://www.w3.org/2001/XMLSchema" xmlns:p="http://schemas.microsoft.com/office/2006/metadata/properties" xmlns:ns1="http://schemas.microsoft.com/sharepoint/v3" xmlns:ns2="2e8c896f-fd84-491a-bb16-fb60357350f9" targetNamespace="http://schemas.microsoft.com/office/2006/metadata/properties" ma:root="true" ma:fieldsID="8f0f834a4121e8e59af4023925f4e68f" ns1:_="" ns2:_="">
    <xsd:import namespace="http://schemas.microsoft.com/sharepoint/v3"/>
    <xsd:import namespace="2e8c896f-fd84-491a-bb16-fb60357350f9"/>
    <xsd:element name="properties">
      <xsd:complexType>
        <xsd:sequence>
          <xsd:element name="documentManagement">
            <xsd:complexType>
              <xsd:all>
                <xsd:element ref="ns2:Details" minOccurs="0"/>
                <xsd:element ref="ns2:FreshnessDate"/>
                <xsd:element ref="ns2:PrimaryContact"/>
                <xsd:element ref="ns2:Region" minOccurs="0"/>
                <xsd:element ref="ns2:Country" minOccurs="0"/>
                <xsd:element ref="ns1:PublishingRollupImage" minOccurs="0"/>
                <xsd:element ref="ns2:TopicTitle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RollupImage" ma:index="13" nillable="true" ma:displayName="Rollup Image" ma:internalName="PublishingRollup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8c896f-fd84-491a-bb16-fb60357350f9" elementFormDefault="qualified">
    <xsd:import namespace="http://schemas.microsoft.com/office/2006/documentManagement/types"/>
    <xsd:import namespace="http://schemas.microsoft.com/office/infopath/2007/PartnerControls"/>
    <xsd:element name="Details" ma:index="2" nillable="true" ma:displayName="Details" ma:default="" ma:description="Description of the document if needed." ma:internalName="Details">
      <xsd:simpleType>
        <xsd:restriction base="dms:Note">
          <xsd:maxLength value="255"/>
        </xsd:restriction>
      </xsd:simpleType>
    </xsd:element>
    <xsd:element name="FreshnessDate" ma:index="3" ma:displayName="Freshness Date" ma:default="[today]" ma:description="Date originally created or the last date the document was reviewed and considered current." ma:format="DateOnly" ma:internalName="FreshnessDate">
      <xsd:simpleType>
        <xsd:restriction base="dms:DateTime"/>
      </xsd:simpleType>
    </xsd:element>
    <xsd:element name="PrimaryContact" ma:index="4" ma:displayName="Primary Contact" ma:description="Primary contact for this document.  This is not necessarily the author but the person to which users can contact with questions." ma:list="UserInfo" ma:SearchPeopleOnly="false" ma:SharePointGroup="0" ma:internalName="PrimaryContac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Region" ma:index="5" nillable="true" ma:displayName="Region" ma:default="*Global" ma:description="Nielsen company region." ma:format="Dropdown" ma:internalName="Region">
      <xsd:simpleType>
        <xsd:restriction base="dms:Choice">
          <xsd:enumeration value="*Global"/>
          <xsd:enumeration value="APIMEA"/>
          <xsd:enumeration value="Europe"/>
          <xsd:enumeration value="GC"/>
          <xsd:enumeration value="Latam"/>
          <xsd:enumeration value="North America"/>
        </xsd:restriction>
      </xsd:simpleType>
    </xsd:element>
    <xsd:element name="Country" ma:index="12" nillable="true" ma:displayName="Country" ma:default="*Global" ma:format="Dropdown" ma:internalName="Country">
      <xsd:simpleType>
        <xsd:restriction base="dms:Choice">
          <xsd:enumeration value="*Global"/>
          <xsd:enumeration value="Albania"/>
          <xsd:enumeration value="Algeria"/>
          <xsd:enumeration value="Argentina"/>
          <xsd:enumeration value="Armenia"/>
          <xsd:enumeration value="Australia"/>
          <xsd:enumeration value="Austria"/>
          <xsd:enumeration value="Azerbaijan"/>
          <xsd:enumeration value="Bahrain"/>
          <xsd:enumeration value="Balkans"/>
          <xsd:enumeration value="Baltic States"/>
          <xsd:enumeration value="Bangladesh"/>
          <xsd:enumeration value="Belarus"/>
          <xsd:enumeration value="Belgium"/>
          <xsd:enumeration value="Bolivia"/>
          <xsd:enumeration value="Bosnia"/>
          <xsd:enumeration value="Brazil"/>
          <xsd:enumeration value="Bulgaria"/>
          <xsd:enumeration value="Cameroon"/>
          <xsd:enumeration value="Canada"/>
          <xsd:enumeration value="Chile"/>
          <xsd:enumeration value="China"/>
          <xsd:enumeration value="Colombia"/>
          <xsd:enumeration value="Costa Rica"/>
          <xsd:enumeration value="Croatia"/>
          <xsd:enumeration value="Cyprus"/>
          <xsd:enumeration value="Czech Republic"/>
          <xsd:enumeration value="Denmark"/>
          <xsd:enumeration value="Dominican Republic"/>
          <xsd:enumeration value="Ecuador"/>
          <xsd:enumeration value="Egypt"/>
          <xsd:enumeration value="El Salvador"/>
          <xsd:enumeration value="Estonia"/>
          <xsd:enumeration value="Ethiopia"/>
          <xsd:enumeration value="Finland"/>
          <xsd:enumeration value="France"/>
          <xsd:enumeration value="Georgia"/>
          <xsd:enumeration value="Germany"/>
          <xsd:enumeration value="Ghana"/>
          <xsd:enumeration value="Greece"/>
          <xsd:enumeration value="Guatemala"/>
          <xsd:enumeration value="Honduras"/>
          <xsd:enumeration value="Hong Kong"/>
          <xsd:enumeration value="Hungary"/>
          <xsd:enumeration value="India"/>
          <xsd:enumeration value="Indonesia"/>
          <xsd:enumeration value="Ireland"/>
          <xsd:enumeration value="Israel"/>
          <xsd:enumeration value="Italy"/>
          <xsd:enumeration value="Ivory Coast"/>
          <xsd:enumeration value="Japan"/>
          <xsd:enumeration value="Jordan"/>
          <xsd:enumeration value="Kazakhstan"/>
          <xsd:enumeration value="Kenya"/>
          <xsd:enumeration value="Kuwait"/>
          <xsd:enumeration value="Kyrgystan"/>
          <xsd:enumeration value="Latvia"/>
          <xsd:enumeration value="Lebanon"/>
          <xsd:enumeration value="Libya"/>
          <xsd:enumeration value="Lithuania"/>
          <xsd:enumeration value="Macedonia"/>
          <xsd:enumeration value="Malaysia"/>
          <xsd:enumeration value="Mexico"/>
          <xsd:enumeration value="Moldova"/>
          <xsd:enumeration value="Mongolia"/>
          <xsd:enumeration value="Montenegro"/>
          <xsd:enumeration value="Morocco"/>
          <xsd:enumeration value="Multiple Countries"/>
          <xsd:enumeration value="N/A"/>
          <xsd:enumeration value="Namibia"/>
          <xsd:enumeration value="Nepal"/>
          <xsd:enumeration value="Netherlands, The"/>
          <xsd:enumeration value="New Zealand"/>
          <xsd:enumeration value="Nicaragua"/>
          <xsd:enumeration value="Nigeria"/>
          <xsd:enumeration value="Norway"/>
          <xsd:enumeration value="Oman"/>
          <xsd:enumeration value="Pakistan"/>
          <xsd:enumeration value="Panama"/>
          <xsd:enumeration value="Paraguay"/>
          <xsd:enumeration value="Peru"/>
          <xsd:enumeration value="Philippines"/>
          <xsd:enumeration value="Poland"/>
          <xsd:enumeration value="Portugal"/>
          <xsd:enumeration value="Puerto Rico"/>
          <xsd:enumeration value="Qatar"/>
          <xsd:enumeration value="Romania"/>
          <xsd:enumeration value="Russia"/>
          <xsd:enumeration value="Saudi Arabia"/>
          <xsd:enumeration value="Serbia"/>
          <xsd:enumeration value="Singapore"/>
          <xsd:enumeration value="Slovakia"/>
          <xsd:enumeration value="Slovenia"/>
          <xsd:enumeration value="South Africa"/>
          <xsd:enumeration value="South Korea"/>
          <xsd:enumeration value="Spain"/>
          <xsd:enumeration value="Sri Lanka"/>
          <xsd:enumeration value="Sweden"/>
          <xsd:enumeration value="Switzerland"/>
          <xsd:enumeration value="Syria"/>
          <xsd:enumeration value="Taiwan"/>
          <xsd:enumeration value="Tajikistan"/>
          <xsd:enumeration value="Tanzania"/>
          <xsd:enumeration value="Thailand"/>
          <xsd:enumeration value="Tunisia"/>
          <xsd:enumeration value="Turkemenistan"/>
          <xsd:enumeration value="Turkey"/>
          <xsd:enumeration value="Uganda"/>
          <xsd:enumeration value="Ukraine"/>
          <xsd:enumeration value="United Arab Emirates"/>
          <xsd:enumeration value="United Kingdom"/>
          <xsd:enumeration value="United States"/>
          <xsd:enumeration value="Uruguay"/>
          <xsd:enumeration value="Uzbekistan"/>
          <xsd:enumeration value="Venezuela"/>
          <xsd:enumeration value="Vietnam"/>
          <xsd:enumeration value="Yemen"/>
        </xsd:restriction>
      </xsd:simpleType>
    </xsd:element>
    <xsd:element name="TopicTitle1" ma:index="14" nillable="true" ma:displayName="Topic" ma:format="RadioButtons" ma:internalName="TopicTitle1">
      <xsd:simpleType>
        <xsd:restriction base="dms:Choice">
          <xsd:enumeration value="Client-Related"/>
          <xsd:enumeration value="External Events"/>
          <xsd:enumeration value="HTML Email Instructions"/>
          <xsd:enumeration value="Internal Meeting Templates"/>
          <xsd:enumeration value="Policies/Guidelines"/>
          <xsd:enumeration value="Presentations"/>
          <xsd:enumeration value="Business Cards"/>
          <xsd:enumeration value="Desktop"/>
          <xsd:enumeration value="Email Signature"/>
          <xsd:enumeration value="Stationery"/>
          <xsd:enumeration value="RFP Toolki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TopicTitle1 xmlns="2e8c896f-fd84-491a-bb16-fb60357350f9">Presentations</TopicTitle1>
    <Details xmlns="2e8c896f-fd84-491a-bb16-fb60357350f9" xsi:nil="true"/>
    <PublishingRollupImage xmlns="http://schemas.microsoft.com/sharepoint/v3">&lt;img alt="" border="0" src="https://intranet.nielsen.com/ourcompany/insidenielsen/mktg/MktgImages/PowerPoint%20Lite.jpg" style="BORDER: 0px solid; "&gt;</PublishingRollupImage>
    <Country xmlns="2e8c896f-fd84-491a-bb16-fb60357350f9">*Global</Country>
    <FreshnessDate xmlns="2e8c896f-fd84-491a-bb16-fb60357350f9">2013-01-03T05:00:00+00:00</FreshnessDate>
    <Region xmlns="2e8c896f-fd84-491a-bb16-fb60357350f9">*Global</Region>
    <PrimaryContact xmlns="2e8c896f-fd84-491a-bb16-fb60357350f9">
      <UserInfo>
        <DisplayName>Jantsch, Ellen</DisplayName>
        <AccountId>60253</AccountId>
        <AccountType/>
      </UserInfo>
    </PrimaryContact>
  </documentManagement>
</p:properties>
</file>

<file path=customXml/itemProps1.xml><?xml version="1.0" encoding="utf-8"?>
<ds:datastoreItem xmlns:ds="http://schemas.openxmlformats.org/officeDocument/2006/customXml" ds:itemID="{9220E7CE-EC27-445B-AEB1-CE1B2E0D6E95}">
  <ds:schemaRefs>
    <ds:schemaRef ds:uri="http://schemas.microsoft.com/sharepoint/v3/contenttype/forms"/>
  </ds:schemaRefs>
</ds:datastoreItem>
</file>

<file path=customXml/itemProps2.xml><?xml version="1.0" encoding="utf-8"?>
<ds:datastoreItem xmlns:ds="http://schemas.openxmlformats.org/officeDocument/2006/customXml" ds:itemID="{BD8FABEB-E3BD-40FD-B93D-77D0AF3DC02C}">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2e8c896f-fd84-491a-bb16-fb60357350f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78DD3C-4482-4353-B4D2-0AEBAB8193DB}">
  <ds:schemaRefs>
    <ds:schemaRef ds:uri="http://schemas.openxmlformats.org/package/2006/metadata/core-properties"/>
    <ds:schemaRef ds:uri="http://schemas.microsoft.com/office/2006/documentManagement/types"/>
    <ds:schemaRef ds:uri="http://schemas.microsoft.com/office/infopath/2007/PartnerControls"/>
    <ds:schemaRef ds:uri="2e8c896f-fd84-491a-bb16-fb60357350f9"/>
    <ds:schemaRef ds:uri="http://purl.org/dc/elements/1.1/"/>
    <ds:schemaRef ds:uri="http://schemas.microsoft.com/office/2006/metadata/properties"/>
    <ds:schemaRef ds:uri="http://schemas.microsoft.com/sharepoint/v3"/>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Nielsen 2007-2010 Standard Template.potx</Template>
  <TotalTime>65752</TotalTime>
  <Words>4384</Words>
  <Application>Microsoft Office PowerPoint</Application>
  <PresentationFormat>Widescreen</PresentationFormat>
  <Paragraphs>562</Paragraphs>
  <Slides>41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8" baseType="lpstr">
      <vt:lpstr>MS Mincho</vt:lpstr>
      <vt:lpstr>Arial</vt:lpstr>
      <vt:lpstr>Calibri</vt:lpstr>
      <vt:lpstr>Segoe UI</vt:lpstr>
      <vt:lpstr>Times New Roman</vt:lpstr>
      <vt:lpstr>1_2007-2010 Standard Template</vt:lpstr>
      <vt:lpstr>think-cell Slide</vt:lpstr>
      <vt:lpstr>PowerPoint Presentation</vt:lpstr>
      <vt:lpstr>Survey method</vt:lpstr>
      <vt:lpstr>PowerPoint Presentation</vt:lpstr>
      <vt:lpstr>Voters are CONSISTENTLY more optimistic about the DiRECTION OF the economy than the country</vt:lpstr>
      <vt:lpstr>2 in 3 voters TODAY say the u.s. economy Is strong</vt:lpstr>
      <vt:lpstr>Majority of voters see their Financial situation as being steady or improving</vt:lpstr>
      <vt:lpstr>Plurality of voters see president trump’s policies AS helping economic improvement</vt:lpstr>
      <vt:lpstr>PowerPoint Presentation</vt:lpstr>
      <vt:lpstr>Trump approval holding; REPUBLICANS continue to stick with the President</vt:lpstr>
      <vt:lpstr>  over half of voters approve of the job president trump is doing on stimulating jobs, the economy, and fighting terrorism</vt:lpstr>
      <vt:lpstr>Trump Numbers unchanged from last month – still Lowest IN PRESIDENCY</vt:lpstr>
      <vt:lpstr>Both parties have majority disapproval ratings; REPUBLICAN RATINGS continue steady DECLINE</vt:lpstr>
      <vt:lpstr>Three in ten voters think stimulating American jobs should be the top priority for president trump</vt:lpstr>
      <vt:lpstr>As seen in JULY, Majority would still not impeach trump over his  actions; more than Two in five do not think any action should be taken</vt:lpstr>
      <vt:lpstr>More than 2 in 5 voters say health care is among the most important issues facing the country today</vt:lpstr>
      <vt:lpstr>If government is running out of money, Majority  of voters thinks congress should vote against raising the debt ceiling</vt:lpstr>
      <vt:lpstr>PowerPoint Presentation</vt:lpstr>
      <vt:lpstr>Voters are split on president trump’s handling of north KOREA, with slight majority disapproving </vt:lpstr>
      <vt:lpstr>Voters slightly favor former president Obama’s handling of the nuclear threats from north Korea</vt:lpstr>
      <vt:lpstr>Over 6 in 10 voters say the u.s. should continue strategic patience in stopping north Korea’s nuclear capabilities</vt:lpstr>
      <vt:lpstr>More voters view president trump’s actions with north Korea as over the top </vt:lpstr>
      <vt:lpstr>9 in 10 voters agree that the u.s. needs to stop  north Korea from obtaining nuclear weapons</vt:lpstr>
      <vt:lpstr>Most voters think the u.s. should step in to stop  north Korea from obtaining nuclear weapons, more so in non-violent ways</vt:lpstr>
      <vt:lpstr>china forcing north korea to back down tops the  list of what voters think will most likely happen</vt:lpstr>
      <vt:lpstr>PowerPoint Presentation</vt:lpstr>
      <vt:lpstr>7 in 10 voters believe that race relations in America  are getting worse</vt:lpstr>
      <vt:lpstr>When it comes to whites and blacks, Nearly 6 in 10 voters believe that trump is dealing with a situation  he can do little to fix</vt:lpstr>
      <vt:lpstr>Voters are split on President Trump’s Statements about the recent violence in Charlottesville</vt:lpstr>
      <vt:lpstr>Almost 6 in 10 voters believe that President trump missed an opportunity to bring the country together after the violence in Charlottesville </vt:lpstr>
      <vt:lpstr>Half of voters believe that CEOs were taking action out of conscience and another half on grounds for grandstanding</vt:lpstr>
      <vt:lpstr>VOTERS ARE largely divided when it comes to affirmative action for minorities and women</vt:lpstr>
      <vt:lpstr>Over 3 in 5 voters support the case for Asian students suing for disproportionate denial in Harvard admission</vt:lpstr>
      <vt:lpstr>Majority feels hiring and college admission decisions should be blind of race and gender</vt:lpstr>
      <vt:lpstr>PowerPoint Presentation</vt:lpstr>
      <vt:lpstr>VOTERS FEEL MORE COMFORTABLE EXPRESSING POLITICAL VIEWS WITH FRIENDS/FAMILY THAN AT WORK</vt:lpstr>
      <vt:lpstr>Majority says workers should be protected from  firing for expressing political views</vt:lpstr>
      <vt:lpstr>in all scenarios, majority agrees it should be illegal  to fire someone for their views, but 4 in 10 say it should be legal to fire someone for expressing racist views</vt:lpstr>
      <vt:lpstr>Voters feel tech companies have different biases based on people’s political views</vt:lpstr>
      <vt:lpstr>A slight majority feels google was wrong to fire  their employee and say it sets a bad precedent</vt:lpstr>
      <vt:lpstr>PowerPoint Presentation</vt:lpstr>
      <vt:lpstr>DEMOGRAPHICS</vt:lpstr>
    </vt:vector>
  </TitlesOfParts>
  <Company>Nielsen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2007-2010 Standard Template Lite</dc:title>
  <dc:creator>Ellen Jantsch</dc:creator>
  <cp:lastModifiedBy>Birth, Allyssa</cp:lastModifiedBy>
  <cp:revision>1569</cp:revision>
  <cp:lastPrinted>2017-01-31T20:54:48Z</cp:lastPrinted>
  <dcterms:created xsi:type="dcterms:W3CDTF">2012-12-22T21:35:06Z</dcterms:created>
  <dcterms:modified xsi:type="dcterms:W3CDTF">2017-08-28T16:16:54Z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0x0101000538880B7CE533409105C259AF09F19A</vt:lpwstr>
  </property>
</Properties>
</file>