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25.xml" ContentType="application/vnd.openxmlformats-officedocument.presentationml.tag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ags/tag26.xml" ContentType="application/vnd.openxmlformats-officedocument.presentationml.tag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27.xml" ContentType="application/vnd.openxmlformats-officedocument.presentationml.tag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ags/tag28.xml" ContentType="application/vnd.openxmlformats-officedocument.presentationml.tag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ags/tag29.xml" ContentType="application/vnd.openxmlformats-officedocument.presentationml.tag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ags/tag30.xml" ContentType="application/vnd.openxmlformats-officedocument.presentationml.tag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ags/tag31.xml" ContentType="application/vnd.openxmlformats-officedocument.presentationml.tag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ags/tag32.xml" ContentType="application/vnd.openxmlformats-officedocument.presentationml.tags+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ags/tag33.xml" ContentType="application/vnd.openxmlformats-officedocument.presentationml.tags+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ags/tag34.xml" ContentType="application/vnd.openxmlformats-officedocument.presentationml.tags+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ags/tag35.xml" ContentType="application/vnd.openxmlformats-officedocument.presentationml.tags+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drawings/drawing1.xml" ContentType="application/vnd.openxmlformats-officedocument.drawingml.chartshapes+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ags/tag36.xml" ContentType="application/vnd.openxmlformats-officedocument.presentationml.tags+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drawings/drawing2.xml" ContentType="application/vnd.openxmlformats-officedocument.drawingml.chartshapes+xml"/>
  <Override PartName="/ppt/tags/tag37.xml" ContentType="application/vnd.openxmlformats-officedocument.presentationml.tags+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drawings/drawing3.xml" ContentType="application/vnd.openxmlformats-officedocument.drawingml.chartshapes+xml"/>
  <Override PartName="/ppt/tags/tag38.xml" ContentType="application/vnd.openxmlformats-officedocument.presentationml.tags+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drawings/drawing4.xml" ContentType="application/vnd.openxmlformats-officedocument.drawingml.chartshapes+xml"/>
  <Override PartName="/ppt/tags/tag39.xml" ContentType="application/vnd.openxmlformats-officedocument.presentationml.tags+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ags/tag40.xml" ContentType="application/vnd.openxmlformats-officedocument.presentationml.tags+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ags/tag41.xml" ContentType="application/vnd.openxmlformats-officedocument.presentationml.tags+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drawings/drawing5.xml" ContentType="application/vnd.openxmlformats-officedocument.drawingml.chartshapes+xml"/>
  <Override PartName="/ppt/tags/tag42.xml" ContentType="application/vnd.openxmlformats-officedocument.presentationml.tags+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ags/tag43.xml" ContentType="application/vnd.openxmlformats-officedocument.presentationml.tags+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ags/tag44.xml" ContentType="application/vnd.openxmlformats-officedocument.presentationml.tags+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ags/tag4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4"/>
    <p:sldMasterId id="2147483753" r:id="rId5"/>
    <p:sldMasterId id="2147483763" r:id="rId6"/>
  </p:sldMasterIdLst>
  <p:notesMasterIdLst>
    <p:notesMasterId r:id="rId60"/>
  </p:notesMasterIdLst>
  <p:handoutMasterIdLst>
    <p:handoutMasterId r:id="rId61"/>
  </p:handoutMasterIdLst>
  <p:sldIdLst>
    <p:sldId id="730" r:id="rId7"/>
    <p:sldId id="731" r:id="rId8"/>
    <p:sldId id="781" r:id="rId9"/>
    <p:sldId id="815" r:id="rId10"/>
    <p:sldId id="736" r:id="rId11"/>
    <p:sldId id="732" r:id="rId12"/>
    <p:sldId id="733" r:id="rId13"/>
    <p:sldId id="734" r:id="rId14"/>
    <p:sldId id="735" r:id="rId15"/>
    <p:sldId id="760" r:id="rId16"/>
    <p:sldId id="738" r:id="rId17"/>
    <p:sldId id="737" r:id="rId18"/>
    <p:sldId id="784" r:id="rId19"/>
    <p:sldId id="782" r:id="rId20"/>
    <p:sldId id="763" r:id="rId21"/>
    <p:sldId id="761" r:id="rId22"/>
    <p:sldId id="762" r:id="rId23"/>
    <p:sldId id="764" r:id="rId24"/>
    <p:sldId id="788" r:id="rId25"/>
    <p:sldId id="766" r:id="rId26"/>
    <p:sldId id="739" r:id="rId27"/>
    <p:sldId id="783" r:id="rId28"/>
    <p:sldId id="814" r:id="rId29"/>
    <p:sldId id="802" r:id="rId30"/>
    <p:sldId id="803" r:id="rId31"/>
    <p:sldId id="804" r:id="rId32"/>
    <p:sldId id="813" r:id="rId33"/>
    <p:sldId id="807" r:id="rId34"/>
    <p:sldId id="808" r:id="rId35"/>
    <p:sldId id="811" r:id="rId36"/>
    <p:sldId id="812" r:id="rId37"/>
    <p:sldId id="809" r:id="rId38"/>
    <p:sldId id="805" r:id="rId39"/>
    <p:sldId id="806" r:id="rId40"/>
    <p:sldId id="810" r:id="rId41"/>
    <p:sldId id="786" r:id="rId42"/>
    <p:sldId id="787" r:id="rId43"/>
    <p:sldId id="794" r:id="rId44"/>
    <p:sldId id="791" r:id="rId45"/>
    <p:sldId id="792" r:id="rId46"/>
    <p:sldId id="790" r:id="rId47"/>
    <p:sldId id="789" r:id="rId48"/>
    <p:sldId id="793" r:id="rId49"/>
    <p:sldId id="817" r:id="rId50"/>
    <p:sldId id="795" r:id="rId51"/>
    <p:sldId id="796" r:id="rId52"/>
    <p:sldId id="797" r:id="rId53"/>
    <p:sldId id="798" r:id="rId54"/>
    <p:sldId id="800" r:id="rId55"/>
    <p:sldId id="799" r:id="rId56"/>
    <p:sldId id="816" r:id="rId57"/>
    <p:sldId id="759" r:id="rId58"/>
    <p:sldId id="714" r:id="rId59"/>
  </p:sldIdLst>
  <p:sldSz cx="12192000" cy="6858000"/>
  <p:notesSz cx="6858000" cy="9236075"/>
  <p:custDataLst>
    <p:tags r:id="rId6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28" userDrawn="1">
          <p15:clr>
            <a:srgbClr val="A4A3A4"/>
          </p15:clr>
        </p15:guide>
        <p15:guide id="2" orient="horz" pos="1008" userDrawn="1">
          <p15:clr>
            <a:srgbClr val="A4A3A4"/>
          </p15:clr>
        </p15:guide>
        <p15:guide id="3" orient="horz" pos="1200" userDrawn="1">
          <p15:clr>
            <a:srgbClr val="A4A3A4"/>
          </p15:clr>
        </p15:guide>
        <p15:guide id="4" orient="horz" pos="1248" userDrawn="1">
          <p15:clr>
            <a:srgbClr val="A4A3A4"/>
          </p15:clr>
        </p15:guide>
        <p15:guide id="5" pos="2752" userDrawn="1">
          <p15:clr>
            <a:srgbClr val="A4A3A4"/>
          </p15:clr>
        </p15:guide>
        <p15:guide id="6" pos="6816" userDrawn="1">
          <p15:clr>
            <a:srgbClr val="A4A3A4"/>
          </p15:clr>
        </p15:guide>
        <p15:guide id="7" pos="7679" userDrawn="1">
          <p15:clr>
            <a:srgbClr val="A4A3A4"/>
          </p15:clr>
        </p15:guide>
        <p15:guide id="8" pos="512" userDrawn="1">
          <p15:clr>
            <a:srgbClr val="A4A3A4"/>
          </p15:clr>
        </p15:guide>
        <p15:guide id="9" pos="7437" userDrawn="1">
          <p15:clr>
            <a:srgbClr val="A4A3A4"/>
          </p15:clr>
        </p15:guide>
        <p15:guide id="10" orient="horz" pos="4080" userDrawn="1">
          <p15:clr>
            <a:srgbClr val="A4A3A4"/>
          </p15:clr>
        </p15:guide>
        <p15:guide id="11" orient="horz" pos="2256" userDrawn="1">
          <p15:clr>
            <a:srgbClr val="A4A3A4"/>
          </p15:clr>
        </p15:guide>
        <p15:guide id="12" orient="horz" pos="4224" userDrawn="1">
          <p15:clr>
            <a:srgbClr val="A4A3A4"/>
          </p15:clr>
        </p15:guide>
        <p15:guide id="13" orient="horz" pos="1488" userDrawn="1">
          <p15:clr>
            <a:srgbClr val="A4A3A4"/>
          </p15:clr>
        </p15:guide>
        <p15:guide id="14" orient="horz" pos="3456" userDrawn="1">
          <p15:clr>
            <a:srgbClr val="A4A3A4"/>
          </p15:clr>
        </p15:guide>
        <p15:guide id="15" pos="3520" userDrawn="1">
          <p15:clr>
            <a:srgbClr val="A4A3A4"/>
          </p15:clr>
        </p15:guide>
        <p15:guide id="16" pos="2848" userDrawn="1">
          <p15:clr>
            <a:srgbClr val="A4A3A4"/>
          </p15:clr>
        </p15:guide>
        <p15:guide id="17" pos="7565" userDrawn="1">
          <p15:clr>
            <a:srgbClr val="A4A3A4"/>
          </p15:clr>
        </p15:guide>
        <p15:guide id="18" pos="5248" userDrawn="1">
          <p15:clr>
            <a:srgbClr val="A4A3A4"/>
          </p15:clr>
        </p15:guide>
        <p15:guide id="19" pos="576" userDrawn="1">
          <p15:clr>
            <a:srgbClr val="A4A3A4"/>
          </p15:clr>
        </p15:guide>
        <p15:guide id="20" pos="7456" userDrawn="1">
          <p15:clr>
            <a:srgbClr val="A4A3A4"/>
          </p15:clr>
        </p15:guide>
        <p15:guide id="21" pos="6784" userDrawn="1">
          <p15:clr>
            <a:srgbClr val="A4A3A4"/>
          </p15:clr>
        </p15:guide>
        <p15:guide id="22" pos="4864" userDrawn="1">
          <p15:clr>
            <a:srgbClr val="A4A3A4"/>
          </p15:clr>
        </p15:guide>
        <p15:guide id="23" orient="horz" pos="2784" userDrawn="1">
          <p15:clr>
            <a:srgbClr val="A4A3A4"/>
          </p15:clr>
        </p15:guide>
        <p15:guide id="24" orient="horz" pos="768" userDrawn="1">
          <p15:clr>
            <a:srgbClr val="A4A3A4"/>
          </p15:clr>
        </p15:guide>
        <p15:guide id="25" pos="4288" userDrawn="1">
          <p15:clr>
            <a:srgbClr val="A4A3A4"/>
          </p15:clr>
        </p15:guide>
        <p15:guide id="26" pos="6048" userDrawn="1">
          <p15:clr>
            <a:srgbClr val="A4A3A4"/>
          </p15:clr>
        </p15:guide>
        <p15:guide id="27" pos="2368" userDrawn="1">
          <p15:clr>
            <a:srgbClr val="A4A3A4"/>
          </p15:clr>
        </p15:guide>
        <p15:guide id="28" pos="3840" userDrawn="1">
          <p15:clr>
            <a:srgbClr val="A4A3A4"/>
          </p15:clr>
        </p15:guide>
        <p15:guide id="29" pos="2336" userDrawn="1">
          <p15:clr>
            <a:srgbClr val="A4A3A4"/>
          </p15:clr>
        </p15:guide>
        <p15:guide id="30" pos="7552" userDrawn="1">
          <p15:clr>
            <a:srgbClr val="A4A3A4"/>
          </p15:clr>
        </p15:guide>
        <p15:guide id="31" pos="4096" userDrawn="1">
          <p15:clr>
            <a:srgbClr val="A4A3A4"/>
          </p15:clr>
        </p15:guide>
        <p15:guide id="32" orient="horz" pos="1344" userDrawn="1">
          <p15:clr>
            <a:srgbClr val="A4A3A4"/>
          </p15:clr>
        </p15:guide>
        <p15:guide id="33" pos="7245" userDrawn="1">
          <p15:clr>
            <a:srgbClr val="A4A3A4"/>
          </p15:clr>
        </p15:guide>
        <p15:guide id="34" orient="horz" pos="4319" userDrawn="1">
          <p15:clr>
            <a:srgbClr val="A4A3A4"/>
          </p15:clr>
        </p15:guide>
        <p15:guide id="35" pos="7551" userDrawn="1">
          <p15:clr>
            <a:srgbClr val="A4A3A4"/>
          </p15:clr>
        </p15:guide>
        <p15:guide id="36" pos="4480" userDrawn="1">
          <p15:clr>
            <a:srgbClr val="A4A3A4"/>
          </p15:clr>
        </p15:guide>
        <p15:guide id="37" orient="horz" pos="1104" userDrawn="1">
          <p15:clr>
            <a:srgbClr val="A4A3A4"/>
          </p15:clr>
        </p15:guide>
        <p15:guide id="38" orient="horz" pos="2976" userDrawn="1">
          <p15:clr>
            <a:srgbClr val="A4A3A4"/>
          </p15:clr>
        </p15:guide>
        <p15:guide id="39" orient="horz" pos="576" userDrawn="1">
          <p15:clr>
            <a:srgbClr val="A4A3A4"/>
          </p15:clr>
        </p15:guide>
        <p15:guide id="40" pos="3136" userDrawn="1">
          <p15:clr>
            <a:srgbClr val="A4A3A4"/>
          </p15:clr>
        </p15:guide>
        <p15:guide id="41" pos="1024" userDrawn="1">
          <p15:clr>
            <a:srgbClr val="A4A3A4"/>
          </p15:clr>
        </p15:guide>
        <p15:guide id="42" pos="4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fronk" initials="r" lastIdx="7" clrIdx="0"/>
  <p:cmAuthor id="1" name="Andrew Oberright" initials="" lastIdx="1" clrIdx="1"/>
  <p:cmAuthor id="2" name="Dain Van Schoyck" initials="" lastIdx="0" clrIdx="2"/>
  <p:cmAuthor id="3" name="Fronk, Robert" initials="FR" lastIdx="4" clrIdx="3"/>
  <p:cmAuthor id="4" name="Marocco, Lynn" initials="ML" lastIdx="1" clrIdx="4">
    <p:extLst/>
  </p:cmAuthor>
  <p:cmAuthor id="5" name="Salomon, Wendy" initials="SW" lastIdx="1" clrIdx="5"/>
  <p:cmAuthor id="6" name="Shannon Missal, Lawrence" initials="SML" lastIdx="27" clrIdx="6">
    <p:extLst>
      <p:ext uri="{19B8F6BF-5375-455C-9EA6-DF929625EA0E}">
        <p15:presenceInfo xmlns:p15="http://schemas.microsoft.com/office/powerpoint/2012/main" userId="S-1-5-21-1606980848-115176313-839522115-1098772" providerId="AD"/>
      </p:ext>
    </p:extLst>
  </p:cmAuthor>
  <p:cmAuthor id="7" name="Krohn, Leslie" initials="KL" lastIdx="5" clrIdx="7">
    <p:extLst>
      <p:ext uri="{19B8F6BF-5375-455C-9EA6-DF929625EA0E}">
        <p15:presenceInfo xmlns:p15="http://schemas.microsoft.com/office/powerpoint/2012/main" userId="S-1-5-21-1606980848-115176313-839522115-749675" providerId="AD"/>
      </p:ext>
    </p:extLst>
  </p:cmAuthor>
  <p:cmAuthor id="8" name="Kiniorski, Elizabeth" initials="KE" lastIdx="8" clrIdx="8">
    <p:extLst>
      <p:ext uri="{19B8F6BF-5375-455C-9EA6-DF929625EA0E}">
        <p15:presenceInfo xmlns:p15="http://schemas.microsoft.com/office/powerpoint/2012/main" userId="S-1-5-21-1606980848-115176313-839522115-1096501" providerId="AD"/>
      </p:ext>
    </p:extLst>
  </p:cmAuthor>
  <p:cmAuthor id="9" name="Simmons, Sarah" initials="SS" lastIdx="5" clrIdx="9">
    <p:extLst>
      <p:ext uri="{19B8F6BF-5375-455C-9EA6-DF929625EA0E}">
        <p15:presenceInfo xmlns:p15="http://schemas.microsoft.com/office/powerpoint/2012/main" userId="S-1-5-21-1606980848-115176313-839522115-1098786" providerId="AD"/>
      </p:ext>
    </p:extLst>
  </p:cmAuthor>
  <p:cmAuthor id="10" name="Bell Dickson, Robyn" initials="BDR" lastIdx="44" clrIdx="10">
    <p:extLst>
      <p:ext uri="{19B8F6BF-5375-455C-9EA6-DF929625EA0E}">
        <p15:presenceInfo xmlns:p15="http://schemas.microsoft.com/office/powerpoint/2012/main" userId="S-1-5-21-1606980848-115176313-839522115-1090779" providerId="AD"/>
      </p:ext>
    </p:extLst>
  </p:cmAuthor>
  <p:cmAuthor id="11" name="Birth, Allyssa" initials="BA" lastIdx="1" clrIdx="11">
    <p:extLst>
      <p:ext uri="{19B8F6BF-5375-455C-9EA6-DF929625EA0E}">
        <p15:presenceInfo xmlns:p15="http://schemas.microsoft.com/office/powerpoint/2012/main" userId="S-1-5-21-1606980848-115176313-839522115-3461248" providerId="AD"/>
      </p:ext>
    </p:extLst>
  </p:cmAuthor>
  <p:cmAuthor id="12" name="Hill, Lauren" initials="HL" lastIdx="31" clrIdx="12">
    <p:extLst>
      <p:ext uri="{19B8F6BF-5375-455C-9EA6-DF929625EA0E}">
        <p15:presenceInfo xmlns:p15="http://schemas.microsoft.com/office/powerpoint/2012/main" userId="S-1-5-21-1606980848-115176313-839522115-36997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E6D"/>
    <a:srgbClr val="A10028"/>
    <a:srgbClr val="44546A"/>
    <a:srgbClr val="009DD9"/>
    <a:srgbClr val="707276"/>
    <a:srgbClr val="262626"/>
    <a:srgbClr val="FF8300"/>
    <a:srgbClr val="DCDBA8"/>
    <a:srgbClr val="D6D6D6"/>
    <a:srgbClr val="E0DF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56" autoAdjust="0"/>
    <p:restoredTop sz="94434" autoAdjust="0"/>
  </p:normalViewPr>
  <p:slideViewPr>
    <p:cSldViewPr showGuides="1">
      <p:cViewPr varScale="1">
        <p:scale>
          <a:sx n="127" d="100"/>
          <a:sy n="127" d="100"/>
        </p:scale>
        <p:origin x="66" y="141"/>
      </p:cViewPr>
      <p:guideLst>
        <p:guide orient="horz" pos="4128"/>
        <p:guide orient="horz" pos="1008"/>
        <p:guide orient="horz" pos="1200"/>
        <p:guide orient="horz" pos="1248"/>
        <p:guide pos="2752"/>
        <p:guide pos="6816"/>
        <p:guide pos="7679"/>
        <p:guide pos="512"/>
        <p:guide pos="7437"/>
        <p:guide orient="horz" pos="4080"/>
        <p:guide orient="horz" pos="2256"/>
        <p:guide orient="horz" pos="4224"/>
        <p:guide orient="horz" pos="1488"/>
        <p:guide orient="horz" pos="3456"/>
        <p:guide pos="3520"/>
        <p:guide pos="2848"/>
        <p:guide pos="7565"/>
        <p:guide pos="5248"/>
        <p:guide pos="576"/>
        <p:guide pos="7456"/>
        <p:guide pos="6784"/>
        <p:guide pos="4864"/>
        <p:guide orient="horz" pos="2784"/>
        <p:guide orient="horz" pos="768"/>
        <p:guide pos="4288"/>
        <p:guide pos="6048"/>
        <p:guide pos="2368"/>
        <p:guide pos="3840"/>
        <p:guide pos="2336"/>
        <p:guide pos="7552"/>
        <p:guide pos="4096"/>
        <p:guide orient="horz" pos="1344"/>
        <p:guide pos="7245"/>
        <p:guide orient="horz" pos="4319"/>
        <p:guide pos="7551"/>
        <p:guide pos="4480"/>
        <p:guide orient="horz" pos="1104"/>
        <p:guide orient="horz" pos="2976"/>
        <p:guide orient="horz" pos="576"/>
        <p:guide pos="3136"/>
        <p:guide pos="1024"/>
        <p:guide pos="41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chartUserShapes" Target="../drawings/drawing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chartUserShapes" Target="../drawings/drawing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chartUserShapes" Target="../drawings/drawing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chartUserShapes" Target="../drawings/drawing4.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chartUserShapes" Target="../drawings/drawing5.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4E6D"/>
            </a:solidFill>
            <a:ln>
              <a:noFill/>
            </a:ln>
            <a:effectLst/>
          </c:spPr>
          <c:invertIfNegative val="0"/>
          <c:dPt>
            <c:idx val="0"/>
            <c:invertIfNegative val="0"/>
            <c:bubble3D val="0"/>
            <c:spPr>
              <a:solidFill>
                <a:srgbClr val="004E6D"/>
              </a:solidFill>
              <a:ln>
                <a:noFill/>
              </a:ln>
              <a:effectLst/>
            </c:spPr>
            <c:extLst>
              <c:ext xmlns:c16="http://schemas.microsoft.com/office/drawing/2014/chart" uri="{C3380CC4-5D6E-409C-BE32-E72D297353CC}">
                <c16:uniqueId val="{00000001-6CD8-4AA6-B02B-094D7F9559BA}"/>
              </c:ext>
            </c:extLst>
          </c:dPt>
          <c:dPt>
            <c:idx val="1"/>
            <c:invertIfNegative val="0"/>
            <c:bubble3D val="0"/>
            <c:spPr>
              <a:solidFill>
                <a:srgbClr val="004E6D"/>
              </a:solidFill>
              <a:ln>
                <a:noFill/>
              </a:ln>
              <a:effectLst/>
            </c:spPr>
            <c:extLst>
              <c:ext xmlns:c16="http://schemas.microsoft.com/office/drawing/2014/chart" uri="{C3380CC4-5D6E-409C-BE32-E72D297353CC}">
                <c16:uniqueId val="{00000001-AC13-439B-AAE6-DE601D4A9501}"/>
              </c:ext>
            </c:extLst>
          </c:dPt>
          <c:dPt>
            <c:idx val="3"/>
            <c:invertIfNegative val="0"/>
            <c:bubble3D val="0"/>
            <c:spPr>
              <a:solidFill>
                <a:srgbClr val="004E6D"/>
              </a:solidFill>
              <a:ln>
                <a:noFill/>
              </a:ln>
              <a:effectLst/>
            </c:spPr>
            <c:extLst>
              <c:ext xmlns:c16="http://schemas.microsoft.com/office/drawing/2014/chart" uri="{C3380CC4-5D6E-409C-BE32-E72D297353CC}">
                <c16:uniqueId val="{00000005-6CD8-4AA6-B02B-094D7F9559BA}"/>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country feb</c:v>
                </c:pt>
                <c:pt idx="1">
                  <c:v>country march</c:v>
                </c:pt>
                <c:pt idx="2">
                  <c:v>country april</c:v>
                </c:pt>
                <c:pt idx="4">
                  <c:v>econ feb</c:v>
                </c:pt>
                <c:pt idx="5">
                  <c:v>econ march</c:v>
                </c:pt>
                <c:pt idx="6">
                  <c:v>econ april</c:v>
                </c:pt>
              </c:strCache>
            </c:strRef>
          </c:cat>
          <c:val>
            <c:numRef>
              <c:f>Sheet1!$B$2:$B$8</c:f>
              <c:numCache>
                <c:formatCode>0%</c:formatCode>
                <c:ptCount val="7"/>
                <c:pt idx="0">
                  <c:v>0.34</c:v>
                </c:pt>
                <c:pt idx="1">
                  <c:v>0.37</c:v>
                </c:pt>
                <c:pt idx="2">
                  <c:v>0.36</c:v>
                </c:pt>
                <c:pt idx="4">
                  <c:v>0.42</c:v>
                </c:pt>
                <c:pt idx="5">
                  <c:v>0.46</c:v>
                </c:pt>
                <c:pt idx="6">
                  <c:v>0.41</c:v>
                </c:pt>
              </c:numCache>
            </c:numRef>
          </c:val>
          <c:extLst>
            <c:ext xmlns:c16="http://schemas.microsoft.com/office/drawing/2014/chart" uri="{C3380CC4-5D6E-409C-BE32-E72D297353CC}">
              <c16:uniqueId val="{00000002-AC13-439B-AAE6-DE601D4A9501}"/>
            </c:ext>
          </c:extLst>
        </c:ser>
        <c:dLbls>
          <c:showLegendKey val="0"/>
          <c:showVal val="0"/>
          <c:showCatName val="0"/>
          <c:showSerName val="0"/>
          <c:showPercent val="0"/>
          <c:showBubbleSize val="0"/>
        </c:dLbls>
        <c:gapWidth val="125"/>
        <c:overlap val="-27"/>
        <c:axId val="6085792"/>
        <c:axId val="6086968"/>
      </c:barChart>
      <c:catAx>
        <c:axId val="6085792"/>
        <c:scaling>
          <c:orientation val="minMax"/>
        </c:scaling>
        <c:delete val="1"/>
        <c:axPos val="b"/>
        <c:numFmt formatCode="General" sourceLinked="1"/>
        <c:majorTickMark val="none"/>
        <c:minorTickMark val="none"/>
        <c:tickLblPos val="nextTo"/>
        <c:crossAx val="6086968"/>
        <c:crosses val="autoZero"/>
        <c:auto val="1"/>
        <c:lblAlgn val="ctr"/>
        <c:lblOffset val="100"/>
        <c:noMultiLvlLbl val="0"/>
      </c:catAx>
      <c:valAx>
        <c:axId val="6086968"/>
        <c:scaling>
          <c:orientation val="minMax"/>
          <c:max val="1"/>
        </c:scaling>
        <c:delete val="1"/>
        <c:axPos val="l"/>
        <c:numFmt formatCode="0%" sourceLinked="1"/>
        <c:majorTickMark val="none"/>
        <c:minorTickMark val="none"/>
        <c:tickLblPos val="nextTo"/>
        <c:crossAx val="6085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 approving</c:v>
                </c:pt>
              </c:strCache>
            </c:strRef>
          </c:tx>
          <c:spPr>
            <a:solidFill>
              <a:schemeClr val="accent1"/>
            </a:solidFill>
            <a:ln>
              <a:noFill/>
            </a:ln>
            <a:effectLst/>
          </c:spPr>
          <c:invertIfNegative val="0"/>
          <c:dLbls>
            <c:dLbl>
              <c:idx val="0"/>
              <c:layout>
                <c:manualLayout>
                  <c:x val="1.8367544574169607E-2"/>
                  <c:y val="6.4898912278898565E-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9A0-47E6-AE33-2E3F068AC53D}"/>
                </c:ext>
              </c:extLst>
            </c:dLbl>
            <c:dLbl>
              <c:idx val="1"/>
              <c:layout>
                <c:manualLayout>
                  <c:x val="2.4780613630192693E-2"/>
                  <c:y val="3.2449456139448688E-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A0-47E6-AE33-2E3F068AC53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Undoing the Iran deal</c:v>
                </c:pt>
                <c:pt idx="1">
                  <c:v>Building a wall between the United States and Mexico</c:v>
                </c:pt>
                <c:pt idx="2">
                  <c:v>Renegotiating trade deals with other countries</c:v>
                </c:pt>
                <c:pt idx="3">
                  <c:v>Expanding family leave policies</c:v>
                </c:pt>
                <c:pt idx="4">
                  <c:v>Reducing the total amount of immigrants allowed in the United States</c:v>
                </c:pt>
                <c:pt idx="5">
                  <c:v>Repealing and replacing the Affordable Care Act (also known as ''Obamacare'')</c:v>
                </c:pt>
                <c:pt idx="6">
                  <c:v>Passing a comprehensive tax reform bill</c:v>
                </c:pt>
                <c:pt idx="7">
                  <c:v>Passing an infrastructure spending bill</c:v>
                </c:pt>
                <c:pt idx="8">
                  <c:v>Destroying ISIS</c:v>
                </c:pt>
                <c:pt idx="9">
                  <c:v>Stimulating American jobs</c:v>
                </c:pt>
              </c:strCache>
            </c:strRef>
          </c:cat>
          <c:val>
            <c:numRef>
              <c:f>Sheet1!$B$2:$B$11</c:f>
              <c:numCache>
                <c:formatCode>0%</c:formatCode>
                <c:ptCount val="10"/>
                <c:pt idx="0">
                  <c:v>0.01</c:v>
                </c:pt>
                <c:pt idx="1">
                  <c:v>0.02</c:v>
                </c:pt>
                <c:pt idx="2">
                  <c:v>0.04</c:v>
                </c:pt>
                <c:pt idx="3">
                  <c:v>0.04</c:v>
                </c:pt>
                <c:pt idx="4">
                  <c:v>0.05</c:v>
                </c:pt>
                <c:pt idx="5">
                  <c:v>0.12</c:v>
                </c:pt>
                <c:pt idx="6">
                  <c:v>0.13</c:v>
                </c:pt>
                <c:pt idx="7">
                  <c:v>0.13</c:v>
                </c:pt>
                <c:pt idx="8">
                  <c:v>0.15</c:v>
                </c:pt>
                <c:pt idx="9">
                  <c:v>0.32</c:v>
                </c:pt>
              </c:numCache>
            </c:numRef>
          </c:val>
          <c:extLst>
            <c:ext xmlns:c16="http://schemas.microsoft.com/office/drawing/2014/chart" uri="{C3380CC4-5D6E-409C-BE32-E72D297353CC}">
              <c16:uniqueId val="{00000002-F4AA-4B8E-85CE-21DE6536E204}"/>
            </c:ext>
          </c:extLst>
        </c:ser>
        <c:dLbls>
          <c:showLegendKey val="0"/>
          <c:showVal val="0"/>
          <c:showCatName val="0"/>
          <c:showSerName val="0"/>
          <c:showPercent val="0"/>
          <c:showBubbleSize val="0"/>
        </c:dLbls>
        <c:gapWidth val="28"/>
        <c:overlap val="100"/>
        <c:axId val="263847448"/>
        <c:axId val="263850584"/>
      </c:barChart>
      <c:catAx>
        <c:axId val="2638474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3850584"/>
        <c:crosses val="autoZero"/>
        <c:auto val="0"/>
        <c:lblAlgn val="ctr"/>
        <c:lblOffset val="100"/>
        <c:noMultiLvlLbl val="0"/>
      </c:catAx>
      <c:valAx>
        <c:axId val="263850584"/>
        <c:scaling>
          <c:orientation val="minMax"/>
          <c:max val="0.70000000000000007"/>
        </c:scaling>
        <c:delete val="1"/>
        <c:axPos val="t"/>
        <c:numFmt formatCode="0%" sourceLinked="1"/>
        <c:majorTickMark val="out"/>
        <c:minorTickMark val="none"/>
        <c:tickLblPos val="nextTo"/>
        <c:crossAx val="263847448"/>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percentStack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Bannon</c:v>
                </c:pt>
                <c:pt idx="1">
                  <c:v>comey</c:v>
                </c:pt>
                <c:pt idx="2">
                  <c:v>MacMaster</c:v>
                </c:pt>
                <c:pt idx="3">
                  <c:v>McConnell</c:v>
                </c:pt>
                <c:pt idx="4">
                  <c:v>Kushner</c:v>
                </c:pt>
                <c:pt idx="5">
                  <c:v>conway</c:v>
                </c:pt>
                <c:pt idx="6">
                  <c:v>tillerson</c:v>
                </c:pt>
                <c:pt idx="7">
                  <c:v>Schumer</c:v>
                </c:pt>
                <c:pt idx="8">
                  <c:v>pelosi</c:v>
                </c:pt>
                <c:pt idx="9">
                  <c:v>Gorsuch</c:v>
                </c:pt>
                <c:pt idx="10">
                  <c:v>ryan</c:v>
                </c:pt>
                <c:pt idx="11">
                  <c:v>warren</c:v>
                </c:pt>
                <c:pt idx="12">
                  <c:v>clinton</c:v>
                </c:pt>
                <c:pt idx="13">
                  <c:v>trump</c:v>
                </c:pt>
                <c:pt idx="14">
                  <c:v>pence</c:v>
                </c:pt>
                <c:pt idx="15">
                  <c:v>sanders</c:v>
                </c:pt>
              </c:strCache>
            </c:strRef>
          </c:cat>
          <c:val>
            <c:numRef>
              <c:f>Sheet1!$B$2:$B$17</c:f>
              <c:numCache>
                <c:formatCode>0%</c:formatCode>
                <c:ptCount val="16"/>
                <c:pt idx="0">
                  <c:v>0.16</c:v>
                </c:pt>
                <c:pt idx="1">
                  <c:v>0.18</c:v>
                </c:pt>
                <c:pt idx="2">
                  <c:v>0.2</c:v>
                </c:pt>
                <c:pt idx="3">
                  <c:v>0.23</c:v>
                </c:pt>
                <c:pt idx="4">
                  <c:v>0.23</c:v>
                </c:pt>
                <c:pt idx="5">
                  <c:v>0.24</c:v>
                </c:pt>
                <c:pt idx="6">
                  <c:v>0.27</c:v>
                </c:pt>
                <c:pt idx="7">
                  <c:v>0.27</c:v>
                </c:pt>
                <c:pt idx="8">
                  <c:v>0.31</c:v>
                </c:pt>
                <c:pt idx="9">
                  <c:v>0.34</c:v>
                </c:pt>
                <c:pt idx="10">
                  <c:v>0.34</c:v>
                </c:pt>
                <c:pt idx="11">
                  <c:v>0.38</c:v>
                </c:pt>
                <c:pt idx="12">
                  <c:v>0.42</c:v>
                </c:pt>
                <c:pt idx="13">
                  <c:v>0.44</c:v>
                </c:pt>
                <c:pt idx="14">
                  <c:v>0.44</c:v>
                </c:pt>
                <c:pt idx="15">
                  <c:v>0.56999999999999995</c:v>
                </c:pt>
              </c:numCache>
            </c:numRef>
          </c:val>
          <c:extLst>
            <c:ext xmlns:c16="http://schemas.microsoft.com/office/drawing/2014/chart" uri="{C3380CC4-5D6E-409C-BE32-E72D297353CC}">
              <c16:uniqueId val="{00000000-C91B-4E1D-80B4-4E09598F4820}"/>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Bannon</c:v>
                </c:pt>
                <c:pt idx="1">
                  <c:v>comey</c:v>
                </c:pt>
                <c:pt idx="2">
                  <c:v>MacMaster</c:v>
                </c:pt>
                <c:pt idx="3">
                  <c:v>McConnell</c:v>
                </c:pt>
                <c:pt idx="4">
                  <c:v>Kushner</c:v>
                </c:pt>
                <c:pt idx="5">
                  <c:v>conway</c:v>
                </c:pt>
                <c:pt idx="6">
                  <c:v>tillerson</c:v>
                </c:pt>
                <c:pt idx="7">
                  <c:v>Schumer</c:v>
                </c:pt>
                <c:pt idx="8">
                  <c:v>pelosi</c:v>
                </c:pt>
                <c:pt idx="9">
                  <c:v>Gorsuch</c:v>
                </c:pt>
                <c:pt idx="10">
                  <c:v>ryan</c:v>
                </c:pt>
                <c:pt idx="11">
                  <c:v>warren</c:v>
                </c:pt>
                <c:pt idx="12">
                  <c:v>clinton</c:v>
                </c:pt>
                <c:pt idx="13">
                  <c:v>trump</c:v>
                </c:pt>
                <c:pt idx="14">
                  <c:v>pence</c:v>
                </c:pt>
                <c:pt idx="15">
                  <c:v>sanders</c:v>
                </c:pt>
              </c:strCache>
            </c:strRef>
          </c:cat>
          <c:val>
            <c:numRef>
              <c:f>Sheet1!$C$2:$C$17</c:f>
              <c:numCache>
                <c:formatCode>0%</c:formatCode>
                <c:ptCount val="16"/>
                <c:pt idx="0">
                  <c:v>0.38</c:v>
                </c:pt>
                <c:pt idx="1">
                  <c:v>0.46</c:v>
                </c:pt>
                <c:pt idx="2">
                  <c:v>0.67</c:v>
                </c:pt>
                <c:pt idx="3">
                  <c:v>0.35</c:v>
                </c:pt>
                <c:pt idx="4">
                  <c:v>0.43</c:v>
                </c:pt>
                <c:pt idx="5">
                  <c:v>0.3</c:v>
                </c:pt>
                <c:pt idx="6">
                  <c:v>0.42</c:v>
                </c:pt>
                <c:pt idx="7">
                  <c:v>0.38</c:v>
                </c:pt>
                <c:pt idx="8">
                  <c:v>0.21</c:v>
                </c:pt>
                <c:pt idx="9">
                  <c:v>0.38</c:v>
                </c:pt>
                <c:pt idx="10">
                  <c:v>0.19</c:v>
                </c:pt>
                <c:pt idx="11">
                  <c:v>0.3</c:v>
                </c:pt>
                <c:pt idx="12">
                  <c:v>0.06</c:v>
                </c:pt>
                <c:pt idx="13">
                  <c:v>0.05</c:v>
                </c:pt>
                <c:pt idx="14">
                  <c:v>0.15</c:v>
                </c:pt>
                <c:pt idx="15">
                  <c:v>0.11</c:v>
                </c:pt>
              </c:numCache>
            </c:numRef>
          </c:val>
          <c:extLst>
            <c:ext xmlns:c16="http://schemas.microsoft.com/office/drawing/2014/chart" uri="{C3380CC4-5D6E-409C-BE32-E72D297353CC}">
              <c16:uniqueId val="{00000001-C91B-4E1D-80B4-4E09598F4820}"/>
            </c:ext>
          </c:extLst>
        </c:ser>
        <c:ser>
          <c:idx val="2"/>
          <c:order val="2"/>
          <c:spPr>
            <a:solidFill>
              <a:srgbClr val="A100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Bannon</c:v>
                </c:pt>
                <c:pt idx="1">
                  <c:v>comey</c:v>
                </c:pt>
                <c:pt idx="2">
                  <c:v>MacMaster</c:v>
                </c:pt>
                <c:pt idx="3">
                  <c:v>McConnell</c:v>
                </c:pt>
                <c:pt idx="4">
                  <c:v>Kushner</c:v>
                </c:pt>
                <c:pt idx="5">
                  <c:v>conway</c:v>
                </c:pt>
                <c:pt idx="6">
                  <c:v>tillerson</c:v>
                </c:pt>
                <c:pt idx="7">
                  <c:v>Schumer</c:v>
                </c:pt>
                <c:pt idx="8">
                  <c:v>pelosi</c:v>
                </c:pt>
                <c:pt idx="9">
                  <c:v>Gorsuch</c:v>
                </c:pt>
                <c:pt idx="10">
                  <c:v>ryan</c:v>
                </c:pt>
                <c:pt idx="11">
                  <c:v>warren</c:v>
                </c:pt>
                <c:pt idx="12">
                  <c:v>clinton</c:v>
                </c:pt>
                <c:pt idx="13">
                  <c:v>trump</c:v>
                </c:pt>
                <c:pt idx="14">
                  <c:v>pence</c:v>
                </c:pt>
                <c:pt idx="15">
                  <c:v>sanders</c:v>
                </c:pt>
              </c:strCache>
            </c:strRef>
          </c:cat>
          <c:val>
            <c:numRef>
              <c:f>Sheet1!$D$2:$D$17</c:f>
              <c:numCache>
                <c:formatCode>0%</c:formatCode>
                <c:ptCount val="16"/>
                <c:pt idx="0">
                  <c:v>0.45</c:v>
                </c:pt>
                <c:pt idx="1">
                  <c:v>0.36</c:v>
                </c:pt>
                <c:pt idx="2">
                  <c:v>0.13</c:v>
                </c:pt>
                <c:pt idx="3">
                  <c:v>0.42</c:v>
                </c:pt>
                <c:pt idx="4">
                  <c:v>0.34</c:v>
                </c:pt>
                <c:pt idx="5">
                  <c:v>0.46</c:v>
                </c:pt>
                <c:pt idx="6">
                  <c:v>0.31</c:v>
                </c:pt>
                <c:pt idx="7">
                  <c:v>0.35</c:v>
                </c:pt>
                <c:pt idx="8">
                  <c:v>0.48</c:v>
                </c:pt>
                <c:pt idx="9">
                  <c:v>0.28999999999999998</c:v>
                </c:pt>
                <c:pt idx="10">
                  <c:v>0.47</c:v>
                </c:pt>
                <c:pt idx="11">
                  <c:v>0.32</c:v>
                </c:pt>
                <c:pt idx="12">
                  <c:v>0.53</c:v>
                </c:pt>
                <c:pt idx="13">
                  <c:v>0.51</c:v>
                </c:pt>
                <c:pt idx="14">
                  <c:v>0.41</c:v>
                </c:pt>
                <c:pt idx="15">
                  <c:v>0.32</c:v>
                </c:pt>
              </c:numCache>
            </c:numRef>
          </c:val>
          <c:extLst>
            <c:ext xmlns:c16="http://schemas.microsoft.com/office/drawing/2014/chart" uri="{C3380CC4-5D6E-409C-BE32-E72D297353CC}">
              <c16:uniqueId val="{00000002-C91B-4E1D-80B4-4E09598F4820}"/>
            </c:ext>
          </c:extLst>
        </c:ser>
        <c:dLbls>
          <c:dLblPos val="ctr"/>
          <c:showLegendKey val="0"/>
          <c:showVal val="1"/>
          <c:showCatName val="0"/>
          <c:showSerName val="0"/>
          <c:showPercent val="0"/>
          <c:showBubbleSize val="0"/>
        </c:dLbls>
        <c:gapWidth val="57"/>
        <c:overlap val="100"/>
        <c:axId val="263852152"/>
        <c:axId val="263849800"/>
      </c:barChart>
      <c:catAx>
        <c:axId val="263852152"/>
        <c:scaling>
          <c:orientation val="minMax"/>
        </c:scaling>
        <c:delete val="1"/>
        <c:axPos val="l"/>
        <c:numFmt formatCode="General" sourceLinked="1"/>
        <c:majorTickMark val="out"/>
        <c:minorTickMark val="none"/>
        <c:tickLblPos val="nextTo"/>
        <c:crossAx val="263849800"/>
        <c:crosses val="autoZero"/>
        <c:auto val="1"/>
        <c:lblAlgn val="ctr"/>
        <c:lblOffset val="100"/>
        <c:noMultiLvlLbl val="0"/>
      </c:catAx>
      <c:valAx>
        <c:axId val="263849800"/>
        <c:scaling>
          <c:orientation val="minMax"/>
          <c:max val="1"/>
        </c:scaling>
        <c:delete val="1"/>
        <c:axPos val="b"/>
        <c:numFmt formatCode="0%" sourceLinked="1"/>
        <c:majorTickMark val="out"/>
        <c:minorTickMark val="none"/>
        <c:tickLblPos val="nextTo"/>
        <c:crossAx val="263852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embassy</c:v>
                </c:pt>
              </c:strCache>
            </c:strRef>
          </c:tx>
          <c:spPr>
            <a:solidFill>
              <a:srgbClr val="44546A"/>
            </a:solidFill>
            <a:ln w="31750">
              <a:solidFill>
                <a:schemeClr val="bg1"/>
              </a:solidFill>
            </a:ln>
          </c:spPr>
          <c:dPt>
            <c:idx val="0"/>
            <c:bubble3D val="0"/>
            <c:spPr>
              <a:solidFill>
                <a:srgbClr val="A10028"/>
              </a:solidFill>
              <a:ln w="31750">
                <a:solidFill>
                  <a:schemeClr val="bg1"/>
                </a:solidFill>
              </a:ln>
              <a:effectLst/>
            </c:spPr>
            <c:extLst>
              <c:ext xmlns:c16="http://schemas.microsoft.com/office/drawing/2014/chart" uri="{C3380CC4-5D6E-409C-BE32-E72D297353CC}">
                <c16:uniqueId val="{00000001-5C17-463C-A322-45F548DBB665}"/>
              </c:ext>
            </c:extLst>
          </c:dPt>
          <c:dPt>
            <c:idx val="1"/>
            <c:bubble3D val="0"/>
            <c:spPr>
              <a:solidFill>
                <a:schemeClr val="accent1"/>
              </a:solidFill>
              <a:ln w="31750">
                <a:solidFill>
                  <a:schemeClr val="bg1"/>
                </a:solidFill>
              </a:ln>
              <a:effectLst/>
            </c:spPr>
            <c:extLst>
              <c:ext xmlns:c16="http://schemas.microsoft.com/office/drawing/2014/chart" uri="{C3380CC4-5D6E-409C-BE32-E72D297353CC}">
                <c16:uniqueId val="{00000003-5C17-463C-A322-45F548DBB665}"/>
              </c:ext>
            </c:extLst>
          </c:dPt>
          <c:dPt>
            <c:idx val="2"/>
            <c:bubble3D val="0"/>
            <c:spPr>
              <a:solidFill>
                <a:schemeClr val="accent2"/>
              </a:solidFill>
              <a:ln w="31750">
                <a:solidFill>
                  <a:schemeClr val="bg1"/>
                </a:solidFill>
              </a:ln>
              <a:effectLst/>
            </c:spPr>
            <c:extLst>
              <c:ext xmlns:c16="http://schemas.microsoft.com/office/drawing/2014/chart" uri="{C3380CC4-5D6E-409C-BE32-E72D297353CC}">
                <c16:uniqueId val="{00000005-5C17-463C-A322-45F548DBB665}"/>
              </c:ext>
            </c:extLst>
          </c:dPt>
          <c:dLbls>
            <c:dLbl>
              <c:idx val="0"/>
              <c:layout>
                <c:manualLayout>
                  <c:x val="-0.21144130690560231"/>
                  <c:y val="-0.1700156511653118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17-463C-A322-45F548DBB665}"/>
                </c:ext>
              </c:extLst>
            </c:dLbl>
            <c:dLbl>
              <c:idx val="1"/>
              <c:layout>
                <c:manualLayout>
                  <c:x val="0.17899176396053942"/>
                  <c:y val="4.482711619648264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C17-463C-A322-45F548DBB665}"/>
                </c:ext>
              </c:extLst>
            </c:dLbl>
            <c:dLbl>
              <c:idx val="2"/>
              <c:layout>
                <c:manualLayout>
                  <c:x val="0.19936002687865706"/>
                  <c:y val="0.2844205752260026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C17-463C-A322-45F548DBB665}"/>
                </c:ext>
              </c:extLst>
            </c:dLbl>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Sheet1!$A$2:$A$3</c:f>
              <c:numCache>
                <c:formatCode>General</c:formatCode>
                <c:ptCount val="2"/>
              </c:numCache>
            </c:numRef>
          </c:cat>
          <c:val>
            <c:numRef>
              <c:f>Sheet1!$B$2:$B$3</c:f>
              <c:numCache>
                <c:formatCode>0%</c:formatCode>
                <c:ptCount val="2"/>
                <c:pt idx="0">
                  <c:v>0.55000000000000004</c:v>
                </c:pt>
                <c:pt idx="1">
                  <c:v>0.45</c:v>
                </c:pt>
              </c:numCache>
            </c:numRef>
          </c:val>
          <c:extLst>
            <c:ext xmlns:c16="http://schemas.microsoft.com/office/drawing/2014/chart" uri="{C3380CC4-5D6E-409C-BE32-E72D297353CC}">
              <c16:uniqueId val="{00000006-5C17-463C-A322-45F548DBB66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1st Qtr</c:v>
                </c:pt>
                <c:pt idx="1">
                  <c:v>2nd Qtr</c:v>
                </c:pt>
              </c:strCache>
            </c:strRef>
          </c:cat>
          <c:val>
            <c:numRef>
              <c:f>Sheet1!$B$2:$B$3</c:f>
              <c:numCache>
                <c:formatCode>0%</c:formatCode>
                <c:ptCount val="2"/>
                <c:pt idx="0">
                  <c:v>0.54</c:v>
                </c:pt>
                <c:pt idx="1">
                  <c:v>0.46</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percentStack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Tensions in North Korea</c:v>
                </c:pt>
                <c:pt idx="1">
                  <c:v>Diplomatic actions with Iran and China</c:v>
                </c:pt>
                <c:pt idx="2">
                  <c:v>The military strike in Syria</c:v>
                </c:pt>
              </c:strCache>
            </c:strRef>
          </c:cat>
          <c:val>
            <c:numRef>
              <c:f>Sheet1!$B$2:$B$4</c:f>
              <c:numCache>
                <c:formatCode>0%</c:formatCode>
                <c:ptCount val="3"/>
                <c:pt idx="0">
                  <c:v>0.48</c:v>
                </c:pt>
                <c:pt idx="1">
                  <c:v>0.55000000000000004</c:v>
                </c:pt>
                <c:pt idx="2">
                  <c:v>0.6</c:v>
                </c:pt>
              </c:numCache>
            </c:numRef>
          </c:val>
          <c:extLst>
            <c:ext xmlns:c16="http://schemas.microsoft.com/office/drawing/2014/chart" uri="{C3380CC4-5D6E-409C-BE32-E72D297353CC}">
              <c16:uniqueId val="{00000000-C91B-4E1D-80B4-4E09598F4820}"/>
            </c:ext>
          </c:extLst>
        </c:ser>
        <c:ser>
          <c:idx val="1"/>
          <c:order val="1"/>
          <c:spPr>
            <a:solidFill>
              <a:schemeClr val="accent4">
                <a:lumMod val="75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6363-4E89-A1B0-BA13E81320DF}"/>
                </c:ext>
              </c:extLst>
            </c:dLbl>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6363-4E89-A1B0-BA13E81320DF}"/>
                </c:ext>
              </c:extLst>
            </c:dLbl>
            <c:dLbl>
              <c:idx val="2"/>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6363-4E89-A1B0-BA13E81320DF}"/>
                </c:ext>
              </c:extLst>
            </c:dLbl>
            <c:dLbl>
              <c:idx val="3"/>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6363-4E89-A1B0-BA13E81320DF}"/>
                </c:ext>
              </c:extLst>
            </c:dLbl>
            <c:dLbl>
              <c:idx val="4"/>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6363-4E89-A1B0-BA13E81320DF}"/>
                </c:ext>
              </c:extLst>
            </c:dLbl>
            <c:dLbl>
              <c:idx val="5"/>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6363-4E89-A1B0-BA13E81320DF}"/>
                </c:ext>
              </c:extLst>
            </c:dLbl>
            <c:dLbl>
              <c:idx val="6"/>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6363-4E89-A1B0-BA13E81320DF}"/>
                </c:ext>
              </c:extLst>
            </c:dLbl>
            <c:dLbl>
              <c:idx val="7"/>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6363-4E89-A1B0-BA13E81320DF}"/>
                </c:ext>
              </c:extLst>
            </c:dLbl>
            <c:dLbl>
              <c:idx val="8"/>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8-6363-4E89-A1B0-BA13E81320DF}"/>
                </c:ext>
              </c:extLst>
            </c:dLbl>
            <c:dLbl>
              <c:idx val="9"/>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9-6363-4E89-A1B0-BA13E81320DF}"/>
                </c:ext>
              </c:extLst>
            </c:dLbl>
            <c:dLbl>
              <c:idx val="1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A-6363-4E89-A1B0-BA13E81320DF}"/>
                </c:ext>
              </c:extLst>
            </c:dLbl>
            <c:dLbl>
              <c:idx val="1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B-6363-4E89-A1B0-BA13E81320D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Tensions in North Korea</c:v>
                </c:pt>
                <c:pt idx="1">
                  <c:v>Diplomatic actions with Iran and China</c:v>
                </c:pt>
                <c:pt idx="2">
                  <c:v>The military strike in Syria</c:v>
                </c:pt>
              </c:strCache>
            </c:strRef>
          </c:cat>
          <c:val>
            <c:numRef>
              <c:f>Sheet1!$C$2:$C$4</c:f>
              <c:numCache>
                <c:formatCode>0%</c:formatCode>
                <c:ptCount val="3"/>
                <c:pt idx="0">
                  <c:v>0.52</c:v>
                </c:pt>
                <c:pt idx="1">
                  <c:v>0.45</c:v>
                </c:pt>
                <c:pt idx="2">
                  <c:v>0.4</c:v>
                </c:pt>
              </c:numCache>
            </c:numRef>
          </c:val>
          <c:extLst>
            <c:ext xmlns:c16="http://schemas.microsoft.com/office/drawing/2014/chart" uri="{C3380CC4-5D6E-409C-BE32-E72D297353CC}">
              <c16:uniqueId val="{00000001-C91B-4E1D-80B4-4E09598F4820}"/>
            </c:ext>
          </c:extLst>
        </c:ser>
        <c:dLbls>
          <c:dLblPos val="ctr"/>
          <c:showLegendKey val="0"/>
          <c:showVal val="1"/>
          <c:showCatName val="0"/>
          <c:showSerName val="0"/>
          <c:showPercent val="0"/>
          <c:showBubbleSize val="0"/>
        </c:dLbls>
        <c:gapWidth val="57"/>
        <c:overlap val="100"/>
        <c:axId val="379359096"/>
        <c:axId val="379360272"/>
      </c:barChart>
      <c:catAx>
        <c:axId val="379359096"/>
        <c:scaling>
          <c:orientation val="minMax"/>
        </c:scaling>
        <c:delete val="1"/>
        <c:axPos val="l"/>
        <c:numFmt formatCode="General" sourceLinked="1"/>
        <c:majorTickMark val="out"/>
        <c:minorTickMark val="none"/>
        <c:tickLblPos val="nextTo"/>
        <c:crossAx val="379360272"/>
        <c:crosses val="autoZero"/>
        <c:auto val="1"/>
        <c:lblAlgn val="ctr"/>
        <c:lblOffset val="100"/>
        <c:noMultiLvlLbl val="0"/>
      </c:catAx>
      <c:valAx>
        <c:axId val="379360272"/>
        <c:scaling>
          <c:orientation val="minMax"/>
          <c:max val="1"/>
        </c:scaling>
        <c:delete val="1"/>
        <c:axPos val="b"/>
        <c:numFmt formatCode="0%" sourceLinked="1"/>
        <c:majorTickMark val="out"/>
        <c:minorTickMark val="none"/>
        <c:tickLblPos val="nextTo"/>
        <c:crossAx val="379359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29E-4958-AC6E-9CFE3B274790}"/>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729E-4958-AC6E-9CFE3B274790}"/>
              </c:ext>
            </c:extLst>
          </c:dPt>
          <c:cat>
            <c:strRef>
              <c:f>Sheet1!$A$2:$A$3</c:f>
              <c:strCache>
                <c:ptCount val="2"/>
                <c:pt idx="0">
                  <c:v>1st Qtr</c:v>
                </c:pt>
                <c:pt idx="1">
                  <c:v>2nd Qtr</c:v>
                </c:pt>
              </c:strCache>
            </c:strRef>
          </c:cat>
          <c:val>
            <c:numRef>
              <c:f>Sheet1!$B$2:$B$3</c:f>
              <c:numCache>
                <c:formatCode>0%</c:formatCode>
                <c:ptCount val="2"/>
                <c:pt idx="0">
                  <c:v>0.66</c:v>
                </c:pt>
                <c:pt idx="1">
                  <c:v>0.34</c:v>
                </c:pt>
              </c:numCache>
            </c:numRef>
          </c:val>
          <c:extLst>
            <c:ext xmlns:c16="http://schemas.microsoft.com/office/drawing/2014/chart" uri="{C3380CC4-5D6E-409C-BE32-E72D297353CC}">
              <c16:uniqueId val="{00000004-729E-4958-AC6E-9CFE3B274790}"/>
            </c:ext>
          </c:extLst>
        </c:ser>
        <c:dLbls>
          <c:showLegendKey val="0"/>
          <c:showVal val="0"/>
          <c:showCatName val="0"/>
          <c:showSerName val="0"/>
          <c:showPercent val="0"/>
          <c:showBubbleSize val="0"/>
          <c:showLeaderLines val="1"/>
        </c:dLbls>
        <c:firstSliceAng val="122"/>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2424393116786786E-2"/>
          <c:y val="9.4091963163366862E-2"/>
          <c:w val="0.95515121376642642"/>
          <c:h val="0.86199845402706199"/>
        </c:manualLayout>
      </c:layout>
      <c:barChart>
        <c:barDir val="bar"/>
        <c:grouping val="percentStacked"/>
        <c:varyColors val="0"/>
        <c:ser>
          <c:idx val="0"/>
          <c:order val="0"/>
          <c:tx>
            <c:strRef>
              <c:f>Sheet1!$B$1</c:f>
              <c:strCache>
                <c:ptCount val="1"/>
                <c:pt idx="0">
                  <c:v>The red line preventing the use of chemical weapons needs to be enforced even if it means taking limited U.S. military actions in Syria.</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conway</c:v>
                </c:pt>
              </c:strCache>
            </c:strRef>
          </c:cat>
          <c:val>
            <c:numRef>
              <c:f>Sheet1!$B$2</c:f>
              <c:numCache>
                <c:formatCode>0%</c:formatCode>
                <c:ptCount val="1"/>
                <c:pt idx="0">
                  <c:v>0.68</c:v>
                </c:pt>
              </c:numCache>
            </c:numRef>
          </c:val>
          <c:extLst>
            <c:ext xmlns:c16="http://schemas.microsoft.com/office/drawing/2014/chart" uri="{C3380CC4-5D6E-409C-BE32-E72D297353CC}">
              <c16:uniqueId val="{00000000-291F-416A-8C5F-3CAED3FEC6C5}"/>
            </c:ext>
          </c:extLst>
        </c:ser>
        <c:ser>
          <c:idx val="1"/>
          <c:order val="1"/>
          <c:tx>
            <c:strRef>
              <c:f>Sheet1!$C$1</c:f>
              <c:strCache>
                <c:ptCount val="1"/>
                <c:pt idx="0">
                  <c:v>This is not our fight and we should not intervene under any circumstances.</c:v>
                </c:pt>
              </c:strCache>
            </c:strRef>
          </c:tx>
          <c:spPr>
            <a:solidFill>
              <a:srgbClr val="009D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conway</c:v>
                </c:pt>
              </c:strCache>
            </c:strRef>
          </c:cat>
          <c:val>
            <c:numRef>
              <c:f>Sheet1!$C$2</c:f>
              <c:numCache>
                <c:formatCode>0%</c:formatCode>
                <c:ptCount val="1"/>
                <c:pt idx="0">
                  <c:v>0.32</c:v>
                </c:pt>
              </c:numCache>
            </c:numRef>
          </c:val>
          <c:extLst>
            <c:ext xmlns:c16="http://schemas.microsoft.com/office/drawing/2014/chart" uri="{C3380CC4-5D6E-409C-BE32-E72D297353CC}">
              <c16:uniqueId val="{00000001-291F-416A-8C5F-3CAED3FEC6C5}"/>
            </c:ext>
          </c:extLst>
        </c:ser>
        <c:dLbls>
          <c:dLblPos val="ctr"/>
          <c:showLegendKey val="0"/>
          <c:showVal val="1"/>
          <c:showCatName val="0"/>
          <c:showSerName val="0"/>
          <c:showPercent val="0"/>
          <c:showBubbleSize val="0"/>
        </c:dLbls>
        <c:gapWidth val="57"/>
        <c:overlap val="100"/>
        <c:axId val="379364584"/>
        <c:axId val="379365368"/>
      </c:barChart>
      <c:catAx>
        <c:axId val="379364584"/>
        <c:scaling>
          <c:orientation val="minMax"/>
        </c:scaling>
        <c:delete val="1"/>
        <c:axPos val="l"/>
        <c:numFmt formatCode="General" sourceLinked="1"/>
        <c:majorTickMark val="out"/>
        <c:minorTickMark val="none"/>
        <c:tickLblPos val="nextTo"/>
        <c:crossAx val="379365368"/>
        <c:crosses val="autoZero"/>
        <c:auto val="1"/>
        <c:lblAlgn val="ctr"/>
        <c:lblOffset val="100"/>
        <c:noMultiLvlLbl val="0"/>
      </c:catAx>
      <c:valAx>
        <c:axId val="379365368"/>
        <c:scaling>
          <c:orientation val="minMax"/>
          <c:max val="1"/>
        </c:scaling>
        <c:delete val="1"/>
        <c:axPos val="b"/>
        <c:numFmt formatCode="0%" sourceLinked="1"/>
        <c:majorTickMark val="out"/>
        <c:minorTickMark val="none"/>
        <c:tickLblPos val="nextTo"/>
        <c:crossAx val="379364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embassy</c:v>
                </c:pt>
              </c:strCache>
            </c:strRef>
          </c:tx>
          <c:spPr>
            <a:solidFill>
              <a:srgbClr val="44546A"/>
            </a:solidFill>
            <a:ln w="31750">
              <a:solidFill>
                <a:schemeClr val="bg1"/>
              </a:solidFill>
            </a:ln>
          </c:spPr>
          <c:dPt>
            <c:idx val="0"/>
            <c:bubble3D val="0"/>
            <c:spPr>
              <a:solidFill>
                <a:schemeClr val="accent1"/>
              </a:solidFill>
              <a:ln w="31750">
                <a:solidFill>
                  <a:schemeClr val="bg1"/>
                </a:solidFill>
              </a:ln>
              <a:effectLst/>
            </c:spPr>
            <c:extLst>
              <c:ext xmlns:c16="http://schemas.microsoft.com/office/drawing/2014/chart" uri="{C3380CC4-5D6E-409C-BE32-E72D297353CC}">
                <c16:uniqueId val="{00000001-5C17-463C-A322-45F548DBB665}"/>
              </c:ext>
            </c:extLst>
          </c:dPt>
          <c:dPt>
            <c:idx val="1"/>
            <c:bubble3D val="0"/>
            <c:spPr>
              <a:solidFill>
                <a:srgbClr val="A10028"/>
              </a:solidFill>
              <a:ln w="31750">
                <a:solidFill>
                  <a:schemeClr val="bg1"/>
                </a:solidFill>
              </a:ln>
              <a:effectLst/>
            </c:spPr>
            <c:extLst>
              <c:ext xmlns:c16="http://schemas.microsoft.com/office/drawing/2014/chart" uri="{C3380CC4-5D6E-409C-BE32-E72D297353CC}">
                <c16:uniqueId val="{00000003-5C17-463C-A322-45F548DBB665}"/>
              </c:ext>
            </c:extLst>
          </c:dPt>
          <c:dPt>
            <c:idx val="2"/>
            <c:bubble3D val="0"/>
            <c:spPr>
              <a:solidFill>
                <a:schemeClr val="accent2"/>
              </a:solidFill>
              <a:ln w="31750">
                <a:solidFill>
                  <a:schemeClr val="bg1"/>
                </a:solidFill>
              </a:ln>
              <a:effectLst/>
            </c:spPr>
            <c:extLst>
              <c:ext xmlns:c16="http://schemas.microsoft.com/office/drawing/2014/chart" uri="{C3380CC4-5D6E-409C-BE32-E72D297353CC}">
                <c16:uniqueId val="{00000005-5C17-463C-A322-45F548DBB665}"/>
              </c:ext>
            </c:extLst>
          </c:dPt>
          <c:dLbls>
            <c:dLbl>
              <c:idx val="0"/>
              <c:layout>
                <c:manualLayout>
                  <c:x val="-0.23240428998099374"/>
                  <c:y val="-0.3962041977120038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17-463C-A322-45F548DBB665}"/>
                </c:ext>
              </c:extLst>
            </c:dLbl>
            <c:dLbl>
              <c:idx val="1"/>
              <c:layout>
                <c:manualLayout>
                  <c:x val="0.21060095936283829"/>
                  <c:y val="0.1382996750830711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C17-463C-A322-45F548DBB665}"/>
                </c:ext>
              </c:extLst>
            </c:dLbl>
            <c:dLbl>
              <c:idx val="2"/>
              <c:layout>
                <c:manualLayout>
                  <c:x val="0.19936002687865706"/>
                  <c:y val="0.2844205752260026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C17-463C-A322-45F548DBB665}"/>
                </c:ext>
              </c:extLst>
            </c:dLbl>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Sheet1!$A$2:$A$3</c:f>
              <c:numCache>
                <c:formatCode>General</c:formatCode>
                <c:ptCount val="2"/>
              </c:numCache>
            </c:numRef>
          </c:cat>
          <c:val>
            <c:numRef>
              <c:f>Sheet1!$B$2:$B$3</c:f>
              <c:numCache>
                <c:formatCode>0%</c:formatCode>
                <c:ptCount val="2"/>
                <c:pt idx="0">
                  <c:v>0.75</c:v>
                </c:pt>
                <c:pt idx="1">
                  <c:v>0.25</c:v>
                </c:pt>
              </c:numCache>
            </c:numRef>
          </c:val>
          <c:extLst>
            <c:ext xmlns:c16="http://schemas.microsoft.com/office/drawing/2014/chart" uri="{C3380CC4-5D6E-409C-BE32-E72D297353CC}">
              <c16:uniqueId val="{00000006-5C17-463C-A322-45F548DBB66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embassy</c:v>
                </c:pt>
              </c:strCache>
            </c:strRef>
          </c:tx>
          <c:spPr>
            <a:solidFill>
              <a:srgbClr val="44546A"/>
            </a:solidFill>
            <a:ln w="31750">
              <a:solidFill>
                <a:schemeClr val="bg1"/>
              </a:solidFill>
            </a:ln>
          </c:spPr>
          <c:dPt>
            <c:idx val="0"/>
            <c:bubble3D val="0"/>
            <c:spPr>
              <a:solidFill>
                <a:srgbClr val="A10028"/>
              </a:solidFill>
              <a:ln w="31750">
                <a:solidFill>
                  <a:schemeClr val="bg1"/>
                </a:solidFill>
              </a:ln>
              <a:effectLst/>
            </c:spPr>
            <c:extLst>
              <c:ext xmlns:c16="http://schemas.microsoft.com/office/drawing/2014/chart" uri="{C3380CC4-5D6E-409C-BE32-E72D297353CC}">
                <c16:uniqueId val="{00000001-5C17-463C-A322-45F548DBB665}"/>
              </c:ext>
            </c:extLst>
          </c:dPt>
          <c:dPt>
            <c:idx val="1"/>
            <c:bubble3D val="0"/>
            <c:spPr>
              <a:solidFill>
                <a:schemeClr val="accent1"/>
              </a:solidFill>
              <a:ln w="31750">
                <a:solidFill>
                  <a:schemeClr val="bg1"/>
                </a:solidFill>
              </a:ln>
              <a:effectLst/>
            </c:spPr>
            <c:extLst>
              <c:ext xmlns:c16="http://schemas.microsoft.com/office/drawing/2014/chart" uri="{C3380CC4-5D6E-409C-BE32-E72D297353CC}">
                <c16:uniqueId val="{00000003-5C17-463C-A322-45F548DBB665}"/>
              </c:ext>
            </c:extLst>
          </c:dPt>
          <c:dPt>
            <c:idx val="2"/>
            <c:bubble3D val="0"/>
            <c:spPr>
              <a:solidFill>
                <a:schemeClr val="accent2"/>
              </a:solidFill>
              <a:ln w="31750">
                <a:solidFill>
                  <a:schemeClr val="bg1"/>
                </a:solidFill>
              </a:ln>
              <a:effectLst/>
            </c:spPr>
            <c:extLst>
              <c:ext xmlns:c16="http://schemas.microsoft.com/office/drawing/2014/chart" uri="{C3380CC4-5D6E-409C-BE32-E72D297353CC}">
                <c16:uniqueId val="{00000005-5C17-463C-A322-45F548DBB665}"/>
              </c:ext>
            </c:extLst>
          </c:dPt>
          <c:dLbls>
            <c:dLbl>
              <c:idx val="0"/>
              <c:layout>
                <c:manualLayout>
                  <c:x val="-0.21144130690560231"/>
                  <c:y val="-0.1700156511653118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17-463C-A322-45F548DBB665}"/>
                </c:ext>
              </c:extLst>
            </c:dLbl>
            <c:dLbl>
              <c:idx val="1"/>
              <c:layout>
                <c:manualLayout>
                  <c:x val="0.17899176396053942"/>
                  <c:y val="4.482711619648264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C17-463C-A322-45F548DBB665}"/>
                </c:ext>
              </c:extLst>
            </c:dLbl>
            <c:dLbl>
              <c:idx val="2"/>
              <c:layout>
                <c:manualLayout>
                  <c:x val="0.19936002687865706"/>
                  <c:y val="0.2844205752260026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C17-463C-A322-45F548DBB665}"/>
                </c:ext>
              </c:extLst>
            </c:dLbl>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Sheet1!$A$2:$A$3</c:f>
              <c:numCache>
                <c:formatCode>General</c:formatCode>
                <c:ptCount val="2"/>
              </c:numCache>
            </c:numRef>
          </c:cat>
          <c:val>
            <c:numRef>
              <c:f>Sheet1!$B$2:$B$3</c:f>
              <c:numCache>
                <c:formatCode>0%</c:formatCode>
                <c:ptCount val="2"/>
                <c:pt idx="0">
                  <c:v>0.55000000000000004</c:v>
                </c:pt>
                <c:pt idx="1">
                  <c:v>0.45</c:v>
                </c:pt>
              </c:numCache>
            </c:numRef>
          </c:val>
          <c:extLst>
            <c:ext xmlns:c16="http://schemas.microsoft.com/office/drawing/2014/chart" uri="{C3380CC4-5D6E-409C-BE32-E72D297353CC}">
              <c16:uniqueId val="{00000006-5C17-463C-A322-45F548DBB66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embassy</c:v>
                </c:pt>
              </c:strCache>
            </c:strRef>
          </c:tx>
          <c:spPr>
            <a:solidFill>
              <a:srgbClr val="44546A"/>
            </a:solidFill>
            <a:ln w="31750">
              <a:solidFill>
                <a:schemeClr val="bg1"/>
              </a:solidFill>
            </a:ln>
          </c:spPr>
          <c:dPt>
            <c:idx val="0"/>
            <c:bubble3D val="0"/>
            <c:spPr>
              <a:solidFill>
                <a:srgbClr val="A10028"/>
              </a:solidFill>
              <a:ln w="31750">
                <a:solidFill>
                  <a:schemeClr val="bg1"/>
                </a:solidFill>
              </a:ln>
              <a:effectLst/>
            </c:spPr>
            <c:extLst>
              <c:ext xmlns:c16="http://schemas.microsoft.com/office/drawing/2014/chart" uri="{C3380CC4-5D6E-409C-BE32-E72D297353CC}">
                <c16:uniqueId val="{00000001-5C17-463C-A322-45F548DBB665}"/>
              </c:ext>
            </c:extLst>
          </c:dPt>
          <c:dPt>
            <c:idx val="1"/>
            <c:bubble3D val="0"/>
            <c:spPr>
              <a:solidFill>
                <a:schemeClr val="accent1"/>
              </a:solidFill>
              <a:ln w="31750">
                <a:solidFill>
                  <a:schemeClr val="bg1"/>
                </a:solidFill>
              </a:ln>
              <a:effectLst/>
            </c:spPr>
            <c:extLst>
              <c:ext xmlns:c16="http://schemas.microsoft.com/office/drawing/2014/chart" uri="{C3380CC4-5D6E-409C-BE32-E72D297353CC}">
                <c16:uniqueId val="{00000003-5C17-463C-A322-45F548DBB665}"/>
              </c:ext>
            </c:extLst>
          </c:dPt>
          <c:dPt>
            <c:idx val="2"/>
            <c:bubble3D val="0"/>
            <c:spPr>
              <a:solidFill>
                <a:schemeClr val="accent2"/>
              </a:solidFill>
              <a:ln w="31750">
                <a:solidFill>
                  <a:schemeClr val="bg1"/>
                </a:solidFill>
              </a:ln>
              <a:effectLst/>
            </c:spPr>
            <c:extLst>
              <c:ext xmlns:c16="http://schemas.microsoft.com/office/drawing/2014/chart" uri="{C3380CC4-5D6E-409C-BE32-E72D297353CC}">
                <c16:uniqueId val="{00000005-5C17-463C-A322-45F548DBB665}"/>
              </c:ext>
            </c:extLst>
          </c:dPt>
          <c:dLbls>
            <c:dLbl>
              <c:idx val="0"/>
              <c:layout>
                <c:manualLayout>
                  <c:x val="-0.21144130690560231"/>
                  <c:y val="-9.315443079543074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17-463C-A322-45F548DBB665}"/>
                </c:ext>
              </c:extLst>
            </c:dLbl>
            <c:dLbl>
              <c:idx val="1"/>
              <c:layout>
                <c:manualLayout>
                  <c:x val="0.20485383292605666"/>
                  <c:y val="-4.205948074338305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C17-463C-A322-45F548DBB665}"/>
                </c:ext>
              </c:extLst>
            </c:dLbl>
            <c:dLbl>
              <c:idx val="2"/>
              <c:layout>
                <c:manualLayout>
                  <c:x val="0.19936002687865706"/>
                  <c:y val="0.2844205752260026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C17-463C-A322-45F548DBB665}"/>
                </c:ext>
              </c:extLst>
            </c:dLbl>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Sheet1!$A$2:$A$3</c:f>
              <c:numCache>
                <c:formatCode>General</c:formatCode>
                <c:ptCount val="2"/>
              </c:numCache>
            </c:numRef>
          </c:cat>
          <c:val>
            <c:numRef>
              <c:f>Sheet1!$B$2:$B$3</c:f>
              <c:numCache>
                <c:formatCode>0%</c:formatCode>
                <c:ptCount val="2"/>
                <c:pt idx="0">
                  <c:v>0.51</c:v>
                </c:pt>
                <c:pt idx="1">
                  <c:v>0.49</c:v>
                </c:pt>
              </c:numCache>
            </c:numRef>
          </c:val>
          <c:extLst>
            <c:ext xmlns:c16="http://schemas.microsoft.com/office/drawing/2014/chart" uri="{C3380CC4-5D6E-409C-BE32-E72D297353CC}">
              <c16:uniqueId val="{00000006-5C17-463C-A322-45F548DBB66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A10028"/>
            </a:solidFill>
            <a:ln>
              <a:noFill/>
            </a:ln>
            <a:effectLst/>
          </c:spPr>
          <c:invertIfNegative val="0"/>
          <c:dPt>
            <c:idx val="1"/>
            <c:invertIfNegative val="0"/>
            <c:bubble3D val="0"/>
            <c:spPr>
              <a:solidFill>
                <a:srgbClr val="A10028"/>
              </a:solidFill>
              <a:ln>
                <a:noFill/>
              </a:ln>
              <a:effectLst/>
            </c:spPr>
            <c:extLst>
              <c:ext xmlns:c16="http://schemas.microsoft.com/office/drawing/2014/chart" uri="{C3380CC4-5D6E-409C-BE32-E72D297353CC}">
                <c16:uniqueId val="{00000001-0680-49A4-91CA-711BA414BE1F}"/>
              </c:ext>
            </c:extLst>
          </c:dPt>
          <c:dPt>
            <c:idx val="4"/>
            <c:invertIfNegative val="0"/>
            <c:bubble3D val="0"/>
            <c:spPr>
              <a:solidFill>
                <a:srgbClr val="A10028"/>
              </a:solidFill>
              <a:ln>
                <a:noFill/>
              </a:ln>
              <a:effectLst/>
            </c:spPr>
            <c:extLst>
              <c:ext xmlns:c16="http://schemas.microsoft.com/office/drawing/2014/chart" uri="{C3380CC4-5D6E-409C-BE32-E72D297353CC}">
                <c16:uniqueId val="{00000003-0680-49A4-91CA-711BA414BE1F}"/>
              </c:ext>
            </c:extLst>
          </c:dPt>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feb country</c:v>
                </c:pt>
                <c:pt idx="1">
                  <c:v>march country</c:v>
                </c:pt>
                <c:pt idx="2">
                  <c:v>april country</c:v>
                </c:pt>
                <c:pt idx="4">
                  <c:v>feb econ</c:v>
                </c:pt>
                <c:pt idx="5">
                  <c:v>march econ</c:v>
                </c:pt>
                <c:pt idx="6">
                  <c:v>april econ</c:v>
                </c:pt>
              </c:strCache>
            </c:strRef>
          </c:cat>
          <c:val>
            <c:numRef>
              <c:f>Sheet1!$B$2:$B$8</c:f>
              <c:numCache>
                <c:formatCode>0%</c:formatCode>
                <c:ptCount val="7"/>
                <c:pt idx="0">
                  <c:v>0.52</c:v>
                </c:pt>
                <c:pt idx="1">
                  <c:v>0.48</c:v>
                </c:pt>
                <c:pt idx="2">
                  <c:v>0.5</c:v>
                </c:pt>
                <c:pt idx="4">
                  <c:v>0.39</c:v>
                </c:pt>
                <c:pt idx="5">
                  <c:v>0.35</c:v>
                </c:pt>
                <c:pt idx="6">
                  <c:v>0.38</c:v>
                </c:pt>
              </c:numCache>
            </c:numRef>
          </c:val>
          <c:extLst>
            <c:ext xmlns:c16="http://schemas.microsoft.com/office/drawing/2014/chart" uri="{C3380CC4-5D6E-409C-BE32-E72D297353CC}">
              <c16:uniqueId val="{00000000-B215-49D5-A7F7-5188997F7FCD}"/>
            </c:ext>
          </c:extLst>
        </c:ser>
        <c:dLbls>
          <c:showLegendKey val="0"/>
          <c:showVal val="0"/>
          <c:showCatName val="0"/>
          <c:showSerName val="0"/>
          <c:showPercent val="0"/>
          <c:showBubbleSize val="0"/>
        </c:dLbls>
        <c:gapWidth val="125"/>
        <c:overlap val="-27"/>
        <c:axId val="6084616"/>
        <c:axId val="6084224"/>
      </c:barChart>
      <c:catAx>
        <c:axId val="6084616"/>
        <c:scaling>
          <c:orientation val="minMax"/>
        </c:scaling>
        <c:delete val="1"/>
        <c:axPos val="t"/>
        <c:numFmt formatCode="General" sourceLinked="1"/>
        <c:majorTickMark val="none"/>
        <c:minorTickMark val="none"/>
        <c:tickLblPos val="nextTo"/>
        <c:crossAx val="6084224"/>
        <c:crosses val="autoZero"/>
        <c:auto val="1"/>
        <c:lblAlgn val="ctr"/>
        <c:lblOffset val="100"/>
        <c:noMultiLvlLbl val="0"/>
      </c:catAx>
      <c:valAx>
        <c:axId val="6084224"/>
        <c:scaling>
          <c:orientation val="maxMin"/>
          <c:max val="1"/>
        </c:scaling>
        <c:delete val="1"/>
        <c:axPos val="l"/>
        <c:numFmt formatCode="0%" sourceLinked="1"/>
        <c:majorTickMark val="none"/>
        <c:minorTickMark val="none"/>
        <c:tickLblPos val="nextTo"/>
        <c:crossAx val="6084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percentStack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The U.S. government does a good job taking care of the needs of US military veterans.</c:v>
                </c:pt>
                <c:pt idx="1">
                  <c:v>The U.S. needs to increase and improve its nuclear weapons.</c:v>
                </c:pt>
                <c:pt idx="2">
                  <c:v>The U.S. should pull back its military from around the world.</c:v>
                </c:pt>
                <c:pt idx="3">
                  <c:v>The U.S. military is outdated and needs to improve its technology and equipment.</c:v>
                </c:pt>
                <c:pt idx="4">
                  <c:v>The U.S. military needs to increase the number of soldiers and train them better in order to defend U.S. interests abroad.</c:v>
                </c:pt>
                <c:pt idx="5">
                  <c:v>The U.S. military is well run.</c:v>
                </c:pt>
                <c:pt idx="6">
                  <c:v>The U.S. military has adequate ships, tanks, and armaments to fight a large war if needed.</c:v>
                </c:pt>
                <c:pt idx="7">
                  <c:v>The U.S. nuclear arsenal is strong enough to deter any threats.</c:v>
                </c:pt>
                <c:pt idx="8">
                  <c:v>The U.S. military is the strongest in the world.</c:v>
                </c:pt>
                <c:pt idx="9">
                  <c:v>The U.S. needs to maintain a military capable of fighting a full-scale war in Asia and in Europe should the need arise.</c:v>
                </c:pt>
              </c:strCache>
            </c:strRef>
          </c:cat>
          <c:val>
            <c:numRef>
              <c:f>Sheet1!$B$2:$B$11</c:f>
              <c:numCache>
                <c:formatCode>0%</c:formatCode>
                <c:ptCount val="10"/>
                <c:pt idx="0">
                  <c:v>0.28000000000000003</c:v>
                </c:pt>
                <c:pt idx="1">
                  <c:v>0.41</c:v>
                </c:pt>
                <c:pt idx="2">
                  <c:v>0.47</c:v>
                </c:pt>
                <c:pt idx="3">
                  <c:v>0.47</c:v>
                </c:pt>
                <c:pt idx="4">
                  <c:v>0.56000000000000005</c:v>
                </c:pt>
                <c:pt idx="5">
                  <c:v>0.63</c:v>
                </c:pt>
                <c:pt idx="6">
                  <c:v>0.66</c:v>
                </c:pt>
                <c:pt idx="7">
                  <c:v>0.71</c:v>
                </c:pt>
                <c:pt idx="8">
                  <c:v>0.74</c:v>
                </c:pt>
                <c:pt idx="9">
                  <c:v>0.76</c:v>
                </c:pt>
              </c:numCache>
            </c:numRef>
          </c:val>
          <c:extLst>
            <c:ext xmlns:c16="http://schemas.microsoft.com/office/drawing/2014/chart" uri="{C3380CC4-5D6E-409C-BE32-E72D297353CC}">
              <c16:uniqueId val="{00000000-C91B-4E1D-80B4-4E09598F4820}"/>
            </c:ext>
          </c:extLst>
        </c:ser>
        <c:ser>
          <c:idx val="1"/>
          <c:order val="1"/>
          <c:spPr>
            <a:solidFill>
              <a:schemeClr val="accent4">
                <a:lumMod val="75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CC8E-4675-8894-15A21DB6286F}"/>
                </c:ext>
              </c:extLst>
            </c:dLbl>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CC8E-4675-8894-15A21DB6286F}"/>
                </c:ext>
              </c:extLst>
            </c:dLbl>
            <c:dLbl>
              <c:idx val="2"/>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CC8E-4675-8894-15A21DB6286F}"/>
                </c:ext>
              </c:extLst>
            </c:dLbl>
            <c:dLbl>
              <c:idx val="3"/>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CC8E-4675-8894-15A21DB6286F}"/>
                </c:ext>
              </c:extLst>
            </c:dLbl>
            <c:dLbl>
              <c:idx val="4"/>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CC8E-4675-8894-15A21DB6286F}"/>
                </c:ext>
              </c:extLst>
            </c:dLbl>
            <c:dLbl>
              <c:idx val="5"/>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CC8E-4675-8894-15A21DB6286F}"/>
                </c:ext>
              </c:extLst>
            </c:dLbl>
            <c:dLbl>
              <c:idx val="6"/>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CC8E-4675-8894-15A21DB6286F}"/>
                </c:ext>
              </c:extLst>
            </c:dLbl>
            <c:dLbl>
              <c:idx val="7"/>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CC8E-4675-8894-15A21DB6286F}"/>
                </c:ext>
              </c:extLst>
            </c:dLbl>
            <c:dLbl>
              <c:idx val="8"/>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8-CC8E-4675-8894-15A21DB6286F}"/>
                </c:ext>
              </c:extLst>
            </c:dLbl>
            <c:dLbl>
              <c:idx val="9"/>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9-CC8E-4675-8894-15A21DB6286F}"/>
                </c:ext>
              </c:extLst>
            </c:dLbl>
            <c:dLbl>
              <c:idx val="1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A-CC8E-4675-8894-15A21DB6286F}"/>
                </c:ext>
              </c:extLst>
            </c:dLbl>
            <c:dLbl>
              <c:idx val="1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B-CC8E-4675-8894-15A21DB6286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The U.S. government does a good job taking care of the needs of US military veterans.</c:v>
                </c:pt>
                <c:pt idx="1">
                  <c:v>The U.S. needs to increase and improve its nuclear weapons.</c:v>
                </c:pt>
                <c:pt idx="2">
                  <c:v>The U.S. should pull back its military from around the world.</c:v>
                </c:pt>
                <c:pt idx="3">
                  <c:v>The U.S. military is outdated and needs to improve its technology and equipment.</c:v>
                </c:pt>
                <c:pt idx="4">
                  <c:v>The U.S. military needs to increase the number of soldiers and train them better in order to defend U.S. interests abroad.</c:v>
                </c:pt>
                <c:pt idx="5">
                  <c:v>The U.S. military is well run.</c:v>
                </c:pt>
                <c:pt idx="6">
                  <c:v>The U.S. military has adequate ships, tanks, and armaments to fight a large war if needed.</c:v>
                </c:pt>
                <c:pt idx="7">
                  <c:v>The U.S. nuclear arsenal is strong enough to deter any threats.</c:v>
                </c:pt>
                <c:pt idx="8">
                  <c:v>The U.S. military is the strongest in the world.</c:v>
                </c:pt>
                <c:pt idx="9">
                  <c:v>The U.S. needs to maintain a military capable of fighting a full-scale war in Asia and in Europe should the need arise.</c:v>
                </c:pt>
              </c:strCache>
            </c:strRef>
          </c:cat>
          <c:val>
            <c:numRef>
              <c:f>Sheet1!$C$2:$C$11</c:f>
              <c:numCache>
                <c:formatCode>0%</c:formatCode>
                <c:ptCount val="10"/>
                <c:pt idx="0">
                  <c:v>0.72</c:v>
                </c:pt>
                <c:pt idx="1">
                  <c:v>0.59</c:v>
                </c:pt>
                <c:pt idx="2">
                  <c:v>0.53</c:v>
                </c:pt>
                <c:pt idx="3">
                  <c:v>0.53</c:v>
                </c:pt>
                <c:pt idx="4">
                  <c:v>0.44</c:v>
                </c:pt>
                <c:pt idx="5">
                  <c:v>0.37</c:v>
                </c:pt>
                <c:pt idx="6">
                  <c:v>0.34</c:v>
                </c:pt>
                <c:pt idx="7">
                  <c:v>0.28999999999999998</c:v>
                </c:pt>
                <c:pt idx="8">
                  <c:v>0.26</c:v>
                </c:pt>
                <c:pt idx="9">
                  <c:v>0.24</c:v>
                </c:pt>
              </c:numCache>
            </c:numRef>
          </c:val>
          <c:extLst>
            <c:ext xmlns:c16="http://schemas.microsoft.com/office/drawing/2014/chart" uri="{C3380CC4-5D6E-409C-BE32-E72D297353CC}">
              <c16:uniqueId val="{00000001-C91B-4E1D-80B4-4E09598F4820}"/>
            </c:ext>
          </c:extLst>
        </c:ser>
        <c:dLbls>
          <c:dLblPos val="ctr"/>
          <c:showLegendKey val="0"/>
          <c:showVal val="1"/>
          <c:showCatName val="0"/>
          <c:showSerName val="0"/>
          <c:showPercent val="0"/>
          <c:showBubbleSize val="0"/>
        </c:dLbls>
        <c:gapWidth val="57"/>
        <c:overlap val="100"/>
        <c:axId val="379757776"/>
        <c:axId val="379761696"/>
      </c:barChart>
      <c:catAx>
        <c:axId val="379757776"/>
        <c:scaling>
          <c:orientation val="minMax"/>
        </c:scaling>
        <c:delete val="1"/>
        <c:axPos val="l"/>
        <c:numFmt formatCode="General" sourceLinked="1"/>
        <c:majorTickMark val="out"/>
        <c:minorTickMark val="none"/>
        <c:tickLblPos val="nextTo"/>
        <c:crossAx val="379761696"/>
        <c:crosses val="autoZero"/>
        <c:auto val="1"/>
        <c:lblAlgn val="ctr"/>
        <c:lblOffset val="100"/>
        <c:noMultiLvlLbl val="0"/>
      </c:catAx>
      <c:valAx>
        <c:axId val="379761696"/>
        <c:scaling>
          <c:orientation val="minMax"/>
          <c:max val="1"/>
        </c:scaling>
        <c:delete val="1"/>
        <c:axPos val="b"/>
        <c:numFmt formatCode="0%" sourceLinked="1"/>
        <c:majorTickMark val="out"/>
        <c:minorTickMark val="none"/>
        <c:tickLblPos val="nextTo"/>
        <c:crossAx val="379757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1st Qtr</c:v>
                </c:pt>
                <c:pt idx="1">
                  <c:v>2nd Qtr</c:v>
                </c:pt>
              </c:strCache>
            </c:strRef>
          </c:cat>
          <c:val>
            <c:numRef>
              <c:f>Sheet1!$B$2:$B$3</c:f>
              <c:numCache>
                <c:formatCode>0%</c:formatCode>
                <c:ptCount val="2"/>
                <c:pt idx="0">
                  <c:v>0.51</c:v>
                </c:pt>
                <c:pt idx="1">
                  <c:v>0.49</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29E-4958-AC6E-9CFE3B274790}"/>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729E-4958-AC6E-9CFE3B274790}"/>
              </c:ext>
            </c:extLst>
          </c:dPt>
          <c:cat>
            <c:strRef>
              <c:f>Sheet1!$A$2:$A$3</c:f>
              <c:strCache>
                <c:ptCount val="2"/>
                <c:pt idx="0">
                  <c:v>1st Qtr</c:v>
                </c:pt>
                <c:pt idx="1">
                  <c:v>2nd Qtr</c:v>
                </c:pt>
              </c:strCache>
            </c:strRef>
          </c:cat>
          <c:val>
            <c:numRef>
              <c:f>Sheet1!$B$2:$B$3</c:f>
              <c:numCache>
                <c:formatCode>0%</c:formatCode>
                <c:ptCount val="2"/>
                <c:pt idx="0">
                  <c:v>0.53</c:v>
                </c:pt>
                <c:pt idx="1">
                  <c:v>0.47</c:v>
                </c:pt>
              </c:numCache>
            </c:numRef>
          </c:val>
          <c:extLst>
            <c:ext xmlns:c16="http://schemas.microsoft.com/office/drawing/2014/chart" uri="{C3380CC4-5D6E-409C-BE32-E72D297353CC}">
              <c16:uniqueId val="{00000004-729E-4958-AC6E-9CFE3B274790}"/>
            </c:ext>
          </c:extLst>
        </c:ser>
        <c:dLbls>
          <c:showLegendKey val="0"/>
          <c:showVal val="0"/>
          <c:showCatName val="0"/>
          <c:showSerName val="0"/>
          <c:showPercent val="0"/>
          <c:showBubbleSize val="0"/>
          <c:showLeaderLines val="1"/>
        </c:dLbls>
        <c:firstSliceAng val="171"/>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88391832989217"/>
          <c:y val="3.4371278700140735E-2"/>
          <c:w val="0.55137481953901468"/>
          <c:h val="0.90001082559959056"/>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0A8-4965-8FAF-4A0D3F2B4608}"/>
              </c:ext>
            </c:extLst>
          </c:dPt>
          <c:dPt>
            <c:idx val="1"/>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3-20A8-4965-8FAF-4A0D3F2B4608}"/>
              </c:ext>
            </c:extLst>
          </c:dPt>
          <c:cat>
            <c:strRef>
              <c:f>Sheet1!$A$2:$A$3</c:f>
              <c:strCache>
                <c:ptCount val="2"/>
                <c:pt idx="0">
                  <c:v>Proliferate</c:v>
                </c:pt>
                <c:pt idx="1">
                  <c:v>Stop</c:v>
                </c:pt>
              </c:strCache>
            </c:strRef>
          </c:cat>
          <c:val>
            <c:numRef>
              <c:f>Sheet1!$B$2:$B$3</c:f>
              <c:numCache>
                <c:formatCode>0%</c:formatCode>
                <c:ptCount val="2"/>
                <c:pt idx="0">
                  <c:v>0.5</c:v>
                </c:pt>
                <c:pt idx="1">
                  <c:v>0.5</c:v>
                </c:pt>
              </c:numCache>
            </c:numRef>
          </c:val>
          <c:extLst>
            <c:ext xmlns:c16="http://schemas.microsoft.com/office/drawing/2014/chart" uri="{C3380CC4-5D6E-409C-BE32-E72D297353CC}">
              <c16:uniqueId val="{00000004-20A8-4965-8FAF-4A0D3F2B4608}"/>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27738301005098E-4"/>
          <c:y val="2.0812073309560541E-3"/>
          <c:w val="0.96562499999999996"/>
          <c:h val="0.732488597449797"/>
        </c:manualLayout>
      </c:layout>
      <c:barChart>
        <c:barDir val="col"/>
        <c:grouping val="percentStacked"/>
        <c:varyColors val="0"/>
        <c:ser>
          <c:idx val="0"/>
          <c:order val="0"/>
          <c:tx>
            <c:strRef>
              <c:f>Sheet1!$B$1</c:f>
              <c:strCache>
                <c:ptCount val="1"/>
                <c:pt idx="0">
                  <c:v>Strongly disagree</c:v>
                </c:pt>
              </c:strCache>
            </c:strRef>
          </c:tx>
          <c:spPr>
            <a:solidFill>
              <a:srgbClr val="A100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Paying taxes is frustrating</c:v>
                </c:pt>
                <c:pt idx="1">
                  <c:v>Paying taxes is confusing</c:v>
                </c:pt>
                <c:pt idx="2">
                  <c:v>Paying taxes is patriotic</c:v>
                </c:pt>
                <c:pt idx="3">
                  <c:v>I feel good about paying taxes because it's good for the country</c:v>
                </c:pt>
              </c:strCache>
            </c:strRef>
          </c:cat>
          <c:val>
            <c:numRef>
              <c:f>Sheet1!$B$2:$B$5</c:f>
              <c:numCache>
                <c:formatCode>0%</c:formatCode>
                <c:ptCount val="4"/>
                <c:pt idx="0">
                  <c:v>0.04</c:v>
                </c:pt>
                <c:pt idx="1">
                  <c:v>0.04</c:v>
                </c:pt>
                <c:pt idx="2">
                  <c:v>0.08</c:v>
                </c:pt>
                <c:pt idx="3">
                  <c:v>0.09</c:v>
                </c:pt>
              </c:numCache>
            </c:numRef>
          </c:val>
          <c:extLst>
            <c:ext xmlns:c16="http://schemas.microsoft.com/office/drawing/2014/chart" uri="{C3380CC4-5D6E-409C-BE32-E72D297353CC}">
              <c16:uniqueId val="{00000000-AE06-46E1-AB36-07B8B6B234C4}"/>
            </c:ext>
          </c:extLst>
        </c:ser>
        <c:ser>
          <c:idx val="1"/>
          <c:order val="1"/>
          <c:tx>
            <c:strRef>
              <c:f>Sheet1!$C$1</c:f>
              <c:strCache>
                <c:ptCount val="1"/>
                <c:pt idx="0">
                  <c:v>Disagree</c:v>
                </c:pt>
              </c:strCache>
            </c:strRef>
          </c:tx>
          <c:spPr>
            <a:solidFill>
              <a:srgbClr val="D07F93"/>
            </a:solidFill>
            <a:ln>
              <a:noFill/>
            </a:ln>
            <a:effectLst/>
          </c:spPr>
          <c:invertIfNegative val="0"/>
          <c:dPt>
            <c:idx val="0"/>
            <c:invertIfNegative val="0"/>
            <c:bubble3D val="0"/>
            <c:spPr>
              <a:solidFill>
                <a:srgbClr val="D07F93"/>
              </a:solidFill>
              <a:ln>
                <a:noFill/>
              </a:ln>
              <a:effectLst/>
            </c:spPr>
            <c:extLst>
              <c:ext xmlns:c16="http://schemas.microsoft.com/office/drawing/2014/chart" uri="{C3380CC4-5D6E-409C-BE32-E72D297353CC}">
                <c16:uniqueId val="{00000002-AE06-46E1-AB36-07B8B6B234C4}"/>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Paying taxes is frustrating</c:v>
                </c:pt>
                <c:pt idx="1">
                  <c:v>Paying taxes is confusing</c:v>
                </c:pt>
                <c:pt idx="2">
                  <c:v>Paying taxes is patriotic</c:v>
                </c:pt>
                <c:pt idx="3">
                  <c:v>I feel good about paying taxes because it's good for the country</c:v>
                </c:pt>
              </c:strCache>
            </c:strRef>
          </c:cat>
          <c:val>
            <c:numRef>
              <c:f>Sheet1!$C$2:$C$5</c:f>
              <c:numCache>
                <c:formatCode>0%</c:formatCode>
                <c:ptCount val="4"/>
                <c:pt idx="0">
                  <c:v>0.09</c:v>
                </c:pt>
                <c:pt idx="1">
                  <c:v>0.16</c:v>
                </c:pt>
                <c:pt idx="2">
                  <c:v>0.12</c:v>
                </c:pt>
                <c:pt idx="3">
                  <c:v>0.17</c:v>
                </c:pt>
              </c:numCache>
            </c:numRef>
          </c:val>
          <c:extLst>
            <c:ext xmlns:c16="http://schemas.microsoft.com/office/drawing/2014/chart" uri="{C3380CC4-5D6E-409C-BE32-E72D297353CC}">
              <c16:uniqueId val="{00000003-AE06-46E1-AB36-07B8B6B234C4}"/>
            </c:ext>
          </c:extLst>
        </c:ser>
        <c:ser>
          <c:idx val="2"/>
          <c:order val="2"/>
          <c:tx>
            <c:strRef>
              <c:f>Sheet1!$D$1</c:f>
              <c:strCache>
                <c:ptCount val="1"/>
                <c:pt idx="0">
                  <c:v>Neither agree nor disagree</c:v>
                </c:pt>
              </c:strCache>
            </c:strRef>
          </c:tx>
          <c:spPr>
            <a:solidFill>
              <a:srgbClr val="BFBFB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Paying taxes is frustrating</c:v>
                </c:pt>
                <c:pt idx="1">
                  <c:v>Paying taxes is confusing</c:v>
                </c:pt>
                <c:pt idx="2">
                  <c:v>Paying taxes is patriotic</c:v>
                </c:pt>
                <c:pt idx="3">
                  <c:v>I feel good about paying taxes because it's good for the country</c:v>
                </c:pt>
              </c:strCache>
            </c:strRef>
          </c:cat>
          <c:val>
            <c:numRef>
              <c:f>Sheet1!$D$2:$D$5</c:f>
              <c:numCache>
                <c:formatCode>0%</c:formatCode>
                <c:ptCount val="4"/>
                <c:pt idx="0">
                  <c:v>0.21</c:v>
                </c:pt>
                <c:pt idx="1">
                  <c:v>0.23</c:v>
                </c:pt>
                <c:pt idx="2">
                  <c:v>0.33</c:v>
                </c:pt>
                <c:pt idx="3">
                  <c:v>0.36</c:v>
                </c:pt>
              </c:numCache>
            </c:numRef>
          </c:val>
          <c:extLst>
            <c:ext xmlns:c16="http://schemas.microsoft.com/office/drawing/2014/chart" uri="{C3380CC4-5D6E-409C-BE32-E72D297353CC}">
              <c16:uniqueId val="{00000004-AE06-46E1-AB36-07B8B6B234C4}"/>
            </c:ext>
          </c:extLst>
        </c:ser>
        <c:ser>
          <c:idx val="3"/>
          <c:order val="3"/>
          <c:tx>
            <c:strRef>
              <c:f>Sheet1!$E$1</c:f>
              <c:strCache>
                <c:ptCount val="1"/>
                <c:pt idx="0">
                  <c:v>Agree</c:v>
                </c:pt>
              </c:strCache>
            </c:strRef>
          </c:tx>
          <c:spPr>
            <a:solidFill>
              <a:srgbClr val="A7E6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Paying taxes is frustrating</c:v>
                </c:pt>
                <c:pt idx="1">
                  <c:v>Paying taxes is confusing</c:v>
                </c:pt>
                <c:pt idx="2">
                  <c:v>Paying taxes is patriotic</c:v>
                </c:pt>
                <c:pt idx="3">
                  <c:v>I feel good about paying taxes because it's good for the country</c:v>
                </c:pt>
              </c:strCache>
            </c:strRef>
          </c:cat>
          <c:val>
            <c:numRef>
              <c:f>Sheet1!$E$2:$E$5</c:f>
              <c:numCache>
                <c:formatCode>0%</c:formatCode>
                <c:ptCount val="4"/>
                <c:pt idx="0">
                  <c:v>0.37</c:v>
                </c:pt>
                <c:pt idx="1">
                  <c:v>0.33</c:v>
                </c:pt>
                <c:pt idx="2">
                  <c:v>0.32</c:v>
                </c:pt>
                <c:pt idx="3">
                  <c:v>0.26</c:v>
                </c:pt>
              </c:numCache>
            </c:numRef>
          </c:val>
          <c:extLst>
            <c:ext xmlns:c16="http://schemas.microsoft.com/office/drawing/2014/chart" uri="{C3380CC4-5D6E-409C-BE32-E72D297353CC}">
              <c16:uniqueId val="{00000005-AE06-46E1-AB36-07B8B6B234C4}"/>
            </c:ext>
          </c:extLst>
        </c:ser>
        <c:ser>
          <c:idx val="4"/>
          <c:order val="4"/>
          <c:tx>
            <c:strRef>
              <c:f>Sheet1!$F$1</c:f>
              <c:strCache>
                <c:ptCount val="1"/>
                <c:pt idx="0">
                  <c:v>Stongly Agree</c:v>
                </c:pt>
              </c:strCache>
            </c:strRef>
          </c:tx>
          <c:spPr>
            <a:solidFill>
              <a:srgbClr val="009D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Paying taxes is frustrating</c:v>
                </c:pt>
                <c:pt idx="1">
                  <c:v>Paying taxes is confusing</c:v>
                </c:pt>
                <c:pt idx="2">
                  <c:v>Paying taxes is patriotic</c:v>
                </c:pt>
                <c:pt idx="3">
                  <c:v>I feel good about paying taxes because it's good for the country</c:v>
                </c:pt>
              </c:strCache>
            </c:strRef>
          </c:cat>
          <c:val>
            <c:numRef>
              <c:f>Sheet1!$F$2:$F$5</c:f>
              <c:numCache>
                <c:formatCode>0%</c:formatCode>
                <c:ptCount val="4"/>
                <c:pt idx="0">
                  <c:v>0.28999999999999998</c:v>
                </c:pt>
                <c:pt idx="1">
                  <c:v>0.24</c:v>
                </c:pt>
                <c:pt idx="2">
                  <c:v>0.15</c:v>
                </c:pt>
                <c:pt idx="3">
                  <c:v>0.12</c:v>
                </c:pt>
              </c:numCache>
            </c:numRef>
          </c:val>
          <c:extLst>
            <c:ext xmlns:c16="http://schemas.microsoft.com/office/drawing/2014/chart" uri="{C3380CC4-5D6E-409C-BE32-E72D297353CC}">
              <c16:uniqueId val="{00000002-48A0-405B-890B-5535DC09FB5C}"/>
            </c:ext>
          </c:extLst>
        </c:ser>
        <c:dLbls>
          <c:dLblPos val="ctr"/>
          <c:showLegendKey val="0"/>
          <c:showVal val="1"/>
          <c:showCatName val="0"/>
          <c:showSerName val="0"/>
          <c:showPercent val="0"/>
          <c:showBubbleSize val="0"/>
        </c:dLbls>
        <c:gapWidth val="150"/>
        <c:overlap val="100"/>
        <c:axId val="383596232"/>
        <c:axId val="383596624"/>
      </c:barChart>
      <c:catAx>
        <c:axId val="3835962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83596624"/>
        <c:crosses val="autoZero"/>
        <c:auto val="1"/>
        <c:lblAlgn val="ctr"/>
        <c:lblOffset val="100"/>
        <c:noMultiLvlLbl val="0"/>
      </c:catAx>
      <c:valAx>
        <c:axId val="383596624"/>
        <c:scaling>
          <c:orientation val="minMax"/>
        </c:scaling>
        <c:delete val="1"/>
        <c:axPos val="l"/>
        <c:numFmt formatCode="0%" sourceLinked="1"/>
        <c:majorTickMark val="none"/>
        <c:minorTickMark val="none"/>
        <c:tickLblPos val="nextTo"/>
        <c:crossAx val="38359623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5" b="0" i="0" u="none" strike="noStrike" kern="1200" baseline="0">
                <a:solidFill>
                  <a:schemeClr val="tx2"/>
                </a:solidFill>
                <a:latin typeface="+mn-lt"/>
                <a:ea typeface="+mn-ea"/>
                <a:cs typeface="+mn-cs"/>
              </a:defRPr>
            </a:pPr>
            <a:endParaRPr lang="en-US"/>
          </a:p>
        </c:txPr>
      </c:legendEntry>
      <c:legendEntry>
        <c:idx val="1"/>
        <c:txPr>
          <a:bodyPr rot="0" spcFirstLastPara="1" vertOverflow="ellipsis" vert="horz" wrap="square" anchor="ctr" anchorCtr="1"/>
          <a:lstStyle/>
          <a:p>
            <a:pPr>
              <a:defRPr sz="1195" b="0" i="0" u="none" strike="noStrike" kern="1200" baseline="0">
                <a:solidFill>
                  <a:schemeClr val="tx2"/>
                </a:solidFill>
                <a:latin typeface="+mn-lt"/>
                <a:ea typeface="+mn-ea"/>
                <a:cs typeface="+mn-cs"/>
              </a:defRPr>
            </a:pPr>
            <a:endParaRPr lang="en-US"/>
          </a:p>
        </c:txPr>
      </c:legendEntry>
      <c:legendEntry>
        <c:idx val="2"/>
        <c:txPr>
          <a:bodyPr rot="0" spcFirstLastPara="1" vertOverflow="ellipsis" vert="horz" wrap="square" anchor="ctr" anchorCtr="1"/>
          <a:lstStyle/>
          <a:p>
            <a:pPr>
              <a:defRPr sz="1195" b="0" i="0" u="none" strike="noStrike" kern="1200" baseline="0">
                <a:solidFill>
                  <a:schemeClr val="tx2"/>
                </a:solidFill>
                <a:latin typeface="+mn-lt"/>
                <a:ea typeface="+mn-ea"/>
                <a:cs typeface="+mn-cs"/>
              </a:defRPr>
            </a:pPr>
            <a:endParaRPr lang="en-US"/>
          </a:p>
        </c:txPr>
      </c:legendEntry>
      <c:legendEntry>
        <c:idx val="3"/>
        <c:txPr>
          <a:bodyPr rot="0" spcFirstLastPara="1" vertOverflow="ellipsis" vert="horz" wrap="square" anchor="ctr" anchorCtr="1"/>
          <a:lstStyle/>
          <a:p>
            <a:pPr>
              <a:defRPr sz="1195" b="0" i="0" u="none" strike="noStrike" kern="1200" baseline="0">
                <a:solidFill>
                  <a:schemeClr val="tx2"/>
                </a:solidFill>
                <a:latin typeface="+mn-lt"/>
                <a:ea typeface="+mn-ea"/>
                <a:cs typeface="+mn-cs"/>
              </a:defRPr>
            </a:pPr>
            <a:endParaRPr lang="en-US"/>
          </a:p>
        </c:txPr>
      </c:legendEntry>
      <c:layout>
        <c:manualLayout>
          <c:xMode val="edge"/>
          <c:yMode val="edge"/>
          <c:x val="8.3290406456202552E-4"/>
          <c:y val="0.90620391525366828"/>
          <c:w val="0.99916709593543795"/>
          <c:h val="9.379608474633188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Too low</c:v>
                </c:pt>
              </c:strCache>
            </c:strRef>
          </c:tx>
          <c:spPr>
            <a:solidFill>
              <a:srgbClr val="44546A"/>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5-06AF-400C-B73D-76F68FC5D718}"/>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1-06AF-400C-B73D-76F68FC5D718}"/>
              </c:ext>
            </c:extLst>
          </c:dPt>
          <c:dPt>
            <c:idx val="2"/>
            <c:invertIfNegative val="0"/>
            <c:bubble3D val="0"/>
            <c:spPr>
              <a:solidFill>
                <a:schemeClr val="accent4">
                  <a:lumMod val="75000"/>
                </a:schemeClr>
              </a:solidFill>
              <a:ln>
                <a:noFill/>
              </a:ln>
              <a:effectLst/>
            </c:spPr>
            <c:extLst>
              <c:ext xmlns:c16="http://schemas.microsoft.com/office/drawing/2014/chart" uri="{C3380CC4-5D6E-409C-BE32-E72D297353CC}">
                <c16:uniqueId val="{00000003-06AF-400C-B73D-76F68FC5D718}"/>
              </c:ext>
            </c:extLst>
          </c:dPt>
          <c:dLbls>
            <c:dLbl>
              <c:idx val="0"/>
              <c:layout>
                <c:manualLayout>
                  <c:x val="1.4754595068851678E-2"/>
                  <c:y val="7.240081088908262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6AF-400C-B73D-76F68FC5D718}"/>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0.05</c:v>
                </c:pt>
              </c:numCache>
            </c:numRef>
          </c:val>
          <c:extLst>
            <c:ext xmlns:c16="http://schemas.microsoft.com/office/drawing/2014/chart" uri="{C3380CC4-5D6E-409C-BE32-E72D297353CC}">
              <c16:uniqueId val="{00000004-06AF-400C-B73D-76F68FC5D718}"/>
            </c:ext>
          </c:extLst>
        </c:ser>
        <c:ser>
          <c:idx val="1"/>
          <c:order val="1"/>
          <c:tx>
            <c:strRef>
              <c:f>Sheet1!$C$1</c:f>
              <c:strCache>
                <c:ptCount val="1"/>
                <c:pt idx="0">
                  <c:v>about Right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0.3</c:v>
                </c:pt>
              </c:numCache>
            </c:numRef>
          </c:val>
          <c:extLst>
            <c:ext xmlns:c16="http://schemas.microsoft.com/office/drawing/2014/chart" uri="{C3380CC4-5D6E-409C-BE32-E72D297353CC}">
              <c16:uniqueId val="{00000006-4C77-4692-915F-CE2D1F77BEED}"/>
            </c:ext>
          </c:extLst>
        </c:ser>
        <c:ser>
          <c:idx val="2"/>
          <c:order val="2"/>
          <c:tx>
            <c:strRef>
              <c:f>Sheet1!$D$1</c:f>
              <c:strCache>
                <c:ptCount val="1"/>
                <c:pt idx="0">
                  <c:v>Too high</c:v>
                </c:pt>
              </c:strCache>
            </c:strRef>
          </c:tx>
          <c:spPr>
            <a:solidFill>
              <a:schemeClr val="accent3"/>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8-4C77-4692-915F-CE2D1F77BEED}"/>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0.65</c:v>
                </c:pt>
              </c:numCache>
            </c:numRef>
          </c:val>
          <c:extLst>
            <c:ext xmlns:c16="http://schemas.microsoft.com/office/drawing/2014/chart" uri="{C3380CC4-5D6E-409C-BE32-E72D297353CC}">
              <c16:uniqueId val="{00000009-4C77-4692-915F-CE2D1F77BEED}"/>
            </c:ext>
          </c:extLst>
        </c:ser>
        <c:dLbls>
          <c:showLegendKey val="0"/>
          <c:showVal val="1"/>
          <c:showCatName val="0"/>
          <c:showSerName val="0"/>
          <c:showPercent val="0"/>
          <c:showBubbleSize val="0"/>
        </c:dLbls>
        <c:gapWidth val="38"/>
        <c:overlap val="100"/>
        <c:axId val="383600544"/>
        <c:axId val="383600936"/>
      </c:barChart>
      <c:catAx>
        <c:axId val="383600544"/>
        <c:scaling>
          <c:orientation val="maxMin"/>
        </c:scaling>
        <c:delete val="0"/>
        <c:axPos val="l"/>
        <c:numFmt formatCode="General" sourceLinked="0"/>
        <c:majorTickMark val="none"/>
        <c:minorTickMark val="none"/>
        <c:tickLblPos val="low"/>
        <c:spPr>
          <a:noFill/>
          <a:ln w="3175" cap="flat" cmpd="sng" algn="ctr">
            <a:solidFill>
              <a:srgbClr val="000000"/>
            </a:solidFill>
            <a:prstDash val="solid"/>
            <a:round/>
          </a:ln>
          <a:effectLst/>
        </c:spPr>
        <c:txPr>
          <a:bodyPr rot="-60000000" spcFirstLastPara="1" vertOverflow="ellipsis" vert="horz" wrap="square" anchor="ctr" anchorCtr="1"/>
          <a:lstStyle/>
          <a:p>
            <a:pPr>
              <a:defRPr sz="2400" b="0" i="0" u="none" strike="noStrike" kern="1200" baseline="0">
                <a:solidFill>
                  <a:schemeClr val="tx2"/>
                </a:solidFill>
                <a:latin typeface="+mn-lt"/>
                <a:ea typeface="+mn-ea"/>
                <a:cs typeface="+mn-cs"/>
              </a:defRPr>
            </a:pPr>
            <a:endParaRPr lang="en-US"/>
          </a:p>
        </c:txPr>
        <c:crossAx val="383600936"/>
        <c:crosses val="autoZero"/>
        <c:auto val="1"/>
        <c:lblAlgn val="ctr"/>
        <c:lblOffset val="100"/>
        <c:noMultiLvlLbl val="0"/>
      </c:catAx>
      <c:valAx>
        <c:axId val="383600936"/>
        <c:scaling>
          <c:orientation val="minMax"/>
        </c:scaling>
        <c:delete val="1"/>
        <c:axPos val="b"/>
        <c:numFmt formatCode="0%" sourceLinked="1"/>
        <c:majorTickMark val="none"/>
        <c:minorTickMark val="none"/>
        <c:tickLblPos val="nextTo"/>
        <c:crossAx val="383600544"/>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28501550942494"/>
          <c:y val="4.114710180536213E-2"/>
          <c:w val="0.61562502982581724"/>
          <c:h val="0.8366643160482129"/>
        </c:manualLayout>
      </c:layout>
      <c:barChart>
        <c:barDir val="bar"/>
        <c:grouping val="percentStacked"/>
        <c:varyColors val="0"/>
        <c:ser>
          <c:idx val="0"/>
          <c:order val="0"/>
          <c:tx>
            <c:strRef>
              <c:f>Sheet1!$B$1</c:f>
              <c:strCache>
                <c:ptCount val="1"/>
                <c:pt idx="0">
                  <c:v>Poor</c:v>
                </c:pt>
              </c:strCache>
            </c:strRef>
          </c:tx>
          <c:spPr>
            <a:solidFill>
              <a:srgbClr val="A100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It brings in the revenue needed to run the government</c:v>
                </c:pt>
                <c:pt idx="1">
                  <c:v>It helps people get an education, healthcare or a home</c:v>
                </c:pt>
                <c:pt idx="2">
                  <c:v>Its rules and laws are enforced fairly</c:v>
                </c:pt>
                <c:pt idx="3">
                  <c:v>It is geared to stimulate jobs and the economy</c:v>
                </c:pt>
                <c:pt idx="4">
                  <c:v>It is generally fair</c:v>
                </c:pt>
                <c:pt idx="5">
                  <c:v>It is generally simple</c:v>
                </c:pt>
                <c:pt idx="6">
                  <c:v>It is efficiently run</c:v>
                </c:pt>
              </c:strCache>
            </c:strRef>
          </c:cat>
          <c:val>
            <c:numRef>
              <c:f>Sheet1!$B$2:$B$8</c:f>
              <c:numCache>
                <c:formatCode>0%</c:formatCode>
                <c:ptCount val="7"/>
                <c:pt idx="0">
                  <c:v>0.15</c:v>
                </c:pt>
                <c:pt idx="1">
                  <c:v>0.28999999999999998</c:v>
                </c:pt>
                <c:pt idx="2">
                  <c:v>0.39</c:v>
                </c:pt>
                <c:pt idx="3">
                  <c:v>0.36</c:v>
                </c:pt>
                <c:pt idx="4">
                  <c:v>0.37</c:v>
                </c:pt>
                <c:pt idx="5">
                  <c:v>0.46</c:v>
                </c:pt>
                <c:pt idx="6">
                  <c:v>0.44</c:v>
                </c:pt>
              </c:numCache>
            </c:numRef>
          </c:val>
          <c:extLst>
            <c:ext xmlns:c16="http://schemas.microsoft.com/office/drawing/2014/chart" uri="{C3380CC4-5D6E-409C-BE32-E72D297353CC}">
              <c16:uniqueId val="{00000000-AE06-46E1-AB36-07B8B6B234C4}"/>
            </c:ext>
          </c:extLst>
        </c:ser>
        <c:ser>
          <c:idx val="1"/>
          <c:order val="1"/>
          <c:tx>
            <c:strRef>
              <c:f>Sheet1!$C$1</c:f>
              <c:strCache>
                <c:ptCount val="1"/>
                <c:pt idx="0">
                  <c:v>Fair</c:v>
                </c:pt>
              </c:strCache>
            </c:strRef>
          </c:tx>
          <c:spPr>
            <a:solidFill>
              <a:srgbClr val="D07F93"/>
            </a:solidFill>
            <a:ln>
              <a:noFill/>
            </a:ln>
            <a:effectLst/>
          </c:spPr>
          <c:invertIfNegative val="0"/>
          <c:dPt>
            <c:idx val="0"/>
            <c:invertIfNegative val="0"/>
            <c:bubble3D val="0"/>
            <c:spPr>
              <a:solidFill>
                <a:srgbClr val="D07F93"/>
              </a:solidFill>
              <a:ln>
                <a:noFill/>
              </a:ln>
              <a:effectLst/>
            </c:spPr>
            <c:extLst>
              <c:ext xmlns:c16="http://schemas.microsoft.com/office/drawing/2014/chart" uri="{C3380CC4-5D6E-409C-BE32-E72D297353CC}">
                <c16:uniqueId val="{00000002-AE06-46E1-AB36-07B8B6B234C4}"/>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It brings in the revenue needed to run the government</c:v>
                </c:pt>
                <c:pt idx="1">
                  <c:v>It helps people get an education, healthcare or a home</c:v>
                </c:pt>
                <c:pt idx="2">
                  <c:v>Its rules and laws are enforced fairly</c:v>
                </c:pt>
                <c:pt idx="3">
                  <c:v>It is geared to stimulate jobs and the economy</c:v>
                </c:pt>
                <c:pt idx="4">
                  <c:v>It is generally fair</c:v>
                </c:pt>
                <c:pt idx="5">
                  <c:v>It is generally simple</c:v>
                </c:pt>
                <c:pt idx="6">
                  <c:v>It is efficiently run</c:v>
                </c:pt>
              </c:strCache>
            </c:strRef>
          </c:cat>
          <c:val>
            <c:numRef>
              <c:f>Sheet1!$C$2:$C$8</c:f>
              <c:numCache>
                <c:formatCode>0%</c:formatCode>
                <c:ptCount val="7"/>
                <c:pt idx="0">
                  <c:v>0.33</c:v>
                </c:pt>
                <c:pt idx="1">
                  <c:v>0.35</c:v>
                </c:pt>
                <c:pt idx="2">
                  <c:v>0.34</c:v>
                </c:pt>
                <c:pt idx="3">
                  <c:v>0.37</c:v>
                </c:pt>
                <c:pt idx="4">
                  <c:v>0.36</c:v>
                </c:pt>
                <c:pt idx="5">
                  <c:v>0.28999999999999998</c:v>
                </c:pt>
                <c:pt idx="6">
                  <c:v>0.31</c:v>
                </c:pt>
              </c:numCache>
            </c:numRef>
          </c:val>
          <c:extLst>
            <c:ext xmlns:c16="http://schemas.microsoft.com/office/drawing/2014/chart" uri="{C3380CC4-5D6E-409C-BE32-E72D297353CC}">
              <c16:uniqueId val="{00000003-AE06-46E1-AB36-07B8B6B234C4}"/>
            </c:ext>
          </c:extLst>
        </c:ser>
        <c:ser>
          <c:idx val="2"/>
          <c:order val="2"/>
          <c:tx>
            <c:strRef>
              <c:f>Sheet1!$D$1</c:f>
              <c:strCache>
                <c:ptCount val="1"/>
                <c:pt idx="0">
                  <c:v>Good</c:v>
                </c:pt>
              </c:strCache>
            </c:strRef>
          </c:tx>
          <c:spPr>
            <a:solidFill>
              <a:srgbClr val="A7E6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44546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It brings in the revenue needed to run the government</c:v>
                </c:pt>
                <c:pt idx="1">
                  <c:v>It helps people get an education, healthcare or a home</c:v>
                </c:pt>
                <c:pt idx="2">
                  <c:v>Its rules and laws are enforced fairly</c:v>
                </c:pt>
                <c:pt idx="3">
                  <c:v>It is geared to stimulate jobs and the economy</c:v>
                </c:pt>
                <c:pt idx="4">
                  <c:v>It is generally fair</c:v>
                </c:pt>
                <c:pt idx="5">
                  <c:v>It is generally simple</c:v>
                </c:pt>
                <c:pt idx="6">
                  <c:v>It is efficiently run</c:v>
                </c:pt>
              </c:strCache>
            </c:strRef>
          </c:cat>
          <c:val>
            <c:numRef>
              <c:f>Sheet1!$D$2:$D$8</c:f>
              <c:numCache>
                <c:formatCode>0%</c:formatCode>
                <c:ptCount val="7"/>
                <c:pt idx="0">
                  <c:v>0.38</c:v>
                </c:pt>
                <c:pt idx="1">
                  <c:v>0.25</c:v>
                </c:pt>
                <c:pt idx="2">
                  <c:v>0.19</c:v>
                </c:pt>
                <c:pt idx="3">
                  <c:v>0.19</c:v>
                </c:pt>
                <c:pt idx="4">
                  <c:v>0.2</c:v>
                </c:pt>
                <c:pt idx="5">
                  <c:v>0.18</c:v>
                </c:pt>
                <c:pt idx="6">
                  <c:v>0.17</c:v>
                </c:pt>
              </c:numCache>
            </c:numRef>
          </c:val>
          <c:extLst>
            <c:ext xmlns:c16="http://schemas.microsoft.com/office/drawing/2014/chart" uri="{C3380CC4-5D6E-409C-BE32-E72D297353CC}">
              <c16:uniqueId val="{00000004-AE06-46E1-AB36-07B8B6B234C4}"/>
            </c:ext>
          </c:extLst>
        </c:ser>
        <c:ser>
          <c:idx val="3"/>
          <c:order val="3"/>
          <c:tx>
            <c:strRef>
              <c:f>Sheet1!$E$1</c:f>
              <c:strCache>
                <c:ptCount val="1"/>
                <c:pt idx="0">
                  <c:v>Excellent</c:v>
                </c:pt>
              </c:strCache>
            </c:strRef>
          </c:tx>
          <c:spPr>
            <a:solidFill>
              <a:srgbClr val="007F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It brings in the revenue needed to run the government</c:v>
                </c:pt>
                <c:pt idx="1">
                  <c:v>It helps people get an education, healthcare or a home</c:v>
                </c:pt>
                <c:pt idx="2">
                  <c:v>Its rules and laws are enforced fairly</c:v>
                </c:pt>
                <c:pt idx="3">
                  <c:v>It is geared to stimulate jobs and the economy</c:v>
                </c:pt>
                <c:pt idx="4">
                  <c:v>It is generally fair</c:v>
                </c:pt>
                <c:pt idx="5">
                  <c:v>It is generally simple</c:v>
                </c:pt>
                <c:pt idx="6">
                  <c:v>It is efficiently run</c:v>
                </c:pt>
              </c:strCache>
            </c:strRef>
          </c:cat>
          <c:val>
            <c:numRef>
              <c:f>Sheet1!$E$2:$E$8</c:f>
              <c:numCache>
                <c:formatCode>0%</c:formatCode>
                <c:ptCount val="7"/>
                <c:pt idx="0">
                  <c:v>0.15</c:v>
                </c:pt>
                <c:pt idx="1">
                  <c:v>0.11</c:v>
                </c:pt>
                <c:pt idx="2">
                  <c:v>0.08</c:v>
                </c:pt>
                <c:pt idx="3">
                  <c:v>0.08</c:v>
                </c:pt>
                <c:pt idx="4">
                  <c:v>7.0000000000000007E-2</c:v>
                </c:pt>
                <c:pt idx="5">
                  <c:v>7.0000000000000007E-2</c:v>
                </c:pt>
                <c:pt idx="6">
                  <c:v>0.08</c:v>
                </c:pt>
              </c:numCache>
            </c:numRef>
          </c:val>
          <c:extLst>
            <c:ext xmlns:c16="http://schemas.microsoft.com/office/drawing/2014/chart" uri="{C3380CC4-5D6E-409C-BE32-E72D297353CC}">
              <c16:uniqueId val="{00000005-AE06-46E1-AB36-07B8B6B234C4}"/>
            </c:ext>
          </c:extLst>
        </c:ser>
        <c:dLbls>
          <c:dLblPos val="ctr"/>
          <c:showLegendKey val="0"/>
          <c:showVal val="1"/>
          <c:showCatName val="0"/>
          <c:showSerName val="0"/>
          <c:showPercent val="0"/>
          <c:showBubbleSize val="0"/>
        </c:dLbls>
        <c:gapWidth val="100"/>
        <c:overlap val="100"/>
        <c:axId val="379364976"/>
        <c:axId val="379361448"/>
      </c:barChart>
      <c:catAx>
        <c:axId val="3793649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79361448"/>
        <c:crosses val="autoZero"/>
        <c:auto val="1"/>
        <c:lblAlgn val="ctr"/>
        <c:lblOffset val="100"/>
        <c:noMultiLvlLbl val="0"/>
      </c:catAx>
      <c:valAx>
        <c:axId val="379361448"/>
        <c:scaling>
          <c:orientation val="minMax"/>
        </c:scaling>
        <c:delete val="1"/>
        <c:axPos val="t"/>
        <c:numFmt formatCode="0%" sourceLinked="1"/>
        <c:majorTickMark val="out"/>
        <c:minorTickMark val="none"/>
        <c:tickLblPos val="nextTo"/>
        <c:crossAx val="37936497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46295406824146984"/>
          <c:y val="0.89969293284126728"/>
          <c:w val="0.44616511572417078"/>
          <c:h val="6.655531348714119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474866274627084E-2"/>
          <c:y val="4.114710180536213E-2"/>
          <c:w val="0.90043523040632589"/>
          <c:h val="0.8366643160482129"/>
        </c:manualLayout>
      </c:layout>
      <c:barChart>
        <c:barDir val="bar"/>
        <c:grouping val="percentStacked"/>
        <c:varyColors val="0"/>
        <c:ser>
          <c:idx val="0"/>
          <c:order val="0"/>
          <c:tx>
            <c:strRef>
              <c:f>Sheet1!$B$1</c:f>
              <c:strCache>
                <c:ptCount val="1"/>
                <c:pt idx="0">
                  <c:v>Poor</c:v>
                </c:pt>
              </c:strCache>
            </c:strRef>
          </c:tx>
          <c:spPr>
            <a:solidFill>
              <a:srgbClr val="A100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IRS</c:v>
                </c:pt>
              </c:strCache>
            </c:strRef>
          </c:cat>
          <c:val>
            <c:numRef>
              <c:f>Sheet1!$B$2</c:f>
              <c:numCache>
                <c:formatCode>0%</c:formatCode>
                <c:ptCount val="1"/>
                <c:pt idx="0">
                  <c:v>0.24</c:v>
                </c:pt>
              </c:numCache>
            </c:numRef>
          </c:val>
          <c:extLst>
            <c:ext xmlns:c16="http://schemas.microsoft.com/office/drawing/2014/chart" uri="{C3380CC4-5D6E-409C-BE32-E72D297353CC}">
              <c16:uniqueId val="{00000000-AE06-46E1-AB36-07B8B6B234C4}"/>
            </c:ext>
          </c:extLst>
        </c:ser>
        <c:ser>
          <c:idx val="1"/>
          <c:order val="1"/>
          <c:tx>
            <c:strRef>
              <c:f>Sheet1!$C$1</c:f>
              <c:strCache>
                <c:ptCount val="1"/>
                <c:pt idx="0">
                  <c:v>Fair</c:v>
                </c:pt>
              </c:strCache>
            </c:strRef>
          </c:tx>
          <c:spPr>
            <a:solidFill>
              <a:srgbClr val="D07F93"/>
            </a:solidFill>
            <a:ln>
              <a:noFill/>
            </a:ln>
            <a:effectLst/>
          </c:spPr>
          <c:invertIfNegative val="0"/>
          <c:dPt>
            <c:idx val="0"/>
            <c:invertIfNegative val="0"/>
            <c:bubble3D val="0"/>
            <c:spPr>
              <a:solidFill>
                <a:srgbClr val="D07F93"/>
              </a:solidFill>
              <a:ln>
                <a:noFill/>
              </a:ln>
              <a:effectLst/>
            </c:spPr>
            <c:extLst>
              <c:ext xmlns:c16="http://schemas.microsoft.com/office/drawing/2014/chart" uri="{C3380CC4-5D6E-409C-BE32-E72D297353CC}">
                <c16:uniqueId val="{00000002-AE06-46E1-AB36-07B8B6B234C4}"/>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IRS</c:v>
                </c:pt>
              </c:strCache>
            </c:strRef>
          </c:cat>
          <c:val>
            <c:numRef>
              <c:f>Sheet1!$C$2</c:f>
              <c:numCache>
                <c:formatCode>0%</c:formatCode>
                <c:ptCount val="1"/>
                <c:pt idx="0">
                  <c:v>0.38</c:v>
                </c:pt>
              </c:numCache>
            </c:numRef>
          </c:val>
          <c:extLst>
            <c:ext xmlns:c16="http://schemas.microsoft.com/office/drawing/2014/chart" uri="{C3380CC4-5D6E-409C-BE32-E72D297353CC}">
              <c16:uniqueId val="{00000003-AE06-46E1-AB36-07B8B6B234C4}"/>
            </c:ext>
          </c:extLst>
        </c:ser>
        <c:ser>
          <c:idx val="2"/>
          <c:order val="2"/>
          <c:tx>
            <c:strRef>
              <c:f>Sheet1!$D$1</c:f>
              <c:strCache>
                <c:ptCount val="1"/>
                <c:pt idx="0">
                  <c:v>Good</c:v>
                </c:pt>
              </c:strCache>
            </c:strRef>
          </c:tx>
          <c:spPr>
            <a:solidFill>
              <a:srgbClr val="A7E6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44546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IRS</c:v>
                </c:pt>
              </c:strCache>
            </c:strRef>
          </c:cat>
          <c:val>
            <c:numRef>
              <c:f>Sheet1!$D$2</c:f>
              <c:numCache>
                <c:formatCode>0%</c:formatCode>
                <c:ptCount val="1"/>
                <c:pt idx="0">
                  <c:v>0.3</c:v>
                </c:pt>
              </c:numCache>
            </c:numRef>
          </c:val>
          <c:extLst>
            <c:ext xmlns:c16="http://schemas.microsoft.com/office/drawing/2014/chart" uri="{C3380CC4-5D6E-409C-BE32-E72D297353CC}">
              <c16:uniqueId val="{00000004-AE06-46E1-AB36-07B8B6B234C4}"/>
            </c:ext>
          </c:extLst>
        </c:ser>
        <c:ser>
          <c:idx val="3"/>
          <c:order val="3"/>
          <c:tx>
            <c:strRef>
              <c:f>Sheet1!$E$1</c:f>
              <c:strCache>
                <c:ptCount val="1"/>
                <c:pt idx="0">
                  <c:v>Excellent</c:v>
                </c:pt>
              </c:strCache>
            </c:strRef>
          </c:tx>
          <c:spPr>
            <a:solidFill>
              <a:srgbClr val="007F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IRS</c:v>
                </c:pt>
              </c:strCache>
            </c:strRef>
          </c:cat>
          <c:val>
            <c:numRef>
              <c:f>Sheet1!$E$2</c:f>
              <c:numCache>
                <c:formatCode>0%</c:formatCode>
                <c:ptCount val="1"/>
                <c:pt idx="0">
                  <c:v>0.08</c:v>
                </c:pt>
              </c:numCache>
            </c:numRef>
          </c:val>
          <c:extLst>
            <c:ext xmlns:c16="http://schemas.microsoft.com/office/drawing/2014/chart" uri="{C3380CC4-5D6E-409C-BE32-E72D297353CC}">
              <c16:uniqueId val="{00000005-AE06-46E1-AB36-07B8B6B234C4}"/>
            </c:ext>
          </c:extLst>
        </c:ser>
        <c:dLbls>
          <c:dLblPos val="ctr"/>
          <c:showLegendKey val="0"/>
          <c:showVal val="1"/>
          <c:showCatName val="0"/>
          <c:showSerName val="0"/>
          <c:showPercent val="0"/>
          <c:showBubbleSize val="0"/>
        </c:dLbls>
        <c:gapWidth val="100"/>
        <c:overlap val="100"/>
        <c:axId val="263851760"/>
        <c:axId val="263852936"/>
      </c:barChart>
      <c:catAx>
        <c:axId val="263851760"/>
        <c:scaling>
          <c:orientation val="maxMin"/>
        </c:scaling>
        <c:delete val="1"/>
        <c:axPos val="l"/>
        <c:numFmt formatCode="General" sourceLinked="1"/>
        <c:majorTickMark val="out"/>
        <c:minorTickMark val="none"/>
        <c:tickLblPos val="nextTo"/>
        <c:crossAx val="263852936"/>
        <c:crosses val="autoZero"/>
        <c:auto val="1"/>
        <c:lblAlgn val="ctr"/>
        <c:lblOffset val="100"/>
        <c:noMultiLvlLbl val="0"/>
      </c:catAx>
      <c:valAx>
        <c:axId val="263852936"/>
        <c:scaling>
          <c:orientation val="minMax"/>
        </c:scaling>
        <c:delete val="1"/>
        <c:axPos val="t"/>
        <c:numFmt formatCode="0%" sourceLinked="1"/>
        <c:majorTickMark val="out"/>
        <c:minorTickMark val="none"/>
        <c:tickLblPos val="nextTo"/>
        <c:crossAx val="26385176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22666716502209375"/>
          <c:y val="0.70463108778069405"/>
          <c:w val="0.5347727499252467"/>
          <c:h val="0.153222127675657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29E-4958-AC6E-9CFE3B274790}"/>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729E-4958-AC6E-9CFE3B274790}"/>
              </c:ext>
            </c:extLst>
          </c:dPt>
          <c:cat>
            <c:strRef>
              <c:f>Sheet1!$A$2:$A$3</c:f>
              <c:strCache>
                <c:ptCount val="2"/>
                <c:pt idx="0">
                  <c:v>1st Qtr</c:v>
                </c:pt>
                <c:pt idx="1">
                  <c:v>2nd Qtr</c:v>
                </c:pt>
              </c:strCache>
            </c:strRef>
          </c:cat>
          <c:val>
            <c:numRef>
              <c:f>Sheet1!$B$2:$B$3</c:f>
              <c:numCache>
                <c:formatCode>0%</c:formatCode>
                <c:ptCount val="2"/>
                <c:pt idx="0">
                  <c:v>0.39</c:v>
                </c:pt>
                <c:pt idx="1">
                  <c:v>0.61</c:v>
                </c:pt>
              </c:numCache>
            </c:numRef>
          </c:val>
          <c:extLst>
            <c:ext xmlns:c16="http://schemas.microsoft.com/office/drawing/2014/chart" uri="{C3380CC4-5D6E-409C-BE32-E72D297353CC}">
              <c16:uniqueId val="{00000004-729E-4958-AC6E-9CFE3B274790}"/>
            </c:ext>
          </c:extLst>
        </c:ser>
        <c:dLbls>
          <c:showLegendKey val="0"/>
          <c:showVal val="0"/>
          <c:showCatName val="0"/>
          <c:showSerName val="0"/>
          <c:showPercent val="0"/>
          <c:showBubbleSize val="0"/>
          <c:showLeaderLines val="1"/>
        </c:dLbls>
        <c:firstSliceAng val="219"/>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1st Qtr</c:v>
                </c:pt>
                <c:pt idx="1">
                  <c:v>2nd Qtr</c:v>
                </c:pt>
              </c:strCache>
            </c:strRef>
          </c:cat>
          <c:val>
            <c:numRef>
              <c:f>Sheet1!$B$2:$B$3</c:f>
              <c:numCache>
                <c:formatCode>0%</c:formatCode>
                <c:ptCount val="2"/>
                <c:pt idx="0">
                  <c:v>0.91</c:v>
                </c:pt>
                <c:pt idx="1">
                  <c:v>0.09</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Very weak</c:v>
                </c:pt>
              </c:strCache>
            </c:strRef>
          </c:tx>
          <c:spPr>
            <a:solidFill>
              <a:srgbClr val="A100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7.0000000000000007E-2</c:v>
                </c:pt>
              </c:numCache>
            </c:numRef>
          </c:val>
          <c:extLst>
            <c:ext xmlns:c16="http://schemas.microsoft.com/office/drawing/2014/chart" uri="{C3380CC4-5D6E-409C-BE32-E72D297353CC}">
              <c16:uniqueId val="{00000000-6087-4AD1-85D7-D3D444718CE1}"/>
            </c:ext>
          </c:extLst>
        </c:ser>
        <c:ser>
          <c:idx val="1"/>
          <c:order val="1"/>
          <c:tx>
            <c:strRef>
              <c:f>Sheet1!$C$1</c:f>
              <c:strCache>
                <c:ptCount val="1"/>
                <c:pt idx="0">
                  <c:v>Somewhat weak</c:v>
                </c:pt>
              </c:strCache>
            </c:strRef>
          </c:tx>
          <c:spPr>
            <a:solidFill>
              <a:srgbClr val="A10028">
                <a:alpha val="50000"/>
              </a:srgbClr>
            </a:solidFill>
            <a:ln>
              <a:noFill/>
            </a:ln>
            <a:effectLst/>
          </c:spPr>
          <c:invertIfNegative val="0"/>
          <c:dPt>
            <c:idx val="0"/>
            <c:invertIfNegative val="0"/>
            <c:bubble3D val="0"/>
            <c:spPr>
              <a:solidFill>
                <a:srgbClr val="A10028">
                  <a:alpha val="50000"/>
                </a:srgbClr>
              </a:solidFill>
              <a:ln>
                <a:noFill/>
              </a:ln>
              <a:effectLst/>
            </c:spPr>
            <c:extLst>
              <c:ext xmlns:c16="http://schemas.microsoft.com/office/drawing/2014/chart" uri="{C3380CC4-5D6E-409C-BE32-E72D297353CC}">
                <c16:uniqueId val="{00000002-6087-4AD1-85D7-D3D444718CE1}"/>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0.32</c:v>
                </c:pt>
              </c:numCache>
            </c:numRef>
          </c:val>
          <c:extLst>
            <c:ext xmlns:c16="http://schemas.microsoft.com/office/drawing/2014/chart" uri="{C3380CC4-5D6E-409C-BE32-E72D297353CC}">
              <c16:uniqueId val="{00000003-6087-4AD1-85D7-D3D444718CE1}"/>
            </c:ext>
          </c:extLst>
        </c:ser>
        <c:ser>
          <c:idx val="2"/>
          <c:order val="2"/>
          <c:tx>
            <c:strRef>
              <c:f>Sheet1!$D$1</c:f>
              <c:strCache>
                <c:ptCount val="1"/>
                <c:pt idx="0">
                  <c:v>Somewhat strong</c:v>
                </c:pt>
              </c:strCache>
            </c:strRef>
          </c:tx>
          <c:spPr>
            <a:solidFill>
              <a:schemeClr val="accent1">
                <a:lumMod val="75000"/>
                <a:alpha val="50196"/>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c:v>
                </c:pt>
              </c:numCache>
            </c:numRef>
          </c:val>
          <c:extLst>
            <c:ext xmlns:c16="http://schemas.microsoft.com/office/drawing/2014/chart" uri="{C3380CC4-5D6E-409C-BE32-E72D297353CC}">
              <c16:uniqueId val="{00000004-6087-4AD1-85D7-D3D444718CE1}"/>
            </c:ext>
          </c:extLst>
        </c:ser>
        <c:ser>
          <c:idx val="3"/>
          <c:order val="3"/>
          <c:tx>
            <c:strRef>
              <c:f>Sheet1!$E$1</c:f>
              <c:strCache>
                <c:ptCount val="1"/>
                <c:pt idx="0">
                  <c:v>Very strong</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0.11</c:v>
                </c:pt>
              </c:numCache>
            </c:numRef>
          </c:val>
          <c:extLst>
            <c:ext xmlns:c16="http://schemas.microsoft.com/office/drawing/2014/chart" uri="{C3380CC4-5D6E-409C-BE32-E72D297353CC}">
              <c16:uniqueId val="{00000005-6087-4AD1-85D7-D3D444718CE1}"/>
            </c:ext>
          </c:extLst>
        </c:ser>
        <c:dLbls>
          <c:dLblPos val="ctr"/>
          <c:showLegendKey val="0"/>
          <c:showVal val="1"/>
          <c:showCatName val="0"/>
          <c:showSerName val="0"/>
          <c:showPercent val="0"/>
          <c:showBubbleSize val="0"/>
        </c:dLbls>
        <c:gapWidth val="150"/>
        <c:overlap val="100"/>
        <c:axId val="6081480"/>
        <c:axId val="6079912"/>
      </c:barChart>
      <c:catAx>
        <c:axId val="6081480"/>
        <c:scaling>
          <c:orientation val="minMax"/>
        </c:scaling>
        <c:delete val="1"/>
        <c:axPos val="l"/>
        <c:numFmt formatCode="General" sourceLinked="1"/>
        <c:majorTickMark val="out"/>
        <c:minorTickMark val="none"/>
        <c:tickLblPos val="nextTo"/>
        <c:crossAx val="6079912"/>
        <c:crosses val="autoZero"/>
        <c:auto val="1"/>
        <c:lblAlgn val="ctr"/>
        <c:lblOffset val="100"/>
        <c:noMultiLvlLbl val="0"/>
      </c:catAx>
      <c:valAx>
        <c:axId val="6079912"/>
        <c:scaling>
          <c:orientation val="minMax"/>
        </c:scaling>
        <c:delete val="1"/>
        <c:axPos val="b"/>
        <c:numFmt formatCode="0%" sourceLinked="1"/>
        <c:majorTickMark val="none"/>
        <c:minorTickMark val="none"/>
        <c:tickLblPos val="nextTo"/>
        <c:crossAx val="6081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support</c:v>
                </c:pt>
              </c:strCache>
            </c:strRef>
          </c:tx>
          <c:spPr>
            <a:solidFill>
              <a:schemeClr val="tx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Democrats in Congress</c:v>
                </c:pt>
                <c:pt idx="1">
                  <c:v>President Trump</c:v>
                </c:pt>
                <c:pt idx="2">
                  <c:v>Speaker Ryan and mainstream Republicans</c:v>
                </c:pt>
                <c:pt idx="3">
                  <c:v>Republican Freedom Caucus</c:v>
                </c:pt>
              </c:strCache>
            </c:strRef>
          </c:cat>
          <c:val>
            <c:numRef>
              <c:f>Sheet1!$B$2:$B$5</c:f>
              <c:numCache>
                <c:formatCode>0%</c:formatCode>
                <c:ptCount val="4"/>
                <c:pt idx="0">
                  <c:v>0.4</c:v>
                </c:pt>
                <c:pt idx="1">
                  <c:v>0.3</c:v>
                </c:pt>
                <c:pt idx="2">
                  <c:v>0.17</c:v>
                </c:pt>
                <c:pt idx="3">
                  <c:v>0.13</c:v>
                </c:pt>
              </c:numCache>
            </c:numRef>
          </c:val>
          <c:extLst>
            <c:ext xmlns:c16="http://schemas.microsoft.com/office/drawing/2014/chart" uri="{C3380CC4-5D6E-409C-BE32-E72D297353CC}">
              <c16:uniqueId val="{00000002-2699-4302-96C3-1BFB73242F30}"/>
            </c:ext>
          </c:extLst>
        </c:ser>
        <c:dLbls>
          <c:dLblPos val="ctr"/>
          <c:showLegendKey val="0"/>
          <c:showVal val="1"/>
          <c:showCatName val="0"/>
          <c:showSerName val="0"/>
          <c:showPercent val="0"/>
          <c:showBubbleSize val="0"/>
        </c:dLbls>
        <c:gapWidth val="100"/>
        <c:axId val="380908752"/>
        <c:axId val="380906792"/>
      </c:barChart>
      <c:catAx>
        <c:axId val="38090875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80906792"/>
        <c:crosses val="autoZero"/>
        <c:auto val="1"/>
        <c:lblAlgn val="ctr"/>
        <c:lblOffset val="100"/>
        <c:noMultiLvlLbl val="0"/>
      </c:catAx>
      <c:valAx>
        <c:axId val="380906792"/>
        <c:scaling>
          <c:orientation val="minMax"/>
        </c:scaling>
        <c:delete val="1"/>
        <c:axPos val="t"/>
        <c:numFmt formatCode="0%" sourceLinked="1"/>
        <c:majorTickMark val="out"/>
        <c:minorTickMark val="none"/>
        <c:tickLblPos val="nextTo"/>
        <c:crossAx val="380908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7B54-479F-A664-850C2370D80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B54-479F-A664-850C2370D80E}"/>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7B54-479F-A664-850C2370D80E}"/>
              </c:ext>
            </c:extLst>
          </c:dPt>
          <c:cat>
            <c:strRef>
              <c:f>Sheet1!$A$2:$A$4</c:f>
              <c:strCache>
                <c:ptCount val="3"/>
                <c:pt idx="0">
                  <c:v>Raise more revenue to reduce the deficit</c:v>
                </c:pt>
                <c:pt idx="1">
                  <c:v>Revenue neutral</c:v>
                </c:pt>
                <c:pt idx="2">
                  <c:v>Raise less revenue to shrink the size of the government</c:v>
                </c:pt>
              </c:strCache>
            </c:strRef>
          </c:cat>
          <c:val>
            <c:numRef>
              <c:f>Sheet1!$B$2:$B$4</c:f>
              <c:numCache>
                <c:formatCode>0%</c:formatCode>
                <c:ptCount val="3"/>
                <c:pt idx="0">
                  <c:v>0.36</c:v>
                </c:pt>
                <c:pt idx="1">
                  <c:v>0.32</c:v>
                </c:pt>
                <c:pt idx="2">
                  <c:v>0.32</c:v>
                </c:pt>
              </c:numCache>
            </c:numRef>
          </c:val>
          <c:extLst>
            <c:ext xmlns:c16="http://schemas.microsoft.com/office/drawing/2014/chart" uri="{C3380CC4-5D6E-409C-BE32-E72D297353CC}">
              <c16:uniqueId val="{00000006-7B54-479F-A664-850C2370D80E}"/>
            </c:ext>
          </c:extLst>
        </c:ser>
        <c:dLbls>
          <c:showLegendKey val="0"/>
          <c:showVal val="0"/>
          <c:showCatName val="0"/>
          <c:showSerName val="0"/>
          <c:showPercent val="0"/>
          <c:showBubbleSize val="0"/>
          <c:showLeaderLines val="1"/>
        </c:dLbls>
        <c:firstSliceAng val="0"/>
        <c:holeSize val="2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7B54-479F-A664-850C2370D80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B54-479F-A664-850C2370D80E}"/>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7B54-479F-A664-850C2370D80E}"/>
              </c:ext>
            </c:extLst>
          </c:dPt>
          <c:cat>
            <c:strRef>
              <c:f>Sheet1!$A$2:$A$4</c:f>
              <c:strCache>
                <c:ptCount val="3"/>
                <c:pt idx="0">
                  <c:v>Raise more revenue to increase government services</c:v>
                </c:pt>
                <c:pt idx="1">
                  <c:v>Revenue neutral</c:v>
                </c:pt>
                <c:pt idx="2">
                  <c:v>Raise less revenue to shrink the size of the government</c:v>
                </c:pt>
              </c:strCache>
            </c:strRef>
          </c:cat>
          <c:val>
            <c:numRef>
              <c:f>Sheet1!$B$2:$B$4</c:f>
              <c:numCache>
                <c:formatCode>0%</c:formatCode>
                <c:ptCount val="3"/>
                <c:pt idx="0">
                  <c:v>0.3</c:v>
                </c:pt>
                <c:pt idx="1">
                  <c:v>0.36</c:v>
                </c:pt>
                <c:pt idx="2">
                  <c:v>0.34</c:v>
                </c:pt>
              </c:numCache>
            </c:numRef>
          </c:val>
          <c:extLst>
            <c:ext xmlns:c16="http://schemas.microsoft.com/office/drawing/2014/chart" uri="{C3380CC4-5D6E-409C-BE32-E72D297353CC}">
              <c16:uniqueId val="{00000006-7B54-479F-A664-850C2370D80E}"/>
            </c:ext>
          </c:extLst>
        </c:ser>
        <c:dLbls>
          <c:showLegendKey val="0"/>
          <c:showVal val="0"/>
          <c:showCatName val="0"/>
          <c:showSerName val="0"/>
          <c:showPercent val="0"/>
          <c:showBubbleSize val="0"/>
          <c:showLeaderLines val="1"/>
        </c:dLbls>
        <c:firstSliceAng val="0"/>
        <c:holeSize val="2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7B54-479F-A664-850C2370D80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B54-479F-A664-850C2370D80E}"/>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7B54-479F-A664-850C2370D80E}"/>
              </c:ext>
            </c:extLst>
          </c:dPt>
          <c:cat>
            <c:strRef>
              <c:f>Sheet1!$A$2:$A$4</c:f>
              <c:strCache>
                <c:ptCount val="3"/>
                <c:pt idx="0">
                  <c:v>Raise more revenue to reduce the deficit</c:v>
                </c:pt>
                <c:pt idx="1">
                  <c:v>Revenue neutral</c:v>
                </c:pt>
                <c:pt idx="2">
                  <c:v>Raise less revenue to shrink the size of the government</c:v>
                </c:pt>
              </c:strCache>
            </c:strRef>
          </c:cat>
          <c:val>
            <c:numRef>
              <c:f>Sheet1!$B$2:$B$4</c:f>
              <c:numCache>
                <c:formatCode>0%</c:formatCode>
                <c:ptCount val="3"/>
                <c:pt idx="0">
                  <c:v>0.33</c:v>
                </c:pt>
                <c:pt idx="1">
                  <c:v>0.37</c:v>
                </c:pt>
                <c:pt idx="2">
                  <c:v>0.31</c:v>
                </c:pt>
              </c:numCache>
            </c:numRef>
          </c:val>
          <c:extLst>
            <c:ext xmlns:c16="http://schemas.microsoft.com/office/drawing/2014/chart" uri="{C3380CC4-5D6E-409C-BE32-E72D297353CC}">
              <c16:uniqueId val="{00000006-7B54-479F-A664-850C2370D80E}"/>
            </c:ext>
          </c:extLst>
        </c:ser>
        <c:dLbls>
          <c:showLegendKey val="0"/>
          <c:showVal val="0"/>
          <c:showCatName val="0"/>
          <c:showSerName val="0"/>
          <c:showPercent val="0"/>
          <c:showBubbleSize val="0"/>
          <c:showLeaderLines val="1"/>
        </c:dLbls>
        <c:firstSliceAng val="0"/>
        <c:holeSize val="2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7B54-479F-A664-850C2370D80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B54-479F-A664-850C2370D80E}"/>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7B54-479F-A664-850C2370D80E}"/>
              </c:ext>
            </c:extLst>
          </c:dPt>
          <c:cat>
            <c:strRef>
              <c:f>Sheet1!$A$2:$A$4</c:f>
              <c:strCache>
                <c:ptCount val="3"/>
                <c:pt idx="0">
                  <c:v>Raise more revenue to increase government services</c:v>
                </c:pt>
                <c:pt idx="1">
                  <c:v>Revenue neutral</c:v>
                </c:pt>
                <c:pt idx="2">
                  <c:v>Raise less revenue to shrink the size of the government</c:v>
                </c:pt>
              </c:strCache>
            </c:strRef>
          </c:cat>
          <c:val>
            <c:numRef>
              <c:f>Sheet1!$B$2:$B$4</c:f>
              <c:numCache>
                <c:formatCode>0%</c:formatCode>
                <c:ptCount val="3"/>
                <c:pt idx="0">
                  <c:v>0.25</c:v>
                </c:pt>
                <c:pt idx="1">
                  <c:v>0.37</c:v>
                </c:pt>
                <c:pt idx="2">
                  <c:v>0.38</c:v>
                </c:pt>
              </c:numCache>
            </c:numRef>
          </c:val>
          <c:extLst>
            <c:ext xmlns:c16="http://schemas.microsoft.com/office/drawing/2014/chart" uri="{C3380CC4-5D6E-409C-BE32-E72D297353CC}">
              <c16:uniqueId val="{00000006-7B54-479F-A664-850C2370D80E}"/>
            </c:ext>
          </c:extLst>
        </c:ser>
        <c:dLbls>
          <c:showLegendKey val="0"/>
          <c:showVal val="0"/>
          <c:showCatName val="0"/>
          <c:showSerName val="0"/>
          <c:showPercent val="0"/>
          <c:showBubbleSize val="0"/>
          <c:showLeaderLines val="1"/>
        </c:dLbls>
        <c:firstSliceAng val="0"/>
        <c:holeSize val="2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oppose</c:v>
                </c:pt>
              </c:strCache>
            </c:strRef>
          </c:tx>
          <c:spPr>
            <a:solidFill>
              <a:schemeClr val="accent4"/>
            </a:solidFill>
            <a:ln>
              <a:noFill/>
            </a:ln>
            <a:effectLst/>
          </c:spPr>
          <c:invertIfNegative val="0"/>
          <c:dLbls>
            <c:delete val="1"/>
          </c:dLbls>
          <c:cat>
            <c:strRef>
              <c:f>Sheet1!$A$2:$A$6</c:f>
              <c:strCache>
                <c:ptCount val="5"/>
                <c:pt idx="0">
                  <c:v>Reducing the federal tax brackets to a zero percent tax for families under 30k, 15% for families earning 30k to 45k, 25% for families earning up to 125k, and 33% above 125k</c:v>
                </c:pt>
                <c:pt idx="1">
                  <c:v>Eliminating gift and inheritance taxes</c:v>
                </c:pt>
                <c:pt idx="2">
                  <c:v>Limiting itemized deductions including those for charitable and state and local taxes to $200,000</c:v>
                </c:pt>
                <c:pt idx="3">
                  <c:v>Replacing personal and dependent exceptions with a higher standard deduction</c:v>
                </c:pt>
                <c:pt idx="4">
                  <c:v>Eliminating the alternative minimum tax</c:v>
                </c:pt>
              </c:strCache>
            </c:strRef>
          </c:cat>
          <c:val>
            <c:numRef>
              <c:f>Sheet1!$B$2:$B$6</c:f>
              <c:numCache>
                <c:formatCode>0%</c:formatCode>
                <c:ptCount val="5"/>
                <c:pt idx="0">
                  <c:v>-0.27</c:v>
                </c:pt>
                <c:pt idx="1">
                  <c:v>-0.34</c:v>
                </c:pt>
                <c:pt idx="2">
                  <c:v>-0.35</c:v>
                </c:pt>
                <c:pt idx="3">
                  <c:v>-0.41</c:v>
                </c:pt>
                <c:pt idx="4">
                  <c:v>-0.45</c:v>
                </c:pt>
              </c:numCache>
            </c:numRef>
          </c:val>
          <c:extLst>
            <c:ext xmlns:c16="http://schemas.microsoft.com/office/drawing/2014/chart" uri="{C3380CC4-5D6E-409C-BE32-E72D297353CC}">
              <c16:uniqueId val="{00000002-2699-4302-96C3-1BFB73242F30}"/>
            </c:ext>
          </c:extLst>
        </c:ser>
        <c:ser>
          <c:idx val="1"/>
          <c:order val="1"/>
          <c:tx>
            <c:strRef>
              <c:f>Sheet1!$C$1</c:f>
              <c:strCache>
                <c:ptCount val="1"/>
                <c:pt idx="0">
                  <c:v>support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Reducing the federal tax brackets to a zero percent tax for families under 30k, 15% for families earning 30k to 45k, 25% for families earning up to 125k, and 33% above 125k</c:v>
                </c:pt>
                <c:pt idx="1">
                  <c:v>Eliminating gift and inheritance taxes</c:v>
                </c:pt>
                <c:pt idx="2">
                  <c:v>Limiting itemized deductions including those for charitable and state and local taxes to $200,000</c:v>
                </c:pt>
                <c:pt idx="3">
                  <c:v>Replacing personal and dependent exceptions with a higher standard deduction</c:v>
                </c:pt>
                <c:pt idx="4">
                  <c:v>Eliminating the alternative minimum tax</c:v>
                </c:pt>
              </c:strCache>
            </c:strRef>
          </c:cat>
          <c:val>
            <c:numRef>
              <c:f>Sheet1!$C$2:$C$6</c:f>
              <c:numCache>
                <c:formatCode>0%</c:formatCode>
                <c:ptCount val="5"/>
                <c:pt idx="0">
                  <c:v>0.73</c:v>
                </c:pt>
                <c:pt idx="1">
                  <c:v>0.66</c:v>
                </c:pt>
                <c:pt idx="2">
                  <c:v>0.65</c:v>
                </c:pt>
                <c:pt idx="3">
                  <c:v>0.59</c:v>
                </c:pt>
                <c:pt idx="4">
                  <c:v>0.55000000000000004</c:v>
                </c:pt>
              </c:numCache>
            </c:numRef>
          </c:val>
          <c:extLst>
            <c:ext xmlns:c16="http://schemas.microsoft.com/office/drawing/2014/chart" uri="{C3380CC4-5D6E-409C-BE32-E72D297353CC}">
              <c16:uniqueId val="{00000003-2699-4302-96C3-1BFB73242F30}"/>
            </c:ext>
          </c:extLst>
        </c:ser>
        <c:dLbls>
          <c:dLblPos val="ctr"/>
          <c:showLegendKey val="0"/>
          <c:showVal val="1"/>
          <c:showCatName val="0"/>
          <c:showSerName val="0"/>
          <c:showPercent val="0"/>
          <c:showBubbleSize val="0"/>
        </c:dLbls>
        <c:gapWidth val="100"/>
        <c:overlap val="100"/>
        <c:axId val="383473400"/>
        <c:axId val="383469088"/>
      </c:barChart>
      <c:catAx>
        <c:axId val="383473400"/>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3469088"/>
        <c:crosses val="autoZero"/>
        <c:auto val="1"/>
        <c:lblAlgn val="ctr"/>
        <c:lblOffset val="100"/>
        <c:noMultiLvlLbl val="0"/>
      </c:catAx>
      <c:valAx>
        <c:axId val="383469088"/>
        <c:scaling>
          <c:orientation val="minMax"/>
        </c:scaling>
        <c:delete val="1"/>
        <c:axPos val="t"/>
        <c:numFmt formatCode="0%" sourceLinked="1"/>
        <c:majorTickMark val="out"/>
        <c:minorTickMark val="none"/>
        <c:tickLblPos val="nextTo"/>
        <c:crossAx val="383473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oppose</c:v>
                </c:pt>
              </c:strCache>
            </c:strRef>
          </c:tx>
          <c:spPr>
            <a:solidFill>
              <a:schemeClr val="accent4"/>
            </a:solidFill>
            <a:ln>
              <a:noFill/>
            </a:ln>
            <a:effectLst/>
          </c:spPr>
          <c:invertIfNegative val="0"/>
          <c:dLbls>
            <c:delete val="1"/>
          </c:dLbls>
          <c:cat>
            <c:strRef>
              <c:f>Sheet1!$A$2:$A$6</c:f>
              <c:strCache>
                <c:ptCount val="5"/>
                <c:pt idx="0">
                  <c:v>Eliminating the deduction for municipal bonds</c:v>
                </c:pt>
                <c:pt idx="1">
                  <c:v>Eliminating the deduction for state and local taxes paid</c:v>
                </c:pt>
                <c:pt idx="2">
                  <c:v>Eliminating the charitable deduction</c:v>
                </c:pt>
                <c:pt idx="3">
                  <c:v>Eliminating the deduction for employer based healthcare</c:v>
                </c:pt>
                <c:pt idx="4">
                  <c:v>Eliminating the mortgage deduction</c:v>
                </c:pt>
              </c:strCache>
            </c:strRef>
          </c:cat>
          <c:val>
            <c:numRef>
              <c:f>Sheet1!$B$2:$B$6</c:f>
              <c:numCache>
                <c:formatCode>0%</c:formatCode>
                <c:ptCount val="5"/>
                <c:pt idx="0">
                  <c:v>-0.54</c:v>
                </c:pt>
                <c:pt idx="1">
                  <c:v>-0.67</c:v>
                </c:pt>
                <c:pt idx="2">
                  <c:v>-0.68</c:v>
                </c:pt>
                <c:pt idx="3">
                  <c:v>-0.7</c:v>
                </c:pt>
                <c:pt idx="4">
                  <c:v>-0.73</c:v>
                </c:pt>
              </c:numCache>
            </c:numRef>
          </c:val>
          <c:extLst>
            <c:ext xmlns:c16="http://schemas.microsoft.com/office/drawing/2014/chart" uri="{C3380CC4-5D6E-409C-BE32-E72D297353CC}">
              <c16:uniqueId val="{00000002-2699-4302-96C3-1BFB73242F30}"/>
            </c:ext>
          </c:extLst>
        </c:ser>
        <c:ser>
          <c:idx val="1"/>
          <c:order val="1"/>
          <c:tx>
            <c:strRef>
              <c:f>Sheet1!$C$1</c:f>
              <c:strCache>
                <c:ptCount val="1"/>
                <c:pt idx="0">
                  <c:v>support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Eliminating the deduction for municipal bonds</c:v>
                </c:pt>
                <c:pt idx="1">
                  <c:v>Eliminating the deduction for state and local taxes paid</c:v>
                </c:pt>
                <c:pt idx="2">
                  <c:v>Eliminating the charitable deduction</c:v>
                </c:pt>
                <c:pt idx="3">
                  <c:v>Eliminating the deduction for employer based healthcare</c:v>
                </c:pt>
                <c:pt idx="4">
                  <c:v>Eliminating the mortgage deduction</c:v>
                </c:pt>
              </c:strCache>
            </c:strRef>
          </c:cat>
          <c:val>
            <c:numRef>
              <c:f>Sheet1!$C$2:$C$6</c:f>
              <c:numCache>
                <c:formatCode>0%</c:formatCode>
                <c:ptCount val="5"/>
                <c:pt idx="0">
                  <c:v>0.46</c:v>
                </c:pt>
                <c:pt idx="1">
                  <c:v>0.33</c:v>
                </c:pt>
                <c:pt idx="2">
                  <c:v>0.32</c:v>
                </c:pt>
                <c:pt idx="3">
                  <c:v>0.3</c:v>
                </c:pt>
                <c:pt idx="4">
                  <c:v>0.27</c:v>
                </c:pt>
              </c:numCache>
            </c:numRef>
          </c:val>
          <c:extLst>
            <c:ext xmlns:c16="http://schemas.microsoft.com/office/drawing/2014/chart" uri="{C3380CC4-5D6E-409C-BE32-E72D297353CC}">
              <c16:uniqueId val="{00000003-2699-4302-96C3-1BFB73242F30}"/>
            </c:ext>
          </c:extLst>
        </c:ser>
        <c:dLbls>
          <c:dLblPos val="ctr"/>
          <c:showLegendKey val="0"/>
          <c:showVal val="1"/>
          <c:showCatName val="0"/>
          <c:showSerName val="0"/>
          <c:showPercent val="0"/>
          <c:showBubbleSize val="0"/>
        </c:dLbls>
        <c:gapWidth val="100"/>
        <c:overlap val="100"/>
        <c:axId val="383470656"/>
        <c:axId val="383469480"/>
      </c:barChart>
      <c:catAx>
        <c:axId val="383470656"/>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3469480"/>
        <c:crosses val="autoZero"/>
        <c:auto val="1"/>
        <c:lblAlgn val="ctr"/>
        <c:lblOffset val="100"/>
        <c:noMultiLvlLbl val="0"/>
      </c:catAx>
      <c:valAx>
        <c:axId val="383469480"/>
        <c:scaling>
          <c:orientation val="minMax"/>
        </c:scaling>
        <c:delete val="1"/>
        <c:axPos val="t"/>
        <c:numFmt formatCode="0%" sourceLinked="1"/>
        <c:majorTickMark val="out"/>
        <c:minorTickMark val="none"/>
        <c:tickLblPos val="nextTo"/>
        <c:crossAx val="383470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oppose</c:v>
                </c:pt>
              </c:strCache>
            </c:strRef>
          </c:tx>
          <c:spPr>
            <a:solidFill>
              <a:schemeClr val="accent4"/>
            </a:solidFill>
            <a:ln>
              <a:noFill/>
            </a:ln>
            <a:effectLst/>
          </c:spPr>
          <c:invertIfNegative val="0"/>
          <c:dLbls>
            <c:delete val="1"/>
          </c:dLbls>
          <c:cat>
            <c:strRef>
              <c:f>Sheet1!$A$2:$A$7</c:f>
              <c:strCache>
                <c:ptCount val="6"/>
                <c:pt idx="0">
                  <c:v>A tax surcharge of 10 percent on all incomes above $5 million</c:v>
                </c:pt>
                <c:pt idx="1">
                  <c:v>A tax on robots that replace human jobs</c:v>
                </c:pt>
                <c:pt idx="2">
                  <c:v>Putting a tax on the use of all carbon</c:v>
                </c:pt>
                <c:pt idx="3">
                  <c:v>A national sales tax</c:v>
                </c:pt>
                <c:pt idx="4">
                  <c:v>Raising the gasoline tax</c:v>
                </c:pt>
                <c:pt idx="5">
                  <c:v>A federal tax on broadband usage</c:v>
                </c:pt>
              </c:strCache>
            </c:strRef>
          </c:cat>
          <c:val>
            <c:numRef>
              <c:f>Sheet1!$B$2:$B$7</c:f>
              <c:numCache>
                <c:formatCode>0%</c:formatCode>
                <c:ptCount val="6"/>
                <c:pt idx="0">
                  <c:v>-0.2</c:v>
                </c:pt>
                <c:pt idx="1">
                  <c:v>-0.33</c:v>
                </c:pt>
                <c:pt idx="2">
                  <c:v>-0.5</c:v>
                </c:pt>
                <c:pt idx="3">
                  <c:v>-0.64</c:v>
                </c:pt>
                <c:pt idx="4">
                  <c:v>-0.77</c:v>
                </c:pt>
                <c:pt idx="5">
                  <c:v>-0.83</c:v>
                </c:pt>
              </c:numCache>
            </c:numRef>
          </c:val>
          <c:extLst>
            <c:ext xmlns:c16="http://schemas.microsoft.com/office/drawing/2014/chart" uri="{C3380CC4-5D6E-409C-BE32-E72D297353CC}">
              <c16:uniqueId val="{00000002-2699-4302-96C3-1BFB73242F30}"/>
            </c:ext>
          </c:extLst>
        </c:ser>
        <c:ser>
          <c:idx val="1"/>
          <c:order val="1"/>
          <c:tx>
            <c:strRef>
              <c:f>Sheet1!$C$1</c:f>
              <c:strCache>
                <c:ptCount val="1"/>
                <c:pt idx="0">
                  <c:v>support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 tax surcharge of 10 percent on all incomes above $5 million</c:v>
                </c:pt>
                <c:pt idx="1">
                  <c:v>A tax on robots that replace human jobs</c:v>
                </c:pt>
                <c:pt idx="2">
                  <c:v>Putting a tax on the use of all carbon</c:v>
                </c:pt>
                <c:pt idx="3">
                  <c:v>A national sales tax</c:v>
                </c:pt>
                <c:pt idx="4">
                  <c:v>Raising the gasoline tax</c:v>
                </c:pt>
                <c:pt idx="5">
                  <c:v>A federal tax on broadband usage</c:v>
                </c:pt>
              </c:strCache>
            </c:strRef>
          </c:cat>
          <c:val>
            <c:numRef>
              <c:f>Sheet1!$C$2:$C$7</c:f>
              <c:numCache>
                <c:formatCode>0%</c:formatCode>
                <c:ptCount val="6"/>
                <c:pt idx="0">
                  <c:v>0.8</c:v>
                </c:pt>
                <c:pt idx="1">
                  <c:v>0.67</c:v>
                </c:pt>
                <c:pt idx="2">
                  <c:v>0.5</c:v>
                </c:pt>
                <c:pt idx="3">
                  <c:v>0.36</c:v>
                </c:pt>
                <c:pt idx="4">
                  <c:v>0.23</c:v>
                </c:pt>
                <c:pt idx="5">
                  <c:v>0.17</c:v>
                </c:pt>
              </c:numCache>
            </c:numRef>
          </c:val>
          <c:extLst>
            <c:ext xmlns:c16="http://schemas.microsoft.com/office/drawing/2014/chart" uri="{C3380CC4-5D6E-409C-BE32-E72D297353CC}">
              <c16:uniqueId val="{00000003-2699-4302-96C3-1BFB73242F30}"/>
            </c:ext>
          </c:extLst>
        </c:ser>
        <c:dLbls>
          <c:dLblPos val="ctr"/>
          <c:showLegendKey val="0"/>
          <c:showVal val="1"/>
          <c:showCatName val="0"/>
          <c:showSerName val="0"/>
          <c:showPercent val="0"/>
          <c:showBubbleSize val="0"/>
        </c:dLbls>
        <c:gapWidth val="100"/>
        <c:overlap val="100"/>
        <c:axId val="383465560"/>
        <c:axId val="383465952"/>
      </c:barChart>
      <c:catAx>
        <c:axId val="383465560"/>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3465952"/>
        <c:crosses val="autoZero"/>
        <c:auto val="1"/>
        <c:lblAlgn val="ctr"/>
        <c:lblOffset val="100"/>
        <c:noMultiLvlLbl val="0"/>
      </c:catAx>
      <c:valAx>
        <c:axId val="383465952"/>
        <c:scaling>
          <c:orientation val="minMax"/>
        </c:scaling>
        <c:delete val="1"/>
        <c:axPos val="t"/>
        <c:numFmt formatCode="0%" sourceLinked="1"/>
        <c:majorTickMark val="out"/>
        <c:minorTickMark val="none"/>
        <c:tickLblPos val="nextTo"/>
        <c:crossAx val="383465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1st Qtr</c:v>
                </c:pt>
                <c:pt idx="1">
                  <c:v>2nd Qtr</c:v>
                </c:pt>
              </c:strCache>
            </c:strRef>
          </c:cat>
          <c:val>
            <c:numRef>
              <c:f>Sheet1!$B$2:$B$3</c:f>
              <c:numCache>
                <c:formatCode>0%</c:formatCode>
                <c:ptCount val="2"/>
                <c:pt idx="0">
                  <c:v>0.53</c:v>
                </c:pt>
                <c:pt idx="1">
                  <c:v>0.47</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66"/>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1st Qtr</c:v>
                </c:pt>
                <c:pt idx="1">
                  <c:v>2nd Qtr</c:v>
                </c:pt>
              </c:strCache>
            </c:strRef>
          </c:cat>
          <c:val>
            <c:numRef>
              <c:f>Sheet1!$B$2:$B$3</c:f>
              <c:numCache>
                <c:formatCode>0%</c:formatCode>
                <c:ptCount val="2"/>
                <c:pt idx="0">
                  <c:v>0.53</c:v>
                </c:pt>
                <c:pt idx="1">
                  <c:v>0.47</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66"/>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Very weak</c:v>
                </c:pt>
              </c:strCache>
            </c:strRef>
          </c:tx>
          <c:spPr>
            <a:solidFill>
              <a:srgbClr val="A100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0.06</c:v>
                </c:pt>
              </c:numCache>
            </c:numRef>
          </c:val>
          <c:extLst>
            <c:ext xmlns:c16="http://schemas.microsoft.com/office/drawing/2014/chart" uri="{C3380CC4-5D6E-409C-BE32-E72D297353CC}">
              <c16:uniqueId val="{00000000-6087-4AD1-85D7-D3D444718CE1}"/>
            </c:ext>
          </c:extLst>
        </c:ser>
        <c:ser>
          <c:idx val="1"/>
          <c:order val="1"/>
          <c:tx>
            <c:strRef>
              <c:f>Sheet1!$C$1</c:f>
              <c:strCache>
                <c:ptCount val="1"/>
                <c:pt idx="0">
                  <c:v>Somewhat weak</c:v>
                </c:pt>
              </c:strCache>
            </c:strRef>
          </c:tx>
          <c:spPr>
            <a:solidFill>
              <a:srgbClr val="A10028">
                <a:alpha val="50000"/>
              </a:srgbClr>
            </a:solidFill>
            <a:ln>
              <a:noFill/>
            </a:ln>
            <a:effectLst/>
          </c:spPr>
          <c:invertIfNegative val="0"/>
          <c:dPt>
            <c:idx val="0"/>
            <c:invertIfNegative val="0"/>
            <c:bubble3D val="0"/>
            <c:spPr>
              <a:solidFill>
                <a:srgbClr val="A10028">
                  <a:alpha val="50000"/>
                </a:srgbClr>
              </a:solidFill>
              <a:ln>
                <a:noFill/>
              </a:ln>
              <a:effectLst/>
            </c:spPr>
            <c:extLst>
              <c:ext xmlns:c16="http://schemas.microsoft.com/office/drawing/2014/chart" uri="{C3380CC4-5D6E-409C-BE32-E72D297353CC}">
                <c16:uniqueId val="{00000002-6087-4AD1-85D7-D3D444718CE1}"/>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0.31</c:v>
                </c:pt>
              </c:numCache>
            </c:numRef>
          </c:val>
          <c:extLst>
            <c:ext xmlns:c16="http://schemas.microsoft.com/office/drawing/2014/chart" uri="{C3380CC4-5D6E-409C-BE32-E72D297353CC}">
              <c16:uniqueId val="{00000003-6087-4AD1-85D7-D3D444718CE1}"/>
            </c:ext>
          </c:extLst>
        </c:ser>
        <c:ser>
          <c:idx val="2"/>
          <c:order val="2"/>
          <c:tx>
            <c:strRef>
              <c:f>Sheet1!$D$1</c:f>
              <c:strCache>
                <c:ptCount val="1"/>
                <c:pt idx="0">
                  <c:v>Somewhat strong</c:v>
                </c:pt>
              </c:strCache>
            </c:strRef>
          </c:tx>
          <c:spPr>
            <a:solidFill>
              <a:schemeClr val="accent1">
                <a:lumMod val="75000"/>
                <a:alpha val="50196"/>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c:v>
                </c:pt>
              </c:numCache>
            </c:numRef>
          </c:val>
          <c:extLst>
            <c:ext xmlns:c16="http://schemas.microsoft.com/office/drawing/2014/chart" uri="{C3380CC4-5D6E-409C-BE32-E72D297353CC}">
              <c16:uniqueId val="{00000004-6087-4AD1-85D7-D3D444718CE1}"/>
            </c:ext>
          </c:extLst>
        </c:ser>
        <c:ser>
          <c:idx val="3"/>
          <c:order val="3"/>
          <c:tx>
            <c:strRef>
              <c:f>Sheet1!$E$1</c:f>
              <c:strCache>
                <c:ptCount val="1"/>
                <c:pt idx="0">
                  <c:v>Very strong</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0.11</c:v>
                </c:pt>
              </c:numCache>
            </c:numRef>
          </c:val>
          <c:extLst>
            <c:ext xmlns:c16="http://schemas.microsoft.com/office/drawing/2014/chart" uri="{C3380CC4-5D6E-409C-BE32-E72D297353CC}">
              <c16:uniqueId val="{00000005-6087-4AD1-85D7-D3D444718CE1}"/>
            </c:ext>
          </c:extLst>
        </c:ser>
        <c:dLbls>
          <c:dLblPos val="ctr"/>
          <c:showLegendKey val="0"/>
          <c:showVal val="1"/>
          <c:showCatName val="0"/>
          <c:showSerName val="0"/>
          <c:showPercent val="0"/>
          <c:showBubbleSize val="0"/>
        </c:dLbls>
        <c:gapWidth val="150"/>
        <c:overlap val="100"/>
        <c:axId val="6085008"/>
        <c:axId val="6086576"/>
      </c:barChart>
      <c:catAx>
        <c:axId val="6085008"/>
        <c:scaling>
          <c:orientation val="minMax"/>
        </c:scaling>
        <c:delete val="1"/>
        <c:axPos val="l"/>
        <c:numFmt formatCode="General" sourceLinked="1"/>
        <c:majorTickMark val="out"/>
        <c:minorTickMark val="none"/>
        <c:tickLblPos val="nextTo"/>
        <c:crossAx val="6086576"/>
        <c:crosses val="autoZero"/>
        <c:auto val="1"/>
        <c:lblAlgn val="ctr"/>
        <c:lblOffset val="100"/>
        <c:noMultiLvlLbl val="0"/>
      </c:catAx>
      <c:valAx>
        <c:axId val="6086576"/>
        <c:scaling>
          <c:orientation val="minMax"/>
        </c:scaling>
        <c:delete val="1"/>
        <c:axPos val="b"/>
        <c:numFmt formatCode="0%" sourceLinked="1"/>
        <c:majorTickMark val="none"/>
        <c:minorTickMark val="none"/>
        <c:tickLblPos val="nextTo"/>
        <c:crossAx val="6085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29E-4958-AC6E-9CFE3B274790}"/>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729E-4958-AC6E-9CFE3B274790}"/>
              </c:ext>
            </c:extLst>
          </c:dPt>
          <c:cat>
            <c:strRef>
              <c:f>Sheet1!$A$2:$A$3</c:f>
              <c:strCache>
                <c:ptCount val="2"/>
                <c:pt idx="0">
                  <c:v>1st Qtr</c:v>
                </c:pt>
                <c:pt idx="1">
                  <c:v>2nd Qtr</c:v>
                </c:pt>
              </c:strCache>
            </c:strRef>
          </c:cat>
          <c:val>
            <c:numRef>
              <c:f>Sheet1!$B$2:$B$3</c:f>
              <c:numCache>
                <c:formatCode>0%</c:formatCode>
                <c:ptCount val="2"/>
                <c:pt idx="0">
                  <c:v>0.78</c:v>
                </c:pt>
                <c:pt idx="1">
                  <c:v>0.22</c:v>
                </c:pt>
              </c:numCache>
            </c:numRef>
          </c:val>
          <c:extLst>
            <c:ext xmlns:c16="http://schemas.microsoft.com/office/drawing/2014/chart" uri="{C3380CC4-5D6E-409C-BE32-E72D297353CC}">
              <c16:uniqueId val="{00000004-729E-4958-AC6E-9CFE3B27479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1st Qtr</c:v>
                </c:pt>
                <c:pt idx="1">
                  <c:v>2nd Qtr</c:v>
                </c:pt>
              </c:strCache>
            </c:strRef>
          </c:cat>
          <c:val>
            <c:numRef>
              <c:f>Sheet1!$B$2:$B$3</c:f>
              <c:numCache>
                <c:formatCode>0%</c:formatCode>
                <c:ptCount val="2"/>
                <c:pt idx="0">
                  <c:v>0.48</c:v>
                </c:pt>
                <c:pt idx="1">
                  <c:v>0.52</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729E-4958-AC6E-9CFE3B274790}"/>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729E-4958-AC6E-9CFE3B274790}"/>
              </c:ext>
            </c:extLst>
          </c:dPt>
          <c:cat>
            <c:strRef>
              <c:f>Sheet1!$A$2:$A$3</c:f>
              <c:strCache>
                <c:ptCount val="2"/>
                <c:pt idx="0">
                  <c:v>1st Qtr</c:v>
                </c:pt>
                <c:pt idx="1">
                  <c:v>2nd Qtr</c:v>
                </c:pt>
              </c:strCache>
            </c:strRef>
          </c:cat>
          <c:val>
            <c:numRef>
              <c:f>Sheet1!$B$2:$B$3</c:f>
              <c:numCache>
                <c:formatCode>0%</c:formatCode>
                <c:ptCount val="2"/>
                <c:pt idx="0">
                  <c:v>0.82</c:v>
                </c:pt>
                <c:pt idx="1">
                  <c:v>0.18</c:v>
                </c:pt>
              </c:numCache>
            </c:numRef>
          </c:val>
          <c:extLst>
            <c:ext xmlns:c16="http://schemas.microsoft.com/office/drawing/2014/chart" uri="{C3380CC4-5D6E-409C-BE32-E72D297353CC}">
              <c16:uniqueId val="{00000004-729E-4958-AC6E-9CFE3B27479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859925870794045E-2"/>
          <c:y val="3.9074004822576884E-2"/>
          <c:w val="0.95651360514042183"/>
          <c:h val="0.92185199035484622"/>
        </c:manualLayout>
      </c:layout>
      <c:barChart>
        <c:barDir val="bar"/>
        <c:grouping val="percentStacked"/>
        <c:varyColors val="0"/>
        <c:ser>
          <c:idx val="0"/>
          <c:order val="0"/>
          <c:tx>
            <c:strRef>
              <c:f>Sheet1!$B$1</c:f>
              <c:strCache>
                <c:ptCount val="1"/>
                <c:pt idx="0">
                  <c:v>eliminate</c:v>
                </c:pt>
              </c:strCache>
            </c:strRef>
          </c:tx>
          <c:spPr>
            <a:solidFill>
              <a:schemeClr val="accent4"/>
            </a:solidFill>
            <a:ln>
              <a:noFill/>
            </a:ln>
            <a:effectLst/>
          </c:spPr>
          <c:invertIfNegative val="0"/>
          <c:cat>
            <c:strRef>
              <c:f>Sheet1!$A$2:$A$6</c:f>
              <c:strCache>
                <c:ptCount val="5"/>
                <c:pt idx="0">
                  <c:v>Low Income Housing </c:v>
                </c:pt>
                <c:pt idx="1">
                  <c:v>Research and Development Tax Credit </c:v>
                </c:pt>
                <c:pt idx="2">
                  <c:v>Accelerated depreciation of machinery </c:v>
                </c:pt>
                <c:pt idx="3">
                  <c:v>Alcohol Fuel Credit</c:v>
                </c:pt>
                <c:pt idx="4">
                  <c:v>Deferred Income of Foreign Held Corporations</c:v>
                </c:pt>
              </c:strCache>
            </c:strRef>
          </c:cat>
          <c:val>
            <c:numRef>
              <c:f>Sheet1!$B$2:$B$6</c:f>
              <c:numCache>
                <c:formatCode>0%</c:formatCode>
                <c:ptCount val="5"/>
                <c:pt idx="0">
                  <c:v>-0.26</c:v>
                </c:pt>
                <c:pt idx="1">
                  <c:v>-0.27</c:v>
                </c:pt>
                <c:pt idx="2">
                  <c:v>-0.36</c:v>
                </c:pt>
                <c:pt idx="3">
                  <c:v>-0.48</c:v>
                </c:pt>
                <c:pt idx="4">
                  <c:v>-0.68</c:v>
                </c:pt>
              </c:numCache>
            </c:numRef>
          </c:val>
          <c:extLst>
            <c:ext xmlns:c16="http://schemas.microsoft.com/office/drawing/2014/chart" uri="{C3380CC4-5D6E-409C-BE32-E72D297353CC}">
              <c16:uniqueId val="{00000002-2699-4302-96C3-1BFB73242F30}"/>
            </c:ext>
          </c:extLst>
        </c:ser>
        <c:ser>
          <c:idx val="1"/>
          <c:order val="1"/>
          <c:tx>
            <c:strRef>
              <c:f>Sheet1!$C$1</c:f>
              <c:strCache>
                <c:ptCount val="1"/>
                <c:pt idx="0">
                  <c:v>keep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Low Income Housing </c:v>
                </c:pt>
                <c:pt idx="1">
                  <c:v>Research and Development Tax Credit </c:v>
                </c:pt>
                <c:pt idx="2">
                  <c:v>Accelerated depreciation of machinery </c:v>
                </c:pt>
                <c:pt idx="3">
                  <c:v>Alcohol Fuel Credit</c:v>
                </c:pt>
                <c:pt idx="4">
                  <c:v>Deferred Income of Foreign Held Corporations</c:v>
                </c:pt>
              </c:strCache>
            </c:strRef>
          </c:cat>
          <c:val>
            <c:numRef>
              <c:f>Sheet1!$C$2:$C$6</c:f>
              <c:numCache>
                <c:formatCode>0%</c:formatCode>
                <c:ptCount val="5"/>
                <c:pt idx="0">
                  <c:v>0.74</c:v>
                </c:pt>
                <c:pt idx="1">
                  <c:v>0.73</c:v>
                </c:pt>
                <c:pt idx="2">
                  <c:v>0.64</c:v>
                </c:pt>
                <c:pt idx="3">
                  <c:v>0.52</c:v>
                </c:pt>
                <c:pt idx="4">
                  <c:v>0.32</c:v>
                </c:pt>
              </c:numCache>
            </c:numRef>
          </c:val>
          <c:extLst>
            <c:ext xmlns:c16="http://schemas.microsoft.com/office/drawing/2014/chart" uri="{C3380CC4-5D6E-409C-BE32-E72D297353CC}">
              <c16:uniqueId val="{00000003-2699-4302-96C3-1BFB73242F30}"/>
            </c:ext>
          </c:extLst>
        </c:ser>
        <c:dLbls>
          <c:showLegendKey val="0"/>
          <c:showVal val="0"/>
          <c:showCatName val="0"/>
          <c:showSerName val="0"/>
          <c:showPercent val="0"/>
          <c:showBubbleSize val="0"/>
        </c:dLbls>
        <c:gapWidth val="100"/>
        <c:overlap val="100"/>
        <c:axId val="383463208"/>
        <c:axId val="383468304"/>
      </c:barChart>
      <c:catAx>
        <c:axId val="38346320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3468304"/>
        <c:crosses val="autoZero"/>
        <c:auto val="1"/>
        <c:lblAlgn val="ctr"/>
        <c:lblOffset val="100"/>
        <c:noMultiLvlLbl val="0"/>
      </c:catAx>
      <c:valAx>
        <c:axId val="383468304"/>
        <c:scaling>
          <c:orientation val="minMax"/>
        </c:scaling>
        <c:delete val="1"/>
        <c:axPos val="t"/>
        <c:numFmt formatCode="0%" sourceLinked="1"/>
        <c:majorTickMark val="out"/>
        <c:minorTickMark val="none"/>
        <c:tickLblPos val="nextTo"/>
        <c:crossAx val="383463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1st Qtr</c:v>
                </c:pt>
                <c:pt idx="1">
                  <c:v>2nd Qtr</c:v>
                </c:pt>
              </c:strCache>
            </c:strRef>
          </c:cat>
          <c:val>
            <c:numRef>
              <c:f>Sheet1!$B$2:$B$3</c:f>
              <c:numCache>
                <c:formatCode>0%</c:formatCode>
                <c:ptCount val="2"/>
                <c:pt idx="0">
                  <c:v>0.56000000000000005</c:v>
                </c:pt>
                <c:pt idx="1">
                  <c:v>0.44</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97741400745959"/>
          <c:y val="3.1413172260437459E-2"/>
          <c:w val="0.44270859234700927"/>
          <c:h val="0.8878531893638909"/>
        </c:manualLayout>
      </c:layout>
      <c:barChart>
        <c:barDir val="bar"/>
        <c:grouping val="clustered"/>
        <c:varyColors val="0"/>
        <c:ser>
          <c:idx val="0"/>
          <c:order val="0"/>
          <c:tx>
            <c:strRef>
              <c:f>Sheet1!$B$1</c:f>
              <c:strCache>
                <c:ptCount val="1"/>
                <c:pt idx="0">
                  <c:v>Second Priority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Something else</c:v>
                </c:pt>
                <c:pt idx="1">
                  <c:v>Lessening inequality</c:v>
                </c:pt>
                <c:pt idx="2">
                  <c:v>Improving national defense</c:v>
                </c:pt>
                <c:pt idx="3">
                  <c:v>Helping the poor, elderly, and others in need</c:v>
                </c:pt>
                <c:pt idx="4">
                  <c:v>Improving domestic infrastructure</c:v>
                </c:pt>
                <c:pt idx="5">
                  <c:v>Stimulating the economy and jobs</c:v>
                </c:pt>
              </c:strCache>
            </c:strRef>
          </c:cat>
          <c:val>
            <c:numRef>
              <c:f>Sheet1!$B$2:$B$7</c:f>
              <c:numCache>
                <c:formatCode>0%</c:formatCode>
                <c:ptCount val="6"/>
                <c:pt idx="0">
                  <c:v>0.05</c:v>
                </c:pt>
                <c:pt idx="1">
                  <c:v>0.09</c:v>
                </c:pt>
                <c:pt idx="2">
                  <c:v>0.18</c:v>
                </c:pt>
                <c:pt idx="3">
                  <c:v>0.18</c:v>
                </c:pt>
                <c:pt idx="4">
                  <c:v>0.24</c:v>
                </c:pt>
                <c:pt idx="5">
                  <c:v>0.25</c:v>
                </c:pt>
              </c:numCache>
            </c:numRef>
          </c:val>
          <c:extLst>
            <c:ext xmlns:c16="http://schemas.microsoft.com/office/drawing/2014/chart" uri="{C3380CC4-5D6E-409C-BE32-E72D297353CC}">
              <c16:uniqueId val="{00000000-55C3-4950-AAAF-011812D33A78}"/>
            </c:ext>
          </c:extLst>
        </c:ser>
        <c:ser>
          <c:idx val="1"/>
          <c:order val="1"/>
          <c:tx>
            <c:strRef>
              <c:f>Sheet1!$C$1</c:f>
              <c:strCache>
                <c:ptCount val="1"/>
                <c:pt idx="0">
                  <c:v>Top Priority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Something else</c:v>
                </c:pt>
                <c:pt idx="1">
                  <c:v>Lessening inequality</c:v>
                </c:pt>
                <c:pt idx="2">
                  <c:v>Improving national defense</c:v>
                </c:pt>
                <c:pt idx="3">
                  <c:v>Helping the poor, elderly, and others in need</c:v>
                </c:pt>
                <c:pt idx="4">
                  <c:v>Improving domestic infrastructure</c:v>
                </c:pt>
                <c:pt idx="5">
                  <c:v>Stimulating the economy and jobs</c:v>
                </c:pt>
              </c:strCache>
            </c:strRef>
          </c:cat>
          <c:val>
            <c:numRef>
              <c:f>Sheet1!$C$2:$C$7</c:f>
              <c:numCache>
                <c:formatCode>0%</c:formatCode>
                <c:ptCount val="6"/>
                <c:pt idx="0">
                  <c:v>0.05</c:v>
                </c:pt>
                <c:pt idx="1">
                  <c:v>0.08</c:v>
                </c:pt>
                <c:pt idx="2">
                  <c:v>0.1</c:v>
                </c:pt>
                <c:pt idx="3">
                  <c:v>0.17</c:v>
                </c:pt>
                <c:pt idx="4">
                  <c:v>0.17</c:v>
                </c:pt>
                <c:pt idx="5">
                  <c:v>0.43</c:v>
                </c:pt>
              </c:numCache>
            </c:numRef>
          </c:val>
          <c:extLst>
            <c:ext xmlns:c16="http://schemas.microsoft.com/office/drawing/2014/chart" uri="{C3380CC4-5D6E-409C-BE32-E72D297353CC}">
              <c16:uniqueId val="{00000000-8849-4B89-951B-C081D03024D3}"/>
            </c:ext>
          </c:extLst>
        </c:ser>
        <c:dLbls>
          <c:dLblPos val="outEnd"/>
          <c:showLegendKey val="0"/>
          <c:showVal val="1"/>
          <c:showCatName val="0"/>
          <c:showSerName val="0"/>
          <c:showPercent val="0"/>
          <c:showBubbleSize val="0"/>
        </c:dLbls>
        <c:gapWidth val="76"/>
        <c:axId val="380904440"/>
        <c:axId val="380905224"/>
      </c:barChart>
      <c:catAx>
        <c:axId val="38090444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905224"/>
        <c:crosses val="autoZero"/>
        <c:auto val="1"/>
        <c:lblAlgn val="ctr"/>
        <c:lblOffset val="100"/>
        <c:noMultiLvlLbl val="0"/>
      </c:catAx>
      <c:valAx>
        <c:axId val="380905224"/>
        <c:scaling>
          <c:orientation val="minMax"/>
        </c:scaling>
        <c:delete val="1"/>
        <c:axPos val="t"/>
        <c:numFmt formatCode="0%" sourceLinked="1"/>
        <c:majorTickMark val="out"/>
        <c:minorTickMark val="none"/>
        <c:tickLblPos val="nextTo"/>
        <c:crossAx val="380904440"/>
        <c:crosses val="max"/>
        <c:crossBetween val="between"/>
      </c:valAx>
      <c:spPr>
        <a:noFill/>
        <a:ln>
          <a:noFill/>
        </a:ln>
        <a:effectLst/>
      </c:spPr>
    </c:plotArea>
    <c:legend>
      <c:legendPos val="b"/>
      <c:layout>
        <c:manualLayout>
          <c:xMode val="edge"/>
          <c:yMode val="edge"/>
          <c:x val="0.32546821230679496"/>
          <c:y val="0.92322289670618163"/>
          <c:w val="0.43054505686789146"/>
          <c:h val="5.936991933529228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Series 1</c:v>
                </c:pt>
              </c:strCache>
            </c:strRef>
          </c:tx>
          <c:spPr>
            <a:solidFill>
              <a:srgbClr val="A10028">
                <a:alpha val="50196"/>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0.05</c:v>
                </c:pt>
              </c:numCache>
            </c:numRef>
          </c:val>
          <c:extLst>
            <c:ext xmlns:c16="http://schemas.microsoft.com/office/drawing/2014/chart" uri="{C3380CC4-5D6E-409C-BE32-E72D297353CC}">
              <c16:uniqueId val="{00000000-5E63-4B9B-8A3E-AB3355465084}"/>
            </c:ext>
          </c:extLst>
        </c:ser>
        <c:ser>
          <c:idx val="1"/>
          <c:order val="1"/>
          <c:tx>
            <c:strRef>
              <c:f>Sheet1!$C$1</c:f>
              <c:strCache>
                <c:ptCount val="1"/>
                <c:pt idx="0">
                  <c:v>Series 2</c:v>
                </c:pt>
              </c:strCache>
            </c:strRef>
          </c:tx>
          <c:spPr>
            <a:solidFill>
              <a:srgbClr val="A10028">
                <a:alpha val="74902"/>
              </a:srgbClr>
            </a:solidFill>
            <a:ln>
              <a:noFill/>
            </a:ln>
            <a:effectLst/>
          </c:spPr>
          <c:invertIfNegative val="0"/>
          <c:dPt>
            <c:idx val="0"/>
            <c:invertIfNegative val="0"/>
            <c:bubble3D val="0"/>
            <c:spPr>
              <a:solidFill>
                <a:srgbClr val="A10028">
                  <a:alpha val="74902"/>
                </a:srgbClr>
              </a:solidFill>
              <a:ln>
                <a:noFill/>
              </a:ln>
              <a:effectLst/>
            </c:spPr>
            <c:extLst>
              <c:ext xmlns:c16="http://schemas.microsoft.com/office/drawing/2014/chart" uri="{C3380CC4-5D6E-409C-BE32-E72D297353CC}">
                <c16:uniqueId val="{00000002-5E63-4B9B-8A3E-AB3355465084}"/>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0.24</c:v>
                </c:pt>
              </c:numCache>
            </c:numRef>
          </c:val>
          <c:extLst>
            <c:ext xmlns:c16="http://schemas.microsoft.com/office/drawing/2014/chart" uri="{C3380CC4-5D6E-409C-BE32-E72D297353CC}">
              <c16:uniqueId val="{00000003-5E63-4B9B-8A3E-AB3355465084}"/>
            </c:ext>
          </c:extLst>
        </c:ser>
        <c:ser>
          <c:idx val="2"/>
          <c:order val="2"/>
          <c:tx>
            <c:strRef>
              <c:f>Sheet1!$D$1</c:f>
              <c:strCache>
                <c:ptCount val="1"/>
                <c:pt idx="0">
                  <c:v>Series 3</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Ref>
          </c:val>
          <c:extLst>
            <c:ext xmlns:c16="http://schemas.microsoft.com/office/drawing/2014/chart" uri="{C3380CC4-5D6E-409C-BE32-E72D297353CC}">
              <c16:uniqueId val="{00000004-5E63-4B9B-8A3E-AB3355465084}"/>
            </c:ext>
          </c:extLst>
        </c:ser>
        <c:ser>
          <c:idx val="3"/>
          <c:order val="3"/>
          <c:tx>
            <c:strRef>
              <c:f>Sheet1!$E$1</c:f>
              <c:strCache>
                <c:ptCount val="1"/>
                <c:pt idx="0">
                  <c:v>Series 4</c:v>
                </c:pt>
              </c:strCache>
            </c:strRef>
          </c:tx>
          <c:spPr>
            <a:solidFill>
              <a:schemeClr val="accent1">
                <a:lumMod val="60000"/>
                <a:lumOff val="40000"/>
                <a:alpha val="74902"/>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0.38</c:v>
                </c:pt>
              </c:numCache>
            </c:numRef>
          </c:val>
          <c:extLst>
            <c:ext xmlns:c16="http://schemas.microsoft.com/office/drawing/2014/chart" uri="{C3380CC4-5D6E-409C-BE32-E72D297353CC}">
              <c16:uniqueId val="{00000005-5E63-4B9B-8A3E-AB3355465084}"/>
            </c:ext>
          </c:extLst>
        </c:ser>
        <c:ser>
          <c:idx val="4"/>
          <c:order val="4"/>
          <c:tx>
            <c:strRef>
              <c:f>Sheet1!$F$1</c:f>
              <c:strCache>
                <c:ptCount val="1"/>
                <c:pt idx="0">
                  <c:v>Series 5</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2F7-4175-9797-9FB79BA3152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0.34</c:v>
                </c:pt>
              </c:numCache>
            </c:numRef>
          </c:val>
          <c:extLst>
            <c:ext xmlns:c16="http://schemas.microsoft.com/office/drawing/2014/chart" uri="{C3380CC4-5D6E-409C-BE32-E72D297353CC}">
              <c16:uniqueId val="{00000003-B2F7-4175-9797-9FB79BA31529}"/>
            </c:ext>
          </c:extLst>
        </c:ser>
        <c:dLbls>
          <c:showLegendKey val="0"/>
          <c:showVal val="0"/>
          <c:showCatName val="0"/>
          <c:showSerName val="0"/>
          <c:showPercent val="0"/>
          <c:showBubbleSize val="0"/>
        </c:dLbls>
        <c:gapWidth val="150"/>
        <c:overlap val="100"/>
        <c:axId val="386293824"/>
        <c:axId val="386294216"/>
      </c:barChart>
      <c:catAx>
        <c:axId val="386293824"/>
        <c:scaling>
          <c:orientation val="minMax"/>
        </c:scaling>
        <c:delete val="0"/>
        <c:axPos val="b"/>
        <c:numFmt formatCode="General" sourceLinked="0"/>
        <c:majorTickMark val="in"/>
        <c:minorTickMark val="none"/>
        <c:tickLblPos val="nextTo"/>
        <c:spPr>
          <a:noFill/>
          <a:ln w="3175" cap="flat" cmpd="sng" algn="ctr">
            <a:solidFill>
              <a:schemeClr val="bg1">
                <a:lumMod val="9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86294216"/>
        <c:crosses val="autoZero"/>
        <c:auto val="1"/>
        <c:lblAlgn val="ctr"/>
        <c:lblOffset val="100"/>
        <c:noMultiLvlLbl val="0"/>
      </c:catAx>
      <c:valAx>
        <c:axId val="386294216"/>
        <c:scaling>
          <c:orientation val="minMax"/>
        </c:scaling>
        <c:delete val="1"/>
        <c:axPos val="l"/>
        <c:numFmt formatCode="0%" sourceLinked="1"/>
        <c:majorTickMark val="out"/>
        <c:minorTickMark val="none"/>
        <c:tickLblPos val="nextTo"/>
        <c:crossAx val="386293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B54-479F-A664-850C2370D80E}"/>
              </c:ext>
            </c:extLst>
          </c:dPt>
          <c:dPt>
            <c:idx val="1"/>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3-7B54-479F-A664-850C2370D80E}"/>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7B54-479F-A664-850C2370D80E}"/>
              </c:ext>
            </c:extLst>
          </c:dPt>
          <c:cat>
            <c:strRef>
              <c:f>Sheet1!$A$2:$A$3</c:f>
              <c:strCache>
                <c:ptCount val="2"/>
                <c:pt idx="0">
                  <c:v>Support</c:v>
                </c:pt>
                <c:pt idx="1">
                  <c:v>Oppose</c:v>
                </c:pt>
              </c:strCache>
            </c:strRef>
          </c:cat>
          <c:val>
            <c:numRef>
              <c:f>Sheet1!$B$2:$B$3</c:f>
              <c:numCache>
                <c:formatCode>0%</c:formatCode>
                <c:ptCount val="2"/>
                <c:pt idx="0">
                  <c:v>0.53</c:v>
                </c:pt>
                <c:pt idx="1">
                  <c:v>0.47</c:v>
                </c:pt>
              </c:numCache>
            </c:numRef>
          </c:val>
          <c:extLst>
            <c:ext xmlns:c16="http://schemas.microsoft.com/office/drawing/2014/chart" uri="{C3380CC4-5D6E-409C-BE32-E72D297353CC}">
              <c16:uniqueId val="{00000006-7B54-479F-A664-850C2370D80E}"/>
            </c:ext>
          </c:extLst>
        </c:ser>
        <c:dLbls>
          <c:showLegendKey val="0"/>
          <c:showVal val="0"/>
          <c:showCatName val="0"/>
          <c:showSerName val="0"/>
          <c:showPercent val="0"/>
          <c:showBubbleSize val="0"/>
          <c:showLeaderLines val="1"/>
        </c:dLbls>
        <c:firstSliceAng val="0"/>
        <c:holeSize val="2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B54-479F-A664-850C2370D80E}"/>
              </c:ext>
            </c:extLst>
          </c:dPt>
          <c:dPt>
            <c:idx val="1"/>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3-7B54-479F-A664-850C2370D80E}"/>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7B54-479F-A664-850C2370D80E}"/>
              </c:ext>
            </c:extLst>
          </c:dPt>
          <c:cat>
            <c:strRef>
              <c:f>Sheet1!$A$2:$A$3</c:f>
              <c:strCache>
                <c:ptCount val="2"/>
                <c:pt idx="0">
                  <c:v>Support</c:v>
                </c:pt>
                <c:pt idx="1">
                  <c:v>Oppose</c:v>
                </c:pt>
              </c:strCache>
            </c:strRef>
          </c:cat>
          <c:val>
            <c:numRef>
              <c:f>Sheet1!$B$2:$B$3</c:f>
              <c:numCache>
                <c:formatCode>0%</c:formatCode>
                <c:ptCount val="2"/>
                <c:pt idx="0">
                  <c:v>0.41</c:v>
                </c:pt>
                <c:pt idx="1">
                  <c:v>0.59</c:v>
                </c:pt>
              </c:numCache>
            </c:numRef>
          </c:val>
          <c:extLst>
            <c:ext xmlns:c16="http://schemas.microsoft.com/office/drawing/2014/chart" uri="{C3380CC4-5D6E-409C-BE32-E72D297353CC}">
              <c16:uniqueId val="{00000006-7B54-479F-A664-850C2370D80E}"/>
            </c:ext>
          </c:extLst>
        </c:ser>
        <c:dLbls>
          <c:showLegendKey val="0"/>
          <c:showVal val="0"/>
          <c:showCatName val="0"/>
          <c:showSerName val="0"/>
          <c:showPercent val="0"/>
          <c:showBubbleSize val="0"/>
          <c:showLeaderLines val="1"/>
        </c:dLbls>
        <c:firstSliceAng val="0"/>
        <c:holeSize val="2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percentStacked"/>
        <c:varyColors val="0"/>
        <c:ser>
          <c:idx val="0"/>
          <c:order val="0"/>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Foreign aid programs</c:v>
                </c:pt>
                <c:pt idx="1">
                  <c:v>Funding for the Internal Revenue Service (IRS)</c:v>
                </c:pt>
                <c:pt idx="2">
                  <c:v>National Public Radio</c:v>
                </c:pt>
                <c:pt idx="3">
                  <c:v>The TV-based Public Broadcasting System</c:v>
                </c:pt>
                <c:pt idx="4">
                  <c:v>Funding for the National Endowment for the Arts</c:v>
                </c:pt>
                <c:pt idx="5">
                  <c:v>Planned Parenthood</c:v>
                </c:pt>
                <c:pt idx="6">
                  <c:v>The food stamp program</c:v>
                </c:pt>
                <c:pt idx="7">
                  <c:v>Funding to universities and colleges for research</c:v>
                </c:pt>
                <c:pt idx="8">
                  <c:v>The space program and its agency, NASA</c:v>
                </c:pt>
                <c:pt idx="9">
                  <c:v>Funding for the environmental protection agency (EPA)</c:v>
                </c:pt>
                <c:pt idx="10">
                  <c:v>The military</c:v>
                </c:pt>
                <c:pt idx="11">
                  <c:v>Programs that fight crime and equip police departments</c:v>
                </c:pt>
              </c:strCache>
            </c:strRef>
          </c:cat>
          <c:val>
            <c:numRef>
              <c:f>Sheet1!$B$2:$B$13</c:f>
              <c:numCache>
                <c:formatCode>0%</c:formatCode>
                <c:ptCount val="12"/>
                <c:pt idx="0">
                  <c:v>0.55000000000000004</c:v>
                </c:pt>
                <c:pt idx="1">
                  <c:v>0.42</c:v>
                </c:pt>
                <c:pt idx="2">
                  <c:v>0.39</c:v>
                </c:pt>
                <c:pt idx="3">
                  <c:v>0.36</c:v>
                </c:pt>
                <c:pt idx="4">
                  <c:v>0.39</c:v>
                </c:pt>
                <c:pt idx="5">
                  <c:v>0.37</c:v>
                </c:pt>
                <c:pt idx="6">
                  <c:v>0.35</c:v>
                </c:pt>
                <c:pt idx="7">
                  <c:v>0.26</c:v>
                </c:pt>
                <c:pt idx="8">
                  <c:v>0.25</c:v>
                </c:pt>
                <c:pt idx="9">
                  <c:v>0.28999999999999998</c:v>
                </c:pt>
                <c:pt idx="10">
                  <c:v>0.24</c:v>
                </c:pt>
                <c:pt idx="11">
                  <c:v>0.09</c:v>
                </c:pt>
              </c:numCache>
            </c:numRef>
          </c:val>
          <c:extLst>
            <c:ext xmlns:c16="http://schemas.microsoft.com/office/drawing/2014/chart" uri="{C3380CC4-5D6E-409C-BE32-E72D297353CC}">
              <c16:uniqueId val="{00000000-C91B-4E1D-80B4-4E09598F4820}"/>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Foreign aid programs</c:v>
                </c:pt>
                <c:pt idx="1">
                  <c:v>Funding for the Internal Revenue Service (IRS)</c:v>
                </c:pt>
                <c:pt idx="2">
                  <c:v>National Public Radio</c:v>
                </c:pt>
                <c:pt idx="3">
                  <c:v>The TV-based Public Broadcasting System</c:v>
                </c:pt>
                <c:pt idx="4">
                  <c:v>Funding for the National Endowment for the Arts</c:v>
                </c:pt>
                <c:pt idx="5">
                  <c:v>Planned Parenthood</c:v>
                </c:pt>
                <c:pt idx="6">
                  <c:v>The food stamp program</c:v>
                </c:pt>
                <c:pt idx="7">
                  <c:v>Funding to universities and colleges for research</c:v>
                </c:pt>
                <c:pt idx="8">
                  <c:v>The space program and its agency, NASA</c:v>
                </c:pt>
                <c:pt idx="9">
                  <c:v>Funding for the environmental protection agency (EPA)</c:v>
                </c:pt>
                <c:pt idx="10">
                  <c:v>The military</c:v>
                </c:pt>
                <c:pt idx="11">
                  <c:v>Programs that fight crime and equip police departments</c:v>
                </c:pt>
              </c:strCache>
            </c:strRef>
          </c:cat>
          <c:val>
            <c:numRef>
              <c:f>Sheet1!$C$2:$C$13</c:f>
              <c:numCache>
                <c:formatCode>0%</c:formatCode>
                <c:ptCount val="12"/>
                <c:pt idx="0">
                  <c:v>0.34</c:v>
                </c:pt>
                <c:pt idx="1">
                  <c:v>0.46</c:v>
                </c:pt>
                <c:pt idx="2">
                  <c:v>0.47</c:v>
                </c:pt>
                <c:pt idx="3">
                  <c:v>0.46</c:v>
                </c:pt>
                <c:pt idx="4">
                  <c:v>0.42</c:v>
                </c:pt>
                <c:pt idx="5">
                  <c:v>0.39</c:v>
                </c:pt>
                <c:pt idx="6">
                  <c:v>0.39</c:v>
                </c:pt>
                <c:pt idx="7">
                  <c:v>0.4</c:v>
                </c:pt>
                <c:pt idx="8">
                  <c:v>0.41</c:v>
                </c:pt>
                <c:pt idx="9">
                  <c:v>0.35</c:v>
                </c:pt>
                <c:pt idx="10">
                  <c:v>0.32</c:v>
                </c:pt>
                <c:pt idx="11">
                  <c:v>0.36</c:v>
                </c:pt>
              </c:numCache>
            </c:numRef>
          </c:val>
          <c:extLst>
            <c:ext xmlns:c16="http://schemas.microsoft.com/office/drawing/2014/chart" uri="{C3380CC4-5D6E-409C-BE32-E72D297353CC}">
              <c16:uniqueId val="{00000001-C91B-4E1D-80B4-4E09598F4820}"/>
            </c:ext>
          </c:extLst>
        </c:ser>
        <c:ser>
          <c:idx val="2"/>
          <c:order val="2"/>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Foreign aid programs</c:v>
                </c:pt>
                <c:pt idx="1">
                  <c:v>Funding for the Internal Revenue Service (IRS)</c:v>
                </c:pt>
                <c:pt idx="2">
                  <c:v>National Public Radio</c:v>
                </c:pt>
                <c:pt idx="3">
                  <c:v>The TV-based Public Broadcasting System</c:v>
                </c:pt>
                <c:pt idx="4">
                  <c:v>Funding for the National Endowment for the Arts</c:v>
                </c:pt>
                <c:pt idx="5">
                  <c:v>Planned Parenthood</c:v>
                </c:pt>
                <c:pt idx="6">
                  <c:v>The food stamp program</c:v>
                </c:pt>
                <c:pt idx="7">
                  <c:v>Funding to universities and colleges for research</c:v>
                </c:pt>
                <c:pt idx="8">
                  <c:v>The space program and its agency, NASA</c:v>
                </c:pt>
                <c:pt idx="9">
                  <c:v>Funding for the environmental protection agency (EPA)</c:v>
                </c:pt>
                <c:pt idx="10">
                  <c:v>The military</c:v>
                </c:pt>
                <c:pt idx="11">
                  <c:v>Programs that fight crime and equip police departments</c:v>
                </c:pt>
              </c:strCache>
            </c:strRef>
          </c:cat>
          <c:val>
            <c:numRef>
              <c:f>Sheet1!$D$2:$D$13</c:f>
              <c:numCache>
                <c:formatCode>0%</c:formatCode>
                <c:ptCount val="12"/>
                <c:pt idx="0">
                  <c:v>0.11</c:v>
                </c:pt>
                <c:pt idx="1">
                  <c:v>0.12</c:v>
                </c:pt>
                <c:pt idx="2">
                  <c:v>0.14000000000000001</c:v>
                </c:pt>
                <c:pt idx="3">
                  <c:v>0.18</c:v>
                </c:pt>
                <c:pt idx="4">
                  <c:v>0.19</c:v>
                </c:pt>
                <c:pt idx="5">
                  <c:v>0.24</c:v>
                </c:pt>
                <c:pt idx="6">
                  <c:v>0.26</c:v>
                </c:pt>
                <c:pt idx="7">
                  <c:v>0.33</c:v>
                </c:pt>
                <c:pt idx="8">
                  <c:v>0.34</c:v>
                </c:pt>
                <c:pt idx="9">
                  <c:v>0.36</c:v>
                </c:pt>
                <c:pt idx="10">
                  <c:v>0.43</c:v>
                </c:pt>
                <c:pt idx="11">
                  <c:v>0.54</c:v>
                </c:pt>
              </c:numCache>
            </c:numRef>
          </c:val>
          <c:extLst>
            <c:ext xmlns:c16="http://schemas.microsoft.com/office/drawing/2014/chart" uri="{C3380CC4-5D6E-409C-BE32-E72D297353CC}">
              <c16:uniqueId val="{00000000-203D-BF42-8881-72BF4C6B10F8}"/>
            </c:ext>
          </c:extLst>
        </c:ser>
        <c:dLbls>
          <c:dLblPos val="ctr"/>
          <c:showLegendKey val="0"/>
          <c:showVal val="1"/>
          <c:showCatName val="0"/>
          <c:showSerName val="0"/>
          <c:showPercent val="0"/>
          <c:showBubbleSize val="0"/>
        </c:dLbls>
        <c:gapWidth val="57"/>
        <c:overlap val="100"/>
        <c:axId val="383159816"/>
        <c:axId val="383165696"/>
      </c:barChart>
      <c:catAx>
        <c:axId val="383159816"/>
        <c:scaling>
          <c:orientation val="minMax"/>
        </c:scaling>
        <c:delete val="1"/>
        <c:axPos val="l"/>
        <c:numFmt formatCode="General" sourceLinked="1"/>
        <c:majorTickMark val="out"/>
        <c:minorTickMark val="none"/>
        <c:tickLblPos val="nextTo"/>
        <c:crossAx val="383165696"/>
        <c:crosses val="autoZero"/>
        <c:auto val="1"/>
        <c:lblAlgn val="ctr"/>
        <c:lblOffset val="100"/>
        <c:noMultiLvlLbl val="0"/>
      </c:catAx>
      <c:valAx>
        <c:axId val="383165696"/>
        <c:scaling>
          <c:orientation val="minMax"/>
          <c:max val="1"/>
        </c:scaling>
        <c:delete val="1"/>
        <c:axPos val="b"/>
        <c:numFmt formatCode="0%" sourceLinked="1"/>
        <c:majorTickMark val="out"/>
        <c:minorTickMark val="none"/>
        <c:tickLblPos val="nextTo"/>
        <c:crossAx val="383159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Very weak</c:v>
                </c:pt>
              </c:strCache>
            </c:strRef>
          </c:tx>
          <c:spPr>
            <a:solidFill>
              <a:srgbClr val="A100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7.0000000000000007E-2</c:v>
                </c:pt>
              </c:numCache>
            </c:numRef>
          </c:val>
          <c:extLst>
            <c:ext xmlns:c16="http://schemas.microsoft.com/office/drawing/2014/chart" uri="{C3380CC4-5D6E-409C-BE32-E72D297353CC}">
              <c16:uniqueId val="{00000000-6087-4AD1-85D7-D3D444718CE1}"/>
            </c:ext>
          </c:extLst>
        </c:ser>
        <c:ser>
          <c:idx val="1"/>
          <c:order val="1"/>
          <c:tx>
            <c:strRef>
              <c:f>Sheet1!$C$1</c:f>
              <c:strCache>
                <c:ptCount val="1"/>
                <c:pt idx="0">
                  <c:v>Somewhat weak</c:v>
                </c:pt>
              </c:strCache>
            </c:strRef>
          </c:tx>
          <c:spPr>
            <a:solidFill>
              <a:srgbClr val="A10028">
                <a:alpha val="50000"/>
              </a:srgbClr>
            </a:solidFill>
            <a:ln>
              <a:noFill/>
            </a:ln>
            <a:effectLst/>
          </c:spPr>
          <c:invertIfNegative val="0"/>
          <c:dPt>
            <c:idx val="0"/>
            <c:invertIfNegative val="0"/>
            <c:bubble3D val="0"/>
            <c:spPr>
              <a:solidFill>
                <a:srgbClr val="A10028">
                  <a:alpha val="50000"/>
                </a:srgbClr>
              </a:solidFill>
              <a:ln>
                <a:noFill/>
              </a:ln>
              <a:effectLst/>
            </c:spPr>
            <c:extLst>
              <c:ext xmlns:c16="http://schemas.microsoft.com/office/drawing/2014/chart" uri="{C3380CC4-5D6E-409C-BE32-E72D297353CC}">
                <c16:uniqueId val="{00000002-6087-4AD1-85D7-D3D444718CE1}"/>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0.32</c:v>
                </c:pt>
              </c:numCache>
            </c:numRef>
          </c:val>
          <c:extLst>
            <c:ext xmlns:c16="http://schemas.microsoft.com/office/drawing/2014/chart" uri="{C3380CC4-5D6E-409C-BE32-E72D297353CC}">
              <c16:uniqueId val="{00000003-6087-4AD1-85D7-D3D444718CE1}"/>
            </c:ext>
          </c:extLst>
        </c:ser>
        <c:ser>
          <c:idx val="2"/>
          <c:order val="2"/>
          <c:tx>
            <c:strRef>
              <c:f>Sheet1!$D$1</c:f>
              <c:strCache>
                <c:ptCount val="1"/>
                <c:pt idx="0">
                  <c:v>Somewhat strong</c:v>
                </c:pt>
              </c:strCache>
            </c:strRef>
          </c:tx>
          <c:spPr>
            <a:solidFill>
              <a:schemeClr val="accent1">
                <a:lumMod val="75000"/>
                <a:alpha val="50196"/>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c:v>
                </c:pt>
              </c:numCache>
            </c:numRef>
          </c:val>
          <c:extLst>
            <c:ext xmlns:c16="http://schemas.microsoft.com/office/drawing/2014/chart" uri="{C3380CC4-5D6E-409C-BE32-E72D297353CC}">
              <c16:uniqueId val="{00000004-6087-4AD1-85D7-D3D444718CE1}"/>
            </c:ext>
          </c:extLst>
        </c:ser>
        <c:ser>
          <c:idx val="3"/>
          <c:order val="3"/>
          <c:tx>
            <c:strRef>
              <c:f>Sheet1!$E$1</c:f>
              <c:strCache>
                <c:ptCount val="1"/>
                <c:pt idx="0">
                  <c:v>Very strong</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0.1</c:v>
                </c:pt>
              </c:numCache>
            </c:numRef>
          </c:val>
          <c:extLst>
            <c:ext xmlns:c16="http://schemas.microsoft.com/office/drawing/2014/chart" uri="{C3380CC4-5D6E-409C-BE32-E72D297353CC}">
              <c16:uniqueId val="{00000005-6087-4AD1-85D7-D3D444718CE1}"/>
            </c:ext>
          </c:extLst>
        </c:ser>
        <c:dLbls>
          <c:dLblPos val="ctr"/>
          <c:showLegendKey val="0"/>
          <c:showVal val="1"/>
          <c:showCatName val="0"/>
          <c:showSerName val="0"/>
          <c:showPercent val="0"/>
          <c:showBubbleSize val="0"/>
        </c:dLbls>
        <c:gapWidth val="150"/>
        <c:overlap val="100"/>
        <c:axId val="6082264"/>
        <c:axId val="6083832"/>
      </c:barChart>
      <c:catAx>
        <c:axId val="6082264"/>
        <c:scaling>
          <c:orientation val="minMax"/>
        </c:scaling>
        <c:delete val="1"/>
        <c:axPos val="l"/>
        <c:numFmt formatCode="General" sourceLinked="1"/>
        <c:majorTickMark val="out"/>
        <c:minorTickMark val="none"/>
        <c:tickLblPos val="nextTo"/>
        <c:crossAx val="6083832"/>
        <c:crosses val="autoZero"/>
        <c:auto val="1"/>
        <c:lblAlgn val="ctr"/>
        <c:lblOffset val="100"/>
        <c:noMultiLvlLbl val="0"/>
      </c:catAx>
      <c:valAx>
        <c:axId val="6083832"/>
        <c:scaling>
          <c:orientation val="minMax"/>
        </c:scaling>
        <c:delete val="1"/>
        <c:axPos val="b"/>
        <c:numFmt formatCode="0%" sourceLinked="1"/>
        <c:majorTickMark val="none"/>
        <c:minorTickMark val="none"/>
        <c:tickLblPos val="nextTo"/>
        <c:crossAx val="608226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3.6658464566929144E-2"/>
          <c:y val="0.64290294371383983"/>
          <c:w val="0.92827054625984251"/>
          <c:h val="7.654840031303633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percentStacked"/>
        <c:varyColors val="0"/>
        <c:ser>
          <c:idx val="0"/>
          <c:order val="0"/>
          <c:tx>
            <c:strRef>
              <c:f>Sheet1!$B$1</c:f>
              <c:strCache>
                <c:ptCount val="1"/>
                <c:pt idx="0">
                  <c:v>Less</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All other federal expenditures</c:v>
                </c:pt>
                <c:pt idx="1">
                  <c:v>Defense</c:v>
                </c:pt>
                <c:pt idx="2">
                  <c:v>Medicaid and other health care</c:v>
                </c:pt>
                <c:pt idx="3">
                  <c:v>Medicare</c:v>
                </c:pt>
                <c:pt idx="4">
                  <c:v>Social Security</c:v>
                </c:pt>
              </c:strCache>
            </c:strRef>
          </c:cat>
          <c:val>
            <c:numRef>
              <c:f>Sheet1!$B$2:$B$6</c:f>
              <c:numCache>
                <c:formatCode>0%</c:formatCode>
                <c:ptCount val="5"/>
                <c:pt idx="0">
                  <c:v>0.38</c:v>
                </c:pt>
                <c:pt idx="1">
                  <c:v>0.24</c:v>
                </c:pt>
                <c:pt idx="2">
                  <c:v>0.18</c:v>
                </c:pt>
                <c:pt idx="3">
                  <c:v>0.1</c:v>
                </c:pt>
                <c:pt idx="4">
                  <c:v>7.0000000000000007E-2</c:v>
                </c:pt>
              </c:numCache>
            </c:numRef>
          </c:val>
          <c:extLst>
            <c:ext xmlns:c16="http://schemas.microsoft.com/office/drawing/2014/chart" uri="{C3380CC4-5D6E-409C-BE32-E72D297353CC}">
              <c16:uniqueId val="{00000000-9129-4641-A326-6FAD65E43F91}"/>
            </c:ext>
          </c:extLst>
        </c:ser>
        <c:ser>
          <c:idx val="1"/>
          <c:order val="1"/>
          <c:tx>
            <c:strRef>
              <c:f>Sheet1!$C$1</c:f>
              <c:strCache>
                <c:ptCount val="1"/>
                <c:pt idx="0">
                  <c:v>keep the same</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67F7-462D-9E2B-1948337673C6}"/>
              </c:ext>
            </c:extLst>
          </c:dPt>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All other federal expenditures</c:v>
                </c:pt>
                <c:pt idx="1">
                  <c:v>Defense</c:v>
                </c:pt>
                <c:pt idx="2">
                  <c:v>Medicaid and other health care</c:v>
                </c:pt>
                <c:pt idx="3">
                  <c:v>Medicare</c:v>
                </c:pt>
                <c:pt idx="4">
                  <c:v>Social Security</c:v>
                </c:pt>
              </c:strCache>
            </c:strRef>
          </c:cat>
          <c:val>
            <c:numRef>
              <c:f>Sheet1!$C$2:$C$6</c:f>
              <c:numCache>
                <c:formatCode>0%</c:formatCode>
                <c:ptCount val="5"/>
                <c:pt idx="0">
                  <c:v>0.48</c:v>
                </c:pt>
                <c:pt idx="1">
                  <c:v>0.43</c:v>
                </c:pt>
                <c:pt idx="2">
                  <c:v>0.48</c:v>
                </c:pt>
                <c:pt idx="3">
                  <c:v>0.5</c:v>
                </c:pt>
                <c:pt idx="4">
                  <c:v>0.48</c:v>
                </c:pt>
              </c:numCache>
            </c:numRef>
          </c:val>
          <c:extLst>
            <c:ext xmlns:c16="http://schemas.microsoft.com/office/drawing/2014/chart" uri="{C3380CC4-5D6E-409C-BE32-E72D297353CC}">
              <c16:uniqueId val="{00000001-9129-4641-A326-6FAD65E43F91}"/>
            </c:ext>
          </c:extLst>
        </c:ser>
        <c:ser>
          <c:idx val="2"/>
          <c:order val="2"/>
          <c:tx>
            <c:strRef>
              <c:f>Sheet1!$D$1</c:f>
              <c:strCache>
                <c:ptCount val="1"/>
                <c:pt idx="0">
                  <c:v>More</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2-67F7-462D-9E2B-1948337673C6}"/>
              </c:ext>
            </c:extLst>
          </c:dPt>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All other federal expenditures</c:v>
                </c:pt>
                <c:pt idx="1">
                  <c:v>Defense</c:v>
                </c:pt>
                <c:pt idx="2">
                  <c:v>Medicaid and other health care</c:v>
                </c:pt>
                <c:pt idx="3">
                  <c:v>Medicare</c:v>
                </c:pt>
                <c:pt idx="4">
                  <c:v>Social Security</c:v>
                </c:pt>
              </c:strCache>
            </c:strRef>
          </c:cat>
          <c:val>
            <c:numRef>
              <c:f>Sheet1!$D$2:$D$6</c:f>
              <c:numCache>
                <c:formatCode>0%</c:formatCode>
                <c:ptCount val="5"/>
                <c:pt idx="0">
                  <c:v>0.14000000000000001</c:v>
                </c:pt>
                <c:pt idx="1">
                  <c:v>0.33</c:v>
                </c:pt>
                <c:pt idx="2">
                  <c:v>0.34</c:v>
                </c:pt>
                <c:pt idx="3">
                  <c:v>0.4</c:v>
                </c:pt>
                <c:pt idx="4">
                  <c:v>0.45</c:v>
                </c:pt>
              </c:numCache>
            </c:numRef>
          </c:val>
          <c:extLst>
            <c:ext xmlns:c16="http://schemas.microsoft.com/office/drawing/2014/chart" uri="{C3380CC4-5D6E-409C-BE32-E72D297353CC}">
              <c16:uniqueId val="{00000002-9129-4641-A326-6FAD65E43F91}"/>
            </c:ext>
          </c:extLst>
        </c:ser>
        <c:dLbls>
          <c:dLblPos val="ctr"/>
          <c:showLegendKey val="0"/>
          <c:showVal val="1"/>
          <c:showCatName val="0"/>
          <c:showSerName val="0"/>
          <c:showPercent val="0"/>
          <c:showBubbleSize val="0"/>
        </c:dLbls>
        <c:gapWidth val="57"/>
        <c:overlap val="100"/>
        <c:axId val="383166872"/>
        <c:axId val="383159424"/>
      </c:barChart>
      <c:catAx>
        <c:axId val="383166872"/>
        <c:scaling>
          <c:orientation val="minMax"/>
        </c:scaling>
        <c:delete val="0"/>
        <c:axPos val="l"/>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83159424"/>
        <c:crosses val="autoZero"/>
        <c:auto val="1"/>
        <c:lblAlgn val="ctr"/>
        <c:lblOffset val="100"/>
        <c:noMultiLvlLbl val="0"/>
      </c:catAx>
      <c:valAx>
        <c:axId val="383159424"/>
        <c:scaling>
          <c:orientation val="minMax"/>
          <c:max val="1"/>
        </c:scaling>
        <c:delete val="1"/>
        <c:axPos val="b"/>
        <c:numFmt formatCode="0%" sourceLinked="1"/>
        <c:majorTickMark val="out"/>
        <c:minorTickMark val="none"/>
        <c:tickLblPos val="nextTo"/>
        <c:crossAx val="383166872"/>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7B54-479F-A664-850C2370D80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B54-479F-A664-850C2370D80E}"/>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7B54-479F-A664-850C2370D80E}"/>
              </c:ext>
            </c:extLst>
          </c:dPt>
          <c:cat>
            <c:strRef>
              <c:f>Sheet1!$A$2:$A$4</c:f>
              <c:strCache>
                <c:ptCount val="3"/>
                <c:pt idx="0">
                  <c:v>The U.S. provides too little support for elderly people.</c:v>
                </c:pt>
                <c:pt idx="1">
                  <c:v>The U.S. provides an adequate amount of support for elderly people.</c:v>
                </c:pt>
                <c:pt idx="2">
                  <c:v>The U.S. provides too much support for elderly people.</c:v>
                </c:pt>
              </c:strCache>
            </c:strRef>
          </c:cat>
          <c:val>
            <c:numRef>
              <c:f>Sheet1!$B$2:$B$4</c:f>
              <c:numCache>
                <c:formatCode>0%</c:formatCode>
                <c:ptCount val="3"/>
                <c:pt idx="0">
                  <c:v>0.67</c:v>
                </c:pt>
                <c:pt idx="1">
                  <c:v>0.27</c:v>
                </c:pt>
                <c:pt idx="2">
                  <c:v>0.05</c:v>
                </c:pt>
              </c:numCache>
            </c:numRef>
          </c:val>
          <c:extLst>
            <c:ext xmlns:c16="http://schemas.microsoft.com/office/drawing/2014/chart" uri="{C3380CC4-5D6E-409C-BE32-E72D297353CC}">
              <c16:uniqueId val="{00000006-7B54-479F-A664-850C2370D80E}"/>
            </c:ext>
          </c:extLst>
        </c:ser>
        <c:dLbls>
          <c:showLegendKey val="0"/>
          <c:showVal val="0"/>
          <c:showCatName val="0"/>
          <c:showSerName val="0"/>
          <c:showPercent val="0"/>
          <c:showBubbleSize val="0"/>
          <c:showLeaderLines val="1"/>
        </c:dLbls>
        <c:firstSliceAng val="0"/>
        <c:holeSize val="2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97E5-46C5-9BBF-2013469F23F3}"/>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97E5-46C5-9BBF-2013469F23F3}"/>
              </c:ext>
            </c:extLst>
          </c:dPt>
          <c:cat>
            <c:strRef>
              <c:f>Sheet1!$A$2:$A$3</c:f>
              <c:strCache>
                <c:ptCount val="2"/>
                <c:pt idx="0">
                  <c:v>1st Qtr</c:v>
                </c:pt>
                <c:pt idx="1">
                  <c:v>2nd Qtr</c:v>
                </c:pt>
              </c:strCache>
            </c:strRef>
          </c:cat>
          <c:val>
            <c:numRef>
              <c:f>Sheet1!$B$2:$B$3</c:f>
              <c:numCache>
                <c:formatCode>0%</c:formatCode>
                <c:ptCount val="2"/>
                <c:pt idx="0">
                  <c:v>0.62</c:v>
                </c:pt>
                <c:pt idx="1">
                  <c:v>0.38</c:v>
                </c:pt>
              </c:numCache>
            </c:numRef>
          </c:val>
          <c:extLst>
            <c:ext xmlns:c16="http://schemas.microsoft.com/office/drawing/2014/chart" uri="{C3380CC4-5D6E-409C-BE32-E72D297353CC}">
              <c16:uniqueId val="{00000004-97E5-46C5-9BBF-2013469F23F3}"/>
            </c:ext>
          </c:extLst>
        </c:ser>
        <c:dLbls>
          <c:showLegendKey val="0"/>
          <c:showVal val="0"/>
          <c:showCatName val="0"/>
          <c:showSerName val="0"/>
          <c:showPercent val="0"/>
          <c:showBubbleSize val="0"/>
          <c:showLeaderLines val="1"/>
        </c:dLbls>
        <c:firstSliceAng val="139"/>
        <c:holeSize val="66"/>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29E-4958-AC6E-9CFE3B274790}"/>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729E-4958-AC6E-9CFE3B274790}"/>
              </c:ext>
            </c:extLst>
          </c:dPt>
          <c:cat>
            <c:strRef>
              <c:f>Sheet1!$A$2:$A$3</c:f>
              <c:strCache>
                <c:ptCount val="2"/>
                <c:pt idx="0">
                  <c:v>1st Qtr</c:v>
                </c:pt>
                <c:pt idx="1">
                  <c:v>2nd Qtr</c:v>
                </c:pt>
              </c:strCache>
            </c:strRef>
          </c:cat>
          <c:val>
            <c:numRef>
              <c:f>Sheet1!$B$2:$B$3</c:f>
              <c:numCache>
                <c:formatCode>0%</c:formatCode>
                <c:ptCount val="2"/>
                <c:pt idx="0">
                  <c:v>0.56000000000000005</c:v>
                </c:pt>
                <c:pt idx="1">
                  <c:v>0.44</c:v>
                </c:pt>
              </c:numCache>
            </c:numRef>
          </c:val>
          <c:extLst>
            <c:ext xmlns:c16="http://schemas.microsoft.com/office/drawing/2014/chart" uri="{C3380CC4-5D6E-409C-BE32-E72D297353CC}">
              <c16:uniqueId val="{00000004-729E-4958-AC6E-9CFE3B274790}"/>
            </c:ext>
          </c:extLst>
        </c:ser>
        <c:dLbls>
          <c:showLegendKey val="0"/>
          <c:showVal val="0"/>
          <c:showCatName val="0"/>
          <c:showSerName val="0"/>
          <c:showPercent val="0"/>
          <c:showBubbleSize val="0"/>
          <c:showLeaderLines val="1"/>
        </c:dLbls>
        <c:firstSliceAng val="158"/>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Very</c:v>
                </c:pt>
              </c:strCache>
            </c:strRef>
          </c:tx>
          <c:spPr>
            <a:solidFill>
              <a:srgbClr val="44546A"/>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5-06AF-400C-B73D-76F68FC5D718}"/>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1-06AF-400C-B73D-76F68FC5D718}"/>
              </c:ext>
            </c:extLst>
          </c:dPt>
          <c:dPt>
            <c:idx val="2"/>
            <c:invertIfNegative val="0"/>
            <c:bubble3D val="0"/>
            <c:spPr>
              <a:solidFill>
                <a:schemeClr val="accent4">
                  <a:lumMod val="75000"/>
                </a:schemeClr>
              </a:solidFill>
              <a:ln>
                <a:noFill/>
              </a:ln>
              <a:effectLst/>
            </c:spPr>
            <c:extLst>
              <c:ext xmlns:c16="http://schemas.microsoft.com/office/drawing/2014/chart" uri="{C3380CC4-5D6E-409C-BE32-E72D297353CC}">
                <c16:uniqueId val="{00000003-06AF-400C-B73D-76F68FC5D718}"/>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0.41</c:v>
                </c:pt>
              </c:numCache>
            </c:numRef>
          </c:val>
          <c:extLst>
            <c:ext xmlns:c16="http://schemas.microsoft.com/office/drawing/2014/chart" uri="{C3380CC4-5D6E-409C-BE32-E72D297353CC}">
              <c16:uniqueId val="{00000004-06AF-400C-B73D-76F68FC5D718}"/>
            </c:ext>
          </c:extLst>
        </c:ser>
        <c:ser>
          <c:idx val="1"/>
          <c:order val="1"/>
          <c:tx>
            <c:strRef>
              <c:f>Sheet1!$C$1</c:f>
              <c:strCache>
                <c:ptCount val="1"/>
                <c:pt idx="0">
                  <c:v>Somewhat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0.5</c:v>
                </c:pt>
              </c:numCache>
            </c:numRef>
          </c:val>
          <c:extLst>
            <c:ext xmlns:c16="http://schemas.microsoft.com/office/drawing/2014/chart" uri="{C3380CC4-5D6E-409C-BE32-E72D297353CC}">
              <c16:uniqueId val="{00000006-4C77-4692-915F-CE2D1F77BEED}"/>
            </c:ext>
          </c:extLst>
        </c:ser>
        <c:ser>
          <c:idx val="2"/>
          <c:order val="2"/>
          <c:tx>
            <c:strRef>
              <c:f>Sheet1!$D$1</c:f>
              <c:strCache>
                <c:ptCount val="1"/>
                <c:pt idx="0">
                  <c:v>Not at all</c:v>
                </c:pt>
              </c:strCache>
            </c:strRef>
          </c:tx>
          <c:spPr>
            <a:solidFill>
              <a:schemeClr val="accent3"/>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8-4C77-4692-915F-CE2D1F77BEED}"/>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0.09</c:v>
                </c:pt>
              </c:numCache>
            </c:numRef>
          </c:val>
          <c:extLst>
            <c:ext xmlns:c16="http://schemas.microsoft.com/office/drawing/2014/chart" uri="{C3380CC4-5D6E-409C-BE32-E72D297353CC}">
              <c16:uniqueId val="{00000009-4C77-4692-915F-CE2D1F77BEED}"/>
            </c:ext>
          </c:extLst>
        </c:ser>
        <c:dLbls>
          <c:showLegendKey val="0"/>
          <c:showVal val="1"/>
          <c:showCatName val="0"/>
          <c:showSerName val="0"/>
          <c:showPercent val="0"/>
          <c:showBubbleSize val="0"/>
        </c:dLbls>
        <c:gapWidth val="38"/>
        <c:overlap val="100"/>
        <c:axId val="383171184"/>
        <c:axId val="383169224"/>
      </c:barChart>
      <c:catAx>
        <c:axId val="383171184"/>
        <c:scaling>
          <c:orientation val="maxMin"/>
        </c:scaling>
        <c:delete val="0"/>
        <c:axPos val="l"/>
        <c:numFmt formatCode="General" sourceLinked="0"/>
        <c:majorTickMark val="none"/>
        <c:minorTickMark val="none"/>
        <c:tickLblPos val="low"/>
        <c:spPr>
          <a:noFill/>
          <a:ln w="3175" cap="flat" cmpd="sng" algn="ctr">
            <a:solidFill>
              <a:srgbClr val="000000"/>
            </a:solidFill>
            <a:prstDash val="solid"/>
            <a:round/>
          </a:ln>
          <a:effectLst/>
        </c:spPr>
        <c:txPr>
          <a:bodyPr rot="-60000000" spcFirstLastPara="1" vertOverflow="ellipsis" vert="horz" wrap="square" anchor="ctr" anchorCtr="1"/>
          <a:lstStyle/>
          <a:p>
            <a:pPr>
              <a:defRPr sz="2400" b="0" i="0" u="none" strike="noStrike" kern="1200" baseline="0">
                <a:solidFill>
                  <a:schemeClr val="tx2"/>
                </a:solidFill>
                <a:latin typeface="+mn-lt"/>
                <a:ea typeface="+mn-ea"/>
                <a:cs typeface="+mn-cs"/>
              </a:defRPr>
            </a:pPr>
            <a:endParaRPr lang="en-US"/>
          </a:p>
        </c:txPr>
        <c:crossAx val="383169224"/>
        <c:crosses val="autoZero"/>
        <c:auto val="1"/>
        <c:lblAlgn val="ctr"/>
        <c:lblOffset val="100"/>
        <c:noMultiLvlLbl val="0"/>
      </c:catAx>
      <c:valAx>
        <c:axId val="383169224"/>
        <c:scaling>
          <c:orientation val="minMax"/>
        </c:scaling>
        <c:delete val="1"/>
        <c:axPos val="b"/>
        <c:numFmt formatCode="0%" sourceLinked="1"/>
        <c:majorTickMark val="none"/>
        <c:minorTickMark val="none"/>
        <c:tickLblPos val="nextTo"/>
        <c:crossAx val="383171184"/>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Column1</c:v>
                </c:pt>
              </c:strCache>
            </c:strRef>
          </c:tx>
          <c:spPr>
            <a:solidFill>
              <a:schemeClr val="accent1"/>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393C-4E6E-BB71-AF70F4455E37}"/>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393C-4E6E-BB71-AF70F4455E37}"/>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Interstate Highways</c:v>
                </c:pt>
                <c:pt idx="1">
                  <c:v>County Highways</c:v>
                </c:pt>
                <c:pt idx="2">
                  <c:v>Airports</c:v>
                </c:pt>
                <c:pt idx="3">
                  <c:v>Urban Light Rail</c:v>
                </c:pt>
                <c:pt idx="4">
                  <c:v>Intercity Rail (Amtrak)</c:v>
                </c:pt>
                <c:pt idx="5">
                  <c:v>Rivers and Harbors</c:v>
                </c:pt>
              </c:strCache>
            </c:strRef>
          </c:cat>
          <c:val>
            <c:numRef>
              <c:f>Sheet1!$B$2:$B$7</c:f>
              <c:numCache>
                <c:formatCode>0%</c:formatCode>
                <c:ptCount val="6"/>
                <c:pt idx="0">
                  <c:v>0.49</c:v>
                </c:pt>
                <c:pt idx="1">
                  <c:v>0.17</c:v>
                </c:pt>
                <c:pt idx="2">
                  <c:v>0.1</c:v>
                </c:pt>
                <c:pt idx="3">
                  <c:v>0.09</c:v>
                </c:pt>
                <c:pt idx="4">
                  <c:v>7.0000000000000007E-2</c:v>
                </c:pt>
                <c:pt idx="5">
                  <c:v>7.0000000000000007E-2</c:v>
                </c:pt>
              </c:numCache>
            </c:numRef>
          </c:val>
          <c:extLst>
            <c:ext xmlns:c16="http://schemas.microsoft.com/office/drawing/2014/chart" uri="{C3380CC4-5D6E-409C-BE32-E72D297353CC}">
              <c16:uniqueId val="{00000004-393C-4E6E-BB71-AF70F4455E37}"/>
            </c:ext>
          </c:extLst>
        </c:ser>
        <c:dLbls>
          <c:showLegendKey val="0"/>
          <c:showVal val="1"/>
          <c:showCatName val="0"/>
          <c:showSerName val="0"/>
          <c:showPercent val="0"/>
          <c:showBubbleSize val="0"/>
        </c:dLbls>
        <c:gapWidth val="65"/>
        <c:overlap val="100"/>
        <c:axId val="263851368"/>
        <c:axId val="263846272"/>
      </c:barChart>
      <c:catAx>
        <c:axId val="26385136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263846272"/>
        <c:crosses val="autoZero"/>
        <c:auto val="1"/>
        <c:lblAlgn val="ctr"/>
        <c:lblOffset val="100"/>
        <c:noMultiLvlLbl val="0"/>
      </c:catAx>
      <c:valAx>
        <c:axId val="263846272"/>
        <c:scaling>
          <c:orientation val="minMax"/>
        </c:scaling>
        <c:delete val="1"/>
        <c:axPos val="b"/>
        <c:numFmt formatCode="0%" sourceLinked="1"/>
        <c:majorTickMark val="none"/>
        <c:minorTickMark val="none"/>
        <c:tickLblPos val="nextTo"/>
        <c:crossAx val="263851368"/>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Column1</c:v>
                </c:pt>
              </c:strCache>
            </c:strRef>
          </c:tx>
          <c:spPr>
            <a:solidFill>
              <a:schemeClr val="accent1"/>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393C-4E6E-BB71-AF70F4455E37}"/>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393C-4E6E-BB71-AF70F4455E37}"/>
              </c:ext>
            </c:extLst>
          </c:dPt>
          <c:dLbls>
            <c:dLbl>
              <c:idx val="4"/>
              <c:layout>
                <c:manualLayout>
                  <c:x val="4.6811376896242873E-2"/>
                  <c:y val="6.2942206168930936E-3"/>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1DD-4D41-9C45-B91A498E26A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76 - 100 cents</c:v>
                </c:pt>
                <c:pt idx="1">
                  <c:v>51 - 75 cents</c:v>
                </c:pt>
                <c:pt idx="2">
                  <c:v>26 - 50 cents</c:v>
                </c:pt>
                <c:pt idx="3">
                  <c:v>1 - 25 cents</c:v>
                </c:pt>
                <c:pt idx="4">
                  <c:v>0 cents</c:v>
                </c:pt>
              </c:strCache>
            </c:strRef>
          </c:cat>
          <c:val>
            <c:numRef>
              <c:f>Sheet1!$B$2:$B$6</c:f>
              <c:numCache>
                <c:formatCode>0%</c:formatCode>
                <c:ptCount val="5"/>
                <c:pt idx="0">
                  <c:v>0.18</c:v>
                </c:pt>
                <c:pt idx="1">
                  <c:v>0.16</c:v>
                </c:pt>
                <c:pt idx="2">
                  <c:v>0.35</c:v>
                </c:pt>
                <c:pt idx="3">
                  <c:v>0.3</c:v>
                </c:pt>
                <c:pt idx="4">
                  <c:v>0.01</c:v>
                </c:pt>
              </c:numCache>
            </c:numRef>
          </c:val>
          <c:extLst>
            <c:ext xmlns:c16="http://schemas.microsoft.com/office/drawing/2014/chart" uri="{C3380CC4-5D6E-409C-BE32-E72D297353CC}">
              <c16:uniqueId val="{00000004-393C-4E6E-BB71-AF70F4455E37}"/>
            </c:ext>
          </c:extLst>
        </c:ser>
        <c:dLbls>
          <c:showLegendKey val="0"/>
          <c:showVal val="1"/>
          <c:showCatName val="0"/>
          <c:showSerName val="0"/>
          <c:showPercent val="0"/>
          <c:showBubbleSize val="0"/>
        </c:dLbls>
        <c:gapWidth val="65"/>
        <c:overlap val="100"/>
        <c:axId val="383168832"/>
        <c:axId val="383170400"/>
      </c:barChart>
      <c:catAx>
        <c:axId val="3831688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383170400"/>
        <c:crosses val="autoZero"/>
        <c:auto val="1"/>
        <c:lblAlgn val="ctr"/>
        <c:lblOffset val="100"/>
        <c:noMultiLvlLbl val="0"/>
      </c:catAx>
      <c:valAx>
        <c:axId val="383170400"/>
        <c:scaling>
          <c:orientation val="minMax"/>
        </c:scaling>
        <c:delete val="1"/>
        <c:axPos val="t"/>
        <c:numFmt formatCode="0%" sourceLinked="1"/>
        <c:majorTickMark val="none"/>
        <c:minorTickMark val="none"/>
        <c:tickLblPos val="nextTo"/>
        <c:crossAx val="383168832"/>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53658596415E-2"/>
          <c:y val="2.8125136980560104E-2"/>
          <c:w val="0.96562499999999996"/>
          <c:h val="0.732488597449797"/>
        </c:manualLayout>
      </c:layout>
      <c:barChart>
        <c:barDir val="col"/>
        <c:grouping val="percentStacked"/>
        <c:varyColors val="0"/>
        <c:ser>
          <c:idx val="0"/>
          <c:order val="0"/>
          <c:tx>
            <c:strRef>
              <c:f>Sheet1!$B$1</c:f>
              <c:strCache>
                <c:ptCount val="1"/>
                <c:pt idx="0">
                  <c:v>None</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Supplemental Nutrition Assistance Program (SNAP)</c:v>
                </c:pt>
                <c:pt idx="1">
                  <c:v>Medicaid</c:v>
                </c:pt>
                <c:pt idx="2">
                  <c:v>Earned Income Tax Credit</c:v>
                </c:pt>
                <c:pt idx="3">
                  <c:v>Medicare</c:v>
                </c:pt>
                <c:pt idx="4">
                  <c:v>Social Security</c:v>
                </c:pt>
                <c:pt idx="5">
                  <c:v>School Breakfast Program</c:v>
                </c:pt>
              </c:strCache>
            </c:strRef>
          </c:cat>
          <c:val>
            <c:numRef>
              <c:f>Sheet1!$B$2:$B$7</c:f>
              <c:numCache>
                <c:formatCode>0%</c:formatCode>
                <c:ptCount val="6"/>
                <c:pt idx="0">
                  <c:v>0.08</c:v>
                </c:pt>
                <c:pt idx="1">
                  <c:v>0.1</c:v>
                </c:pt>
                <c:pt idx="2">
                  <c:v>0.08</c:v>
                </c:pt>
                <c:pt idx="3">
                  <c:v>0.13</c:v>
                </c:pt>
                <c:pt idx="4">
                  <c:v>0.14000000000000001</c:v>
                </c:pt>
                <c:pt idx="5">
                  <c:v>0.26</c:v>
                </c:pt>
              </c:numCache>
            </c:numRef>
          </c:val>
          <c:extLst>
            <c:ext xmlns:c16="http://schemas.microsoft.com/office/drawing/2014/chart" uri="{C3380CC4-5D6E-409C-BE32-E72D297353CC}">
              <c16:uniqueId val="{00000000-AE06-46E1-AB36-07B8B6B234C4}"/>
            </c:ext>
          </c:extLst>
        </c:ser>
        <c:ser>
          <c:idx val="1"/>
          <c:order val="1"/>
          <c:tx>
            <c:strRef>
              <c:f>Sheet1!$C$1</c:f>
              <c:strCache>
                <c:ptCount val="1"/>
                <c:pt idx="0">
                  <c:v>A little</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AE06-46E1-AB36-07B8B6B234C4}"/>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Supplemental Nutrition Assistance Program (SNAP)</c:v>
                </c:pt>
                <c:pt idx="1">
                  <c:v>Medicaid</c:v>
                </c:pt>
                <c:pt idx="2">
                  <c:v>Earned Income Tax Credit</c:v>
                </c:pt>
                <c:pt idx="3">
                  <c:v>Medicare</c:v>
                </c:pt>
                <c:pt idx="4">
                  <c:v>Social Security</c:v>
                </c:pt>
                <c:pt idx="5">
                  <c:v>School Breakfast Program</c:v>
                </c:pt>
              </c:strCache>
            </c:strRef>
          </c:cat>
          <c:val>
            <c:numRef>
              <c:f>Sheet1!$C$2:$C$7</c:f>
              <c:numCache>
                <c:formatCode>0%</c:formatCode>
                <c:ptCount val="6"/>
                <c:pt idx="0">
                  <c:v>0.26</c:v>
                </c:pt>
                <c:pt idx="1">
                  <c:v>0.28000000000000003</c:v>
                </c:pt>
                <c:pt idx="2">
                  <c:v>0.33</c:v>
                </c:pt>
                <c:pt idx="3">
                  <c:v>0.35</c:v>
                </c:pt>
                <c:pt idx="4">
                  <c:v>0.36</c:v>
                </c:pt>
                <c:pt idx="5">
                  <c:v>0.32</c:v>
                </c:pt>
              </c:numCache>
            </c:numRef>
          </c:val>
          <c:extLst>
            <c:ext xmlns:c16="http://schemas.microsoft.com/office/drawing/2014/chart" uri="{C3380CC4-5D6E-409C-BE32-E72D297353CC}">
              <c16:uniqueId val="{00000003-AE06-46E1-AB36-07B8B6B234C4}"/>
            </c:ext>
          </c:extLst>
        </c:ser>
        <c:ser>
          <c:idx val="2"/>
          <c:order val="2"/>
          <c:tx>
            <c:strRef>
              <c:f>Sheet1!$D$1</c:f>
              <c:strCache>
                <c:ptCount val="1"/>
                <c:pt idx="0">
                  <c:v>Some</c:v>
                </c:pt>
              </c:strCache>
            </c:strRef>
          </c:tx>
          <c:spPr>
            <a:solidFill>
              <a:srgbClr val="A7E6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Supplemental Nutrition Assistance Program (SNAP)</c:v>
                </c:pt>
                <c:pt idx="1">
                  <c:v>Medicaid</c:v>
                </c:pt>
                <c:pt idx="2">
                  <c:v>Earned Income Tax Credit</c:v>
                </c:pt>
                <c:pt idx="3">
                  <c:v>Medicare</c:v>
                </c:pt>
                <c:pt idx="4">
                  <c:v>Social Security</c:v>
                </c:pt>
                <c:pt idx="5">
                  <c:v>School Breakfast Program</c:v>
                </c:pt>
              </c:strCache>
            </c:strRef>
          </c:cat>
          <c:val>
            <c:numRef>
              <c:f>Sheet1!$D$2:$D$7</c:f>
              <c:numCache>
                <c:formatCode>0%</c:formatCode>
                <c:ptCount val="6"/>
                <c:pt idx="0">
                  <c:v>0.33</c:v>
                </c:pt>
                <c:pt idx="1">
                  <c:v>0.34</c:v>
                </c:pt>
                <c:pt idx="2">
                  <c:v>0.37</c:v>
                </c:pt>
                <c:pt idx="3">
                  <c:v>0.35</c:v>
                </c:pt>
                <c:pt idx="4">
                  <c:v>0.31</c:v>
                </c:pt>
                <c:pt idx="5">
                  <c:v>0.25</c:v>
                </c:pt>
              </c:numCache>
            </c:numRef>
          </c:val>
          <c:extLst>
            <c:ext xmlns:c16="http://schemas.microsoft.com/office/drawing/2014/chart" uri="{C3380CC4-5D6E-409C-BE32-E72D297353CC}">
              <c16:uniqueId val="{00000004-AE06-46E1-AB36-07B8B6B234C4}"/>
            </c:ext>
          </c:extLst>
        </c:ser>
        <c:ser>
          <c:idx val="3"/>
          <c:order val="3"/>
          <c:tx>
            <c:strRef>
              <c:f>Sheet1!$E$1</c:f>
              <c:strCache>
                <c:ptCount val="1"/>
                <c:pt idx="0">
                  <c:v>A lot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Supplemental Nutrition Assistance Program (SNAP)</c:v>
                </c:pt>
                <c:pt idx="1">
                  <c:v>Medicaid</c:v>
                </c:pt>
                <c:pt idx="2">
                  <c:v>Earned Income Tax Credit</c:v>
                </c:pt>
                <c:pt idx="3">
                  <c:v>Medicare</c:v>
                </c:pt>
                <c:pt idx="4">
                  <c:v>Social Security</c:v>
                </c:pt>
                <c:pt idx="5">
                  <c:v>School Breakfast Program</c:v>
                </c:pt>
              </c:strCache>
            </c:strRef>
          </c:cat>
          <c:val>
            <c:numRef>
              <c:f>Sheet1!$E$2:$E$7</c:f>
              <c:numCache>
                <c:formatCode>0%</c:formatCode>
                <c:ptCount val="6"/>
                <c:pt idx="0">
                  <c:v>0.33</c:v>
                </c:pt>
                <c:pt idx="1">
                  <c:v>0.28000000000000003</c:v>
                </c:pt>
                <c:pt idx="2">
                  <c:v>0.22</c:v>
                </c:pt>
                <c:pt idx="3">
                  <c:v>0.18</c:v>
                </c:pt>
                <c:pt idx="4">
                  <c:v>0.19</c:v>
                </c:pt>
                <c:pt idx="5">
                  <c:v>0.17</c:v>
                </c:pt>
              </c:numCache>
            </c:numRef>
          </c:val>
          <c:extLst>
            <c:ext xmlns:c16="http://schemas.microsoft.com/office/drawing/2014/chart" uri="{C3380CC4-5D6E-409C-BE32-E72D297353CC}">
              <c16:uniqueId val="{00000005-AE06-46E1-AB36-07B8B6B234C4}"/>
            </c:ext>
          </c:extLst>
        </c:ser>
        <c:dLbls>
          <c:dLblPos val="ctr"/>
          <c:showLegendKey val="0"/>
          <c:showVal val="1"/>
          <c:showCatName val="0"/>
          <c:showSerName val="0"/>
          <c:showPercent val="0"/>
          <c:showBubbleSize val="0"/>
        </c:dLbls>
        <c:gapWidth val="150"/>
        <c:overlap val="100"/>
        <c:axId val="329045408"/>
        <c:axId val="386287160"/>
      </c:barChart>
      <c:catAx>
        <c:axId val="329045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86287160"/>
        <c:crosses val="autoZero"/>
        <c:auto val="1"/>
        <c:lblAlgn val="ctr"/>
        <c:lblOffset val="100"/>
        <c:noMultiLvlLbl val="0"/>
      </c:catAx>
      <c:valAx>
        <c:axId val="386287160"/>
        <c:scaling>
          <c:orientation val="minMax"/>
        </c:scaling>
        <c:delete val="1"/>
        <c:axPos val="l"/>
        <c:numFmt formatCode="0%" sourceLinked="1"/>
        <c:majorTickMark val="none"/>
        <c:minorTickMark val="none"/>
        <c:tickLblPos val="nextTo"/>
        <c:crossAx val="32904540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5"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195"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195" b="0" i="0" u="none" strike="noStrike" kern="1200" baseline="0">
                <a:solidFill>
                  <a:schemeClr val="tx1"/>
                </a:solidFill>
                <a:latin typeface="+mn-lt"/>
                <a:ea typeface="+mn-ea"/>
                <a:cs typeface="+mn-cs"/>
              </a:defRPr>
            </a:pPr>
            <a:endParaRPr lang="en-US"/>
          </a:p>
        </c:txPr>
      </c:legendEntry>
      <c:legendEntry>
        <c:idx val="3"/>
        <c:txPr>
          <a:bodyPr rot="0" spcFirstLastPara="1" vertOverflow="ellipsis" vert="horz" wrap="square" anchor="ctr" anchorCtr="1"/>
          <a:lstStyle/>
          <a:p>
            <a:pPr>
              <a:defRPr sz="1195" b="0" i="0" u="none" strike="noStrike" kern="1200" baseline="0">
                <a:solidFill>
                  <a:schemeClr val="tx1"/>
                </a:solidFill>
                <a:latin typeface="+mn-lt"/>
                <a:ea typeface="+mn-ea"/>
                <a:cs typeface="+mn-cs"/>
              </a:defRPr>
            </a:pPr>
            <a:endParaRPr lang="en-US"/>
          </a:p>
        </c:txPr>
      </c:legendEntry>
      <c:layout>
        <c:manualLayout>
          <c:xMode val="edge"/>
          <c:yMode val="edge"/>
          <c:x val="8.3290406456202552E-4"/>
          <c:y val="0.90620391525366828"/>
          <c:w val="0.99916709593543795"/>
          <c:h val="9.379608474633188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97E5-46C5-9BBF-2013469F23F3}"/>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97E5-46C5-9BBF-2013469F23F3}"/>
              </c:ext>
            </c:extLst>
          </c:dPt>
          <c:cat>
            <c:strRef>
              <c:f>Sheet1!$A$2:$A$3</c:f>
              <c:strCache>
                <c:ptCount val="2"/>
                <c:pt idx="0">
                  <c:v>1st Qtr</c:v>
                </c:pt>
                <c:pt idx="1">
                  <c:v>2nd Qtr</c:v>
                </c:pt>
              </c:strCache>
            </c:strRef>
          </c:cat>
          <c:val>
            <c:numRef>
              <c:f>Sheet1!$B$2:$B$3</c:f>
              <c:numCache>
                <c:formatCode>0%</c:formatCode>
                <c:ptCount val="2"/>
                <c:pt idx="0">
                  <c:v>0.86</c:v>
                </c:pt>
                <c:pt idx="1">
                  <c:v>0.14000000000000001</c:v>
                </c:pt>
              </c:numCache>
            </c:numRef>
          </c:val>
          <c:extLst>
            <c:ext xmlns:c16="http://schemas.microsoft.com/office/drawing/2014/chart" uri="{C3380CC4-5D6E-409C-BE32-E72D297353CC}">
              <c16:uniqueId val="{00000004-97E5-46C5-9BBF-2013469F23F3}"/>
            </c:ext>
          </c:extLst>
        </c:ser>
        <c:dLbls>
          <c:showLegendKey val="0"/>
          <c:showVal val="0"/>
          <c:showCatName val="0"/>
          <c:showSerName val="0"/>
          <c:showPercent val="0"/>
          <c:showBubbleSize val="0"/>
          <c:showLeaderLines val="1"/>
        </c:dLbls>
        <c:firstSliceAng val="5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Corruot</c:v>
                </c:pt>
                <c:pt idx="1">
                  <c:v>Honest</c:v>
                </c:pt>
              </c:strCache>
            </c:strRef>
          </c:cat>
          <c:val>
            <c:numRef>
              <c:f>Sheet1!$B$2:$B$3</c:f>
              <c:numCache>
                <c:formatCode>0%</c:formatCode>
                <c:ptCount val="2"/>
                <c:pt idx="0">
                  <c:v>0.79</c:v>
                </c:pt>
                <c:pt idx="1">
                  <c:v>0.21</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no opinion</c:v>
                </c:pt>
              </c:strCache>
            </c:strRef>
          </c:tx>
          <c:spPr>
            <a:solidFill>
              <a:schemeClr val="accent6"/>
            </a:solidFill>
            <a:ln>
              <a:noFill/>
            </a:ln>
            <a:effectLst/>
          </c:spPr>
          <c:invertIfNegative val="0"/>
          <c:dPt>
            <c:idx val="1"/>
            <c:invertIfNegative val="0"/>
            <c:bubble3D val="0"/>
            <c:spPr>
              <a:solidFill>
                <a:schemeClr val="accent6"/>
              </a:solidFill>
              <a:ln>
                <a:noFill/>
              </a:ln>
              <a:effectLst/>
            </c:spPr>
            <c:extLst>
              <c:ext xmlns:c16="http://schemas.microsoft.com/office/drawing/2014/chart" uri="{C3380CC4-5D6E-409C-BE32-E72D297353CC}">
                <c16:uniqueId val="{00000001-A0DA-48AF-BEA0-62E85677EEDF}"/>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3-A0DA-48AF-BEA0-62E85677EEDF}"/>
              </c:ext>
            </c:extLst>
          </c:dPt>
          <c:dLbls>
            <c:dLbl>
              <c:idx val="0"/>
              <c:layout>
                <c:manualLayout>
                  <c:x val="3.1286128395807177E-3"/>
                  <c:y val="-7.0074262164919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617-4932-8395-EE9F7C1D42E1}"/>
                </c:ext>
              </c:extLst>
            </c:dLbl>
            <c:dLbl>
              <c:idx val="1"/>
              <c:layout>
                <c:manualLayout>
                  <c:x val="-1.1471447892651115E-16"/>
                  <c:y val="-7.0074262164919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DA-48AF-BEA0-62E85677EED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Februrary</c:v>
                </c:pt>
                <c:pt idx="1">
                  <c:v>March</c:v>
                </c:pt>
                <c:pt idx="2">
                  <c:v>April</c:v>
                </c:pt>
              </c:strCache>
            </c:strRef>
          </c:cat>
          <c:val>
            <c:numRef>
              <c:f>Sheet1!$B$2:$B$4</c:f>
              <c:numCache>
                <c:formatCode>0%</c:formatCode>
                <c:ptCount val="3"/>
                <c:pt idx="0">
                  <c:v>0.04</c:v>
                </c:pt>
                <c:pt idx="1">
                  <c:v>0.05</c:v>
                </c:pt>
                <c:pt idx="2">
                  <c:v>0.05</c:v>
                </c:pt>
              </c:numCache>
            </c:numRef>
          </c:val>
          <c:extLst>
            <c:ext xmlns:c16="http://schemas.microsoft.com/office/drawing/2014/chart" uri="{C3380CC4-5D6E-409C-BE32-E72D297353CC}">
              <c16:uniqueId val="{00000004-A0DA-48AF-BEA0-62E85677EEDF}"/>
            </c:ext>
          </c:extLst>
        </c:ser>
        <c:ser>
          <c:idx val="1"/>
          <c:order val="1"/>
          <c:tx>
            <c:strRef>
              <c:f>Sheet1!$C$1</c:f>
              <c:strCache>
                <c:ptCount val="1"/>
                <c:pt idx="0">
                  <c:v>unfavorable</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Februrary</c:v>
                </c:pt>
                <c:pt idx="1">
                  <c:v>March</c:v>
                </c:pt>
                <c:pt idx="2">
                  <c:v>April</c:v>
                </c:pt>
              </c:strCache>
            </c:strRef>
          </c:cat>
          <c:val>
            <c:numRef>
              <c:f>Sheet1!$C$2:$C$4</c:f>
              <c:numCache>
                <c:formatCode>0%</c:formatCode>
                <c:ptCount val="3"/>
                <c:pt idx="0">
                  <c:v>0.51</c:v>
                </c:pt>
                <c:pt idx="1">
                  <c:v>0.51</c:v>
                </c:pt>
                <c:pt idx="2">
                  <c:v>0.51</c:v>
                </c:pt>
              </c:numCache>
            </c:numRef>
          </c:val>
          <c:extLst>
            <c:ext xmlns:c16="http://schemas.microsoft.com/office/drawing/2014/chart" uri="{C3380CC4-5D6E-409C-BE32-E72D297353CC}">
              <c16:uniqueId val="{00000005-A0DA-48AF-BEA0-62E85677EEDF}"/>
            </c:ext>
          </c:extLst>
        </c:ser>
        <c:ser>
          <c:idx val="2"/>
          <c:order val="2"/>
          <c:tx>
            <c:strRef>
              <c:f>Sheet1!$D$1</c:f>
              <c:strCache>
                <c:ptCount val="1"/>
                <c:pt idx="0">
                  <c:v>favorable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Februrary</c:v>
                </c:pt>
                <c:pt idx="1">
                  <c:v>March</c:v>
                </c:pt>
                <c:pt idx="2">
                  <c:v>April</c:v>
                </c:pt>
              </c:strCache>
            </c:strRef>
          </c:cat>
          <c:val>
            <c:numRef>
              <c:f>Sheet1!$D$2:$D$4</c:f>
              <c:numCache>
                <c:formatCode>0%</c:formatCode>
                <c:ptCount val="3"/>
                <c:pt idx="0">
                  <c:v>0.45</c:v>
                </c:pt>
                <c:pt idx="1">
                  <c:v>0.44</c:v>
                </c:pt>
                <c:pt idx="2">
                  <c:v>0.44</c:v>
                </c:pt>
              </c:numCache>
            </c:numRef>
          </c:val>
          <c:extLst>
            <c:ext xmlns:c16="http://schemas.microsoft.com/office/drawing/2014/chart" uri="{C3380CC4-5D6E-409C-BE32-E72D297353CC}">
              <c16:uniqueId val="{00000006-A0DA-48AF-BEA0-62E85677EEDF}"/>
            </c:ext>
          </c:extLst>
        </c:ser>
        <c:dLbls>
          <c:dLblPos val="ctr"/>
          <c:showLegendKey val="0"/>
          <c:showVal val="1"/>
          <c:showCatName val="0"/>
          <c:showSerName val="0"/>
          <c:showPercent val="0"/>
          <c:showBubbleSize val="0"/>
        </c:dLbls>
        <c:gapWidth val="150"/>
        <c:overlap val="100"/>
        <c:axId val="6080304"/>
        <c:axId val="6085400"/>
      </c:barChart>
      <c:catAx>
        <c:axId val="60803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crossAx val="6085400"/>
        <c:crosses val="autoZero"/>
        <c:auto val="1"/>
        <c:lblAlgn val="ctr"/>
        <c:lblOffset val="100"/>
        <c:noMultiLvlLbl val="0"/>
      </c:catAx>
      <c:valAx>
        <c:axId val="6085400"/>
        <c:scaling>
          <c:orientation val="minMax"/>
        </c:scaling>
        <c:delete val="1"/>
        <c:axPos val="r"/>
        <c:numFmt formatCode="0%" sourceLinked="1"/>
        <c:majorTickMark val="out"/>
        <c:minorTickMark val="none"/>
        <c:tickLblPos val="nextTo"/>
        <c:crossAx val="6080304"/>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Disapprove</c:v>
                </c:pt>
              </c:strCache>
            </c:strRef>
          </c:tx>
          <c:spPr>
            <a:solidFill>
              <a:schemeClr val="accent4">
                <a:lumMod val="75000"/>
              </a:schemeClr>
            </a:solidFill>
            <a:ln>
              <a:noFill/>
            </a:ln>
            <a:effectLst/>
          </c:spPr>
          <c:invertIfNegative val="0"/>
          <c:dPt>
            <c:idx val="1"/>
            <c:invertIfNegative val="0"/>
            <c:bubble3D val="0"/>
            <c:spPr>
              <a:solidFill>
                <a:schemeClr val="accent4">
                  <a:lumMod val="75000"/>
                </a:schemeClr>
              </a:solidFill>
              <a:ln>
                <a:noFill/>
              </a:ln>
              <a:effectLst/>
            </c:spPr>
            <c:extLst>
              <c:ext xmlns:c16="http://schemas.microsoft.com/office/drawing/2014/chart" uri="{C3380CC4-5D6E-409C-BE32-E72D297353CC}">
                <c16:uniqueId val="{00000001-A0DA-48AF-BEA0-62E85677EEDF}"/>
              </c:ext>
            </c:extLst>
          </c:dPt>
          <c:dPt>
            <c:idx val="2"/>
            <c:invertIfNegative val="0"/>
            <c:bubble3D val="0"/>
            <c:spPr>
              <a:solidFill>
                <a:schemeClr val="accent4">
                  <a:lumMod val="75000"/>
                </a:schemeClr>
              </a:solidFill>
              <a:ln>
                <a:noFill/>
              </a:ln>
              <a:effectLst/>
            </c:spPr>
            <c:extLst>
              <c:ext xmlns:c16="http://schemas.microsoft.com/office/drawing/2014/chart" uri="{C3380CC4-5D6E-409C-BE32-E72D297353CC}">
                <c16:uniqueId val="{00000003-A0DA-48AF-BEA0-62E85677EEDF}"/>
              </c:ext>
            </c:extLst>
          </c:dPt>
          <c:dLbls>
            <c:dLbl>
              <c:idx val="0"/>
              <c:layout>
                <c:manualLayout>
                  <c:x val="3.1286128395807177E-3"/>
                  <c:y val="-7.0074262164919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2B3-42B6-9F0C-F545524B90B9}"/>
                </c:ext>
              </c:extLst>
            </c:dLbl>
            <c:dLbl>
              <c:idx val="1"/>
              <c:layout>
                <c:manualLayout>
                  <c:x val="-1.1471447892651115E-16"/>
                  <c:y val="-7.0074262164919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DA-48AF-BEA0-62E85677EED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Februrary</c:v>
                </c:pt>
                <c:pt idx="1">
                  <c:v>March</c:v>
                </c:pt>
                <c:pt idx="2">
                  <c:v>April</c:v>
                </c:pt>
              </c:strCache>
            </c:strRef>
          </c:cat>
          <c:val>
            <c:numRef>
              <c:f>Sheet1!$B$2:$B$4</c:f>
              <c:numCache>
                <c:formatCode>0%</c:formatCode>
                <c:ptCount val="3"/>
                <c:pt idx="0">
                  <c:v>0.52</c:v>
                </c:pt>
                <c:pt idx="1">
                  <c:v>0.51</c:v>
                </c:pt>
                <c:pt idx="2">
                  <c:v>0.52</c:v>
                </c:pt>
              </c:numCache>
            </c:numRef>
          </c:val>
          <c:extLst>
            <c:ext xmlns:c16="http://schemas.microsoft.com/office/drawing/2014/chart" uri="{C3380CC4-5D6E-409C-BE32-E72D297353CC}">
              <c16:uniqueId val="{00000004-A0DA-48AF-BEA0-62E85677EEDF}"/>
            </c:ext>
          </c:extLst>
        </c:ser>
        <c:ser>
          <c:idx val="1"/>
          <c:order val="1"/>
          <c:tx>
            <c:strRef>
              <c:f>Sheet1!$C$1</c:f>
              <c:strCache>
                <c:ptCount val="1"/>
                <c:pt idx="0">
                  <c:v>Approve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Februrary</c:v>
                </c:pt>
                <c:pt idx="1">
                  <c:v>March</c:v>
                </c:pt>
                <c:pt idx="2">
                  <c:v>April</c:v>
                </c:pt>
              </c:strCache>
            </c:strRef>
          </c:cat>
          <c:val>
            <c:numRef>
              <c:f>Sheet1!$C$2:$C$4</c:f>
              <c:numCache>
                <c:formatCode>0%</c:formatCode>
                <c:ptCount val="3"/>
                <c:pt idx="0">
                  <c:v>0.48</c:v>
                </c:pt>
                <c:pt idx="1">
                  <c:v>0.49</c:v>
                </c:pt>
                <c:pt idx="2">
                  <c:v>0.48</c:v>
                </c:pt>
              </c:numCache>
            </c:numRef>
          </c:val>
          <c:extLst>
            <c:ext xmlns:c16="http://schemas.microsoft.com/office/drawing/2014/chart" uri="{C3380CC4-5D6E-409C-BE32-E72D297353CC}">
              <c16:uniqueId val="{00000005-A0DA-48AF-BEA0-62E85677EEDF}"/>
            </c:ext>
          </c:extLst>
        </c:ser>
        <c:dLbls>
          <c:dLblPos val="ctr"/>
          <c:showLegendKey val="0"/>
          <c:showVal val="1"/>
          <c:showCatName val="0"/>
          <c:showSerName val="0"/>
          <c:showPercent val="0"/>
          <c:showBubbleSize val="0"/>
        </c:dLbls>
        <c:gapWidth val="150"/>
        <c:overlap val="100"/>
        <c:axId val="231604256"/>
        <c:axId val="231605824"/>
      </c:barChart>
      <c:catAx>
        <c:axId val="2316042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crossAx val="231605824"/>
        <c:crosses val="autoZero"/>
        <c:auto val="1"/>
        <c:lblAlgn val="ctr"/>
        <c:lblOffset val="100"/>
        <c:noMultiLvlLbl val="0"/>
      </c:catAx>
      <c:valAx>
        <c:axId val="231605824"/>
        <c:scaling>
          <c:orientation val="minMax"/>
        </c:scaling>
        <c:delete val="1"/>
        <c:axPos val="r"/>
        <c:numFmt formatCode="0%" sourceLinked="1"/>
        <c:majorTickMark val="out"/>
        <c:minorTickMark val="none"/>
        <c:tickLblPos val="nextTo"/>
        <c:crossAx val="231604256"/>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7198725923676132E-2"/>
          <c:y val="3.2948183144728374E-2"/>
          <c:w val="0.57945266995646294"/>
          <c:h val="0.88760200956801261"/>
        </c:manualLayout>
      </c:layout>
      <c:barChart>
        <c:barDir val="col"/>
        <c:grouping val="percentStacked"/>
        <c:varyColors val="0"/>
        <c:ser>
          <c:idx val="0"/>
          <c:order val="0"/>
          <c:tx>
            <c:strRef>
              <c:f>Sheet1!$B$1</c:f>
              <c:strCache>
                <c:ptCount val="1"/>
                <c:pt idx="0">
                  <c:v>Strongly disapprove</c:v>
                </c:pt>
              </c:strCache>
            </c:strRef>
          </c:tx>
          <c:spPr>
            <a:solidFill>
              <a:srgbClr val="A10028">
                <a:alpha val="40000"/>
              </a:srgbClr>
            </a:solidFill>
            <a:ln>
              <a:noFill/>
            </a:ln>
            <a:effectLst/>
          </c:spPr>
          <c:invertIfNegative val="0"/>
          <c:dPt>
            <c:idx val="1"/>
            <c:invertIfNegative val="0"/>
            <c:bubble3D val="0"/>
            <c:spPr>
              <a:solidFill>
                <a:srgbClr val="A10028">
                  <a:alpha val="40000"/>
                </a:srgbClr>
              </a:solidFill>
              <a:ln>
                <a:noFill/>
              </a:ln>
              <a:effectLst/>
            </c:spPr>
            <c:extLst>
              <c:ext xmlns:c16="http://schemas.microsoft.com/office/drawing/2014/chart" uri="{C3380CC4-5D6E-409C-BE32-E72D297353CC}">
                <c16:uniqueId val="{00000001-AC0D-4729-B8B1-71A8A0210102}"/>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February</c:v>
                </c:pt>
                <c:pt idx="1">
                  <c:v>March</c:v>
                </c:pt>
                <c:pt idx="2">
                  <c:v>April</c:v>
                </c:pt>
              </c:strCache>
            </c:strRef>
          </c:cat>
          <c:val>
            <c:numRef>
              <c:f>Sheet1!$B$2:$B$4</c:f>
              <c:numCache>
                <c:formatCode>0%</c:formatCode>
                <c:ptCount val="3"/>
                <c:pt idx="0">
                  <c:v>0.35</c:v>
                </c:pt>
                <c:pt idx="1">
                  <c:v>0.35</c:v>
                </c:pt>
                <c:pt idx="2">
                  <c:v>0.36</c:v>
                </c:pt>
              </c:numCache>
            </c:numRef>
          </c:val>
          <c:extLst>
            <c:ext xmlns:c16="http://schemas.microsoft.com/office/drawing/2014/chart" uri="{C3380CC4-5D6E-409C-BE32-E72D297353CC}">
              <c16:uniqueId val="{00000000-CCFA-489D-8FA9-B02ED28A7451}"/>
            </c:ext>
          </c:extLst>
        </c:ser>
        <c:ser>
          <c:idx val="1"/>
          <c:order val="1"/>
          <c:tx>
            <c:strRef>
              <c:f>Sheet1!$C$1</c:f>
              <c:strCache>
                <c:ptCount val="1"/>
                <c:pt idx="0">
                  <c:v>Somewhat disapprove</c:v>
                </c:pt>
              </c:strCache>
            </c:strRef>
          </c:tx>
          <c:spPr>
            <a:solidFill>
              <a:srgbClr val="A10028">
                <a:alpha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February</c:v>
                </c:pt>
                <c:pt idx="1">
                  <c:v>March</c:v>
                </c:pt>
                <c:pt idx="2">
                  <c:v>April</c:v>
                </c:pt>
              </c:strCache>
            </c:strRef>
          </c:cat>
          <c:val>
            <c:numRef>
              <c:f>Sheet1!$C$2:$C$4</c:f>
              <c:numCache>
                <c:formatCode>0%</c:formatCode>
                <c:ptCount val="3"/>
                <c:pt idx="0">
                  <c:v>0.22</c:v>
                </c:pt>
                <c:pt idx="1">
                  <c:v>0.24</c:v>
                </c:pt>
                <c:pt idx="2">
                  <c:v>0.25</c:v>
                </c:pt>
              </c:numCache>
            </c:numRef>
          </c:val>
          <c:extLst>
            <c:ext xmlns:c16="http://schemas.microsoft.com/office/drawing/2014/chart" uri="{C3380CC4-5D6E-409C-BE32-E72D297353CC}">
              <c16:uniqueId val="{00000001-CCFA-489D-8FA9-B02ED28A7451}"/>
            </c:ext>
          </c:extLst>
        </c:ser>
        <c:ser>
          <c:idx val="2"/>
          <c:order val="2"/>
          <c:tx>
            <c:strRef>
              <c:f>Sheet1!$D$1</c:f>
              <c:strCache>
                <c:ptCount val="1"/>
                <c:pt idx="0">
                  <c:v>Somewhat approve</c:v>
                </c:pt>
              </c:strCache>
            </c:strRef>
          </c:tx>
          <c:spPr>
            <a:solidFill>
              <a:srgbClr val="A10028">
                <a:alpha val="80000"/>
              </a:srgbClr>
            </a:solidFill>
            <a:ln>
              <a:noFill/>
            </a:ln>
            <a:effectLst/>
          </c:spPr>
          <c:invertIfNegative val="0"/>
          <c:dPt>
            <c:idx val="1"/>
            <c:invertIfNegative val="0"/>
            <c:bubble3D val="0"/>
            <c:spPr>
              <a:solidFill>
                <a:srgbClr val="A10028">
                  <a:alpha val="80000"/>
                </a:srgbClr>
              </a:solidFill>
              <a:ln>
                <a:noFill/>
              </a:ln>
              <a:effectLst/>
            </c:spPr>
            <c:extLst>
              <c:ext xmlns:c16="http://schemas.microsoft.com/office/drawing/2014/chart" uri="{C3380CC4-5D6E-409C-BE32-E72D297353CC}">
                <c16:uniqueId val="{00000003-AC0D-4729-B8B1-71A8A0210102}"/>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February</c:v>
                </c:pt>
                <c:pt idx="1">
                  <c:v>March</c:v>
                </c:pt>
                <c:pt idx="2">
                  <c:v>April</c:v>
                </c:pt>
              </c:strCache>
            </c:strRef>
          </c:cat>
          <c:val>
            <c:numRef>
              <c:f>Sheet1!$D$2:$D$4</c:f>
              <c:numCache>
                <c:formatCode>0%</c:formatCode>
                <c:ptCount val="3"/>
                <c:pt idx="0">
                  <c:v>0.28999999999999998</c:v>
                </c:pt>
                <c:pt idx="1">
                  <c:v>0.3</c:v>
                </c:pt>
                <c:pt idx="2">
                  <c:v>0.31</c:v>
                </c:pt>
              </c:numCache>
            </c:numRef>
          </c:val>
          <c:extLst>
            <c:ext xmlns:c16="http://schemas.microsoft.com/office/drawing/2014/chart" uri="{C3380CC4-5D6E-409C-BE32-E72D297353CC}">
              <c16:uniqueId val="{00000002-CCFA-489D-8FA9-B02ED28A7451}"/>
            </c:ext>
          </c:extLst>
        </c:ser>
        <c:ser>
          <c:idx val="3"/>
          <c:order val="3"/>
          <c:tx>
            <c:strRef>
              <c:f>Sheet1!$E$1</c:f>
              <c:strCache>
                <c:ptCount val="1"/>
                <c:pt idx="0">
                  <c:v>Strongly approve</c:v>
                </c:pt>
              </c:strCache>
            </c:strRef>
          </c:tx>
          <c:spPr>
            <a:solidFill>
              <a:srgbClr val="A10028"/>
            </a:solidFill>
            <a:ln>
              <a:noFill/>
            </a:ln>
            <a:effectLst/>
          </c:spPr>
          <c:invertIfNegative val="0"/>
          <c:dPt>
            <c:idx val="1"/>
            <c:invertIfNegative val="0"/>
            <c:bubble3D val="0"/>
            <c:spPr>
              <a:solidFill>
                <a:srgbClr val="A10028"/>
              </a:solidFill>
              <a:ln>
                <a:noFill/>
              </a:ln>
              <a:effectLst/>
            </c:spPr>
            <c:extLst>
              <c:ext xmlns:c16="http://schemas.microsoft.com/office/drawing/2014/chart" uri="{C3380CC4-5D6E-409C-BE32-E72D297353CC}">
                <c16:uniqueId val="{00000005-AC0D-4729-B8B1-71A8A0210102}"/>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February</c:v>
                </c:pt>
                <c:pt idx="1">
                  <c:v>March</c:v>
                </c:pt>
                <c:pt idx="2">
                  <c:v>April</c:v>
                </c:pt>
              </c:strCache>
            </c:strRef>
          </c:cat>
          <c:val>
            <c:numRef>
              <c:f>Sheet1!$E$2:$E$4</c:f>
              <c:numCache>
                <c:formatCode>0%</c:formatCode>
                <c:ptCount val="3"/>
                <c:pt idx="0">
                  <c:v>0.14000000000000001</c:v>
                </c:pt>
                <c:pt idx="1">
                  <c:v>0.11</c:v>
                </c:pt>
                <c:pt idx="2">
                  <c:v>0.08</c:v>
                </c:pt>
              </c:numCache>
            </c:numRef>
          </c:val>
          <c:extLst>
            <c:ext xmlns:c16="http://schemas.microsoft.com/office/drawing/2014/chart" uri="{C3380CC4-5D6E-409C-BE32-E72D297353CC}">
              <c16:uniqueId val="{00000003-CCFA-489D-8FA9-B02ED28A7451}"/>
            </c:ext>
          </c:extLst>
        </c:ser>
        <c:dLbls>
          <c:dLblPos val="ctr"/>
          <c:showLegendKey val="0"/>
          <c:showVal val="1"/>
          <c:showCatName val="0"/>
          <c:showSerName val="0"/>
          <c:showPercent val="0"/>
          <c:showBubbleSize val="0"/>
        </c:dLbls>
        <c:gapWidth val="57"/>
        <c:overlap val="100"/>
        <c:axId val="231606608"/>
        <c:axId val="231606216"/>
      </c:barChart>
      <c:catAx>
        <c:axId val="231606608"/>
        <c:scaling>
          <c:orientation val="minMax"/>
        </c:scaling>
        <c:delete val="0"/>
        <c:axPos val="b"/>
        <c:numFmt formatCode="General" sourceLinked="0"/>
        <c:majorTickMark val="out"/>
        <c:minorTickMark val="none"/>
        <c:tickLblPos val="nextTo"/>
        <c:spPr>
          <a:noFill/>
          <a:ln w="3175" cap="flat" cmpd="sng" algn="ctr">
            <a:solidFill>
              <a:srgbClr val="979797"/>
            </a:solidFill>
            <a:prstDash val="solid"/>
            <a:round/>
          </a:ln>
          <a:effectLst/>
        </c:spPr>
        <c:txPr>
          <a:bodyPr rot="-60000000" spcFirstLastPara="1" vertOverflow="ellipsis" vert="horz" wrap="square" anchor="ctr" anchorCtr="1"/>
          <a:lstStyle/>
          <a:p>
            <a:pPr>
              <a:defRPr sz="1195" b="1" i="0" u="none" strike="noStrike" kern="1200" baseline="0">
                <a:solidFill>
                  <a:schemeClr val="tx2"/>
                </a:solidFill>
                <a:latin typeface="+mn-lt"/>
                <a:ea typeface="+mn-ea"/>
                <a:cs typeface="+mn-cs"/>
              </a:defRPr>
            </a:pPr>
            <a:endParaRPr lang="en-US"/>
          </a:p>
        </c:txPr>
        <c:crossAx val="231606216"/>
        <c:crosses val="autoZero"/>
        <c:auto val="1"/>
        <c:lblAlgn val="ctr"/>
        <c:lblOffset val="100"/>
        <c:noMultiLvlLbl val="0"/>
      </c:catAx>
      <c:valAx>
        <c:axId val="231606216"/>
        <c:scaling>
          <c:orientation val="minMax"/>
          <c:max val="1"/>
        </c:scaling>
        <c:delete val="1"/>
        <c:axPos val="l"/>
        <c:numFmt formatCode="0%" sourceLinked="1"/>
        <c:majorTickMark val="out"/>
        <c:minorTickMark val="none"/>
        <c:tickLblPos val="nextTo"/>
        <c:crossAx val="231606608"/>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61141718023768898"/>
          <c:y val="0.66456680513669009"/>
          <c:w val="0.38858281976231102"/>
          <c:h val="0.3286498658918470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9495664676119308"/>
          <c:y val="2.9592616998890795E-2"/>
          <c:w val="0.57069652916691183"/>
          <c:h val="0.89048044571106677"/>
        </c:manualLayout>
      </c:layout>
      <c:barChart>
        <c:barDir val="col"/>
        <c:grouping val="percentStacked"/>
        <c:varyColors val="0"/>
        <c:ser>
          <c:idx val="0"/>
          <c:order val="0"/>
          <c:tx>
            <c:strRef>
              <c:f>Sheet1!$B$1</c:f>
              <c:strCache>
                <c:ptCount val="1"/>
                <c:pt idx="0">
                  <c:v>Strongly disapprove</c:v>
                </c:pt>
              </c:strCache>
            </c:strRef>
          </c:tx>
          <c:spPr>
            <a:solidFill>
              <a:schemeClr val="accent1">
                <a:lumMod val="40000"/>
                <a:lumOff val="60000"/>
                <a:alpha val="25098"/>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February</c:v>
                </c:pt>
                <c:pt idx="1">
                  <c:v>March</c:v>
                </c:pt>
                <c:pt idx="2">
                  <c:v>April</c:v>
                </c:pt>
              </c:strCache>
            </c:strRef>
          </c:cat>
          <c:val>
            <c:numRef>
              <c:f>Sheet1!$B$2:$B$4</c:f>
              <c:numCache>
                <c:formatCode>0%</c:formatCode>
                <c:ptCount val="3"/>
                <c:pt idx="0">
                  <c:v>0.31</c:v>
                </c:pt>
                <c:pt idx="1">
                  <c:v>0.3</c:v>
                </c:pt>
                <c:pt idx="2">
                  <c:v>0.3</c:v>
                </c:pt>
              </c:numCache>
            </c:numRef>
          </c:val>
          <c:extLst>
            <c:ext xmlns:c16="http://schemas.microsoft.com/office/drawing/2014/chart" uri="{C3380CC4-5D6E-409C-BE32-E72D297353CC}">
              <c16:uniqueId val="{00000000-C2C3-4CAE-B985-D3E7F7EEB713}"/>
            </c:ext>
          </c:extLst>
        </c:ser>
        <c:ser>
          <c:idx val="1"/>
          <c:order val="1"/>
          <c:tx>
            <c:strRef>
              <c:f>Sheet1!$C$1</c:f>
              <c:strCache>
                <c:ptCount val="1"/>
                <c:pt idx="0">
                  <c:v>Somewhat disapprove</c:v>
                </c:pt>
              </c:strCache>
            </c:strRef>
          </c:tx>
          <c:spPr>
            <a:solidFill>
              <a:schemeClr val="accent1">
                <a:lumMod val="40000"/>
                <a:lumOff val="60000"/>
                <a:alpha val="50196"/>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February</c:v>
                </c:pt>
                <c:pt idx="1">
                  <c:v>March</c:v>
                </c:pt>
                <c:pt idx="2">
                  <c:v>April</c:v>
                </c:pt>
              </c:strCache>
            </c:strRef>
          </c:cat>
          <c:val>
            <c:numRef>
              <c:f>Sheet1!$C$2:$C$4</c:f>
              <c:numCache>
                <c:formatCode>0%</c:formatCode>
                <c:ptCount val="3"/>
                <c:pt idx="0">
                  <c:v>0.28000000000000003</c:v>
                </c:pt>
                <c:pt idx="1">
                  <c:v>0.3</c:v>
                </c:pt>
                <c:pt idx="2">
                  <c:v>0.28000000000000003</c:v>
                </c:pt>
              </c:numCache>
            </c:numRef>
          </c:val>
          <c:extLst>
            <c:ext xmlns:c16="http://schemas.microsoft.com/office/drawing/2014/chart" uri="{C3380CC4-5D6E-409C-BE32-E72D297353CC}">
              <c16:uniqueId val="{00000001-C2C3-4CAE-B985-D3E7F7EEB713}"/>
            </c:ext>
          </c:extLst>
        </c:ser>
        <c:ser>
          <c:idx val="2"/>
          <c:order val="2"/>
          <c:tx>
            <c:strRef>
              <c:f>Sheet1!$D$1</c:f>
              <c:strCache>
                <c:ptCount val="1"/>
                <c:pt idx="0">
                  <c:v>Somewhat approve</c:v>
                </c:pt>
              </c:strCache>
            </c:strRef>
          </c:tx>
          <c:spPr>
            <a:solidFill>
              <a:schemeClr val="accent1">
                <a:lumMod val="60000"/>
                <a:lumOff val="40000"/>
                <a:alpha val="74902"/>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February</c:v>
                </c:pt>
                <c:pt idx="1">
                  <c:v>March</c:v>
                </c:pt>
                <c:pt idx="2">
                  <c:v>April</c:v>
                </c:pt>
              </c:strCache>
            </c:strRef>
          </c:cat>
          <c:val>
            <c:numRef>
              <c:f>Sheet1!$D$2:$D$4</c:f>
              <c:numCache>
                <c:formatCode>0%</c:formatCode>
                <c:ptCount val="3"/>
                <c:pt idx="0">
                  <c:v>0.28999999999999998</c:v>
                </c:pt>
                <c:pt idx="1">
                  <c:v>0.28999999999999998</c:v>
                </c:pt>
                <c:pt idx="2">
                  <c:v>0.32</c:v>
                </c:pt>
              </c:numCache>
            </c:numRef>
          </c:val>
          <c:extLst>
            <c:ext xmlns:c16="http://schemas.microsoft.com/office/drawing/2014/chart" uri="{C3380CC4-5D6E-409C-BE32-E72D297353CC}">
              <c16:uniqueId val="{00000002-C2C3-4CAE-B985-D3E7F7EEB713}"/>
            </c:ext>
          </c:extLst>
        </c:ser>
        <c:ser>
          <c:idx val="3"/>
          <c:order val="3"/>
          <c:tx>
            <c:strRef>
              <c:f>Sheet1!$E$1</c:f>
              <c:strCache>
                <c:ptCount val="1"/>
                <c:pt idx="0">
                  <c:v>Strongly approve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February</c:v>
                </c:pt>
                <c:pt idx="1">
                  <c:v>March</c:v>
                </c:pt>
                <c:pt idx="2">
                  <c:v>April</c:v>
                </c:pt>
              </c:strCache>
            </c:strRef>
          </c:cat>
          <c:val>
            <c:numRef>
              <c:f>Sheet1!$E$2:$E$4</c:f>
              <c:numCache>
                <c:formatCode>0%</c:formatCode>
                <c:ptCount val="3"/>
                <c:pt idx="0">
                  <c:v>0.13</c:v>
                </c:pt>
                <c:pt idx="1">
                  <c:v>0.1</c:v>
                </c:pt>
                <c:pt idx="2">
                  <c:v>0.1</c:v>
                </c:pt>
              </c:numCache>
            </c:numRef>
          </c:val>
          <c:extLst>
            <c:ext xmlns:c16="http://schemas.microsoft.com/office/drawing/2014/chart" uri="{C3380CC4-5D6E-409C-BE32-E72D297353CC}">
              <c16:uniqueId val="{00000003-C2C3-4CAE-B985-D3E7F7EEB713}"/>
            </c:ext>
          </c:extLst>
        </c:ser>
        <c:dLbls>
          <c:dLblPos val="ctr"/>
          <c:showLegendKey val="0"/>
          <c:showVal val="1"/>
          <c:showCatName val="0"/>
          <c:showSerName val="0"/>
          <c:showPercent val="0"/>
          <c:showBubbleSize val="0"/>
        </c:dLbls>
        <c:gapWidth val="57"/>
        <c:overlap val="100"/>
        <c:axId val="231607000"/>
        <c:axId val="231605432"/>
      </c:barChart>
      <c:catAx>
        <c:axId val="231607000"/>
        <c:scaling>
          <c:orientation val="minMax"/>
        </c:scaling>
        <c:delete val="0"/>
        <c:axPos val="b"/>
        <c:numFmt formatCode="General" sourceLinked="0"/>
        <c:majorTickMark val="out"/>
        <c:minorTickMark val="none"/>
        <c:tickLblPos val="low"/>
        <c:spPr>
          <a:noFill/>
          <a:ln w="3175" cap="flat" cmpd="sng" algn="ctr">
            <a:solidFill>
              <a:srgbClr val="979797"/>
            </a:solidFill>
            <a:prstDash val="solid"/>
            <a:round/>
          </a:ln>
          <a:effectLst/>
        </c:spPr>
        <c:txPr>
          <a:bodyPr rot="-60000000" spcFirstLastPara="1" vertOverflow="ellipsis" vert="horz" wrap="square" anchor="ctr" anchorCtr="1"/>
          <a:lstStyle/>
          <a:p>
            <a:pPr>
              <a:defRPr sz="1195" b="1" i="0" u="none" strike="noStrike" kern="1200" baseline="0">
                <a:solidFill>
                  <a:schemeClr val="accent6"/>
                </a:solidFill>
                <a:latin typeface="+mn-lt"/>
                <a:ea typeface="+mn-ea"/>
                <a:cs typeface="+mn-cs"/>
              </a:defRPr>
            </a:pPr>
            <a:endParaRPr lang="en-US"/>
          </a:p>
        </c:txPr>
        <c:crossAx val="231605432"/>
        <c:crosses val="autoZero"/>
        <c:auto val="1"/>
        <c:lblAlgn val="ctr"/>
        <c:lblOffset val="100"/>
        <c:noMultiLvlLbl val="0"/>
      </c:catAx>
      <c:valAx>
        <c:axId val="231605432"/>
        <c:scaling>
          <c:orientation val="minMax"/>
          <c:max val="1"/>
        </c:scaling>
        <c:delete val="1"/>
        <c:axPos val="l"/>
        <c:numFmt formatCode="0%" sourceLinked="1"/>
        <c:majorTickMark val="out"/>
        <c:minorTickMark val="none"/>
        <c:tickLblPos val="nextTo"/>
        <c:crossAx val="231607000"/>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1.2610221656762961E-2"/>
          <c:y val="0.67135018049015327"/>
          <c:w val="0.38858281976231102"/>
          <c:h val="0.3286498658918470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14">
  <a:schemeClr val="accent1"/>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14">
  <a:schemeClr val="accent1"/>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withinLinear" id="14">
  <a:schemeClr val="accent1"/>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 id="14">
  <a:schemeClr val="accent1"/>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 id="14">
  <a:schemeClr val="accent1"/>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4">
  <a:schemeClr val="accent1"/>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0.26767</cdr:x>
      <cdr:y>0.45383</cdr:y>
    </cdr:from>
    <cdr:to>
      <cdr:x>0.39813</cdr:x>
      <cdr:y>0.5604</cdr:y>
    </cdr:to>
    <cdr:sp macro="" textlink="">
      <cdr:nvSpPr>
        <cdr:cNvPr id="2" name="TextBox 1"/>
        <cdr:cNvSpPr txBox="1"/>
      </cdr:nvSpPr>
      <cdr:spPr>
        <a:xfrm xmlns:a="http://schemas.openxmlformats.org/drawingml/2006/main">
          <a:off x="1434220" y="1854340"/>
          <a:ext cx="699031" cy="4354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a:solidFill>
                <a:schemeClr val="bg1"/>
              </a:solidFill>
            </a:rPr>
            <a:t>68%</a:t>
          </a:r>
        </a:p>
      </cdr:txBody>
    </cdr:sp>
  </cdr:relSizeAnchor>
</c:userShapes>
</file>

<file path=ppt/drawings/drawing2.xml><?xml version="1.0" encoding="utf-8"?>
<c:userShapes xmlns:c="http://schemas.openxmlformats.org/drawingml/2006/chart">
  <cdr:relSizeAnchor xmlns:cdr="http://schemas.openxmlformats.org/drawingml/2006/chartDrawing">
    <cdr:from>
      <cdr:x>0.2578</cdr:x>
      <cdr:y>0.45865</cdr:y>
    </cdr:from>
    <cdr:to>
      <cdr:x>0.38826</cdr:x>
      <cdr:y>0.56522</cdr:y>
    </cdr:to>
    <cdr:sp macro="" textlink="">
      <cdr:nvSpPr>
        <cdr:cNvPr id="2" name="TextBox 1"/>
        <cdr:cNvSpPr txBox="1"/>
      </cdr:nvSpPr>
      <cdr:spPr>
        <a:xfrm xmlns:a="http://schemas.openxmlformats.org/drawingml/2006/main">
          <a:off x="1381346" y="1874047"/>
          <a:ext cx="699030" cy="4354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a:solidFill>
                <a:schemeClr val="bg1"/>
              </a:solidFill>
            </a:rPr>
            <a:t>35%</a:t>
          </a:r>
        </a:p>
      </cdr:txBody>
    </cdr:sp>
  </cdr:relSizeAnchor>
  <cdr:relSizeAnchor xmlns:cdr="http://schemas.openxmlformats.org/drawingml/2006/chartDrawing">
    <cdr:from>
      <cdr:x>0.24739</cdr:x>
      <cdr:y>0.64816</cdr:y>
    </cdr:from>
    <cdr:to>
      <cdr:x>0.37785</cdr:x>
      <cdr:y>0.75472</cdr:y>
    </cdr:to>
    <cdr:sp macro="" textlink="">
      <cdr:nvSpPr>
        <cdr:cNvPr id="3" name="TextBox 1"/>
        <cdr:cNvSpPr txBox="1"/>
      </cdr:nvSpPr>
      <cdr:spPr>
        <a:xfrm xmlns:a="http://schemas.openxmlformats.org/drawingml/2006/main">
          <a:off x="1325585" y="2648411"/>
          <a:ext cx="699030" cy="4354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bg1"/>
              </a:solidFill>
            </a:rPr>
            <a:t>41%</a:t>
          </a:r>
        </a:p>
      </cdr:txBody>
    </cdr:sp>
  </cdr:relSizeAnchor>
  <cdr:relSizeAnchor xmlns:cdr="http://schemas.openxmlformats.org/drawingml/2006/chartDrawing">
    <cdr:from>
      <cdr:x>0.225</cdr:x>
      <cdr:y>0.81794</cdr:y>
    </cdr:from>
    <cdr:to>
      <cdr:x>0.35546</cdr:x>
      <cdr:y>0.9245</cdr:y>
    </cdr:to>
    <cdr:sp macro="" textlink="">
      <cdr:nvSpPr>
        <cdr:cNvPr id="4" name="TextBox 1"/>
        <cdr:cNvSpPr txBox="1"/>
      </cdr:nvSpPr>
      <cdr:spPr>
        <a:xfrm xmlns:a="http://schemas.openxmlformats.org/drawingml/2006/main">
          <a:off x="1205620" y="3342126"/>
          <a:ext cx="699031" cy="4354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bg1"/>
              </a:solidFill>
            </a:rPr>
            <a:t>45%</a:t>
          </a:r>
        </a:p>
      </cdr:txBody>
    </cdr:sp>
  </cdr:relSizeAnchor>
  <cdr:relSizeAnchor xmlns:cdr="http://schemas.openxmlformats.org/drawingml/2006/chartDrawing">
    <cdr:from>
      <cdr:x>0.26359</cdr:x>
      <cdr:y>0.26604</cdr:y>
    </cdr:from>
    <cdr:to>
      <cdr:x>0.39404</cdr:x>
      <cdr:y>0.37261</cdr:y>
    </cdr:to>
    <cdr:sp macro="" textlink="">
      <cdr:nvSpPr>
        <cdr:cNvPr id="5" name="TextBox 1"/>
        <cdr:cNvSpPr txBox="1"/>
      </cdr:nvSpPr>
      <cdr:spPr>
        <a:xfrm xmlns:a="http://schemas.openxmlformats.org/drawingml/2006/main">
          <a:off x="1412341" y="1087059"/>
          <a:ext cx="699030" cy="4354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bg1"/>
              </a:solidFill>
            </a:rPr>
            <a:t>34%</a:t>
          </a:r>
        </a:p>
      </cdr:txBody>
    </cdr:sp>
  </cdr:relSizeAnchor>
  <cdr:relSizeAnchor xmlns:cdr="http://schemas.openxmlformats.org/drawingml/2006/chartDrawing">
    <cdr:from>
      <cdr:x>0.29865</cdr:x>
      <cdr:y>0.0862</cdr:y>
    </cdr:from>
    <cdr:to>
      <cdr:x>0.42911</cdr:x>
      <cdr:y>0.19277</cdr:y>
    </cdr:to>
    <cdr:sp macro="" textlink="">
      <cdr:nvSpPr>
        <cdr:cNvPr id="6" name="TextBox 1"/>
        <cdr:cNvSpPr txBox="1"/>
      </cdr:nvSpPr>
      <cdr:spPr>
        <a:xfrm xmlns:a="http://schemas.openxmlformats.org/drawingml/2006/main">
          <a:off x="1600200" y="352219"/>
          <a:ext cx="699030" cy="4354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bg1"/>
              </a:solidFill>
            </a:rPr>
            <a:t>27%</a:t>
          </a:r>
        </a:p>
      </cdr:txBody>
    </cdr:sp>
  </cdr:relSizeAnchor>
</c:userShapes>
</file>

<file path=ppt/drawings/drawing3.xml><?xml version="1.0" encoding="utf-8"?>
<c:userShapes xmlns:c="http://schemas.openxmlformats.org/drawingml/2006/chart">
  <cdr:relSizeAnchor xmlns:cdr="http://schemas.openxmlformats.org/drawingml/2006/chartDrawing">
    <cdr:from>
      <cdr:x>0.26767</cdr:x>
      <cdr:y>0.45383</cdr:y>
    </cdr:from>
    <cdr:to>
      <cdr:x>0.39813</cdr:x>
      <cdr:y>0.5604</cdr:y>
    </cdr:to>
    <cdr:sp macro="" textlink="">
      <cdr:nvSpPr>
        <cdr:cNvPr id="2" name="TextBox 1"/>
        <cdr:cNvSpPr txBox="1"/>
      </cdr:nvSpPr>
      <cdr:spPr>
        <a:xfrm xmlns:a="http://schemas.openxmlformats.org/drawingml/2006/main">
          <a:off x="1434220" y="1854340"/>
          <a:ext cx="699031" cy="4354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a:solidFill>
                <a:schemeClr val="bg1"/>
              </a:solidFill>
            </a:rPr>
            <a:t>68%</a:t>
          </a:r>
        </a:p>
      </cdr:txBody>
    </cdr:sp>
  </cdr:relSizeAnchor>
  <cdr:relSizeAnchor xmlns:cdr="http://schemas.openxmlformats.org/drawingml/2006/chartDrawing">
    <cdr:from>
      <cdr:x>0.26682</cdr:x>
      <cdr:y>0.64124</cdr:y>
    </cdr:from>
    <cdr:to>
      <cdr:x>0.39728</cdr:x>
      <cdr:y>0.7478</cdr:y>
    </cdr:to>
    <cdr:sp macro="" textlink="">
      <cdr:nvSpPr>
        <cdr:cNvPr id="3" name="TextBox 1"/>
        <cdr:cNvSpPr txBox="1"/>
      </cdr:nvSpPr>
      <cdr:spPr>
        <a:xfrm xmlns:a="http://schemas.openxmlformats.org/drawingml/2006/main">
          <a:off x="1429693" y="2620112"/>
          <a:ext cx="699030" cy="4354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bg1"/>
              </a:solidFill>
            </a:rPr>
            <a:t>70%</a:t>
          </a:r>
        </a:p>
      </cdr:txBody>
    </cdr:sp>
  </cdr:relSizeAnchor>
  <cdr:relSizeAnchor xmlns:cdr="http://schemas.openxmlformats.org/drawingml/2006/chartDrawing">
    <cdr:from>
      <cdr:x>0.24176</cdr:x>
      <cdr:y>0.81351</cdr:y>
    </cdr:from>
    <cdr:to>
      <cdr:x>0.37222</cdr:x>
      <cdr:y>0.92007</cdr:y>
    </cdr:to>
    <cdr:sp macro="" textlink="">
      <cdr:nvSpPr>
        <cdr:cNvPr id="4" name="TextBox 1"/>
        <cdr:cNvSpPr txBox="1"/>
      </cdr:nvSpPr>
      <cdr:spPr>
        <a:xfrm xmlns:a="http://schemas.openxmlformats.org/drawingml/2006/main">
          <a:off x="1295400" y="3324019"/>
          <a:ext cx="699030" cy="4354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bg1"/>
              </a:solidFill>
            </a:rPr>
            <a:t>73%</a:t>
          </a:r>
        </a:p>
      </cdr:txBody>
    </cdr:sp>
  </cdr:relSizeAnchor>
  <cdr:relSizeAnchor xmlns:cdr="http://schemas.openxmlformats.org/drawingml/2006/chartDrawing">
    <cdr:from>
      <cdr:x>0.27992</cdr:x>
      <cdr:y>0.26826</cdr:y>
    </cdr:from>
    <cdr:to>
      <cdr:x>0.41037</cdr:x>
      <cdr:y>0.37483</cdr:y>
    </cdr:to>
    <cdr:sp macro="" textlink="">
      <cdr:nvSpPr>
        <cdr:cNvPr id="5" name="TextBox 1"/>
        <cdr:cNvSpPr txBox="1"/>
      </cdr:nvSpPr>
      <cdr:spPr>
        <a:xfrm xmlns:a="http://schemas.openxmlformats.org/drawingml/2006/main">
          <a:off x="1499857" y="1096112"/>
          <a:ext cx="698977" cy="4354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bg1"/>
              </a:solidFill>
            </a:rPr>
            <a:t>67%</a:t>
          </a:r>
        </a:p>
      </cdr:txBody>
    </cdr:sp>
  </cdr:relSizeAnchor>
  <cdr:relSizeAnchor xmlns:cdr="http://schemas.openxmlformats.org/drawingml/2006/chartDrawing">
    <cdr:from>
      <cdr:x>0.31287</cdr:x>
      <cdr:y>0.0862</cdr:y>
    </cdr:from>
    <cdr:to>
      <cdr:x>0.44333</cdr:x>
      <cdr:y>0.19277</cdr:y>
    </cdr:to>
    <cdr:sp macro="" textlink="">
      <cdr:nvSpPr>
        <cdr:cNvPr id="6" name="TextBox 1"/>
        <cdr:cNvSpPr txBox="1"/>
      </cdr:nvSpPr>
      <cdr:spPr>
        <a:xfrm xmlns:a="http://schemas.openxmlformats.org/drawingml/2006/main">
          <a:off x="1676400" y="352219"/>
          <a:ext cx="699030" cy="4354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bg1"/>
              </a:solidFill>
            </a:rPr>
            <a:t>54%</a:t>
          </a:r>
        </a:p>
      </cdr:txBody>
    </cdr:sp>
  </cdr:relSizeAnchor>
</c:userShapes>
</file>

<file path=ppt/drawings/drawing4.xml><?xml version="1.0" encoding="utf-8"?>
<c:userShapes xmlns:c="http://schemas.openxmlformats.org/drawingml/2006/chart">
  <cdr:relSizeAnchor xmlns:cdr="http://schemas.openxmlformats.org/drawingml/2006/chartDrawing">
    <cdr:from>
      <cdr:x>0.32934</cdr:x>
      <cdr:y>0.37314</cdr:y>
    </cdr:from>
    <cdr:to>
      <cdr:x>0.4598</cdr:x>
      <cdr:y>0.4797</cdr:y>
    </cdr:to>
    <cdr:sp macro="" textlink="">
      <cdr:nvSpPr>
        <cdr:cNvPr id="3" name="TextBox 1"/>
        <cdr:cNvSpPr txBox="1"/>
      </cdr:nvSpPr>
      <cdr:spPr>
        <a:xfrm xmlns:a="http://schemas.openxmlformats.org/drawingml/2006/main">
          <a:off x="1764652" y="1524669"/>
          <a:ext cx="699031" cy="4354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bg1"/>
              </a:solidFill>
            </a:rPr>
            <a:t>50%</a:t>
          </a:r>
        </a:p>
      </cdr:txBody>
    </cdr:sp>
  </cdr:relSizeAnchor>
  <cdr:relSizeAnchor xmlns:cdr="http://schemas.openxmlformats.org/drawingml/2006/chartDrawing">
    <cdr:from>
      <cdr:x>0.24176</cdr:x>
      <cdr:y>0.8392</cdr:y>
    </cdr:from>
    <cdr:to>
      <cdr:x>0.37222</cdr:x>
      <cdr:y>0.94576</cdr:y>
    </cdr:to>
    <cdr:sp macro="" textlink="">
      <cdr:nvSpPr>
        <cdr:cNvPr id="4" name="TextBox 1"/>
        <cdr:cNvSpPr txBox="1"/>
      </cdr:nvSpPr>
      <cdr:spPr>
        <a:xfrm xmlns:a="http://schemas.openxmlformats.org/drawingml/2006/main">
          <a:off x="1295398" y="3429000"/>
          <a:ext cx="699030" cy="4354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bg1"/>
              </a:solidFill>
            </a:rPr>
            <a:t>83%</a:t>
          </a:r>
        </a:p>
      </cdr:txBody>
    </cdr:sp>
  </cdr:relSizeAnchor>
  <cdr:relSizeAnchor xmlns:cdr="http://schemas.openxmlformats.org/drawingml/2006/chartDrawing">
    <cdr:from>
      <cdr:x>0.26767</cdr:x>
      <cdr:y>0.45383</cdr:y>
    </cdr:from>
    <cdr:to>
      <cdr:x>0.39813</cdr:x>
      <cdr:y>0.5604</cdr:y>
    </cdr:to>
    <cdr:sp macro="" textlink="">
      <cdr:nvSpPr>
        <cdr:cNvPr id="2" name="TextBox 1"/>
        <cdr:cNvSpPr txBox="1"/>
      </cdr:nvSpPr>
      <cdr:spPr>
        <a:xfrm xmlns:a="http://schemas.openxmlformats.org/drawingml/2006/main">
          <a:off x="1434220" y="1854340"/>
          <a:ext cx="699031" cy="4354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a:solidFill>
                <a:schemeClr val="bg1"/>
              </a:solidFill>
            </a:rPr>
            <a:t>68%</a:t>
          </a:r>
        </a:p>
      </cdr:txBody>
    </cdr:sp>
  </cdr:relSizeAnchor>
  <cdr:relSizeAnchor xmlns:cdr="http://schemas.openxmlformats.org/drawingml/2006/chartDrawing">
    <cdr:from>
      <cdr:x>0.36005</cdr:x>
      <cdr:y>0.21674</cdr:y>
    </cdr:from>
    <cdr:to>
      <cdr:x>0.4905</cdr:x>
      <cdr:y>0.32331</cdr:y>
    </cdr:to>
    <cdr:sp macro="" textlink="">
      <cdr:nvSpPr>
        <cdr:cNvPr id="5" name="TextBox 1"/>
        <cdr:cNvSpPr txBox="1"/>
      </cdr:nvSpPr>
      <cdr:spPr>
        <a:xfrm xmlns:a="http://schemas.openxmlformats.org/drawingml/2006/main">
          <a:off x="1929198" y="885619"/>
          <a:ext cx="698977" cy="4354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bg1"/>
              </a:solidFill>
            </a:rPr>
            <a:t>33%</a:t>
          </a:r>
        </a:p>
      </cdr:txBody>
    </cdr:sp>
  </cdr:relSizeAnchor>
  <cdr:relSizeAnchor xmlns:cdr="http://schemas.openxmlformats.org/drawingml/2006/chartDrawing">
    <cdr:from>
      <cdr:x>0.39572</cdr:x>
      <cdr:y>0.06755</cdr:y>
    </cdr:from>
    <cdr:to>
      <cdr:x>0.52618</cdr:x>
      <cdr:y>0.17412</cdr:y>
    </cdr:to>
    <cdr:sp macro="" textlink="">
      <cdr:nvSpPr>
        <cdr:cNvPr id="6" name="TextBox 1"/>
        <cdr:cNvSpPr txBox="1"/>
      </cdr:nvSpPr>
      <cdr:spPr>
        <a:xfrm xmlns:a="http://schemas.openxmlformats.org/drawingml/2006/main">
          <a:off x="2120369" y="276019"/>
          <a:ext cx="699031" cy="4354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bg1"/>
              </a:solidFill>
            </a:rPr>
            <a:t>20%</a:t>
          </a:r>
        </a:p>
      </cdr:txBody>
    </cdr:sp>
  </cdr:relSizeAnchor>
</c:userShapes>
</file>

<file path=ppt/drawings/drawing5.xml><?xml version="1.0" encoding="utf-8"?>
<c:userShapes xmlns:c="http://schemas.openxmlformats.org/drawingml/2006/chart">
  <cdr:relSizeAnchor xmlns:cdr="http://schemas.openxmlformats.org/drawingml/2006/chartDrawing">
    <cdr:from>
      <cdr:x>0.3558</cdr:x>
      <cdr:y>0.44757</cdr:y>
    </cdr:from>
    <cdr:to>
      <cdr:x>0.48626</cdr:x>
      <cdr:y>0.55414</cdr:y>
    </cdr:to>
    <cdr:sp macro="" textlink="">
      <cdr:nvSpPr>
        <cdr:cNvPr id="2" name="TextBox 1"/>
        <cdr:cNvSpPr txBox="1"/>
      </cdr:nvSpPr>
      <cdr:spPr>
        <a:xfrm xmlns:a="http://schemas.openxmlformats.org/drawingml/2006/main">
          <a:off x="2286000" y="1600200"/>
          <a:ext cx="8382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a:solidFill>
                <a:schemeClr val="bg1"/>
              </a:solidFill>
            </a:rPr>
            <a:t>36%</a:t>
          </a:r>
        </a:p>
      </cdr:txBody>
    </cdr:sp>
  </cdr:relSizeAnchor>
  <cdr:relSizeAnchor xmlns:cdr="http://schemas.openxmlformats.org/drawingml/2006/chartDrawing">
    <cdr:from>
      <cdr:x>0.31329</cdr:x>
      <cdr:y>0.63487</cdr:y>
    </cdr:from>
    <cdr:to>
      <cdr:x>0.44375</cdr:x>
      <cdr:y>0.74143</cdr:y>
    </cdr:to>
    <cdr:sp macro="" textlink="">
      <cdr:nvSpPr>
        <cdr:cNvPr id="3" name="TextBox 1"/>
        <cdr:cNvSpPr txBox="1"/>
      </cdr:nvSpPr>
      <cdr:spPr>
        <a:xfrm xmlns:a="http://schemas.openxmlformats.org/drawingml/2006/main">
          <a:off x="2012894" y="2269816"/>
          <a:ext cx="838200"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bg1"/>
              </a:solidFill>
            </a:rPr>
            <a:t>48%</a:t>
          </a:r>
        </a:p>
      </cdr:txBody>
    </cdr:sp>
  </cdr:relSizeAnchor>
  <cdr:relSizeAnchor xmlns:cdr="http://schemas.openxmlformats.org/drawingml/2006/chartDrawing">
    <cdr:from>
      <cdr:x>0.24549</cdr:x>
      <cdr:y>0.81669</cdr:y>
    </cdr:from>
    <cdr:to>
      <cdr:x>0.37595</cdr:x>
      <cdr:y>0.92325</cdr:y>
    </cdr:to>
    <cdr:sp macro="" textlink="">
      <cdr:nvSpPr>
        <cdr:cNvPr id="4" name="TextBox 1"/>
        <cdr:cNvSpPr txBox="1"/>
      </cdr:nvSpPr>
      <cdr:spPr>
        <a:xfrm xmlns:a="http://schemas.openxmlformats.org/drawingml/2006/main">
          <a:off x="1577272" y="2919876"/>
          <a:ext cx="838200"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bg1"/>
              </a:solidFill>
            </a:rPr>
            <a:t>68%</a:t>
          </a:r>
        </a:p>
      </cdr:txBody>
    </cdr:sp>
  </cdr:relSizeAnchor>
  <cdr:relSizeAnchor xmlns:cdr="http://schemas.openxmlformats.org/drawingml/2006/chartDrawing">
    <cdr:from>
      <cdr:x>0.36566</cdr:x>
      <cdr:y>0.25657</cdr:y>
    </cdr:from>
    <cdr:to>
      <cdr:x>0.49612</cdr:x>
      <cdr:y>0.36314</cdr:y>
    </cdr:to>
    <cdr:sp macro="" textlink="">
      <cdr:nvSpPr>
        <cdr:cNvPr id="5" name="TextBox 1"/>
        <cdr:cNvSpPr txBox="1"/>
      </cdr:nvSpPr>
      <cdr:spPr>
        <a:xfrm xmlns:a="http://schemas.openxmlformats.org/drawingml/2006/main">
          <a:off x="2349374" y="917320"/>
          <a:ext cx="838200"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bg1"/>
              </a:solidFill>
            </a:rPr>
            <a:t>27%</a:t>
          </a:r>
        </a:p>
      </cdr:txBody>
    </cdr:sp>
  </cdr:relSizeAnchor>
  <cdr:relSizeAnchor xmlns:cdr="http://schemas.openxmlformats.org/drawingml/2006/chartDrawing">
    <cdr:from>
      <cdr:x>0.36934</cdr:x>
      <cdr:y>0.08086</cdr:y>
    </cdr:from>
    <cdr:to>
      <cdr:x>0.4998</cdr:x>
      <cdr:y>0.18743</cdr:y>
    </cdr:to>
    <cdr:sp macro="" textlink="">
      <cdr:nvSpPr>
        <cdr:cNvPr id="6" name="TextBox 1"/>
        <cdr:cNvSpPr txBox="1"/>
      </cdr:nvSpPr>
      <cdr:spPr>
        <a:xfrm xmlns:a="http://schemas.openxmlformats.org/drawingml/2006/main">
          <a:off x="2373014" y="289110"/>
          <a:ext cx="838200"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bg1"/>
              </a:solidFill>
            </a:rPr>
            <a:t>26%</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2421" cy="462119"/>
          </a:xfrm>
          <a:prstGeom prst="rect">
            <a:avLst/>
          </a:prstGeom>
        </p:spPr>
        <p:txBody>
          <a:bodyPr vert="horz" lIns="89773" tIns="44887" rIns="89773" bIns="44887" rtlCol="0"/>
          <a:lstStyle>
            <a:lvl1pPr algn="l">
              <a:defRPr sz="1200"/>
            </a:lvl1pPr>
          </a:lstStyle>
          <a:p>
            <a:endParaRPr lang="en-US" dirty="0"/>
          </a:p>
        </p:txBody>
      </p:sp>
      <p:sp>
        <p:nvSpPr>
          <p:cNvPr id="3" name="Date Placeholder 2"/>
          <p:cNvSpPr>
            <a:spLocks noGrp="1"/>
          </p:cNvSpPr>
          <p:nvPr>
            <p:ph type="dt" sz="quarter" idx="1"/>
          </p:nvPr>
        </p:nvSpPr>
        <p:spPr>
          <a:xfrm>
            <a:off x="3884028" y="1"/>
            <a:ext cx="2972421" cy="462119"/>
          </a:xfrm>
          <a:prstGeom prst="rect">
            <a:avLst/>
          </a:prstGeom>
        </p:spPr>
        <p:txBody>
          <a:bodyPr vert="horz" lIns="89773" tIns="44887" rIns="89773" bIns="44887" rtlCol="0"/>
          <a:lstStyle>
            <a:lvl1pPr algn="r">
              <a:defRPr sz="1200"/>
            </a:lvl1pPr>
          </a:lstStyle>
          <a:p>
            <a:fld id="{9C6C716A-D0F6-AF48-BF42-C9838DAD355E}" type="datetimeFigureOut">
              <a:rPr lang="en-US" smtClean="0"/>
              <a:t>4/19/2017</a:t>
            </a:fld>
            <a:endParaRPr lang="en-US" dirty="0"/>
          </a:p>
        </p:txBody>
      </p:sp>
      <p:sp>
        <p:nvSpPr>
          <p:cNvPr id="4" name="Footer Placeholder 3"/>
          <p:cNvSpPr>
            <a:spLocks noGrp="1"/>
          </p:cNvSpPr>
          <p:nvPr>
            <p:ph type="ftr" sz="quarter" idx="2"/>
          </p:nvPr>
        </p:nvSpPr>
        <p:spPr>
          <a:xfrm>
            <a:off x="2" y="8772380"/>
            <a:ext cx="2972421" cy="462119"/>
          </a:xfrm>
          <a:prstGeom prst="rect">
            <a:avLst/>
          </a:prstGeom>
        </p:spPr>
        <p:txBody>
          <a:bodyPr vert="horz" lIns="89773" tIns="44887" rIns="89773" bIns="448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8" y="8772380"/>
            <a:ext cx="2972421" cy="462119"/>
          </a:xfrm>
          <a:prstGeom prst="rect">
            <a:avLst/>
          </a:prstGeom>
        </p:spPr>
        <p:txBody>
          <a:bodyPr vert="horz" lIns="89773" tIns="44887" rIns="89773" bIns="44887" rtlCol="0" anchor="b"/>
          <a:lstStyle>
            <a:lvl1pPr algn="r">
              <a:defRPr sz="1200"/>
            </a:lvl1pPr>
          </a:lstStyle>
          <a:p>
            <a:fld id="{CEB0B4FD-B5FE-D446-9669-933A5984FD07}" type="slidenum">
              <a:rPr lang="en-US" smtClean="0"/>
              <a:t>‹#›</a:t>
            </a:fld>
            <a:endParaRPr lang="en-US" dirty="0"/>
          </a:p>
        </p:txBody>
      </p:sp>
    </p:spTree>
    <p:extLst>
      <p:ext uri="{BB962C8B-B14F-4D97-AF65-F5344CB8AC3E}">
        <p14:creationId xmlns:p14="http://schemas.microsoft.com/office/powerpoint/2010/main" val="1435046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1803"/>
          </a:xfrm>
          <a:prstGeom prst="rect">
            <a:avLst/>
          </a:prstGeom>
        </p:spPr>
        <p:txBody>
          <a:bodyPr vert="horz" lIns="91479" tIns="45740" rIns="91479" bIns="45740" rtlCol="0"/>
          <a:lstStyle>
            <a:lvl1pPr algn="l">
              <a:defRPr sz="1200"/>
            </a:lvl1pPr>
          </a:lstStyle>
          <a:p>
            <a:endParaRPr lang="en-US" dirty="0"/>
          </a:p>
        </p:txBody>
      </p:sp>
      <p:sp>
        <p:nvSpPr>
          <p:cNvPr id="3" name="Date Placeholder 2"/>
          <p:cNvSpPr>
            <a:spLocks noGrp="1"/>
          </p:cNvSpPr>
          <p:nvPr>
            <p:ph type="dt" idx="1"/>
          </p:nvPr>
        </p:nvSpPr>
        <p:spPr>
          <a:xfrm>
            <a:off x="3884614" y="1"/>
            <a:ext cx="2971800" cy="461803"/>
          </a:xfrm>
          <a:prstGeom prst="rect">
            <a:avLst/>
          </a:prstGeom>
        </p:spPr>
        <p:txBody>
          <a:bodyPr vert="horz" lIns="91479" tIns="45740" rIns="91479" bIns="45740" rtlCol="0"/>
          <a:lstStyle>
            <a:lvl1pPr algn="r">
              <a:defRPr sz="1200"/>
            </a:lvl1pPr>
          </a:lstStyle>
          <a:p>
            <a:fld id="{576A636E-637B-46FB-9630-B39162DCA743}" type="datetimeFigureOut">
              <a:rPr lang="en-US" smtClean="0"/>
              <a:pPr/>
              <a:t>4/19/2017</a:t>
            </a:fld>
            <a:endParaRPr lang="en-US" dirty="0"/>
          </a:p>
        </p:txBody>
      </p:sp>
      <p:sp>
        <p:nvSpPr>
          <p:cNvPr id="4" name="Slide Image Placeholder 3"/>
          <p:cNvSpPr>
            <a:spLocks noGrp="1" noRot="1" noChangeAspect="1"/>
          </p:cNvSpPr>
          <p:nvPr>
            <p:ph type="sldImg" idx="2"/>
          </p:nvPr>
        </p:nvSpPr>
        <p:spPr>
          <a:xfrm>
            <a:off x="352425" y="693738"/>
            <a:ext cx="6153150" cy="3462337"/>
          </a:xfrm>
          <a:prstGeom prst="rect">
            <a:avLst/>
          </a:prstGeom>
          <a:noFill/>
          <a:ln w="12700">
            <a:solidFill>
              <a:prstClr val="black"/>
            </a:solidFill>
          </a:ln>
        </p:spPr>
        <p:txBody>
          <a:bodyPr vert="horz" lIns="91479" tIns="45740" rIns="91479" bIns="45740" rtlCol="0" anchor="ctr"/>
          <a:lstStyle/>
          <a:p>
            <a:endParaRPr lang="en-US" dirty="0"/>
          </a:p>
        </p:txBody>
      </p:sp>
      <p:sp>
        <p:nvSpPr>
          <p:cNvPr id="5" name="Notes Placeholder 4"/>
          <p:cNvSpPr>
            <a:spLocks noGrp="1"/>
          </p:cNvSpPr>
          <p:nvPr>
            <p:ph type="body" sz="quarter" idx="3"/>
          </p:nvPr>
        </p:nvSpPr>
        <p:spPr>
          <a:xfrm>
            <a:off x="685800" y="4387137"/>
            <a:ext cx="5486400" cy="4156233"/>
          </a:xfrm>
          <a:prstGeom prst="rect">
            <a:avLst/>
          </a:prstGeom>
        </p:spPr>
        <p:txBody>
          <a:bodyPr vert="horz" lIns="91479" tIns="45740" rIns="91479" bIns="457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2971800" cy="461803"/>
          </a:xfrm>
          <a:prstGeom prst="rect">
            <a:avLst/>
          </a:prstGeom>
        </p:spPr>
        <p:txBody>
          <a:bodyPr vert="horz" lIns="91479" tIns="45740" rIns="91479" bIns="4574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772669"/>
            <a:ext cx="2971800" cy="461803"/>
          </a:xfrm>
          <a:prstGeom prst="rect">
            <a:avLst/>
          </a:prstGeom>
        </p:spPr>
        <p:txBody>
          <a:bodyPr vert="horz" lIns="91479" tIns="45740" rIns="91479" bIns="45740" rtlCol="0" anchor="b"/>
          <a:lstStyle>
            <a:lvl1pPr algn="r">
              <a:defRPr sz="1200"/>
            </a:lvl1pPr>
          </a:lstStyle>
          <a:p>
            <a:fld id="{0BB30213-3389-4756-ADED-F048FFEFDAC9}" type="slidenum">
              <a:rPr lang="en-US" smtClean="0"/>
              <a:pPr/>
              <a:t>‹#›</a:t>
            </a:fld>
            <a:endParaRPr lang="en-US" dirty="0"/>
          </a:p>
        </p:txBody>
      </p:sp>
    </p:spTree>
    <p:extLst>
      <p:ext uri="{BB962C8B-B14F-4D97-AF65-F5344CB8AC3E}">
        <p14:creationId xmlns:p14="http://schemas.microsoft.com/office/powerpoint/2010/main" val="2388767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png"/><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6.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Master" Target="../slideMasters/slideMaster3.xml"/><Relationship Id="rId7" Type="http://schemas.openxmlformats.org/officeDocument/2006/relationships/image" Target="../media/image3.png"/><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2.xml"/><Relationship Id="rId7" Type="http://schemas.openxmlformats.org/officeDocument/2006/relationships/image" Target="../media/image3.pn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ark Title Slide 2">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92654040"/>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2057" name="think-cell Slide" r:id="rId5" imgW="540" imgH="541" progId="TCLayout.ActiveDocument.1">
                  <p:embed/>
                </p:oleObj>
              </mc:Choice>
              <mc:Fallback>
                <p:oleObj name="think-cell Slide" r:id="rId5" imgW="540" imgH="541" progId="TCLayout.ActiveDocument.1">
                  <p:embed/>
                  <p:pic>
                    <p:nvPicPr>
                      <p:cNvPr id="2" name="Object 1" hidden="1"/>
                      <p:cNvPicPr/>
                      <p:nvPr/>
                    </p:nvPicPr>
                    <p:blipFill>
                      <a:blip r:embed="rId6"/>
                      <a:stretch>
                        <a:fillRect/>
                      </a:stretch>
                    </p:blipFill>
                    <p:spPr>
                      <a:xfrm>
                        <a:off x="2119" y="1591"/>
                        <a:ext cx="2116" cy="1587"/>
                      </a:xfrm>
                      <a:prstGeom prst="rect">
                        <a:avLst/>
                      </a:prstGeom>
                    </p:spPr>
                  </p:pic>
                </p:oleObj>
              </mc:Fallback>
            </mc:AlternateContent>
          </a:graphicData>
        </a:graphic>
      </p:graphicFrame>
      <p:sp>
        <p:nvSpPr>
          <p:cNvPr id="8" name="Subtitle 2"/>
          <p:cNvSpPr>
            <a:spLocks noGrp="1"/>
          </p:cNvSpPr>
          <p:nvPr>
            <p:ph type="subTitle" idx="1" hasCustomPrompt="1"/>
          </p:nvPr>
        </p:nvSpPr>
        <p:spPr>
          <a:xfrm>
            <a:off x="711916" y="4797429"/>
            <a:ext cx="7315200" cy="665162"/>
          </a:xfrm>
        </p:spPr>
        <p:txBody>
          <a:bodyPr wrap="square" tIns="0" bIns="0"/>
          <a:lstStyle>
            <a:lvl1pPr marL="0" indent="0" algn="l">
              <a:lnSpc>
                <a:spcPct val="100000"/>
              </a:lnSpc>
              <a:buNone/>
              <a:defRPr sz="20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2"/>
          <p:cNvSpPr>
            <a:spLocks noGrp="1"/>
          </p:cNvSpPr>
          <p:nvPr>
            <p:ph type="body" idx="17"/>
          </p:nvPr>
        </p:nvSpPr>
        <p:spPr>
          <a:xfrm>
            <a:off x="711918" y="5998464"/>
            <a:ext cx="3854751" cy="697394"/>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1"/>
          <p:cNvSpPr>
            <a:spLocks noGrp="1"/>
          </p:cNvSpPr>
          <p:nvPr>
            <p:ph type="ctrTitle" hasCustomPrompt="1"/>
          </p:nvPr>
        </p:nvSpPr>
        <p:spPr>
          <a:xfrm>
            <a:off x="711200" y="3488801"/>
            <a:ext cx="7315917" cy="1310218"/>
          </a:xfrm>
        </p:spPr>
        <p:txBody>
          <a:bodyPr wrap="square" tIns="0" bIns="0">
            <a:noAutofit/>
          </a:bodyPr>
          <a:lstStyle>
            <a:lvl1pPr algn="l">
              <a:lnSpc>
                <a:spcPct val="80000"/>
              </a:lnSpc>
              <a:tabLst>
                <a:tab pos="508000" algn="l"/>
              </a:tabLst>
              <a:defRPr sz="4500" b="0" cap="all" baseline="0">
                <a:solidFill>
                  <a:srgbClr val="009DD9"/>
                </a:solidFill>
              </a:defRPr>
            </a:lvl1pPr>
          </a:lstStyle>
          <a:p>
            <a:r>
              <a:rPr lang="en-US" dirty="0"/>
              <a:t>CLICK TO EDIT MASTER TITLE STYLE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94798" y="1284509"/>
            <a:ext cx="2710402" cy="1355201"/>
          </a:xfrm>
          <a:prstGeom prst="rect">
            <a:avLst/>
          </a:prstGeom>
        </p:spPr>
      </p:pic>
      <p:pic>
        <p:nvPicPr>
          <p:cNvPr id="13" name="Picture 12"/>
          <p:cNvPicPr>
            <a:picLocks noChangeAspect="1"/>
          </p:cNvPicPr>
          <p:nvPr userDrawn="1"/>
        </p:nvPicPr>
        <p:blipFill rotWithShape="1">
          <a:blip r:embed="rId8" cstate="print">
            <a:extLst>
              <a:ext uri="{28A0092B-C50C-407E-A947-70E740481C1C}">
                <a14:useLocalDpi xmlns:a14="http://schemas.microsoft.com/office/drawing/2010/main" val="0"/>
              </a:ext>
            </a:extLst>
          </a:blip>
          <a:srcRect l="68380" t="10444" b="26695"/>
          <a:stretch/>
        </p:blipFill>
        <p:spPr>
          <a:xfrm flipH="1">
            <a:off x="7546794" y="0"/>
            <a:ext cx="4645206" cy="6858000"/>
          </a:xfrm>
          <a:prstGeom prst="rect">
            <a:avLst/>
          </a:prstGeom>
        </p:spPr>
      </p:pic>
    </p:spTree>
    <p:extLst>
      <p:ext uri="{BB962C8B-B14F-4D97-AF65-F5344CB8AC3E}">
        <p14:creationId xmlns:p14="http://schemas.microsoft.com/office/powerpoint/2010/main" val="340264099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Dark Title Slide 2">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10249" name="think-cell Slide" r:id="rId5" imgW="540" imgH="541" progId="TCLayout.ActiveDocument.1">
                  <p:embed/>
                </p:oleObj>
              </mc:Choice>
              <mc:Fallback>
                <p:oleObj name="think-cell Slide" r:id="rId5" imgW="540" imgH="541" progId="TCLayout.ActiveDocument.1">
                  <p:embed/>
                  <p:pic>
                    <p:nvPicPr>
                      <p:cNvPr id="2" name="Object 1" hidden="1"/>
                      <p:cNvPicPr/>
                      <p:nvPr/>
                    </p:nvPicPr>
                    <p:blipFill>
                      <a:blip r:embed="rId6"/>
                      <a:stretch>
                        <a:fillRect/>
                      </a:stretch>
                    </p:blipFill>
                    <p:spPr>
                      <a:xfrm>
                        <a:off x="2119" y="1591"/>
                        <a:ext cx="2116" cy="1587"/>
                      </a:xfrm>
                      <a:prstGeom prst="rect">
                        <a:avLst/>
                      </a:prstGeom>
                    </p:spPr>
                  </p:pic>
                </p:oleObj>
              </mc:Fallback>
            </mc:AlternateContent>
          </a:graphicData>
        </a:graphic>
      </p:graphicFrame>
      <p:sp>
        <p:nvSpPr>
          <p:cNvPr id="8" name="Subtitle 2"/>
          <p:cNvSpPr>
            <a:spLocks noGrp="1"/>
          </p:cNvSpPr>
          <p:nvPr>
            <p:ph type="subTitle" idx="1" hasCustomPrompt="1"/>
          </p:nvPr>
        </p:nvSpPr>
        <p:spPr>
          <a:xfrm>
            <a:off x="711916" y="4797429"/>
            <a:ext cx="7315200" cy="665162"/>
          </a:xfrm>
        </p:spPr>
        <p:txBody>
          <a:bodyPr wrap="square" tIns="0" bIns="0"/>
          <a:lstStyle>
            <a:lvl1pPr marL="0" indent="0" algn="l">
              <a:lnSpc>
                <a:spcPct val="100000"/>
              </a:lnSpc>
              <a:buNone/>
              <a:defRPr sz="20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2"/>
          <p:cNvSpPr>
            <a:spLocks noGrp="1"/>
          </p:cNvSpPr>
          <p:nvPr>
            <p:ph type="body" idx="17"/>
          </p:nvPr>
        </p:nvSpPr>
        <p:spPr>
          <a:xfrm>
            <a:off x="711918" y="5998464"/>
            <a:ext cx="3854751" cy="697394"/>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1"/>
          <p:cNvSpPr>
            <a:spLocks noGrp="1"/>
          </p:cNvSpPr>
          <p:nvPr>
            <p:ph type="ctrTitle" hasCustomPrompt="1"/>
          </p:nvPr>
        </p:nvSpPr>
        <p:spPr>
          <a:xfrm>
            <a:off x="711200" y="3488801"/>
            <a:ext cx="7315917" cy="1310218"/>
          </a:xfrm>
        </p:spPr>
        <p:txBody>
          <a:bodyPr wrap="square" tIns="0" bIns="0">
            <a:noAutofit/>
          </a:bodyPr>
          <a:lstStyle>
            <a:lvl1pPr algn="l">
              <a:lnSpc>
                <a:spcPct val="80000"/>
              </a:lnSpc>
              <a:tabLst>
                <a:tab pos="508000" algn="l"/>
              </a:tabLst>
              <a:defRPr sz="4500" b="0" cap="all" baseline="0">
                <a:solidFill>
                  <a:srgbClr val="009DD9"/>
                </a:solidFill>
              </a:defRPr>
            </a:lvl1pPr>
          </a:lstStyle>
          <a:p>
            <a:r>
              <a:rPr lang="en-US" dirty="0"/>
              <a:t>CLICK TO EDIT MASTER TITLE STYLE</a:t>
            </a:r>
          </a:p>
        </p:txBody>
      </p:sp>
      <p:pic>
        <p:nvPicPr>
          <p:cNvPr id="11" name="Picture 10"/>
          <p:cNvPicPr>
            <a:picLocks noChangeAspect="1"/>
          </p:cNvPicPr>
          <p:nvPr userDrawn="1"/>
        </p:nvPicPr>
        <p:blipFill rotWithShape="1">
          <a:blip r:embed="rId7" cstate="print">
            <a:extLst>
              <a:ext uri="{28A0092B-C50C-407E-A947-70E740481C1C}">
                <a14:useLocalDpi xmlns:a14="http://schemas.microsoft.com/office/drawing/2010/main" val="0"/>
              </a:ext>
            </a:extLst>
          </a:blip>
          <a:srcRect l="68380" t="10444" b="26695"/>
          <a:stretch/>
        </p:blipFill>
        <p:spPr>
          <a:xfrm flipH="1">
            <a:off x="7546794" y="0"/>
            <a:ext cx="4645206" cy="6858000"/>
          </a:xfrm>
          <a:prstGeom prst="rect">
            <a:avLst/>
          </a:prstGeom>
        </p:spPr>
      </p:pic>
    </p:spTree>
    <p:extLst>
      <p:ext uri="{BB962C8B-B14F-4D97-AF65-F5344CB8AC3E}">
        <p14:creationId xmlns:p14="http://schemas.microsoft.com/office/powerpoint/2010/main" val="1485033984"/>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only 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73" name="think-cell Slide" r:id="rId4" imgW="540" imgH="541" progId="TCLayout.ActiveDocument.1">
                  <p:embed/>
                </p:oleObj>
              </mc:Choice>
              <mc:Fallback>
                <p:oleObj name="think-cell Slide" r:id="rId4" imgW="540" imgH="54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itle 8"/>
          <p:cNvSpPr>
            <a:spLocks noGrp="1"/>
          </p:cNvSpPr>
          <p:nvPr>
            <p:ph type="title" hasCustomPrompt="1"/>
          </p:nvPr>
        </p:nvSpPr>
        <p:spPr bwMode="gray">
          <a:xfrm>
            <a:off x="792480" y="676656"/>
            <a:ext cx="10888896" cy="571500"/>
          </a:xfrm>
        </p:spPr>
        <p:txBody>
          <a:bodyPr wrap="square">
            <a:noAutofit/>
          </a:bodyPr>
          <a:lstStyle>
            <a:lvl1pPr>
              <a:defRPr baseline="0">
                <a:solidFill>
                  <a:srgbClr val="44546A"/>
                </a:solidFill>
              </a:defRPr>
            </a:lvl1pPr>
          </a:lstStyle>
          <a:p>
            <a:r>
              <a:rPr lang="en-US" dirty="0"/>
              <a:t>CLICK TO EDIT MASTER TITLE STYLE</a:t>
            </a:r>
          </a:p>
        </p:txBody>
      </p:sp>
      <p:sp>
        <p:nvSpPr>
          <p:cNvPr id="8" name="Text Placeholder 2"/>
          <p:cNvSpPr>
            <a:spLocks noGrp="1"/>
          </p:cNvSpPr>
          <p:nvPr>
            <p:ph type="body" idx="13"/>
          </p:nvPr>
        </p:nvSpPr>
        <p:spPr bwMode="gray">
          <a:xfrm>
            <a:off x="792480" y="1280160"/>
            <a:ext cx="10880429" cy="315118"/>
          </a:xfrm>
        </p:spPr>
        <p:txBody>
          <a:bodyPr wrap="square" tIns="0" bIns="0" anchor="t" anchorCtr="0"/>
          <a:lstStyle>
            <a:lvl1pPr marL="0" indent="0">
              <a:lnSpc>
                <a:spcPct val="85000"/>
              </a:lnSpc>
              <a:spcBef>
                <a:spcPts val="0"/>
              </a:spcBef>
              <a:buNone/>
              <a:defRPr sz="14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Box 17"/>
          <p:cNvSpPr txBox="1">
            <a:spLocks noChangeArrowheads="1"/>
          </p:cNvSpPr>
          <p:nvPr/>
        </p:nvSpPr>
        <p:spPr bwMode="gray">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3" name="Rectangle 12"/>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96600" y="91283"/>
            <a:ext cx="1189038" cy="594519"/>
          </a:xfrm>
          <a:prstGeom prst="rect">
            <a:avLst/>
          </a:prstGeom>
        </p:spPr>
      </p:pic>
    </p:spTree>
    <p:extLst>
      <p:ext uri="{BB962C8B-B14F-4D97-AF65-F5344CB8AC3E}">
        <p14:creationId xmlns:p14="http://schemas.microsoft.com/office/powerpoint/2010/main" val="427370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only 2">
    <p:bg>
      <p:bgPr>
        <a:solidFill>
          <a:srgbClr val="EFEFE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7" name="think-cell Slide" r:id="rId4" imgW="540" imgH="541" progId="TCLayout.ActiveDocument.1">
                  <p:embed/>
                </p:oleObj>
              </mc:Choice>
              <mc:Fallback>
                <p:oleObj name="think-cell Slide" r:id="rId4" imgW="540" imgH="54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Text Box 17"/>
          <p:cNvSpPr txBox="1">
            <a:spLocks noChangeArrowheads="1"/>
          </p:cNvSpPr>
          <p:nvPr/>
        </p:nvSpPr>
        <p:spPr bwMode="gray">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3" name="Rectangle 12"/>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815436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Dark Divder Slide ">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13321" name="think-cell Slide" r:id="rId5" imgW="540" imgH="541" progId="TCLayout.ActiveDocument.1">
                  <p:embed/>
                </p:oleObj>
              </mc:Choice>
              <mc:Fallback>
                <p:oleObj name="think-cell Slide" r:id="rId5" imgW="540" imgH="541" progId="TCLayout.ActiveDocument.1">
                  <p:embed/>
                  <p:pic>
                    <p:nvPicPr>
                      <p:cNvPr id="8" name="Object 7" hidden="1"/>
                      <p:cNvPicPr/>
                      <p:nvPr/>
                    </p:nvPicPr>
                    <p:blipFill>
                      <a:blip r:embed="rId6"/>
                      <a:stretch>
                        <a:fillRect/>
                      </a:stretch>
                    </p:blipFill>
                    <p:spPr>
                      <a:xfrm>
                        <a:off x="2119" y="1591"/>
                        <a:ext cx="2116" cy="1587"/>
                      </a:xfrm>
                      <a:prstGeom prst="rect">
                        <a:avLst/>
                      </a:prstGeom>
                    </p:spPr>
                  </p:pic>
                </p:oleObj>
              </mc:Fallback>
            </mc:AlternateContent>
          </a:graphicData>
        </a:graphic>
      </p:graphicFrame>
      <p:sp>
        <p:nvSpPr>
          <p:cNvPr id="2" name="Title 1"/>
          <p:cNvSpPr>
            <a:spLocks noGrp="1"/>
          </p:cNvSpPr>
          <p:nvPr>
            <p:ph type="title"/>
          </p:nvPr>
        </p:nvSpPr>
        <p:spPr bwMode="gray">
          <a:xfrm>
            <a:off x="2639271" y="3181946"/>
            <a:ext cx="9305080" cy="585216"/>
          </a:xfrm>
        </p:spPr>
        <p:txBody>
          <a:bodyPr wrap="square" anchor="t">
            <a:normAutofit/>
          </a:bodyPr>
          <a:lstStyle>
            <a:lvl1pPr algn="ctr">
              <a:defRPr sz="2800" b="0" cap="all"/>
            </a:lvl1pPr>
          </a:lstStyle>
          <a:p>
            <a:r>
              <a:rPr lang="en-US"/>
              <a:t>Click to edit Master title style</a:t>
            </a:r>
            <a:endParaRPr lang="en-US" dirty="0"/>
          </a:p>
        </p:txBody>
      </p:sp>
      <p:sp>
        <p:nvSpPr>
          <p:cNvPr id="4" name="Rectangle 3"/>
          <p:cNvSpPr/>
          <p:nvPr userDrawn="1"/>
        </p:nvSpPr>
        <p:spPr bwMode="invGray">
          <a:xfrm>
            <a:off x="7924800" y="0"/>
            <a:ext cx="3454400" cy="381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p:cNvPicPr>
            <a:picLocks noChangeAspect="1"/>
          </p:cNvPicPr>
          <p:nvPr userDrawn="1"/>
        </p:nvPicPr>
        <p:blipFill rotWithShape="1">
          <a:blip r:embed="rId7" cstate="print">
            <a:extLst>
              <a:ext uri="{28A0092B-C50C-407E-A947-70E740481C1C}">
                <a14:useLocalDpi xmlns:a14="http://schemas.microsoft.com/office/drawing/2010/main" val="0"/>
              </a:ext>
            </a:extLst>
          </a:blip>
          <a:srcRect l="63175" b="10909"/>
          <a:stretch/>
        </p:blipFill>
        <p:spPr>
          <a:xfrm>
            <a:off x="0" y="12700"/>
            <a:ext cx="3810000" cy="6845300"/>
          </a:xfrm>
          <a:prstGeom prst="rect">
            <a:avLst/>
          </a:prstGeom>
        </p:spPr>
      </p:pic>
    </p:spTree>
    <p:extLst>
      <p:ext uri="{BB962C8B-B14F-4D97-AF65-F5344CB8AC3E}">
        <p14:creationId xmlns:p14="http://schemas.microsoft.com/office/powerpoint/2010/main" val="2504093603"/>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Dark Final Slide">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45" name="think-cell Slide" r:id="rId5" imgW="540" imgH="541" progId="TCLayout.ActiveDocument.1">
                  <p:embed/>
                </p:oleObj>
              </mc:Choice>
              <mc:Fallback>
                <p:oleObj name="think-cell Slide" r:id="rId5" imgW="540" imgH="541"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1700711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2_Title only 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9" name="think-cell Slide" r:id="rId4" imgW="540" imgH="541" progId="TCLayout.ActiveDocument.1">
                  <p:embed/>
                </p:oleObj>
              </mc:Choice>
              <mc:Fallback>
                <p:oleObj name="think-cell Slide" r:id="rId4" imgW="540" imgH="54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itle 8"/>
          <p:cNvSpPr>
            <a:spLocks noGrp="1"/>
          </p:cNvSpPr>
          <p:nvPr>
            <p:ph type="title" hasCustomPrompt="1"/>
          </p:nvPr>
        </p:nvSpPr>
        <p:spPr>
          <a:xfrm>
            <a:off x="792480" y="676656"/>
            <a:ext cx="10888896" cy="571500"/>
          </a:xfrm>
        </p:spPr>
        <p:txBody>
          <a:bodyPr wrap="square">
            <a:noAutofit/>
          </a:bodyPr>
          <a:lstStyle>
            <a:lvl1pPr>
              <a:defRPr baseline="0">
                <a:solidFill>
                  <a:srgbClr val="44546A"/>
                </a:solidFill>
              </a:defRPr>
            </a:lvl1pPr>
          </a:lstStyle>
          <a:p>
            <a:r>
              <a:rPr lang="en-US" dirty="0"/>
              <a:t>CLICK TO EDIT MASTER TITLE STYLE</a:t>
            </a:r>
          </a:p>
        </p:txBody>
      </p:sp>
      <p:sp>
        <p:nvSpPr>
          <p:cNvPr id="8" name="Text Placeholder 2"/>
          <p:cNvSpPr>
            <a:spLocks noGrp="1"/>
          </p:cNvSpPr>
          <p:nvPr>
            <p:ph type="body" idx="13"/>
          </p:nvPr>
        </p:nvSpPr>
        <p:spPr>
          <a:xfrm>
            <a:off x="792480" y="1280160"/>
            <a:ext cx="10880429"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2"/>
          <p:cNvSpPr>
            <a:spLocks noGrp="1"/>
          </p:cNvSpPr>
          <p:nvPr>
            <p:ph type="body" idx="15"/>
          </p:nvPr>
        </p:nvSpPr>
        <p:spPr>
          <a:xfrm>
            <a:off x="792482" y="6373368"/>
            <a:ext cx="10887287"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Box 17"/>
          <p:cNvSpPr txBox="1">
            <a:spLocks noChangeArrowheads="1"/>
          </p:cNvSpPr>
          <p:nvPr/>
        </p:nvSpPr>
        <p:spPr bwMode="auto">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0" name="Rectangle 9"/>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96600" y="91283"/>
            <a:ext cx="1189038" cy="594519"/>
          </a:xfrm>
          <a:prstGeom prst="rect">
            <a:avLst/>
          </a:prstGeom>
        </p:spPr>
      </p:pic>
    </p:spTree>
    <p:extLst>
      <p:ext uri="{BB962C8B-B14F-4D97-AF65-F5344CB8AC3E}">
        <p14:creationId xmlns:p14="http://schemas.microsoft.com/office/powerpoint/2010/main" val="689602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Title Slide 2">
    <p:spTree>
      <p:nvGrpSpPr>
        <p:cNvPr id="1" name=""/>
        <p:cNvGrpSpPr/>
        <p:nvPr/>
      </p:nvGrpSpPr>
      <p:grpSpPr>
        <a:xfrm>
          <a:off x="0" y="0"/>
          <a:ext cx="0" cy="0"/>
          <a:chOff x="0" y="0"/>
          <a:chExt cx="0" cy="0"/>
        </a:xfrm>
      </p:grpSpPr>
      <p:sp>
        <p:nvSpPr>
          <p:cNvPr id="12" name="Text Placeholder 2"/>
          <p:cNvSpPr>
            <a:spLocks noGrp="1"/>
          </p:cNvSpPr>
          <p:nvPr>
            <p:ph type="body" idx="17"/>
          </p:nvPr>
        </p:nvSpPr>
        <p:spPr bwMode="gray">
          <a:xfrm>
            <a:off x="8058914" y="5998464"/>
            <a:ext cx="3854751" cy="697394"/>
          </a:xfrm>
        </p:spPr>
        <p:txBody>
          <a:bodyPr wrap="square" anchor="b" anchorCtr="0"/>
          <a:lstStyle>
            <a:lvl1pPr marL="0" indent="0" algn="r">
              <a:lnSpc>
                <a:spcPct val="100000"/>
              </a:lnSpc>
              <a:spcBef>
                <a:spcPts val="0"/>
              </a:spcBef>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ctrTitle" hasCustomPrompt="1"/>
          </p:nvPr>
        </p:nvSpPr>
        <p:spPr bwMode="gray">
          <a:xfrm>
            <a:off x="4368802" y="2835276"/>
            <a:ext cx="7556804" cy="1310218"/>
          </a:xfrm>
        </p:spPr>
        <p:txBody>
          <a:bodyPr wrap="square" tIns="0" bIns="0">
            <a:noAutofit/>
          </a:bodyPr>
          <a:lstStyle>
            <a:lvl1pPr algn="r">
              <a:lnSpc>
                <a:spcPct val="80000"/>
              </a:lnSpc>
              <a:tabLst>
                <a:tab pos="508000" algn="l"/>
              </a:tabLst>
              <a:defRPr sz="4500" b="0" cap="all" baseline="0">
                <a:solidFill>
                  <a:srgbClr val="44546A"/>
                </a:solidFill>
              </a:defRPr>
            </a:lvl1pPr>
          </a:lstStyle>
          <a:p>
            <a:r>
              <a:rPr lang="en-US" dirty="0"/>
              <a:t>CLICK TO EDIT MASTER TITLE STYLE</a:t>
            </a:r>
          </a:p>
        </p:txBody>
      </p:sp>
      <p:sp>
        <p:nvSpPr>
          <p:cNvPr id="3" name="Subtitle 2"/>
          <p:cNvSpPr>
            <a:spLocks noGrp="1"/>
          </p:cNvSpPr>
          <p:nvPr>
            <p:ph type="subTitle" idx="1" hasCustomPrompt="1"/>
          </p:nvPr>
        </p:nvSpPr>
        <p:spPr bwMode="gray">
          <a:xfrm>
            <a:off x="4368802" y="4154504"/>
            <a:ext cx="7556804" cy="569896"/>
          </a:xfrm>
        </p:spPr>
        <p:txBody>
          <a:bodyPr wrap="square" tIns="0" bIns="0"/>
          <a:lstStyle>
            <a:lvl1pPr marL="0" indent="0" algn="r">
              <a:lnSpc>
                <a:spcPct val="100000"/>
              </a:lnSpc>
              <a:buNone/>
              <a:defRPr sz="2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86800" y="1066800"/>
            <a:ext cx="3170238" cy="1585119"/>
          </a:xfrm>
          <a:prstGeom prst="rect">
            <a:avLst/>
          </a:prstGeom>
        </p:spPr>
      </p:pic>
    </p:spTree>
    <p:extLst>
      <p:ext uri="{BB962C8B-B14F-4D97-AF65-F5344CB8AC3E}">
        <p14:creationId xmlns:p14="http://schemas.microsoft.com/office/powerpoint/2010/main" val="2534627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Title Slide 2">
    <p:spTree>
      <p:nvGrpSpPr>
        <p:cNvPr id="1" name=""/>
        <p:cNvGrpSpPr/>
        <p:nvPr/>
      </p:nvGrpSpPr>
      <p:grpSpPr>
        <a:xfrm>
          <a:off x="0" y="0"/>
          <a:ext cx="0" cy="0"/>
          <a:chOff x="0" y="0"/>
          <a:chExt cx="0" cy="0"/>
        </a:xfrm>
      </p:grpSpPr>
      <p:sp>
        <p:nvSpPr>
          <p:cNvPr id="12" name="Text Placeholder 2"/>
          <p:cNvSpPr>
            <a:spLocks noGrp="1"/>
          </p:cNvSpPr>
          <p:nvPr>
            <p:ph type="body" idx="17"/>
          </p:nvPr>
        </p:nvSpPr>
        <p:spPr bwMode="gray">
          <a:xfrm>
            <a:off x="8058914" y="5998464"/>
            <a:ext cx="3854751" cy="697394"/>
          </a:xfrm>
        </p:spPr>
        <p:txBody>
          <a:bodyPr wrap="square" anchor="b" anchorCtr="0"/>
          <a:lstStyle>
            <a:lvl1pPr marL="0" indent="0" algn="r">
              <a:lnSpc>
                <a:spcPct val="100000"/>
              </a:lnSpc>
              <a:spcBef>
                <a:spcPts val="0"/>
              </a:spcBef>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ctrTitle" hasCustomPrompt="1"/>
          </p:nvPr>
        </p:nvSpPr>
        <p:spPr bwMode="gray">
          <a:xfrm>
            <a:off x="4368802" y="2835276"/>
            <a:ext cx="7556804" cy="1310218"/>
          </a:xfrm>
        </p:spPr>
        <p:txBody>
          <a:bodyPr wrap="square" tIns="0" bIns="0">
            <a:noAutofit/>
          </a:bodyPr>
          <a:lstStyle>
            <a:lvl1pPr algn="r">
              <a:lnSpc>
                <a:spcPct val="80000"/>
              </a:lnSpc>
              <a:tabLst>
                <a:tab pos="508000" algn="l"/>
              </a:tabLst>
              <a:defRPr sz="4500" b="0" cap="all" baseline="0">
                <a:solidFill>
                  <a:srgbClr val="44546A"/>
                </a:solidFill>
              </a:defRPr>
            </a:lvl1pPr>
          </a:lstStyle>
          <a:p>
            <a:r>
              <a:rPr lang="en-US" dirty="0"/>
              <a:t>CLICK TO EDIT MASTER TITLE STYLE</a:t>
            </a:r>
          </a:p>
        </p:txBody>
      </p:sp>
      <p:sp>
        <p:nvSpPr>
          <p:cNvPr id="3" name="Subtitle 2"/>
          <p:cNvSpPr>
            <a:spLocks noGrp="1"/>
          </p:cNvSpPr>
          <p:nvPr>
            <p:ph type="subTitle" idx="1" hasCustomPrompt="1"/>
          </p:nvPr>
        </p:nvSpPr>
        <p:spPr bwMode="gray">
          <a:xfrm>
            <a:off x="4368802" y="4154504"/>
            <a:ext cx="7556804" cy="569896"/>
          </a:xfrm>
        </p:spPr>
        <p:txBody>
          <a:bodyPr wrap="square" tIns="0" bIns="0"/>
          <a:lstStyle>
            <a:lvl1pPr marL="0" indent="0" algn="r">
              <a:lnSpc>
                <a:spcPct val="100000"/>
              </a:lnSpc>
              <a:buNone/>
              <a:defRPr sz="2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6600" y="91283"/>
            <a:ext cx="1189038" cy="594519"/>
          </a:xfrm>
          <a:prstGeom prst="rect">
            <a:avLst/>
          </a:prstGeom>
        </p:spPr>
      </p:pic>
    </p:spTree>
    <p:extLst>
      <p:ext uri="{BB962C8B-B14F-4D97-AF65-F5344CB8AC3E}">
        <p14:creationId xmlns:p14="http://schemas.microsoft.com/office/powerpoint/2010/main" val="2860751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Title only 3">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65"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itle 8"/>
          <p:cNvSpPr>
            <a:spLocks noGrp="1"/>
          </p:cNvSpPr>
          <p:nvPr>
            <p:ph type="title" hasCustomPrompt="1"/>
          </p:nvPr>
        </p:nvSpPr>
        <p:spPr>
          <a:xfrm>
            <a:off x="792480" y="676656"/>
            <a:ext cx="10888896" cy="571500"/>
          </a:xfrm>
        </p:spPr>
        <p:txBody>
          <a:bodyPr wrap="square">
            <a:noAutofit/>
          </a:bodyPr>
          <a:lstStyle>
            <a:lvl1pPr>
              <a:defRPr baseline="0">
                <a:solidFill>
                  <a:srgbClr val="44546A"/>
                </a:solidFill>
              </a:defRPr>
            </a:lvl1pPr>
          </a:lstStyle>
          <a:p>
            <a:r>
              <a:rPr lang="en-US" dirty="0"/>
              <a:t>CLICK TO EDIT MASTER TITLE STYLE</a:t>
            </a:r>
          </a:p>
        </p:txBody>
      </p:sp>
      <p:sp>
        <p:nvSpPr>
          <p:cNvPr id="8" name="Text Placeholder 2"/>
          <p:cNvSpPr>
            <a:spLocks noGrp="1"/>
          </p:cNvSpPr>
          <p:nvPr>
            <p:ph type="body" idx="13"/>
          </p:nvPr>
        </p:nvSpPr>
        <p:spPr>
          <a:xfrm>
            <a:off x="792480" y="1280160"/>
            <a:ext cx="10880429"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2"/>
          <p:cNvSpPr>
            <a:spLocks noGrp="1"/>
          </p:cNvSpPr>
          <p:nvPr>
            <p:ph type="body" idx="15"/>
          </p:nvPr>
        </p:nvSpPr>
        <p:spPr>
          <a:xfrm>
            <a:off x="792482" y="6373368"/>
            <a:ext cx="10887287"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Box 17"/>
          <p:cNvSpPr txBox="1">
            <a:spLocks noChangeArrowheads="1"/>
          </p:cNvSpPr>
          <p:nvPr/>
        </p:nvSpPr>
        <p:spPr bwMode="auto">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rgbClr val="009DD9"/>
                </a:solidFill>
              </a:rPr>
              <a:pPr algn="ctr" defTabSz="914400">
                <a:spcBef>
                  <a:spcPts val="0"/>
                </a:spcBef>
              </a:pPr>
              <a:t>‹#›</a:t>
            </a:fld>
            <a:endParaRPr lang="en-US" sz="900" b="0" dirty="0">
              <a:solidFill>
                <a:srgbClr val="009DD9"/>
              </a:solidFill>
            </a:endParaRPr>
          </a:p>
        </p:txBody>
      </p:sp>
      <p:sp>
        <p:nvSpPr>
          <p:cNvPr id="10" name="Rectangle 9"/>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96600" y="91283"/>
            <a:ext cx="1189038" cy="594519"/>
          </a:xfrm>
          <a:prstGeom prst="rect">
            <a:avLst/>
          </a:prstGeom>
        </p:spPr>
      </p:pic>
    </p:spTree>
    <p:extLst>
      <p:ext uri="{BB962C8B-B14F-4D97-AF65-F5344CB8AC3E}">
        <p14:creationId xmlns:p14="http://schemas.microsoft.com/office/powerpoint/2010/main" val="42332166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Dark Title Slide 2">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7" name="think-cell Slide" r:id="rId5" imgW="540" imgH="541" progId="TCLayout.ActiveDocument.1">
                  <p:embed/>
                </p:oleObj>
              </mc:Choice>
              <mc:Fallback>
                <p:oleObj name="think-cell Slide" r:id="rId5" imgW="540" imgH="541"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Subtitle 2"/>
          <p:cNvSpPr>
            <a:spLocks noGrp="1"/>
          </p:cNvSpPr>
          <p:nvPr>
            <p:ph type="subTitle" idx="1" hasCustomPrompt="1"/>
          </p:nvPr>
        </p:nvSpPr>
        <p:spPr>
          <a:xfrm>
            <a:off x="711916" y="4797429"/>
            <a:ext cx="7315200" cy="665162"/>
          </a:xfrm>
        </p:spPr>
        <p:txBody>
          <a:bodyPr wrap="square" tIns="0" bIns="0"/>
          <a:lstStyle>
            <a:lvl1pPr marL="0" indent="0" algn="l">
              <a:lnSpc>
                <a:spcPct val="100000"/>
              </a:lnSpc>
              <a:buNone/>
              <a:defRPr sz="20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Text Placeholder 2"/>
          <p:cNvSpPr>
            <a:spLocks noGrp="1"/>
          </p:cNvSpPr>
          <p:nvPr>
            <p:ph type="body" idx="17"/>
          </p:nvPr>
        </p:nvSpPr>
        <p:spPr>
          <a:xfrm>
            <a:off x="711918" y="5998464"/>
            <a:ext cx="3854751" cy="697394"/>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itle 1"/>
          <p:cNvSpPr>
            <a:spLocks noGrp="1"/>
          </p:cNvSpPr>
          <p:nvPr>
            <p:ph type="ctrTitle" hasCustomPrompt="1"/>
          </p:nvPr>
        </p:nvSpPr>
        <p:spPr>
          <a:xfrm>
            <a:off x="711200" y="3488801"/>
            <a:ext cx="7315917" cy="1310218"/>
          </a:xfrm>
        </p:spPr>
        <p:txBody>
          <a:bodyPr wrap="square" tIns="0" bIns="0">
            <a:noAutofit/>
          </a:bodyPr>
          <a:lstStyle>
            <a:lvl1pPr algn="l">
              <a:lnSpc>
                <a:spcPct val="80000"/>
              </a:lnSpc>
              <a:tabLst>
                <a:tab pos="508000" algn="l"/>
              </a:tabLst>
              <a:defRPr sz="4500" b="0" cap="all" baseline="0">
                <a:solidFill>
                  <a:srgbClr val="009DD9"/>
                </a:solidFill>
              </a:defRPr>
            </a:lvl1pPr>
          </a:lstStyle>
          <a:p>
            <a:r>
              <a:rPr lang="en-US" dirty="0"/>
              <a:t>CLICK TO EDIT MASTER TITLE STYLE</a:t>
            </a:r>
          </a:p>
        </p:txBody>
      </p:sp>
      <p:pic>
        <p:nvPicPr>
          <p:cNvPr id="10" name="Picture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94798" y="1284509"/>
            <a:ext cx="2710402" cy="1355201"/>
          </a:xfrm>
          <a:prstGeom prst="rect">
            <a:avLst/>
          </a:prstGeom>
        </p:spPr>
      </p:pic>
      <p:pic>
        <p:nvPicPr>
          <p:cNvPr id="11" name="Picture 10"/>
          <p:cNvPicPr>
            <a:picLocks noChangeAspect="1"/>
          </p:cNvPicPr>
          <p:nvPr userDrawn="1"/>
        </p:nvPicPr>
        <p:blipFill rotWithShape="1">
          <a:blip r:embed="rId8" cstate="print">
            <a:extLst>
              <a:ext uri="{28A0092B-C50C-407E-A947-70E740481C1C}">
                <a14:useLocalDpi xmlns:a14="http://schemas.microsoft.com/office/drawing/2010/main" val="0"/>
              </a:ext>
            </a:extLst>
          </a:blip>
          <a:srcRect l="66749" t="7621" b="6640"/>
          <a:stretch/>
        </p:blipFill>
        <p:spPr>
          <a:xfrm flipH="1">
            <a:off x="8610600" y="0"/>
            <a:ext cx="3581400" cy="6858000"/>
          </a:xfrm>
          <a:prstGeom prst="rect">
            <a:avLst/>
          </a:prstGeom>
        </p:spPr>
      </p:pic>
    </p:spTree>
    <p:extLst>
      <p:ext uri="{BB962C8B-B14F-4D97-AF65-F5344CB8AC3E}">
        <p14:creationId xmlns:p14="http://schemas.microsoft.com/office/powerpoint/2010/main" val="388253450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ark Title Slide 2">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73118318"/>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3081" name="think-cell Slide" r:id="rId5" imgW="540" imgH="541" progId="TCLayout.ActiveDocument.1">
                  <p:embed/>
                </p:oleObj>
              </mc:Choice>
              <mc:Fallback>
                <p:oleObj name="think-cell Slide" r:id="rId5" imgW="540" imgH="541" progId="TCLayout.ActiveDocument.1">
                  <p:embed/>
                  <p:pic>
                    <p:nvPicPr>
                      <p:cNvPr id="2" name="Object 1" hidden="1"/>
                      <p:cNvPicPr/>
                      <p:nvPr/>
                    </p:nvPicPr>
                    <p:blipFill>
                      <a:blip r:embed="rId6"/>
                      <a:stretch>
                        <a:fillRect/>
                      </a:stretch>
                    </p:blipFill>
                    <p:spPr>
                      <a:xfrm>
                        <a:off x="2119" y="1591"/>
                        <a:ext cx="2116" cy="1587"/>
                      </a:xfrm>
                      <a:prstGeom prst="rect">
                        <a:avLst/>
                      </a:prstGeom>
                    </p:spPr>
                  </p:pic>
                </p:oleObj>
              </mc:Fallback>
            </mc:AlternateContent>
          </a:graphicData>
        </a:graphic>
      </p:graphicFrame>
      <p:sp>
        <p:nvSpPr>
          <p:cNvPr id="8" name="Subtitle 2"/>
          <p:cNvSpPr>
            <a:spLocks noGrp="1"/>
          </p:cNvSpPr>
          <p:nvPr>
            <p:ph type="subTitle" idx="1" hasCustomPrompt="1"/>
          </p:nvPr>
        </p:nvSpPr>
        <p:spPr>
          <a:xfrm>
            <a:off x="711916" y="4797429"/>
            <a:ext cx="7315200" cy="665162"/>
          </a:xfrm>
        </p:spPr>
        <p:txBody>
          <a:bodyPr wrap="square" tIns="0" bIns="0"/>
          <a:lstStyle>
            <a:lvl1pPr marL="0" indent="0" algn="l">
              <a:lnSpc>
                <a:spcPct val="100000"/>
              </a:lnSpc>
              <a:buNone/>
              <a:defRPr sz="20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2"/>
          <p:cNvSpPr>
            <a:spLocks noGrp="1"/>
          </p:cNvSpPr>
          <p:nvPr>
            <p:ph type="body" idx="17"/>
          </p:nvPr>
        </p:nvSpPr>
        <p:spPr>
          <a:xfrm>
            <a:off x="711918" y="5998464"/>
            <a:ext cx="3854751" cy="697394"/>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1"/>
          <p:cNvSpPr>
            <a:spLocks noGrp="1"/>
          </p:cNvSpPr>
          <p:nvPr>
            <p:ph type="ctrTitle" hasCustomPrompt="1"/>
          </p:nvPr>
        </p:nvSpPr>
        <p:spPr>
          <a:xfrm>
            <a:off x="711200" y="3488801"/>
            <a:ext cx="7315917" cy="1310218"/>
          </a:xfrm>
        </p:spPr>
        <p:txBody>
          <a:bodyPr wrap="square" tIns="0" bIns="0">
            <a:noAutofit/>
          </a:bodyPr>
          <a:lstStyle>
            <a:lvl1pPr algn="l">
              <a:lnSpc>
                <a:spcPct val="80000"/>
              </a:lnSpc>
              <a:tabLst>
                <a:tab pos="508000" algn="l"/>
              </a:tabLst>
              <a:defRPr sz="4500" b="0" cap="all" baseline="0">
                <a:solidFill>
                  <a:srgbClr val="009DD9"/>
                </a:solidFill>
              </a:defRPr>
            </a:lvl1pPr>
          </a:lstStyle>
          <a:p>
            <a:r>
              <a:rPr lang="en-US" dirty="0"/>
              <a:t>CLICK TO EDIT MASTER TITLE STYLE</a:t>
            </a:r>
          </a:p>
        </p:txBody>
      </p:sp>
      <p:pic>
        <p:nvPicPr>
          <p:cNvPr id="11" name="Picture 10"/>
          <p:cNvPicPr>
            <a:picLocks noChangeAspect="1"/>
          </p:cNvPicPr>
          <p:nvPr userDrawn="1"/>
        </p:nvPicPr>
        <p:blipFill rotWithShape="1">
          <a:blip r:embed="rId7" cstate="print">
            <a:extLst>
              <a:ext uri="{28A0092B-C50C-407E-A947-70E740481C1C}">
                <a14:useLocalDpi xmlns:a14="http://schemas.microsoft.com/office/drawing/2010/main" val="0"/>
              </a:ext>
            </a:extLst>
          </a:blip>
          <a:srcRect l="68380" t="10444" b="26695"/>
          <a:stretch/>
        </p:blipFill>
        <p:spPr>
          <a:xfrm flipH="1">
            <a:off x="7546794" y="0"/>
            <a:ext cx="4645206" cy="6858000"/>
          </a:xfrm>
          <a:prstGeom prst="rect">
            <a:avLst/>
          </a:prstGeom>
        </p:spPr>
      </p:pic>
    </p:spTree>
    <p:extLst>
      <p:ext uri="{BB962C8B-B14F-4D97-AF65-F5344CB8AC3E}">
        <p14:creationId xmlns:p14="http://schemas.microsoft.com/office/powerpoint/2010/main" val="237703638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Dark Title Slide 2">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711916" y="4797429"/>
            <a:ext cx="7315200" cy="665162"/>
          </a:xfrm>
        </p:spPr>
        <p:txBody>
          <a:bodyPr wrap="square" tIns="0" bIns="0"/>
          <a:lstStyle>
            <a:lvl1pPr marL="0" indent="0" algn="l">
              <a:lnSpc>
                <a:spcPct val="100000"/>
              </a:lnSpc>
              <a:buNone/>
              <a:defRPr sz="20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2"/>
          <p:cNvSpPr>
            <a:spLocks noGrp="1"/>
          </p:cNvSpPr>
          <p:nvPr>
            <p:ph type="body" idx="17"/>
          </p:nvPr>
        </p:nvSpPr>
        <p:spPr>
          <a:xfrm>
            <a:off x="711918" y="5998464"/>
            <a:ext cx="3854751" cy="697394"/>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itle 1"/>
          <p:cNvSpPr>
            <a:spLocks noGrp="1"/>
          </p:cNvSpPr>
          <p:nvPr>
            <p:ph type="ctrTitle" hasCustomPrompt="1"/>
          </p:nvPr>
        </p:nvSpPr>
        <p:spPr>
          <a:xfrm>
            <a:off x="711200" y="3488801"/>
            <a:ext cx="7315917" cy="1310218"/>
          </a:xfrm>
        </p:spPr>
        <p:txBody>
          <a:bodyPr wrap="square" tIns="0" bIns="0">
            <a:noAutofit/>
          </a:bodyPr>
          <a:lstStyle>
            <a:lvl1pPr algn="l">
              <a:lnSpc>
                <a:spcPct val="80000"/>
              </a:lnSpc>
              <a:tabLst>
                <a:tab pos="508000" algn="l"/>
              </a:tabLst>
              <a:defRPr sz="4500" b="0" cap="all" baseline="0">
                <a:solidFill>
                  <a:srgbClr val="009DD9"/>
                </a:solidFill>
              </a:defRPr>
            </a:lvl1pPr>
          </a:lstStyle>
          <a:p>
            <a:r>
              <a:rPr lang="en-US" dirty="0"/>
              <a:t>CLICK TO EDIT MASTER TITLE STYLE</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66749" t="7621" b="6640"/>
          <a:stretch/>
        </p:blipFill>
        <p:spPr>
          <a:xfrm flipH="1">
            <a:off x="8610600" y="0"/>
            <a:ext cx="3581400" cy="6858000"/>
          </a:xfrm>
          <a:prstGeom prst="rect">
            <a:avLst/>
          </a:prstGeom>
        </p:spPr>
      </p:pic>
    </p:spTree>
    <p:extLst>
      <p:ext uri="{BB962C8B-B14F-4D97-AF65-F5344CB8AC3E}">
        <p14:creationId xmlns:p14="http://schemas.microsoft.com/office/powerpoint/2010/main" val="226006588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only 2">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8441" name="think-cell Slide" r:id="rId4" imgW="540" imgH="541" progId="TCLayout.ActiveDocument.1">
                  <p:embed/>
                </p:oleObj>
              </mc:Choice>
              <mc:Fallback>
                <p:oleObj name="think-cell Slide" r:id="rId4" imgW="540" imgH="541" progId="TCLayout.ActiveDocument.1">
                  <p:embed/>
                  <p:pic>
                    <p:nvPicPr>
                      <p:cNvPr id="3" name="Object 2"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9" name="Title 8"/>
          <p:cNvSpPr>
            <a:spLocks noGrp="1"/>
          </p:cNvSpPr>
          <p:nvPr>
            <p:ph type="title" hasCustomPrompt="1"/>
          </p:nvPr>
        </p:nvSpPr>
        <p:spPr>
          <a:xfrm>
            <a:off x="792480" y="676656"/>
            <a:ext cx="10888896" cy="571500"/>
          </a:xfrm>
        </p:spPr>
        <p:txBody>
          <a:bodyPr wrap="square">
            <a:noAutofit/>
          </a:bodyPr>
          <a:lstStyle>
            <a:lvl1pPr>
              <a:defRPr baseline="0">
                <a:solidFill>
                  <a:srgbClr val="44546A"/>
                </a:solidFill>
              </a:defRPr>
            </a:lvl1pPr>
          </a:lstStyle>
          <a:p>
            <a:r>
              <a:rPr lang="en-US" dirty="0"/>
              <a:t>CLICK TO EDIT MASTER TITLE STYLE</a:t>
            </a:r>
          </a:p>
        </p:txBody>
      </p:sp>
      <p:sp>
        <p:nvSpPr>
          <p:cNvPr id="8" name="Text Placeholder 2"/>
          <p:cNvSpPr>
            <a:spLocks noGrp="1"/>
          </p:cNvSpPr>
          <p:nvPr>
            <p:ph type="body" idx="13"/>
          </p:nvPr>
        </p:nvSpPr>
        <p:spPr>
          <a:xfrm>
            <a:off x="792480" y="1280160"/>
            <a:ext cx="10880429"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2"/>
          <p:cNvSpPr>
            <a:spLocks noGrp="1"/>
          </p:cNvSpPr>
          <p:nvPr>
            <p:ph type="body" idx="15"/>
          </p:nvPr>
        </p:nvSpPr>
        <p:spPr>
          <a:xfrm>
            <a:off x="792482" y="6373368"/>
            <a:ext cx="10887287"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Box 17"/>
          <p:cNvSpPr txBox="1">
            <a:spLocks noChangeArrowheads="1"/>
          </p:cNvSpPr>
          <p:nvPr/>
        </p:nvSpPr>
        <p:spPr bwMode="auto">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2" name="Rectangle 1"/>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96600" y="91283"/>
            <a:ext cx="1189038" cy="594519"/>
          </a:xfrm>
          <a:prstGeom prst="rect">
            <a:avLst/>
          </a:prstGeom>
        </p:spPr>
      </p:pic>
    </p:spTree>
    <p:extLst>
      <p:ext uri="{BB962C8B-B14F-4D97-AF65-F5344CB8AC3E}">
        <p14:creationId xmlns:p14="http://schemas.microsoft.com/office/powerpoint/2010/main" val="1059088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name="Title only 3">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65" name="think-cell Slide" r:id="rId4" imgW="540" imgH="541" progId="TCLayout.ActiveDocument.1">
                  <p:embed/>
                </p:oleObj>
              </mc:Choice>
              <mc:Fallback>
                <p:oleObj name="think-cell Slide" r:id="rId4" imgW="540" imgH="54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itle 8"/>
          <p:cNvSpPr>
            <a:spLocks noGrp="1"/>
          </p:cNvSpPr>
          <p:nvPr>
            <p:ph type="title" hasCustomPrompt="1"/>
          </p:nvPr>
        </p:nvSpPr>
        <p:spPr>
          <a:xfrm>
            <a:off x="792480" y="676656"/>
            <a:ext cx="10888896" cy="571500"/>
          </a:xfrm>
        </p:spPr>
        <p:txBody>
          <a:bodyPr wrap="square">
            <a:noAutofit/>
          </a:bodyPr>
          <a:lstStyle>
            <a:lvl1pPr>
              <a:defRPr baseline="0">
                <a:solidFill>
                  <a:srgbClr val="44546A"/>
                </a:solidFill>
              </a:defRPr>
            </a:lvl1pPr>
          </a:lstStyle>
          <a:p>
            <a:r>
              <a:rPr lang="en-US" dirty="0"/>
              <a:t>CLICK TO EDIT MASTER TITLE STYLE</a:t>
            </a:r>
          </a:p>
        </p:txBody>
      </p:sp>
      <p:sp>
        <p:nvSpPr>
          <p:cNvPr id="8" name="Text Placeholder 2"/>
          <p:cNvSpPr>
            <a:spLocks noGrp="1"/>
          </p:cNvSpPr>
          <p:nvPr>
            <p:ph type="body" idx="13"/>
          </p:nvPr>
        </p:nvSpPr>
        <p:spPr>
          <a:xfrm>
            <a:off x="792480" y="1280160"/>
            <a:ext cx="10880429"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2"/>
          <p:cNvSpPr>
            <a:spLocks noGrp="1"/>
          </p:cNvSpPr>
          <p:nvPr>
            <p:ph type="body" idx="15"/>
          </p:nvPr>
        </p:nvSpPr>
        <p:spPr>
          <a:xfrm>
            <a:off x="792482" y="6373368"/>
            <a:ext cx="10887287"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Box 17"/>
          <p:cNvSpPr txBox="1">
            <a:spLocks noChangeArrowheads="1"/>
          </p:cNvSpPr>
          <p:nvPr/>
        </p:nvSpPr>
        <p:spPr bwMode="auto">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0" name="Rectangle 9"/>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96600" y="91283"/>
            <a:ext cx="1189038" cy="594519"/>
          </a:xfrm>
          <a:prstGeom prst="rect">
            <a:avLst/>
          </a:prstGeom>
        </p:spPr>
      </p:pic>
    </p:spTree>
    <p:extLst>
      <p:ext uri="{BB962C8B-B14F-4D97-AF65-F5344CB8AC3E}">
        <p14:creationId xmlns:p14="http://schemas.microsoft.com/office/powerpoint/2010/main" val="1069236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1_Title Slide 2">
    <p:spTree>
      <p:nvGrpSpPr>
        <p:cNvPr id="1" name=""/>
        <p:cNvGrpSpPr/>
        <p:nvPr/>
      </p:nvGrpSpPr>
      <p:grpSpPr>
        <a:xfrm>
          <a:off x="0" y="0"/>
          <a:ext cx="0" cy="0"/>
          <a:chOff x="0" y="0"/>
          <a:chExt cx="0" cy="0"/>
        </a:xfrm>
      </p:grpSpPr>
      <p:sp>
        <p:nvSpPr>
          <p:cNvPr id="12" name="Text Placeholder 2"/>
          <p:cNvSpPr>
            <a:spLocks noGrp="1"/>
          </p:cNvSpPr>
          <p:nvPr>
            <p:ph type="body" idx="17"/>
          </p:nvPr>
        </p:nvSpPr>
        <p:spPr bwMode="gray">
          <a:xfrm>
            <a:off x="8058914" y="5998464"/>
            <a:ext cx="3854751" cy="697394"/>
          </a:xfrm>
        </p:spPr>
        <p:txBody>
          <a:bodyPr wrap="square" anchor="b" anchorCtr="0"/>
          <a:lstStyle>
            <a:lvl1pPr marL="0" indent="0" algn="r">
              <a:lnSpc>
                <a:spcPct val="100000"/>
              </a:lnSpc>
              <a:spcBef>
                <a:spcPts val="0"/>
              </a:spcBef>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ctrTitle" hasCustomPrompt="1"/>
          </p:nvPr>
        </p:nvSpPr>
        <p:spPr bwMode="gray">
          <a:xfrm>
            <a:off x="4368802" y="2835276"/>
            <a:ext cx="7556804" cy="1310218"/>
          </a:xfrm>
        </p:spPr>
        <p:txBody>
          <a:bodyPr wrap="square" tIns="0" bIns="0">
            <a:noAutofit/>
          </a:bodyPr>
          <a:lstStyle>
            <a:lvl1pPr algn="r">
              <a:lnSpc>
                <a:spcPct val="80000"/>
              </a:lnSpc>
              <a:tabLst>
                <a:tab pos="508000" algn="l"/>
              </a:tabLst>
              <a:defRPr sz="4500" b="0" cap="all" baseline="0">
                <a:solidFill>
                  <a:srgbClr val="44546A"/>
                </a:solidFill>
              </a:defRPr>
            </a:lvl1pPr>
          </a:lstStyle>
          <a:p>
            <a:r>
              <a:rPr lang="en-US" dirty="0"/>
              <a:t>CLICK TO EDIT MASTER TITLE STYLE</a:t>
            </a:r>
          </a:p>
        </p:txBody>
      </p:sp>
      <p:sp>
        <p:nvSpPr>
          <p:cNvPr id="3" name="Subtitle 2"/>
          <p:cNvSpPr>
            <a:spLocks noGrp="1"/>
          </p:cNvSpPr>
          <p:nvPr>
            <p:ph type="subTitle" idx="1" hasCustomPrompt="1"/>
          </p:nvPr>
        </p:nvSpPr>
        <p:spPr bwMode="gray">
          <a:xfrm>
            <a:off x="4368802" y="4154504"/>
            <a:ext cx="7556804" cy="569896"/>
          </a:xfrm>
        </p:spPr>
        <p:txBody>
          <a:bodyPr wrap="square" tIns="0" bIns="0"/>
          <a:lstStyle>
            <a:lvl1pPr marL="0" indent="0" algn="r">
              <a:lnSpc>
                <a:spcPct val="100000"/>
              </a:lnSpc>
              <a:buNone/>
              <a:defRPr sz="2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6600" y="91283"/>
            <a:ext cx="1189038" cy="594519"/>
          </a:xfrm>
          <a:prstGeom prst="rect">
            <a:avLst/>
          </a:prstGeom>
        </p:spPr>
      </p:pic>
    </p:spTree>
    <p:extLst>
      <p:ext uri="{BB962C8B-B14F-4D97-AF65-F5344CB8AC3E}">
        <p14:creationId xmlns:p14="http://schemas.microsoft.com/office/powerpoint/2010/main" val="217730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nly 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929803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5" name="think-cell Slide" r:id="rId4" imgW="540" imgH="541" progId="TCLayout.ActiveDocument.1">
                  <p:embed/>
                </p:oleObj>
              </mc:Choice>
              <mc:Fallback>
                <p:oleObj name="think-cell Slide" r:id="rId4" imgW="540" imgH="54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itle 8"/>
          <p:cNvSpPr>
            <a:spLocks noGrp="1"/>
          </p:cNvSpPr>
          <p:nvPr>
            <p:ph type="title" hasCustomPrompt="1"/>
          </p:nvPr>
        </p:nvSpPr>
        <p:spPr bwMode="gray">
          <a:xfrm>
            <a:off x="792480" y="676656"/>
            <a:ext cx="10888896" cy="571500"/>
          </a:xfrm>
        </p:spPr>
        <p:txBody>
          <a:bodyPr wrap="square">
            <a:noAutofit/>
          </a:bodyPr>
          <a:lstStyle>
            <a:lvl1pPr>
              <a:defRPr baseline="0">
                <a:solidFill>
                  <a:srgbClr val="44546A"/>
                </a:solidFill>
              </a:defRPr>
            </a:lvl1pPr>
          </a:lstStyle>
          <a:p>
            <a:r>
              <a:rPr lang="en-US" dirty="0"/>
              <a:t>CLICK TO EDIT MASTER TITLE STYLE</a:t>
            </a:r>
          </a:p>
        </p:txBody>
      </p:sp>
      <p:sp>
        <p:nvSpPr>
          <p:cNvPr id="8" name="Text Placeholder 2"/>
          <p:cNvSpPr>
            <a:spLocks noGrp="1"/>
          </p:cNvSpPr>
          <p:nvPr>
            <p:ph type="body" idx="13"/>
          </p:nvPr>
        </p:nvSpPr>
        <p:spPr bwMode="gray">
          <a:xfrm>
            <a:off x="792480" y="1280160"/>
            <a:ext cx="10880429" cy="315118"/>
          </a:xfrm>
        </p:spPr>
        <p:txBody>
          <a:bodyPr wrap="square" tIns="0" bIns="0" anchor="t" anchorCtr="0"/>
          <a:lstStyle>
            <a:lvl1pPr marL="0" indent="0">
              <a:lnSpc>
                <a:spcPct val="85000"/>
              </a:lnSpc>
              <a:spcBef>
                <a:spcPts val="0"/>
              </a:spcBef>
              <a:buNone/>
              <a:defRPr sz="14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Box 17"/>
          <p:cNvSpPr txBox="1">
            <a:spLocks noChangeArrowheads="1"/>
          </p:cNvSpPr>
          <p:nvPr/>
        </p:nvSpPr>
        <p:spPr bwMode="gray">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3" name="Rectangle 12"/>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96600" y="91283"/>
            <a:ext cx="1189038" cy="594519"/>
          </a:xfrm>
          <a:prstGeom prst="rect">
            <a:avLst/>
          </a:prstGeom>
        </p:spPr>
      </p:pic>
    </p:spTree>
    <p:extLst>
      <p:ext uri="{BB962C8B-B14F-4D97-AF65-F5344CB8AC3E}">
        <p14:creationId xmlns:p14="http://schemas.microsoft.com/office/powerpoint/2010/main" val="2952599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ark Divder Slide ">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3826326441"/>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5129" name="think-cell Slide" r:id="rId5" imgW="540" imgH="541" progId="TCLayout.ActiveDocument.1">
                  <p:embed/>
                </p:oleObj>
              </mc:Choice>
              <mc:Fallback>
                <p:oleObj name="think-cell Slide" r:id="rId5" imgW="540" imgH="541" progId="TCLayout.ActiveDocument.1">
                  <p:embed/>
                  <p:pic>
                    <p:nvPicPr>
                      <p:cNvPr id="8" name="Object 7" hidden="1"/>
                      <p:cNvPicPr/>
                      <p:nvPr/>
                    </p:nvPicPr>
                    <p:blipFill>
                      <a:blip r:embed="rId6"/>
                      <a:stretch>
                        <a:fillRect/>
                      </a:stretch>
                    </p:blipFill>
                    <p:spPr>
                      <a:xfrm>
                        <a:off x="2119" y="1591"/>
                        <a:ext cx="2116" cy="1587"/>
                      </a:xfrm>
                      <a:prstGeom prst="rect">
                        <a:avLst/>
                      </a:prstGeom>
                    </p:spPr>
                  </p:pic>
                </p:oleObj>
              </mc:Fallback>
            </mc:AlternateContent>
          </a:graphicData>
        </a:graphic>
      </p:graphicFrame>
      <p:sp>
        <p:nvSpPr>
          <p:cNvPr id="2" name="Title 1"/>
          <p:cNvSpPr>
            <a:spLocks noGrp="1"/>
          </p:cNvSpPr>
          <p:nvPr>
            <p:ph type="title"/>
          </p:nvPr>
        </p:nvSpPr>
        <p:spPr bwMode="gray">
          <a:xfrm>
            <a:off x="2639271" y="3181946"/>
            <a:ext cx="9305080" cy="585216"/>
          </a:xfrm>
        </p:spPr>
        <p:txBody>
          <a:bodyPr wrap="square" anchor="t">
            <a:normAutofit/>
          </a:bodyPr>
          <a:lstStyle>
            <a:lvl1pPr algn="ctr">
              <a:defRPr sz="2800" b="0" cap="all"/>
            </a:lvl1pPr>
          </a:lstStyle>
          <a:p>
            <a:r>
              <a:rPr lang="en-US"/>
              <a:t>Click to edit Master title style</a:t>
            </a:r>
            <a:endParaRPr lang="en-US" dirty="0"/>
          </a:p>
        </p:txBody>
      </p:sp>
      <p:sp>
        <p:nvSpPr>
          <p:cNvPr id="4" name="Rectangle 3"/>
          <p:cNvSpPr/>
          <p:nvPr userDrawn="1"/>
        </p:nvSpPr>
        <p:spPr bwMode="invGray">
          <a:xfrm>
            <a:off x="7924800" y="0"/>
            <a:ext cx="3454400" cy="381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pic>
        <p:nvPicPr>
          <p:cNvPr id="6" name="Picture 5"/>
          <p:cNvPicPr>
            <a:picLocks noChangeAspect="1"/>
          </p:cNvPicPr>
          <p:nvPr userDrawn="1"/>
        </p:nvPicPr>
        <p:blipFill rotWithShape="1">
          <a:blip r:embed="rId7" cstate="print">
            <a:extLst>
              <a:ext uri="{28A0092B-C50C-407E-A947-70E740481C1C}">
                <a14:useLocalDpi xmlns:a14="http://schemas.microsoft.com/office/drawing/2010/main" val="0"/>
              </a:ext>
            </a:extLst>
          </a:blip>
          <a:srcRect l="63175" b="10909"/>
          <a:stretch/>
        </p:blipFill>
        <p:spPr>
          <a:xfrm>
            <a:off x="0" y="12700"/>
            <a:ext cx="3810000" cy="6845300"/>
          </a:xfrm>
          <a:prstGeom prst="rect">
            <a:avLst/>
          </a:prstGeom>
        </p:spPr>
      </p:pic>
    </p:spTree>
    <p:extLst>
      <p:ext uri="{BB962C8B-B14F-4D97-AF65-F5344CB8AC3E}">
        <p14:creationId xmlns:p14="http://schemas.microsoft.com/office/powerpoint/2010/main" val="180023837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ark Final Slide">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5415038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53" name="think-cell Slide" r:id="rId5" imgW="540" imgH="541" progId="TCLayout.ActiveDocument.1">
                  <p:embed/>
                </p:oleObj>
              </mc:Choice>
              <mc:Fallback>
                <p:oleObj name="think-cell Slide" r:id="rId5" imgW="540" imgH="541"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28617899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2_Title only 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329455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7" name="think-cell Slide" r:id="rId4" imgW="540" imgH="541" progId="TCLayout.ActiveDocument.1">
                  <p:embed/>
                </p:oleObj>
              </mc:Choice>
              <mc:Fallback>
                <p:oleObj name="think-cell Slide" r:id="rId4" imgW="540" imgH="54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itle 8"/>
          <p:cNvSpPr>
            <a:spLocks noGrp="1"/>
          </p:cNvSpPr>
          <p:nvPr>
            <p:ph type="title" hasCustomPrompt="1"/>
          </p:nvPr>
        </p:nvSpPr>
        <p:spPr>
          <a:xfrm>
            <a:off x="792480" y="676656"/>
            <a:ext cx="10888896" cy="571500"/>
          </a:xfrm>
        </p:spPr>
        <p:txBody>
          <a:bodyPr wrap="square">
            <a:noAutofit/>
          </a:bodyPr>
          <a:lstStyle>
            <a:lvl1pPr>
              <a:defRPr baseline="0">
                <a:solidFill>
                  <a:srgbClr val="44546A"/>
                </a:solidFill>
              </a:defRPr>
            </a:lvl1pPr>
          </a:lstStyle>
          <a:p>
            <a:r>
              <a:rPr lang="en-US" dirty="0"/>
              <a:t>CLICK TO EDIT MASTER TITLE STYLE</a:t>
            </a:r>
          </a:p>
        </p:txBody>
      </p:sp>
      <p:sp>
        <p:nvSpPr>
          <p:cNvPr id="8" name="Text Placeholder 2"/>
          <p:cNvSpPr>
            <a:spLocks noGrp="1"/>
          </p:cNvSpPr>
          <p:nvPr>
            <p:ph type="body" idx="13"/>
          </p:nvPr>
        </p:nvSpPr>
        <p:spPr>
          <a:xfrm>
            <a:off x="792480" y="1280160"/>
            <a:ext cx="10880429"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2"/>
          <p:cNvSpPr>
            <a:spLocks noGrp="1"/>
          </p:cNvSpPr>
          <p:nvPr>
            <p:ph type="body" idx="15"/>
          </p:nvPr>
        </p:nvSpPr>
        <p:spPr>
          <a:xfrm>
            <a:off x="792482" y="6373368"/>
            <a:ext cx="10887287"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Box 17"/>
          <p:cNvSpPr txBox="1">
            <a:spLocks noChangeArrowheads="1"/>
          </p:cNvSpPr>
          <p:nvPr/>
        </p:nvSpPr>
        <p:spPr bwMode="auto">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0" name="Rectangle 9"/>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96600" y="91283"/>
            <a:ext cx="1189038" cy="594519"/>
          </a:xfrm>
          <a:prstGeom prst="rect">
            <a:avLst/>
          </a:prstGeom>
        </p:spPr>
      </p:pic>
    </p:spTree>
    <p:extLst>
      <p:ext uri="{BB962C8B-B14F-4D97-AF65-F5344CB8AC3E}">
        <p14:creationId xmlns:p14="http://schemas.microsoft.com/office/powerpoint/2010/main" val="3063606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Title Slide 2">
    <p:spTree>
      <p:nvGrpSpPr>
        <p:cNvPr id="1" name=""/>
        <p:cNvGrpSpPr/>
        <p:nvPr/>
      </p:nvGrpSpPr>
      <p:grpSpPr>
        <a:xfrm>
          <a:off x="0" y="0"/>
          <a:ext cx="0" cy="0"/>
          <a:chOff x="0" y="0"/>
          <a:chExt cx="0" cy="0"/>
        </a:xfrm>
      </p:grpSpPr>
      <p:sp>
        <p:nvSpPr>
          <p:cNvPr id="12" name="Text Placeholder 2"/>
          <p:cNvSpPr>
            <a:spLocks noGrp="1"/>
          </p:cNvSpPr>
          <p:nvPr>
            <p:ph type="body" idx="17"/>
          </p:nvPr>
        </p:nvSpPr>
        <p:spPr bwMode="gray">
          <a:xfrm>
            <a:off x="8058914" y="5998464"/>
            <a:ext cx="3854751" cy="697394"/>
          </a:xfrm>
        </p:spPr>
        <p:txBody>
          <a:bodyPr wrap="square" anchor="b" anchorCtr="0"/>
          <a:lstStyle>
            <a:lvl1pPr marL="0" indent="0" algn="r">
              <a:lnSpc>
                <a:spcPct val="100000"/>
              </a:lnSpc>
              <a:spcBef>
                <a:spcPts val="0"/>
              </a:spcBef>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ctrTitle" hasCustomPrompt="1"/>
          </p:nvPr>
        </p:nvSpPr>
        <p:spPr bwMode="gray">
          <a:xfrm>
            <a:off x="4368802" y="2835276"/>
            <a:ext cx="7556804" cy="1310218"/>
          </a:xfrm>
        </p:spPr>
        <p:txBody>
          <a:bodyPr wrap="square" tIns="0" bIns="0">
            <a:noAutofit/>
          </a:bodyPr>
          <a:lstStyle>
            <a:lvl1pPr algn="r">
              <a:lnSpc>
                <a:spcPct val="80000"/>
              </a:lnSpc>
              <a:tabLst>
                <a:tab pos="508000" algn="l"/>
              </a:tabLst>
              <a:defRPr sz="4500" b="0" cap="all" baseline="0">
                <a:solidFill>
                  <a:srgbClr val="44546A"/>
                </a:solidFill>
              </a:defRPr>
            </a:lvl1pPr>
          </a:lstStyle>
          <a:p>
            <a:r>
              <a:rPr lang="en-US" dirty="0"/>
              <a:t>CLICK TO EDIT MASTER TITLE STYLE</a:t>
            </a:r>
          </a:p>
        </p:txBody>
      </p:sp>
      <p:sp>
        <p:nvSpPr>
          <p:cNvPr id="3" name="Subtitle 2"/>
          <p:cNvSpPr>
            <a:spLocks noGrp="1"/>
          </p:cNvSpPr>
          <p:nvPr>
            <p:ph type="subTitle" idx="1" hasCustomPrompt="1"/>
          </p:nvPr>
        </p:nvSpPr>
        <p:spPr bwMode="gray">
          <a:xfrm>
            <a:off x="4368802" y="4154504"/>
            <a:ext cx="7556804" cy="569896"/>
          </a:xfrm>
        </p:spPr>
        <p:txBody>
          <a:bodyPr wrap="square" tIns="0" bIns="0"/>
          <a:lstStyle>
            <a:lvl1pPr marL="0" indent="0" algn="r">
              <a:lnSpc>
                <a:spcPct val="100000"/>
              </a:lnSpc>
              <a:buNone/>
              <a:defRPr sz="2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86800" y="1066800"/>
            <a:ext cx="3170238" cy="1585119"/>
          </a:xfrm>
          <a:prstGeom prst="rect">
            <a:avLst/>
          </a:prstGeom>
        </p:spPr>
      </p:pic>
    </p:spTree>
    <p:extLst>
      <p:ext uri="{BB962C8B-B14F-4D97-AF65-F5344CB8AC3E}">
        <p14:creationId xmlns:p14="http://schemas.microsoft.com/office/powerpoint/2010/main" val="3966169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_Title Slide 2">
    <p:spTree>
      <p:nvGrpSpPr>
        <p:cNvPr id="1" name=""/>
        <p:cNvGrpSpPr/>
        <p:nvPr/>
      </p:nvGrpSpPr>
      <p:grpSpPr>
        <a:xfrm>
          <a:off x="0" y="0"/>
          <a:ext cx="0" cy="0"/>
          <a:chOff x="0" y="0"/>
          <a:chExt cx="0" cy="0"/>
        </a:xfrm>
      </p:grpSpPr>
      <p:sp>
        <p:nvSpPr>
          <p:cNvPr id="12" name="Text Placeholder 2"/>
          <p:cNvSpPr>
            <a:spLocks noGrp="1"/>
          </p:cNvSpPr>
          <p:nvPr>
            <p:ph type="body" idx="17"/>
          </p:nvPr>
        </p:nvSpPr>
        <p:spPr bwMode="gray">
          <a:xfrm>
            <a:off x="8058914" y="5998464"/>
            <a:ext cx="3854751" cy="697394"/>
          </a:xfrm>
        </p:spPr>
        <p:txBody>
          <a:bodyPr wrap="square" anchor="b" anchorCtr="0"/>
          <a:lstStyle>
            <a:lvl1pPr marL="0" indent="0" algn="r">
              <a:lnSpc>
                <a:spcPct val="100000"/>
              </a:lnSpc>
              <a:spcBef>
                <a:spcPts val="0"/>
              </a:spcBef>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ctrTitle" hasCustomPrompt="1"/>
          </p:nvPr>
        </p:nvSpPr>
        <p:spPr bwMode="gray">
          <a:xfrm>
            <a:off x="4368802" y="2835276"/>
            <a:ext cx="7556804" cy="1310218"/>
          </a:xfrm>
        </p:spPr>
        <p:txBody>
          <a:bodyPr wrap="square" tIns="0" bIns="0">
            <a:noAutofit/>
          </a:bodyPr>
          <a:lstStyle>
            <a:lvl1pPr algn="r">
              <a:lnSpc>
                <a:spcPct val="80000"/>
              </a:lnSpc>
              <a:tabLst>
                <a:tab pos="508000" algn="l"/>
              </a:tabLst>
              <a:defRPr sz="4500" b="0" cap="all" baseline="0">
                <a:solidFill>
                  <a:srgbClr val="44546A"/>
                </a:solidFill>
              </a:defRPr>
            </a:lvl1pPr>
          </a:lstStyle>
          <a:p>
            <a:r>
              <a:rPr lang="en-US" dirty="0"/>
              <a:t>CLICK TO EDIT MASTER TITLE STYLE</a:t>
            </a:r>
          </a:p>
        </p:txBody>
      </p:sp>
      <p:sp>
        <p:nvSpPr>
          <p:cNvPr id="3" name="Subtitle 2"/>
          <p:cNvSpPr>
            <a:spLocks noGrp="1"/>
          </p:cNvSpPr>
          <p:nvPr>
            <p:ph type="subTitle" idx="1" hasCustomPrompt="1"/>
          </p:nvPr>
        </p:nvSpPr>
        <p:spPr bwMode="gray">
          <a:xfrm>
            <a:off x="4368802" y="4154504"/>
            <a:ext cx="7556804" cy="569896"/>
          </a:xfrm>
        </p:spPr>
        <p:txBody>
          <a:bodyPr wrap="square" tIns="0" bIns="0"/>
          <a:lstStyle>
            <a:lvl1pPr marL="0" indent="0" algn="r">
              <a:lnSpc>
                <a:spcPct val="100000"/>
              </a:lnSpc>
              <a:buNone/>
              <a:defRPr sz="2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6600" y="91283"/>
            <a:ext cx="1189038" cy="594519"/>
          </a:xfrm>
          <a:prstGeom prst="rect">
            <a:avLst/>
          </a:prstGeom>
        </p:spPr>
      </p:pic>
    </p:spTree>
    <p:extLst>
      <p:ext uri="{BB962C8B-B14F-4D97-AF65-F5344CB8AC3E}">
        <p14:creationId xmlns:p14="http://schemas.microsoft.com/office/powerpoint/2010/main" val="1199038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ark Title Slide 2">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9225" name="think-cell Slide" r:id="rId5" imgW="540" imgH="541" progId="TCLayout.ActiveDocument.1">
                  <p:embed/>
                </p:oleObj>
              </mc:Choice>
              <mc:Fallback>
                <p:oleObj name="think-cell Slide" r:id="rId5" imgW="540" imgH="541" progId="TCLayout.ActiveDocument.1">
                  <p:embed/>
                  <p:pic>
                    <p:nvPicPr>
                      <p:cNvPr id="2" name="Object 1" hidden="1"/>
                      <p:cNvPicPr/>
                      <p:nvPr/>
                    </p:nvPicPr>
                    <p:blipFill>
                      <a:blip r:embed="rId6"/>
                      <a:stretch>
                        <a:fillRect/>
                      </a:stretch>
                    </p:blipFill>
                    <p:spPr>
                      <a:xfrm>
                        <a:off x="2119" y="1591"/>
                        <a:ext cx="2116" cy="1587"/>
                      </a:xfrm>
                      <a:prstGeom prst="rect">
                        <a:avLst/>
                      </a:prstGeom>
                    </p:spPr>
                  </p:pic>
                </p:oleObj>
              </mc:Fallback>
            </mc:AlternateContent>
          </a:graphicData>
        </a:graphic>
      </p:graphicFrame>
      <p:sp>
        <p:nvSpPr>
          <p:cNvPr id="8" name="Subtitle 2"/>
          <p:cNvSpPr>
            <a:spLocks noGrp="1"/>
          </p:cNvSpPr>
          <p:nvPr>
            <p:ph type="subTitle" idx="1" hasCustomPrompt="1"/>
          </p:nvPr>
        </p:nvSpPr>
        <p:spPr>
          <a:xfrm>
            <a:off x="711916" y="4797429"/>
            <a:ext cx="7315200" cy="665162"/>
          </a:xfrm>
        </p:spPr>
        <p:txBody>
          <a:bodyPr wrap="square" tIns="0" bIns="0"/>
          <a:lstStyle>
            <a:lvl1pPr marL="0" indent="0" algn="l">
              <a:lnSpc>
                <a:spcPct val="100000"/>
              </a:lnSpc>
              <a:buNone/>
              <a:defRPr sz="20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2"/>
          <p:cNvSpPr>
            <a:spLocks noGrp="1"/>
          </p:cNvSpPr>
          <p:nvPr>
            <p:ph type="body" idx="17"/>
          </p:nvPr>
        </p:nvSpPr>
        <p:spPr>
          <a:xfrm>
            <a:off x="711918" y="5998464"/>
            <a:ext cx="3854751" cy="697394"/>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1"/>
          <p:cNvSpPr>
            <a:spLocks noGrp="1"/>
          </p:cNvSpPr>
          <p:nvPr>
            <p:ph type="ctrTitle" hasCustomPrompt="1"/>
          </p:nvPr>
        </p:nvSpPr>
        <p:spPr>
          <a:xfrm>
            <a:off x="711200" y="3488801"/>
            <a:ext cx="7315917" cy="1310218"/>
          </a:xfrm>
        </p:spPr>
        <p:txBody>
          <a:bodyPr wrap="square" tIns="0" bIns="0">
            <a:noAutofit/>
          </a:bodyPr>
          <a:lstStyle>
            <a:lvl1pPr algn="l">
              <a:lnSpc>
                <a:spcPct val="80000"/>
              </a:lnSpc>
              <a:tabLst>
                <a:tab pos="508000" algn="l"/>
              </a:tabLst>
              <a:defRPr sz="4500" b="0" cap="all" baseline="0">
                <a:solidFill>
                  <a:srgbClr val="009DD9"/>
                </a:solidFill>
              </a:defRPr>
            </a:lvl1pPr>
          </a:lstStyle>
          <a:p>
            <a:r>
              <a:rPr lang="en-US" dirty="0"/>
              <a:t>CLICK TO EDIT MASTER TITLE STYLE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94798" y="1284509"/>
            <a:ext cx="2710402" cy="1355201"/>
          </a:xfrm>
          <a:prstGeom prst="rect">
            <a:avLst/>
          </a:prstGeom>
        </p:spPr>
      </p:pic>
      <p:pic>
        <p:nvPicPr>
          <p:cNvPr id="13" name="Picture 12"/>
          <p:cNvPicPr>
            <a:picLocks noChangeAspect="1"/>
          </p:cNvPicPr>
          <p:nvPr userDrawn="1"/>
        </p:nvPicPr>
        <p:blipFill rotWithShape="1">
          <a:blip r:embed="rId8" cstate="print">
            <a:extLst>
              <a:ext uri="{28A0092B-C50C-407E-A947-70E740481C1C}">
                <a14:useLocalDpi xmlns:a14="http://schemas.microsoft.com/office/drawing/2010/main" val="0"/>
              </a:ext>
            </a:extLst>
          </a:blip>
          <a:srcRect l="68380" t="10444" b="26695"/>
          <a:stretch/>
        </p:blipFill>
        <p:spPr>
          <a:xfrm flipH="1">
            <a:off x="7546794" y="0"/>
            <a:ext cx="4645206" cy="6858000"/>
          </a:xfrm>
          <a:prstGeom prst="rect">
            <a:avLst/>
          </a:prstGeom>
        </p:spPr>
      </p:pic>
    </p:spTree>
    <p:extLst>
      <p:ext uri="{BB962C8B-B14F-4D97-AF65-F5344CB8AC3E}">
        <p14:creationId xmlns:p14="http://schemas.microsoft.com/office/powerpoint/2010/main" val="715620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ags" Target="../tags/tag9.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vmlDrawing" Target="../drawings/vmlDrawing8.v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5" Type="http://schemas.openxmlformats.org/officeDocument/2006/relationships/image" Target="../media/image1.emf"/><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oleObject" Target="../embeddings/oleObject8.bin"/></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slideLayout" Target="../slideLayouts/slideLayout21.xml"/><Relationship Id="rId7" Type="http://schemas.openxmlformats.org/officeDocument/2006/relationships/vmlDrawing" Target="../drawings/vmlDrawing17.v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image" Target="../media/image1.emf"/><Relationship Id="rId4" Type="http://schemas.openxmlformats.org/officeDocument/2006/relationships/slideLayout" Target="../slideLayouts/slideLayout22.xml"/><Relationship Id="rId9" Type="http://schemas.openxmlformats.org/officeDocument/2006/relationships/oleObject" Target="../embeddings/oleObject17.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1"/>
            </p:custDataLst>
            <p:extLst>
              <p:ext uri="{D42A27DB-BD31-4B8C-83A1-F6EECF244321}">
                <p14:modId xmlns:p14="http://schemas.microsoft.com/office/powerpoint/2010/main" val="1733365214"/>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1033" name="think-cell Slide" r:id="rId12" imgW="540" imgH="541" progId="TCLayout.ActiveDocument.1">
                  <p:embed/>
                </p:oleObj>
              </mc:Choice>
              <mc:Fallback>
                <p:oleObj name="think-cell Slide" r:id="rId12" imgW="540" imgH="541" progId="TCLayout.ActiveDocument.1">
                  <p:embed/>
                  <p:pic>
                    <p:nvPicPr>
                      <p:cNvPr id="4" name="Object 3" hidden="1"/>
                      <p:cNvPicPr/>
                      <p:nvPr/>
                    </p:nvPicPr>
                    <p:blipFill>
                      <a:blip r:embed="rId13"/>
                      <a:stretch>
                        <a:fillRect/>
                      </a:stretch>
                    </p:blipFill>
                    <p:spPr>
                      <a:xfrm>
                        <a:off x="2119" y="1591"/>
                        <a:ext cx="2116" cy="1587"/>
                      </a:xfrm>
                      <a:prstGeom prst="rect">
                        <a:avLst/>
                      </a:prstGeom>
                    </p:spPr>
                  </p:pic>
                </p:oleObj>
              </mc:Fallback>
            </mc:AlternateContent>
          </a:graphicData>
        </a:graphic>
      </p:graphicFrame>
      <p:sp>
        <p:nvSpPr>
          <p:cNvPr id="11" name="Rectangle 10"/>
          <p:cNvSpPr/>
          <p:nvPr/>
        </p:nvSpPr>
        <p:spPr bwMode="gray">
          <a:xfrm rot="16200000">
            <a:off x="-1051632" y="1091630"/>
            <a:ext cx="2382383" cy="184666"/>
          </a:xfrm>
          <a:prstGeom prst="rect">
            <a:avLst/>
          </a:prstGeom>
        </p:spPr>
        <p:txBody>
          <a:bodyPr wrap="none">
            <a:spAutoFit/>
          </a:bodyPr>
          <a:lstStyle/>
          <a:p>
            <a:pPr>
              <a:spcBef>
                <a:spcPct val="50000"/>
              </a:spcBef>
            </a:pPr>
            <a:r>
              <a:rPr lang="en-US" sz="600" dirty="0">
                <a:solidFill>
                  <a:srgbClr val="5F5F5F"/>
                </a:solidFill>
                <a:cs typeface="Calibri"/>
              </a:rPr>
              <a:t>Copyright ©2016  The Nielsen Company. Confidential and proprietary.</a:t>
            </a:r>
          </a:p>
        </p:txBody>
      </p:sp>
      <p:sp>
        <p:nvSpPr>
          <p:cNvPr id="2" name="Title Placeholder 1"/>
          <p:cNvSpPr>
            <a:spLocks noGrp="1"/>
          </p:cNvSpPr>
          <p:nvPr>
            <p:ph type="title"/>
          </p:nvPr>
        </p:nvSpPr>
        <p:spPr bwMode="gray">
          <a:xfrm>
            <a:off x="792482" y="152400"/>
            <a:ext cx="10887287" cy="1095756"/>
          </a:xfrm>
          <a:prstGeom prst="rect">
            <a:avLst/>
          </a:prstGeom>
        </p:spPr>
        <p:txBody>
          <a:bodyPr vert="horz" wrap="square" lIns="91440" tIns="0" rIns="91440" bIns="0" rtlCol="0" anchor="b" anchorCtr="0">
            <a:noAutofit/>
          </a:bodyPr>
          <a:lstStyle/>
          <a:p>
            <a:r>
              <a:rPr lang="en-US" dirty="0"/>
              <a:t>Click to edit Master title style</a:t>
            </a:r>
          </a:p>
        </p:txBody>
      </p:sp>
      <p:sp>
        <p:nvSpPr>
          <p:cNvPr id="3" name="Text Placeholder 2"/>
          <p:cNvSpPr>
            <a:spLocks noGrp="1"/>
          </p:cNvSpPr>
          <p:nvPr>
            <p:ph type="body" idx="1"/>
          </p:nvPr>
        </p:nvSpPr>
        <p:spPr bwMode="gray">
          <a:xfrm>
            <a:off x="792480" y="2020824"/>
            <a:ext cx="10887288" cy="407822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Box 17"/>
          <p:cNvSpPr txBox="1">
            <a:spLocks noChangeArrowheads="1"/>
          </p:cNvSpPr>
          <p:nvPr/>
        </p:nvSpPr>
        <p:spPr bwMode="gray">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0" name="Rectangle 9"/>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267272291"/>
      </p:ext>
    </p:extLst>
  </p:cSld>
  <p:clrMap bg1="lt1" tx1="dk1" bg2="lt2" tx2="dk2" accent1="accent1" accent2="accent2" accent3="accent3" accent4="accent4" accent5="accent5" accent6="accent6" hlink="hlink" folHlink="folHlink"/>
  <p:sldLayoutIdLst>
    <p:sldLayoutId id="2147483737" r:id="rId1"/>
    <p:sldLayoutId id="2147483744" r:id="rId2"/>
    <p:sldLayoutId id="2147483738" r:id="rId3"/>
    <p:sldLayoutId id="2147483739" r:id="rId4"/>
    <p:sldLayoutId id="2147483740" r:id="rId5"/>
    <p:sldLayoutId id="2147483741" r:id="rId6"/>
    <p:sldLayoutId id="2147483742" r:id="rId7"/>
    <p:sldLayoutId id="2147483745" r:id="rId8"/>
  </p:sldLayoutIdLst>
  <p:hf sldNum="0" hdr="0" ftr="0" dt="0"/>
  <p:txStyles>
    <p:title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p:titleStyle>
    <p:bodyStyle>
      <a:lvl1pPr marL="457200" indent="-457200" algn="l" defTabSz="457200" rtl="0" eaLnBrk="1" latinLnBrk="0" hangingPunct="1">
        <a:lnSpc>
          <a:spcPct val="100000"/>
        </a:lnSpc>
        <a:spcBef>
          <a:spcPts val="800"/>
        </a:spcBef>
        <a:buClr>
          <a:srgbClr val="5F5F5F"/>
        </a:buClr>
        <a:buFont typeface="Arial"/>
        <a:buChar char="•"/>
        <a:defRPr sz="1800" kern="1200" baseline="0">
          <a:solidFill>
            <a:srgbClr val="5F5F5F"/>
          </a:solidFill>
          <a:latin typeface="+mn-lt"/>
          <a:ea typeface="+mn-ea"/>
          <a:cs typeface="+mn-cs"/>
        </a:defRPr>
      </a:lvl1pPr>
      <a:lvl2pPr marL="908050" indent="-457200" algn="l" defTabSz="457200" rtl="0" eaLnBrk="1" latinLnBrk="0" hangingPunct="1">
        <a:lnSpc>
          <a:spcPct val="100000"/>
        </a:lnSpc>
        <a:spcBef>
          <a:spcPts val="800"/>
        </a:spcBef>
        <a:buClr>
          <a:srgbClr val="5F5F5F"/>
        </a:buClr>
        <a:buFont typeface="Arial" pitchFamily="34" charset="0"/>
        <a:buChar char="•"/>
        <a:defRPr sz="1600" kern="1200" baseline="0">
          <a:solidFill>
            <a:srgbClr val="5F5F5F"/>
          </a:solidFill>
          <a:latin typeface="+mn-lt"/>
          <a:ea typeface="+mn-ea"/>
          <a:cs typeface="+mn-cs"/>
        </a:defRPr>
      </a:lvl2pPr>
      <a:lvl3pPr marL="1371600" indent="-457200" algn="l" defTabSz="457200" rtl="0" eaLnBrk="1" latinLnBrk="0" hangingPunct="1">
        <a:lnSpc>
          <a:spcPct val="100000"/>
        </a:lnSpc>
        <a:spcBef>
          <a:spcPts val="700"/>
        </a:spcBef>
        <a:buClr>
          <a:srgbClr val="5F5F5F"/>
        </a:buClr>
        <a:buFont typeface="Arial"/>
        <a:buChar char="•"/>
        <a:defRPr sz="1400" kern="1200" baseline="0">
          <a:solidFill>
            <a:srgbClr val="5F5F5F"/>
          </a:solidFill>
          <a:latin typeface="+mn-lt"/>
          <a:ea typeface="+mn-ea"/>
          <a:cs typeface="+mn-cs"/>
        </a:defRPr>
      </a:lvl3pPr>
      <a:lvl4pPr marL="1825625" indent="-454025"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4pPr>
      <a:lvl5pPr marL="2286000" indent="-457200"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3"/>
            </p:custDataLs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8201" name="think-cell Slide" r:id="rId14" imgW="540" imgH="541" progId="TCLayout.ActiveDocument.1">
                  <p:embed/>
                </p:oleObj>
              </mc:Choice>
              <mc:Fallback>
                <p:oleObj name="think-cell Slide" r:id="rId14" imgW="540" imgH="541" progId="TCLayout.ActiveDocument.1">
                  <p:embed/>
                  <p:pic>
                    <p:nvPicPr>
                      <p:cNvPr id="4" name="Object 3" hidden="1"/>
                      <p:cNvPicPr/>
                      <p:nvPr/>
                    </p:nvPicPr>
                    <p:blipFill>
                      <a:blip r:embed="rId15"/>
                      <a:stretch>
                        <a:fillRect/>
                      </a:stretch>
                    </p:blipFill>
                    <p:spPr>
                      <a:xfrm>
                        <a:off x="2119" y="1591"/>
                        <a:ext cx="2116" cy="1587"/>
                      </a:xfrm>
                      <a:prstGeom prst="rect">
                        <a:avLst/>
                      </a:prstGeom>
                    </p:spPr>
                  </p:pic>
                </p:oleObj>
              </mc:Fallback>
            </mc:AlternateContent>
          </a:graphicData>
        </a:graphic>
      </p:graphicFrame>
      <p:sp>
        <p:nvSpPr>
          <p:cNvPr id="11" name="Rectangle 10"/>
          <p:cNvSpPr/>
          <p:nvPr/>
        </p:nvSpPr>
        <p:spPr bwMode="gray">
          <a:xfrm rot="16200000">
            <a:off x="-1051632" y="1091630"/>
            <a:ext cx="2382383" cy="184666"/>
          </a:xfrm>
          <a:prstGeom prst="rect">
            <a:avLst/>
          </a:prstGeom>
        </p:spPr>
        <p:txBody>
          <a:bodyPr wrap="none">
            <a:spAutoFit/>
          </a:bodyPr>
          <a:lstStyle/>
          <a:p>
            <a:pPr>
              <a:spcBef>
                <a:spcPct val="50000"/>
              </a:spcBef>
            </a:pPr>
            <a:r>
              <a:rPr lang="en-US" sz="600" dirty="0">
                <a:solidFill>
                  <a:srgbClr val="5F5F5F"/>
                </a:solidFill>
                <a:cs typeface="Calibri"/>
              </a:rPr>
              <a:t>Copyright ©2016  The Nielsen Company. Confidential and proprietary.</a:t>
            </a:r>
          </a:p>
        </p:txBody>
      </p:sp>
      <p:sp>
        <p:nvSpPr>
          <p:cNvPr id="2" name="Title Placeholder 1"/>
          <p:cNvSpPr>
            <a:spLocks noGrp="1"/>
          </p:cNvSpPr>
          <p:nvPr>
            <p:ph type="title"/>
          </p:nvPr>
        </p:nvSpPr>
        <p:spPr bwMode="gray">
          <a:xfrm>
            <a:off x="792482" y="152400"/>
            <a:ext cx="10887287" cy="1095756"/>
          </a:xfrm>
          <a:prstGeom prst="rect">
            <a:avLst/>
          </a:prstGeom>
        </p:spPr>
        <p:txBody>
          <a:bodyPr vert="horz" wrap="square" lIns="91440" tIns="0" rIns="91440" bIns="0" rtlCol="0" anchor="b" anchorCtr="0">
            <a:noAutofit/>
          </a:bodyPr>
          <a:lstStyle/>
          <a:p>
            <a:r>
              <a:rPr lang="en-US" dirty="0"/>
              <a:t>Click to edit Master title style</a:t>
            </a:r>
          </a:p>
        </p:txBody>
      </p:sp>
      <p:sp>
        <p:nvSpPr>
          <p:cNvPr id="3" name="Text Placeholder 2"/>
          <p:cNvSpPr>
            <a:spLocks noGrp="1"/>
          </p:cNvSpPr>
          <p:nvPr>
            <p:ph type="body" idx="1"/>
          </p:nvPr>
        </p:nvSpPr>
        <p:spPr bwMode="gray">
          <a:xfrm>
            <a:off x="792480" y="2020824"/>
            <a:ext cx="10887288" cy="407822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Box 17"/>
          <p:cNvSpPr txBox="1">
            <a:spLocks noChangeArrowheads="1"/>
          </p:cNvSpPr>
          <p:nvPr/>
        </p:nvSpPr>
        <p:spPr bwMode="gray">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0" name="Rectangle 9"/>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75495308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9" r:id="rId10"/>
  </p:sldLayoutIdLst>
  <p:hf sldNum="0" hdr="0" ftr="0" dt="0"/>
  <p:txStyles>
    <p:title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p:titleStyle>
    <p:bodyStyle>
      <a:lvl1pPr marL="457200" indent="-457200" algn="l" defTabSz="457200" rtl="0" eaLnBrk="1" latinLnBrk="0" hangingPunct="1">
        <a:lnSpc>
          <a:spcPct val="100000"/>
        </a:lnSpc>
        <a:spcBef>
          <a:spcPts val="800"/>
        </a:spcBef>
        <a:buClr>
          <a:srgbClr val="5F5F5F"/>
        </a:buClr>
        <a:buFont typeface="Arial"/>
        <a:buChar char="•"/>
        <a:defRPr sz="1800" kern="1200" baseline="0">
          <a:solidFill>
            <a:srgbClr val="5F5F5F"/>
          </a:solidFill>
          <a:latin typeface="+mn-lt"/>
          <a:ea typeface="+mn-ea"/>
          <a:cs typeface="+mn-cs"/>
        </a:defRPr>
      </a:lvl1pPr>
      <a:lvl2pPr marL="908050" indent="-457200" algn="l" defTabSz="457200" rtl="0" eaLnBrk="1" latinLnBrk="0" hangingPunct="1">
        <a:lnSpc>
          <a:spcPct val="100000"/>
        </a:lnSpc>
        <a:spcBef>
          <a:spcPts val="800"/>
        </a:spcBef>
        <a:buClr>
          <a:srgbClr val="5F5F5F"/>
        </a:buClr>
        <a:buFont typeface="Arial" pitchFamily="34" charset="0"/>
        <a:buChar char="•"/>
        <a:defRPr sz="1600" kern="1200" baseline="0">
          <a:solidFill>
            <a:srgbClr val="5F5F5F"/>
          </a:solidFill>
          <a:latin typeface="+mn-lt"/>
          <a:ea typeface="+mn-ea"/>
          <a:cs typeface="+mn-cs"/>
        </a:defRPr>
      </a:lvl2pPr>
      <a:lvl3pPr marL="1371600" indent="-457200" algn="l" defTabSz="457200" rtl="0" eaLnBrk="1" latinLnBrk="0" hangingPunct="1">
        <a:lnSpc>
          <a:spcPct val="100000"/>
        </a:lnSpc>
        <a:spcBef>
          <a:spcPts val="700"/>
        </a:spcBef>
        <a:buClr>
          <a:srgbClr val="5F5F5F"/>
        </a:buClr>
        <a:buFont typeface="Arial"/>
        <a:buChar char="•"/>
        <a:defRPr sz="1400" kern="1200" baseline="0">
          <a:solidFill>
            <a:srgbClr val="5F5F5F"/>
          </a:solidFill>
          <a:latin typeface="+mn-lt"/>
          <a:ea typeface="+mn-ea"/>
          <a:cs typeface="+mn-cs"/>
        </a:defRPr>
      </a:lvl3pPr>
      <a:lvl4pPr marL="1825625" indent="-454025"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4pPr>
      <a:lvl5pPr marL="2286000" indent="-457200"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8"/>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6393" name="think-cell Slide" r:id="rId9" imgW="540" imgH="541" progId="TCLayout.ActiveDocument.1">
                  <p:embed/>
                </p:oleObj>
              </mc:Choice>
              <mc:Fallback>
                <p:oleObj name="think-cell Slide" r:id="rId9" imgW="540" imgH="541" progId="TCLayout.ActiveDocument.1">
                  <p:embed/>
                  <p:pic>
                    <p:nvPicPr>
                      <p:cNvPr id="5" name="Object 4" hidden="1"/>
                      <p:cNvPicPr/>
                      <p:nvPr/>
                    </p:nvPicPr>
                    <p:blipFill>
                      <a:blip r:embed="rId10"/>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792482" y="676656"/>
            <a:ext cx="10887287" cy="571500"/>
          </a:xfrm>
          <a:prstGeom prst="rect">
            <a:avLst/>
          </a:prstGeom>
        </p:spPr>
        <p:txBody>
          <a:bodyPr vert="horz" wrap="square" lIns="91440" tIns="0" rIns="9144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792480" y="2020824"/>
            <a:ext cx="10887288" cy="407822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Box 17"/>
          <p:cNvSpPr txBox="1">
            <a:spLocks noChangeArrowheads="1"/>
          </p:cNvSpPr>
          <p:nvPr/>
        </p:nvSpPr>
        <p:spPr bwMode="auto">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9" name="Rectangle 8"/>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343471760"/>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Lst>
  <p:txStyles>
    <p:titleStyle>
      <a:lvl1pPr algn="l" defTabSz="457200" rtl="0" eaLnBrk="1" latinLnBrk="0" hangingPunct="1">
        <a:spcBef>
          <a:spcPct val="0"/>
        </a:spcBef>
        <a:buNone/>
        <a:defRPr sz="3000" kern="1200" cap="all" baseline="0">
          <a:solidFill>
            <a:srgbClr val="44546A"/>
          </a:solidFill>
          <a:latin typeface="+mj-lt"/>
          <a:ea typeface="+mj-ea"/>
          <a:cs typeface="+mj-cs"/>
        </a:defRPr>
      </a:lvl1pPr>
    </p:titleStyle>
    <p:bodyStyle>
      <a:lvl1pPr marL="457200" indent="-457200" algn="l" defTabSz="457200" rtl="0" eaLnBrk="1" latinLnBrk="0" hangingPunct="1">
        <a:lnSpc>
          <a:spcPct val="100000"/>
        </a:lnSpc>
        <a:spcBef>
          <a:spcPts val="800"/>
        </a:spcBef>
        <a:buClr>
          <a:srgbClr val="5F5F5F"/>
        </a:buClr>
        <a:buFont typeface="Arial"/>
        <a:buChar char="•"/>
        <a:defRPr sz="1800" kern="1200" baseline="0">
          <a:solidFill>
            <a:srgbClr val="5F5F5F"/>
          </a:solidFill>
          <a:latin typeface="+mn-lt"/>
          <a:ea typeface="+mn-ea"/>
          <a:cs typeface="+mn-cs"/>
        </a:defRPr>
      </a:lvl1pPr>
      <a:lvl2pPr marL="908050" indent="-457200" algn="l" defTabSz="457200" rtl="0" eaLnBrk="1" latinLnBrk="0" hangingPunct="1">
        <a:lnSpc>
          <a:spcPct val="100000"/>
        </a:lnSpc>
        <a:spcBef>
          <a:spcPts val="800"/>
        </a:spcBef>
        <a:buClr>
          <a:srgbClr val="5F5F5F"/>
        </a:buClr>
        <a:buFont typeface="Arial" pitchFamily="34" charset="0"/>
        <a:buChar char="•"/>
        <a:defRPr sz="1600" kern="1200" baseline="0">
          <a:solidFill>
            <a:srgbClr val="5F5F5F"/>
          </a:solidFill>
          <a:latin typeface="+mn-lt"/>
          <a:ea typeface="+mn-ea"/>
          <a:cs typeface="+mn-cs"/>
        </a:defRPr>
      </a:lvl2pPr>
      <a:lvl3pPr marL="1371600" indent="-457200" algn="l" defTabSz="457200" rtl="0" eaLnBrk="1" latinLnBrk="0" hangingPunct="1">
        <a:lnSpc>
          <a:spcPct val="100000"/>
        </a:lnSpc>
        <a:spcBef>
          <a:spcPts val="700"/>
        </a:spcBef>
        <a:buClr>
          <a:srgbClr val="5F5F5F"/>
        </a:buClr>
        <a:buFont typeface="Arial"/>
        <a:buChar char="•"/>
        <a:defRPr sz="1400" kern="1200" baseline="0">
          <a:solidFill>
            <a:srgbClr val="5F5F5F"/>
          </a:solidFill>
          <a:latin typeface="+mn-lt"/>
          <a:ea typeface="+mn-ea"/>
          <a:cs typeface="+mn-cs"/>
        </a:defRPr>
      </a:lvl3pPr>
      <a:lvl4pPr marL="1825625" indent="-454025"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4pPr>
      <a:lvl5pPr marL="2286000" indent="-457200"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2.xml"/><Relationship Id="rId7" Type="http://schemas.openxmlformats.org/officeDocument/2006/relationships/image" Target="../media/image10.png"/><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2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26.xml"/><Relationship Id="rId1" Type="http://schemas.openxmlformats.org/officeDocument/2006/relationships/vmlDrawing" Target="../drawings/vmlDrawing25.vml"/><Relationship Id="rId6" Type="http://schemas.openxmlformats.org/officeDocument/2006/relationships/chart" Target="../charts/chart12.xml"/><Relationship Id="rId5" Type="http://schemas.openxmlformats.org/officeDocument/2006/relationships/image" Target="../media/image1.emf"/><Relationship Id="rId4" Type="http://schemas.openxmlformats.org/officeDocument/2006/relationships/oleObject" Target="../embeddings/oleObject25.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27.xml"/><Relationship Id="rId1" Type="http://schemas.openxmlformats.org/officeDocument/2006/relationships/vmlDrawing" Target="../drawings/vmlDrawing26.vml"/><Relationship Id="rId6" Type="http://schemas.openxmlformats.org/officeDocument/2006/relationships/chart" Target="../charts/chart13.xml"/><Relationship Id="rId5" Type="http://schemas.openxmlformats.org/officeDocument/2006/relationships/image" Target="../media/image1.emf"/><Relationship Id="rId4" Type="http://schemas.openxmlformats.org/officeDocument/2006/relationships/oleObject" Target="../embeddings/oleObject26.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s/_rels/slide1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29.xml"/><Relationship Id="rId1" Type="http://schemas.openxmlformats.org/officeDocument/2006/relationships/vmlDrawing" Target="../drawings/vmlDrawing28.vml"/><Relationship Id="rId6" Type="http://schemas.openxmlformats.org/officeDocument/2006/relationships/chart" Target="../charts/chart15.xml"/><Relationship Id="rId5" Type="http://schemas.openxmlformats.org/officeDocument/2006/relationships/image" Target="../media/image1.emf"/><Relationship Id="rId4" Type="http://schemas.openxmlformats.org/officeDocument/2006/relationships/oleObject" Target="../embeddings/oleObject28.bin"/></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chart" Target="../charts/chart17.xml"/><Relationship Id="rId2" Type="http://schemas.openxmlformats.org/officeDocument/2006/relationships/tags" Target="../tags/tag30.xml"/><Relationship Id="rId1" Type="http://schemas.openxmlformats.org/officeDocument/2006/relationships/vmlDrawing" Target="../drawings/vmlDrawing29.vml"/><Relationship Id="rId6" Type="http://schemas.openxmlformats.org/officeDocument/2006/relationships/chart" Target="../charts/chart16.xml"/><Relationship Id="rId5" Type="http://schemas.openxmlformats.org/officeDocument/2006/relationships/image" Target="../media/image1.emf"/><Relationship Id="rId4" Type="http://schemas.openxmlformats.org/officeDocument/2006/relationships/oleObject" Target="../embeddings/oleObject29.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chart" Target="../charts/chart19.xml"/><Relationship Id="rId2" Type="http://schemas.openxmlformats.org/officeDocument/2006/relationships/tags" Target="../tags/tag31.xml"/><Relationship Id="rId1" Type="http://schemas.openxmlformats.org/officeDocument/2006/relationships/vmlDrawing" Target="../drawings/vmlDrawing30.vml"/><Relationship Id="rId6" Type="http://schemas.openxmlformats.org/officeDocument/2006/relationships/chart" Target="../charts/chart18.xml"/><Relationship Id="rId5" Type="http://schemas.openxmlformats.org/officeDocument/2006/relationships/image" Target="../media/image1.emf"/><Relationship Id="rId4" Type="http://schemas.openxmlformats.org/officeDocument/2006/relationships/oleObject" Target="../embeddings/oleObject30.bin"/></Relationships>
</file>

<file path=ppt/slides/_rels/slide1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32.xml"/><Relationship Id="rId1" Type="http://schemas.openxmlformats.org/officeDocument/2006/relationships/vmlDrawing" Target="../drawings/vmlDrawing31.vml"/><Relationship Id="rId6" Type="http://schemas.openxmlformats.org/officeDocument/2006/relationships/chart" Target="../charts/chart21.xml"/><Relationship Id="rId5" Type="http://schemas.openxmlformats.org/officeDocument/2006/relationships/image" Target="../media/image1.emf"/><Relationship Id="rId4" Type="http://schemas.openxmlformats.org/officeDocument/2006/relationships/oleObject" Target="../embeddings/oleObject31.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33.xml"/><Relationship Id="rId1" Type="http://schemas.openxmlformats.org/officeDocument/2006/relationships/vmlDrawing" Target="../drawings/vmlDrawing32.vml"/><Relationship Id="rId6" Type="http://schemas.openxmlformats.org/officeDocument/2006/relationships/chart" Target="../charts/chart22.xml"/><Relationship Id="rId5" Type="http://schemas.openxmlformats.org/officeDocument/2006/relationships/image" Target="../media/image1.emf"/><Relationship Id="rId4" Type="http://schemas.openxmlformats.org/officeDocument/2006/relationships/oleObject" Target="../embeddings/oleObject32.bin"/></Relationships>
</file>

<file path=ppt/slides/_rels/slide2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s/_rels/slide2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8" Type="http://schemas.openxmlformats.org/officeDocument/2006/relationships/chart" Target="../charts/chart30.xml"/><Relationship Id="rId3" Type="http://schemas.openxmlformats.org/officeDocument/2006/relationships/slideLayout" Target="../slideLayouts/slideLayout22.xml"/><Relationship Id="rId7" Type="http://schemas.openxmlformats.org/officeDocument/2006/relationships/chart" Target="../charts/chart29.xml"/><Relationship Id="rId2" Type="http://schemas.openxmlformats.org/officeDocument/2006/relationships/tags" Target="../tags/tag35.xml"/><Relationship Id="rId1" Type="http://schemas.openxmlformats.org/officeDocument/2006/relationships/vmlDrawing" Target="../drawings/vmlDrawing34.vml"/><Relationship Id="rId6" Type="http://schemas.openxmlformats.org/officeDocument/2006/relationships/chart" Target="../charts/chart28.xml"/><Relationship Id="rId5" Type="http://schemas.openxmlformats.org/officeDocument/2006/relationships/image" Target="../media/image1.emf"/><Relationship Id="rId4" Type="http://schemas.openxmlformats.org/officeDocument/2006/relationships/oleObject" Target="../embeddings/oleObject34.bin"/></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22.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36.xml"/><Relationship Id="rId1" Type="http://schemas.openxmlformats.org/officeDocument/2006/relationships/vmlDrawing" Target="../drawings/vmlDrawing35.vml"/><Relationship Id="rId6" Type="http://schemas.openxmlformats.org/officeDocument/2006/relationships/chart" Target="../charts/chart35.xml"/><Relationship Id="rId5" Type="http://schemas.openxmlformats.org/officeDocument/2006/relationships/image" Target="../media/image1.emf"/><Relationship Id="rId4" Type="http://schemas.openxmlformats.org/officeDocument/2006/relationships/oleObject" Target="../embeddings/oleObject35.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37.xml"/><Relationship Id="rId1" Type="http://schemas.openxmlformats.org/officeDocument/2006/relationships/vmlDrawing" Target="../drawings/vmlDrawing36.vml"/><Relationship Id="rId6" Type="http://schemas.openxmlformats.org/officeDocument/2006/relationships/chart" Target="../charts/chart36.xml"/><Relationship Id="rId5" Type="http://schemas.openxmlformats.org/officeDocument/2006/relationships/image" Target="../media/image1.emf"/><Relationship Id="rId4" Type="http://schemas.openxmlformats.org/officeDocument/2006/relationships/oleObject" Target="../embeddings/oleObject36.bin"/></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38.xml"/><Relationship Id="rId1" Type="http://schemas.openxmlformats.org/officeDocument/2006/relationships/vmlDrawing" Target="../drawings/vmlDrawing37.vml"/><Relationship Id="rId6" Type="http://schemas.openxmlformats.org/officeDocument/2006/relationships/image" Target="../media/image1.emf"/><Relationship Id="rId5" Type="http://schemas.openxmlformats.org/officeDocument/2006/relationships/oleObject" Target="../embeddings/oleObject37.bin"/><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chart" Target="../charts/chart39.xml"/><Relationship Id="rId2" Type="http://schemas.openxmlformats.org/officeDocument/2006/relationships/tags" Target="../tags/tag39.xml"/><Relationship Id="rId1" Type="http://schemas.openxmlformats.org/officeDocument/2006/relationships/vmlDrawing" Target="../drawings/vmlDrawing38.vml"/><Relationship Id="rId6" Type="http://schemas.openxmlformats.org/officeDocument/2006/relationships/chart" Target="../charts/chart38.xml"/><Relationship Id="rId5" Type="http://schemas.openxmlformats.org/officeDocument/2006/relationships/image" Target="../media/image1.emf"/><Relationship Id="rId4" Type="http://schemas.openxmlformats.org/officeDocument/2006/relationships/oleObject" Target="../embeddings/oleObject38.bin"/></Relationships>
</file>

<file path=ppt/slides/_rels/slide33.xml.rels><?xml version="1.0" encoding="UTF-8" standalone="yes"?>
<Relationships xmlns="http://schemas.openxmlformats.org/package/2006/relationships"><Relationship Id="rId8" Type="http://schemas.openxmlformats.org/officeDocument/2006/relationships/chart" Target="../charts/chart42.xml"/><Relationship Id="rId3" Type="http://schemas.openxmlformats.org/officeDocument/2006/relationships/slideLayout" Target="../slideLayouts/slideLayout22.xml"/><Relationship Id="rId7" Type="http://schemas.openxmlformats.org/officeDocument/2006/relationships/chart" Target="../charts/chart41.xml"/><Relationship Id="rId2" Type="http://schemas.openxmlformats.org/officeDocument/2006/relationships/tags" Target="../tags/tag40.xml"/><Relationship Id="rId1" Type="http://schemas.openxmlformats.org/officeDocument/2006/relationships/vmlDrawing" Target="../drawings/vmlDrawing39.vml"/><Relationship Id="rId6" Type="http://schemas.openxmlformats.org/officeDocument/2006/relationships/chart" Target="../charts/chart40.xml"/><Relationship Id="rId5" Type="http://schemas.openxmlformats.org/officeDocument/2006/relationships/image" Target="../media/image1.emf"/><Relationship Id="rId4" Type="http://schemas.openxmlformats.org/officeDocument/2006/relationships/oleObject" Target="../embeddings/oleObject39.bin"/></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41.xml"/><Relationship Id="rId1" Type="http://schemas.openxmlformats.org/officeDocument/2006/relationships/vmlDrawing" Target="../drawings/vmlDrawing40.vml"/><Relationship Id="rId6" Type="http://schemas.openxmlformats.org/officeDocument/2006/relationships/chart" Target="../charts/chart43.xml"/><Relationship Id="rId5" Type="http://schemas.openxmlformats.org/officeDocument/2006/relationships/image" Target="../media/image1.emf"/><Relationship Id="rId4" Type="http://schemas.openxmlformats.org/officeDocument/2006/relationships/oleObject" Target="../embeddings/oleObject40.bin"/></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42.xml"/><Relationship Id="rId1" Type="http://schemas.openxmlformats.org/officeDocument/2006/relationships/vmlDrawing" Target="../drawings/vmlDrawing41.vml"/><Relationship Id="rId6" Type="http://schemas.openxmlformats.org/officeDocument/2006/relationships/chart" Target="../charts/chart44.xml"/><Relationship Id="rId5" Type="http://schemas.openxmlformats.org/officeDocument/2006/relationships/image" Target="../media/image1.emf"/><Relationship Id="rId4" Type="http://schemas.openxmlformats.org/officeDocument/2006/relationships/oleObject" Target="../embeddings/oleObject41.bin"/></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42.bin"/></Relationships>
</file>

<file path=ppt/slides/_rels/slide37.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4.xml"/><Relationship Id="rId1" Type="http://schemas.openxmlformats.org/officeDocument/2006/relationships/vmlDrawing" Target="../drawings/vmlDrawing43.vml"/><Relationship Id="rId5" Type="http://schemas.openxmlformats.org/officeDocument/2006/relationships/image" Target="../media/image1.emf"/><Relationship Id="rId4" Type="http://schemas.openxmlformats.org/officeDocument/2006/relationships/oleObject" Target="../embeddings/oleObject43.bin"/></Relationships>
</file>

<file path=ppt/slides/_rels/slide47.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2.xml"/><Relationship Id="rId4" Type="http://schemas.openxmlformats.org/officeDocument/2006/relationships/chart" Target="../charts/char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5.xml"/><Relationship Id="rId1" Type="http://schemas.openxmlformats.org/officeDocument/2006/relationships/vmlDrawing" Target="../drawings/vmlDrawing44.vml"/><Relationship Id="rId5" Type="http://schemas.openxmlformats.org/officeDocument/2006/relationships/image" Target="../media/image1.emf"/><Relationship Id="rId4" Type="http://schemas.openxmlformats.org/officeDocument/2006/relationships/oleObject" Target="../embeddings/oleObject44.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chart" Target="../charts/chart7.xml"/><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chart" Target="../charts/chart6.xml"/><Relationship Id="rId5" Type="http://schemas.openxmlformats.org/officeDocument/2006/relationships/image" Target="../media/image1.emf"/><Relationship Id="rId4" Type="http://schemas.openxmlformats.org/officeDocument/2006/relationships/oleObject" Target="../embeddings/oleObject24.bin"/></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EFEFEF"/>
        </a:solidFill>
        <a:effectLst/>
      </p:bgPr>
    </p:bg>
    <p:spTree>
      <p:nvGrpSpPr>
        <p:cNvPr id="1" name=""/>
        <p:cNvGrpSpPr/>
        <p:nvPr/>
      </p:nvGrpSpPr>
      <p:grpSpPr>
        <a:xfrm>
          <a:off x="0" y="0"/>
          <a:ext cx="0" cy="0"/>
          <a:chOff x="0" y="0"/>
          <a:chExt cx="0" cy="0"/>
        </a:xfrm>
      </p:grpSpPr>
      <p:sp>
        <p:nvSpPr>
          <p:cNvPr id="2" name="Rectangle 1"/>
          <p:cNvSpPr/>
          <p:nvPr/>
        </p:nvSpPr>
        <p:spPr>
          <a:xfrm>
            <a:off x="3429000" y="0"/>
            <a:ext cx="533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9" name="think-cell Slide" r:id="rId4" imgW="540" imgH="541" progId="TCLayout.ActiveDocument.1">
                  <p:embed/>
                </p:oleObj>
              </mc:Choice>
              <mc:Fallback>
                <p:oleObj name="think-cell Slide" r:id="rId4" imgW="540" imgH="541"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0" y="815787"/>
            <a:ext cx="4648200" cy="2460813"/>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48400" y="5281802"/>
            <a:ext cx="1975499" cy="693400"/>
          </a:xfrm>
          <a:prstGeom prst="rect">
            <a:avLst/>
          </a:prstGeom>
        </p:spPr>
      </p:pic>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11777" y="5029200"/>
            <a:ext cx="1887844" cy="943921"/>
          </a:xfrm>
          <a:prstGeom prst="rect">
            <a:avLst/>
          </a:prstGeom>
        </p:spPr>
      </p:pic>
      <p:sp>
        <p:nvSpPr>
          <p:cNvPr id="9" name="Rectangle 8"/>
          <p:cNvSpPr/>
          <p:nvPr/>
        </p:nvSpPr>
        <p:spPr>
          <a:xfrm>
            <a:off x="3429000" y="6457890"/>
            <a:ext cx="5334000" cy="40011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40" tIns="91440" rIns="91440" bIns="91440" rtlCol="0" anchor="ctr">
            <a:spAutoFit/>
          </a:bodyPr>
          <a:lstStyle/>
          <a:p>
            <a:pPr algn="ctr"/>
            <a:r>
              <a:rPr lang="en-US" sz="1400" b="1" dirty="0">
                <a:solidFill>
                  <a:srgbClr val="FFFFFF"/>
                </a:solidFill>
                <a:latin typeface="Segoe UI" panose="020B0502040204020203" pitchFamily="34" charset="0"/>
                <a:cs typeface="Segoe UI" panose="020B0502040204020203" pitchFamily="34" charset="0"/>
              </a:rPr>
              <a:t>Field Date:  </a:t>
            </a:r>
            <a:r>
              <a:rPr lang="en-US" sz="1400" dirty="0">
                <a:solidFill>
                  <a:srgbClr val="FFFFFF"/>
                </a:solidFill>
                <a:latin typeface="Segoe UI" panose="020B0502040204020203" pitchFamily="34" charset="0"/>
                <a:cs typeface="Segoe UI" panose="020B0502040204020203" pitchFamily="34" charset="0"/>
              </a:rPr>
              <a:t>April 14-17, 2017</a:t>
            </a:r>
          </a:p>
        </p:txBody>
      </p:sp>
    </p:spTree>
    <p:extLst>
      <p:ext uri="{BB962C8B-B14F-4D97-AF65-F5344CB8AC3E}">
        <p14:creationId xmlns:p14="http://schemas.microsoft.com/office/powerpoint/2010/main" val="1419759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Voters are split on whether president trump is a </a:t>
            </a:r>
            <a:br>
              <a:rPr lang="en-US" dirty="0"/>
            </a:br>
            <a:r>
              <a:rPr lang="en-US" dirty="0"/>
              <a:t>stronger or weaker leader than president </a:t>
            </a:r>
            <a:r>
              <a:rPr lang="en-US" dirty="0" err="1"/>
              <a:t>obama</a:t>
            </a:r>
            <a:endParaRPr lang="en-US" dirty="0"/>
          </a:p>
        </p:txBody>
      </p:sp>
      <p:sp>
        <p:nvSpPr>
          <p:cNvPr id="3" name="Text Placeholder 2"/>
          <p:cNvSpPr>
            <a:spLocks noGrp="1"/>
          </p:cNvSpPr>
          <p:nvPr>
            <p:ph type="body" idx="13"/>
          </p:nvPr>
        </p:nvSpPr>
        <p:spPr/>
        <p:txBody>
          <a:bodyPr/>
          <a:lstStyle/>
          <a:p>
            <a:r>
              <a:rPr lang="en-US" dirty="0"/>
              <a:t>Men see Trump as stronger leader.</a:t>
            </a:r>
          </a:p>
        </p:txBody>
      </p:sp>
      <p:sp>
        <p:nvSpPr>
          <p:cNvPr id="4" name="Text Placeholder 3"/>
          <p:cNvSpPr>
            <a:spLocks noGrp="1"/>
          </p:cNvSpPr>
          <p:nvPr>
            <p:ph type="body" idx="15"/>
          </p:nvPr>
        </p:nvSpPr>
        <p:spPr/>
        <p:txBody>
          <a:bodyPr/>
          <a:lstStyle/>
          <a:p>
            <a:r>
              <a:rPr lang="en-US" u="sng" dirty="0">
                <a:solidFill>
                  <a:schemeClr val="tx2"/>
                </a:solidFill>
                <a:ea typeface="MS Mincho" panose="02020609040205080304" pitchFamily="49" charset="-128"/>
              </a:rPr>
              <a:t>BASE: Registered Voters (n=2027)</a:t>
            </a:r>
            <a:endParaRPr lang="en-US" b="1" dirty="0">
              <a:solidFill>
                <a:schemeClr val="tx2"/>
              </a:solidFill>
              <a:ea typeface="MS Mincho" panose="02020609040205080304" pitchFamily="49" charset="-128"/>
            </a:endParaRPr>
          </a:p>
          <a:p>
            <a:r>
              <a:rPr lang="en-US" dirty="0">
                <a:solidFill>
                  <a:schemeClr val="tx2"/>
                </a:solidFill>
              </a:rPr>
              <a:t>DA5 Compared to President Obama, do you think President Trump is a stronger leader, weaker leader or about the same?</a:t>
            </a:r>
          </a:p>
        </p:txBody>
      </p:sp>
      <p:grpSp>
        <p:nvGrpSpPr>
          <p:cNvPr id="6" name="Group 5"/>
          <p:cNvGrpSpPr/>
          <p:nvPr/>
        </p:nvGrpSpPr>
        <p:grpSpPr>
          <a:xfrm>
            <a:off x="3457116" y="2583028"/>
            <a:ext cx="2762673" cy="172351"/>
            <a:chOff x="2433918" y="3393138"/>
            <a:chExt cx="2478725" cy="154637"/>
          </a:xfrm>
          <a:solidFill>
            <a:srgbClr val="A10028"/>
          </a:solidFill>
        </p:grpSpPr>
        <p:sp>
          <p:nvSpPr>
            <p:cNvPr id="7" name="Oval 6"/>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 name="Oval 7"/>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 name="Oval 8"/>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 name="Oval 9"/>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 name="Oval 10"/>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2" name="Oval 11"/>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3" name="Oval 12"/>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4" name="Oval 13"/>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5" name="Oval 14"/>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6" name="Oval 15"/>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7" name="Group 16"/>
          <p:cNvGrpSpPr/>
          <p:nvPr/>
        </p:nvGrpSpPr>
        <p:grpSpPr>
          <a:xfrm>
            <a:off x="3457116" y="2883823"/>
            <a:ext cx="2762673" cy="172351"/>
            <a:chOff x="2433918" y="3393138"/>
            <a:chExt cx="2478725" cy="154637"/>
          </a:xfrm>
          <a:solidFill>
            <a:srgbClr val="A10028"/>
          </a:solidFill>
        </p:grpSpPr>
        <p:sp>
          <p:nvSpPr>
            <p:cNvPr id="18" name="Oval 17"/>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9" name="Oval 18"/>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0" name="Oval 19"/>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1" name="Oval 20"/>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2" name="Oval 21"/>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3" name="Oval 22"/>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4" name="Oval 23"/>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5" name="Oval 24"/>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6" name="Oval 25"/>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7" name="Oval 26"/>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28" name="Group 27"/>
          <p:cNvGrpSpPr/>
          <p:nvPr/>
        </p:nvGrpSpPr>
        <p:grpSpPr>
          <a:xfrm>
            <a:off x="3457116" y="3184618"/>
            <a:ext cx="2762673" cy="172351"/>
            <a:chOff x="2433918" y="3393138"/>
            <a:chExt cx="2478725" cy="154637"/>
          </a:xfrm>
          <a:solidFill>
            <a:srgbClr val="A10028"/>
          </a:solidFill>
        </p:grpSpPr>
        <p:sp>
          <p:nvSpPr>
            <p:cNvPr id="29" name="Oval 28"/>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0" name="Oval 29"/>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1" name="Oval 30"/>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2" name="Oval 31"/>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3" name="Oval 32"/>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4" name="Oval 33"/>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5" name="Oval 34"/>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6" name="Oval 35"/>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7" name="Oval 36"/>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8" name="Oval 37"/>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39" name="Group 38"/>
          <p:cNvGrpSpPr/>
          <p:nvPr/>
        </p:nvGrpSpPr>
        <p:grpSpPr>
          <a:xfrm>
            <a:off x="3457116" y="3485412"/>
            <a:ext cx="2762673" cy="172351"/>
            <a:chOff x="2433918" y="3393138"/>
            <a:chExt cx="2478725" cy="154637"/>
          </a:xfrm>
          <a:solidFill>
            <a:srgbClr val="A10028"/>
          </a:solidFill>
        </p:grpSpPr>
        <p:sp>
          <p:nvSpPr>
            <p:cNvPr id="40" name="Oval 39"/>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1" name="Oval 40"/>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2" name="Oval 41"/>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3" name="Oval 42"/>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4" name="Oval 43"/>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5" name="Oval 44"/>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6" name="Oval 45"/>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7" name="Oval 46"/>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8" name="Oval 47"/>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9" name="Oval 48"/>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50" name="Group 49"/>
          <p:cNvGrpSpPr/>
          <p:nvPr/>
        </p:nvGrpSpPr>
        <p:grpSpPr>
          <a:xfrm>
            <a:off x="3457116" y="3786207"/>
            <a:ext cx="2762673" cy="172351"/>
            <a:chOff x="2433918" y="3393138"/>
            <a:chExt cx="2478725" cy="154637"/>
          </a:xfrm>
          <a:solidFill>
            <a:srgbClr val="A10028"/>
          </a:solidFill>
        </p:grpSpPr>
        <p:sp>
          <p:nvSpPr>
            <p:cNvPr id="51" name="Oval 50"/>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2" name="Oval 51"/>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3" name="Oval 52"/>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4" name="Oval 53"/>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5" name="Oval 54"/>
            <p:cNvSpPr/>
            <p:nvPr/>
          </p:nvSpPr>
          <p:spPr>
            <a:xfrm>
              <a:off x="3469834"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6" name="Oval 55"/>
            <p:cNvSpPr/>
            <p:nvPr/>
          </p:nvSpPr>
          <p:spPr>
            <a:xfrm>
              <a:off x="3728813"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7" name="Oval 56"/>
            <p:cNvSpPr/>
            <p:nvPr/>
          </p:nvSpPr>
          <p:spPr>
            <a:xfrm>
              <a:off x="3987792" y="3393140"/>
              <a:ext cx="147917" cy="1479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8" name="Oval 57"/>
            <p:cNvSpPr/>
            <p:nvPr/>
          </p:nvSpPr>
          <p:spPr>
            <a:xfrm>
              <a:off x="4246771" y="3393139"/>
              <a:ext cx="147917" cy="1479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9" name="Oval 58"/>
            <p:cNvSpPr/>
            <p:nvPr/>
          </p:nvSpPr>
          <p:spPr>
            <a:xfrm>
              <a:off x="4505750" y="3399858"/>
              <a:ext cx="147917" cy="1479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0" name="Oval 59"/>
            <p:cNvSpPr/>
            <p:nvPr/>
          </p:nvSpPr>
          <p:spPr>
            <a:xfrm>
              <a:off x="4764726" y="3393138"/>
              <a:ext cx="147917" cy="1479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61" name="Group 60"/>
          <p:cNvGrpSpPr/>
          <p:nvPr/>
        </p:nvGrpSpPr>
        <p:grpSpPr>
          <a:xfrm>
            <a:off x="3457116" y="4087002"/>
            <a:ext cx="2762673" cy="172351"/>
            <a:chOff x="2433918" y="3393138"/>
            <a:chExt cx="2478725" cy="154637"/>
          </a:xfrm>
          <a:solidFill>
            <a:srgbClr val="009DD9"/>
          </a:solidFill>
        </p:grpSpPr>
        <p:sp>
          <p:nvSpPr>
            <p:cNvPr id="62" name="Oval 61"/>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3" name="Oval 62"/>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4" name="Oval 63"/>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5" name="Oval 64"/>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6" name="Oval 65"/>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7" name="Oval 66"/>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8" name="Oval 67"/>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9" name="Oval 68"/>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0" name="Oval 69"/>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1" name="Oval 70"/>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72" name="Group 71"/>
          <p:cNvGrpSpPr/>
          <p:nvPr/>
        </p:nvGrpSpPr>
        <p:grpSpPr>
          <a:xfrm>
            <a:off x="3457116" y="4387797"/>
            <a:ext cx="2762673" cy="172351"/>
            <a:chOff x="2433918" y="3393138"/>
            <a:chExt cx="2478725" cy="154637"/>
          </a:xfrm>
          <a:solidFill>
            <a:srgbClr val="009DD9"/>
          </a:solidFill>
        </p:grpSpPr>
        <p:sp>
          <p:nvSpPr>
            <p:cNvPr id="73" name="Oval 72"/>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4" name="Oval 73"/>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5" name="Oval 74"/>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6" name="Oval 75"/>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7" name="Oval 76"/>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8" name="Oval 77"/>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9" name="Oval 78"/>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0" name="Oval 79"/>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1" name="Oval 80"/>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2" name="Oval 81"/>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83" name="Group 82"/>
          <p:cNvGrpSpPr/>
          <p:nvPr/>
        </p:nvGrpSpPr>
        <p:grpSpPr>
          <a:xfrm>
            <a:off x="3457116" y="4688591"/>
            <a:ext cx="2762673" cy="172351"/>
            <a:chOff x="2433918" y="3393138"/>
            <a:chExt cx="2478725" cy="154637"/>
          </a:xfrm>
          <a:solidFill>
            <a:srgbClr val="009DD9"/>
          </a:solidFill>
        </p:grpSpPr>
        <p:sp>
          <p:nvSpPr>
            <p:cNvPr id="84" name="Oval 83"/>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5" name="Oval 84"/>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6" name="Oval 85"/>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7" name="Oval 86"/>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8" name="Oval 87"/>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9" name="Oval 88"/>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0" name="Oval 89"/>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1" name="Oval 90"/>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2" name="Oval 91"/>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3" name="Oval 92"/>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94" name="Group 93"/>
          <p:cNvGrpSpPr/>
          <p:nvPr/>
        </p:nvGrpSpPr>
        <p:grpSpPr>
          <a:xfrm>
            <a:off x="3457116" y="4989386"/>
            <a:ext cx="2762673" cy="172351"/>
            <a:chOff x="2433918" y="3393138"/>
            <a:chExt cx="2478725" cy="154637"/>
          </a:xfrm>
          <a:solidFill>
            <a:schemeClr val="tx2"/>
          </a:solidFill>
        </p:grpSpPr>
        <p:sp>
          <p:nvSpPr>
            <p:cNvPr id="95" name="Oval 94"/>
            <p:cNvSpPr/>
            <p:nvPr/>
          </p:nvSpPr>
          <p:spPr>
            <a:xfrm>
              <a:off x="2433918" y="3393142"/>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6" name="Oval 95"/>
            <p:cNvSpPr/>
            <p:nvPr/>
          </p:nvSpPr>
          <p:spPr>
            <a:xfrm>
              <a:off x="2692897" y="3393141"/>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7" name="Oval 96"/>
            <p:cNvSpPr/>
            <p:nvPr/>
          </p:nvSpPr>
          <p:spPr>
            <a:xfrm>
              <a:off x="2951876"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8" name="Oval 97"/>
            <p:cNvSpPr/>
            <p:nvPr/>
          </p:nvSpPr>
          <p:spPr>
            <a:xfrm>
              <a:off x="3210855"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9" name="Oval 98"/>
            <p:cNvSpPr/>
            <p:nvPr/>
          </p:nvSpPr>
          <p:spPr>
            <a:xfrm>
              <a:off x="3469834"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0" name="Oval 99"/>
            <p:cNvSpPr/>
            <p:nvPr/>
          </p:nvSpPr>
          <p:spPr>
            <a:xfrm>
              <a:off x="3728813"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1" name="Oval 100"/>
            <p:cNvSpPr/>
            <p:nvPr/>
          </p:nvSpPr>
          <p:spPr>
            <a:xfrm>
              <a:off x="3987792"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2" name="Oval 101"/>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3" name="Oval 102"/>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4" name="Oval 103"/>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05" name="Group 104"/>
          <p:cNvGrpSpPr/>
          <p:nvPr/>
        </p:nvGrpSpPr>
        <p:grpSpPr>
          <a:xfrm>
            <a:off x="3457116" y="5290178"/>
            <a:ext cx="2762673" cy="172351"/>
            <a:chOff x="2433918" y="3393138"/>
            <a:chExt cx="2478725" cy="154637"/>
          </a:xfrm>
          <a:solidFill>
            <a:schemeClr val="tx2"/>
          </a:solidFill>
        </p:grpSpPr>
        <p:sp>
          <p:nvSpPr>
            <p:cNvPr id="106" name="Oval 105"/>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7" name="Oval 106"/>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8" name="Oval 107"/>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9" name="Oval 108"/>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0" name="Oval 109"/>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1" name="Oval 110"/>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2" name="Oval 111"/>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3" name="Oval 112"/>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4" name="Oval 113"/>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5" name="Oval 114"/>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18" name="Group 117"/>
          <p:cNvGrpSpPr/>
          <p:nvPr/>
        </p:nvGrpSpPr>
        <p:grpSpPr>
          <a:xfrm>
            <a:off x="6297691" y="2425005"/>
            <a:ext cx="2383704" cy="2388990"/>
            <a:chOff x="3481772" y="3264959"/>
            <a:chExt cx="2383704" cy="2388990"/>
          </a:xfrm>
        </p:grpSpPr>
        <p:sp>
          <p:nvSpPr>
            <p:cNvPr id="119" name="TextBox 118"/>
            <p:cNvSpPr txBox="1"/>
            <p:nvPr/>
          </p:nvSpPr>
          <p:spPr>
            <a:xfrm>
              <a:off x="3481772" y="3264959"/>
              <a:ext cx="1759065" cy="1384995"/>
            </a:xfrm>
            <a:prstGeom prst="rect">
              <a:avLst/>
            </a:prstGeom>
            <a:noFill/>
          </p:spPr>
          <p:txBody>
            <a:bodyPr wrap="square" rtlCol="0">
              <a:spAutoFit/>
            </a:bodyPr>
            <a:lstStyle/>
            <a:p>
              <a:pPr>
                <a:defRPr/>
              </a:pPr>
              <a:r>
                <a:rPr lang="en-US" sz="6600" b="1" kern="0" dirty="0">
                  <a:solidFill>
                    <a:srgbClr val="A10028"/>
                  </a:solidFill>
                </a:rPr>
                <a:t>44%</a:t>
              </a:r>
              <a:endParaRPr lang="en-US" sz="3200" b="1" kern="0" dirty="0">
                <a:solidFill>
                  <a:srgbClr val="A10028"/>
                </a:solidFill>
              </a:endParaRPr>
            </a:p>
            <a:p>
              <a:pPr>
                <a:defRPr/>
              </a:pPr>
              <a:endParaRPr lang="en-US" b="1" kern="0" dirty="0">
                <a:solidFill>
                  <a:srgbClr val="A10028"/>
                </a:solidFill>
              </a:endParaRPr>
            </a:p>
          </p:txBody>
        </p:sp>
        <p:sp>
          <p:nvSpPr>
            <p:cNvPr id="120" name="Rectangle 119"/>
            <p:cNvSpPr/>
            <p:nvPr/>
          </p:nvSpPr>
          <p:spPr>
            <a:xfrm>
              <a:off x="3499436" y="4080158"/>
              <a:ext cx="2366040" cy="425758"/>
            </a:xfrm>
            <a:prstGeom prst="rect">
              <a:avLst/>
            </a:prstGeom>
          </p:spPr>
          <p:txBody>
            <a:bodyPr wrap="square">
              <a:spAutoFit/>
            </a:bodyPr>
            <a:lstStyle/>
            <a:p>
              <a:pPr>
                <a:lnSpc>
                  <a:spcPts val="2600"/>
                </a:lnSpc>
                <a:defRPr/>
              </a:pPr>
              <a:r>
                <a:rPr lang="en-US" sz="2000" b="1" kern="0" dirty="0">
                  <a:solidFill>
                    <a:srgbClr val="A10028"/>
                  </a:solidFill>
                </a:rPr>
                <a:t>A weaker leader</a:t>
              </a:r>
            </a:p>
          </p:txBody>
        </p:sp>
        <p:sp>
          <p:nvSpPr>
            <p:cNvPr id="121" name="TextBox 120"/>
            <p:cNvSpPr txBox="1"/>
            <p:nvPr/>
          </p:nvSpPr>
          <p:spPr>
            <a:xfrm>
              <a:off x="3483275" y="4268954"/>
              <a:ext cx="1759065" cy="1384995"/>
            </a:xfrm>
            <a:prstGeom prst="rect">
              <a:avLst/>
            </a:prstGeom>
            <a:noFill/>
          </p:spPr>
          <p:txBody>
            <a:bodyPr wrap="square" rtlCol="0">
              <a:spAutoFit/>
            </a:bodyPr>
            <a:lstStyle/>
            <a:p>
              <a:pPr>
                <a:defRPr/>
              </a:pPr>
              <a:r>
                <a:rPr lang="en-US" sz="6600" b="1" kern="0" dirty="0">
                  <a:solidFill>
                    <a:srgbClr val="009DD9"/>
                  </a:solidFill>
                </a:rPr>
                <a:t>43%</a:t>
              </a:r>
              <a:endParaRPr lang="en-US" sz="3200" b="1" kern="0" dirty="0">
                <a:solidFill>
                  <a:srgbClr val="009DD9"/>
                </a:solidFill>
              </a:endParaRPr>
            </a:p>
            <a:p>
              <a:pPr>
                <a:defRPr/>
              </a:pPr>
              <a:endParaRPr lang="en-US" b="1" kern="0" dirty="0">
                <a:solidFill>
                  <a:srgbClr val="009DD9"/>
                </a:solidFill>
              </a:endParaRPr>
            </a:p>
          </p:txBody>
        </p:sp>
        <p:sp>
          <p:nvSpPr>
            <p:cNvPr id="122" name="Rectangle 121"/>
            <p:cNvSpPr/>
            <p:nvPr/>
          </p:nvSpPr>
          <p:spPr>
            <a:xfrm>
              <a:off x="3500940" y="5054529"/>
              <a:ext cx="2034531" cy="400110"/>
            </a:xfrm>
            <a:prstGeom prst="rect">
              <a:avLst/>
            </a:prstGeom>
          </p:spPr>
          <p:txBody>
            <a:bodyPr wrap="none">
              <a:spAutoFit/>
            </a:bodyPr>
            <a:lstStyle/>
            <a:p>
              <a:pPr>
                <a:defRPr/>
              </a:pPr>
              <a:r>
                <a:rPr lang="en-US" sz="2000" b="1" kern="0" dirty="0">
                  <a:solidFill>
                    <a:srgbClr val="009DD9"/>
                  </a:solidFill>
                </a:rPr>
                <a:t>A stronger leader</a:t>
              </a:r>
              <a:endParaRPr lang="en-US" sz="2000" kern="0" dirty="0">
                <a:solidFill>
                  <a:srgbClr val="009DD9"/>
                </a:solidFill>
              </a:endParaRPr>
            </a:p>
          </p:txBody>
        </p:sp>
      </p:grpSp>
      <p:sp>
        <p:nvSpPr>
          <p:cNvPr id="124" name="TextBox 123"/>
          <p:cNvSpPr txBox="1"/>
          <p:nvPr/>
        </p:nvSpPr>
        <p:spPr>
          <a:xfrm>
            <a:off x="6285596" y="4419600"/>
            <a:ext cx="1759065" cy="1384995"/>
          </a:xfrm>
          <a:prstGeom prst="rect">
            <a:avLst/>
          </a:prstGeom>
          <a:noFill/>
        </p:spPr>
        <p:txBody>
          <a:bodyPr wrap="square" rtlCol="0">
            <a:spAutoFit/>
          </a:bodyPr>
          <a:lstStyle/>
          <a:p>
            <a:pPr>
              <a:defRPr/>
            </a:pPr>
            <a:r>
              <a:rPr lang="en-US" sz="6600" b="1" kern="0" dirty="0">
                <a:solidFill>
                  <a:srgbClr val="000000"/>
                </a:solidFill>
              </a:rPr>
              <a:t>13%</a:t>
            </a:r>
            <a:endParaRPr lang="en-US" sz="3200" b="1" kern="0" dirty="0">
              <a:solidFill>
                <a:srgbClr val="000000"/>
              </a:solidFill>
            </a:endParaRPr>
          </a:p>
          <a:p>
            <a:pPr>
              <a:defRPr/>
            </a:pPr>
            <a:endParaRPr lang="en-US" b="1" kern="0" dirty="0">
              <a:solidFill>
                <a:srgbClr val="009DD9"/>
              </a:solidFill>
            </a:endParaRPr>
          </a:p>
        </p:txBody>
      </p:sp>
      <p:sp>
        <p:nvSpPr>
          <p:cNvPr id="125" name="Rectangle 124"/>
          <p:cNvSpPr/>
          <p:nvPr/>
        </p:nvSpPr>
        <p:spPr>
          <a:xfrm>
            <a:off x="6362199" y="5237206"/>
            <a:ext cx="1880643" cy="400110"/>
          </a:xfrm>
          <a:prstGeom prst="rect">
            <a:avLst/>
          </a:prstGeom>
        </p:spPr>
        <p:txBody>
          <a:bodyPr wrap="none">
            <a:spAutoFit/>
          </a:bodyPr>
          <a:lstStyle/>
          <a:p>
            <a:pPr>
              <a:defRPr/>
            </a:pPr>
            <a:r>
              <a:rPr lang="en-US" sz="2000" b="1" kern="0" dirty="0">
                <a:solidFill>
                  <a:srgbClr val="000000"/>
                </a:solidFill>
              </a:rPr>
              <a:t>About the same</a:t>
            </a:r>
            <a:endParaRPr lang="en-US" sz="2000" kern="0" dirty="0">
              <a:solidFill>
                <a:srgbClr val="000000"/>
              </a:solidFill>
            </a:endParaRPr>
          </a:p>
        </p:txBody>
      </p:sp>
      <p:sp>
        <p:nvSpPr>
          <p:cNvPr id="132" name="Rectangular Callout 131"/>
          <p:cNvSpPr/>
          <p:nvPr/>
        </p:nvSpPr>
        <p:spPr>
          <a:xfrm>
            <a:off x="8597112" y="3757490"/>
            <a:ext cx="1937357" cy="947386"/>
          </a:xfrm>
          <a:prstGeom prst="wedgeRectCallout">
            <a:avLst>
              <a:gd name="adj1" fmla="val -72244"/>
              <a:gd name="adj2" fmla="val -18010"/>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400" kern="0" dirty="0">
                <a:solidFill>
                  <a:srgbClr val="707276"/>
                </a:solidFill>
              </a:rPr>
              <a:t>Highest among:</a:t>
            </a:r>
          </a:p>
          <a:p>
            <a:pPr marL="285750" indent="-285750">
              <a:buFont typeface="Arial" panose="020B0604020202020204" pitchFamily="34" charset="0"/>
              <a:buChar char="•"/>
              <a:defRPr/>
            </a:pPr>
            <a:r>
              <a:rPr lang="en-US" sz="1400" kern="0" dirty="0">
                <a:solidFill>
                  <a:srgbClr val="707276"/>
                </a:solidFill>
              </a:rPr>
              <a:t>Republicans (80%)</a:t>
            </a:r>
          </a:p>
          <a:p>
            <a:pPr marL="285750" indent="-285750">
              <a:buFont typeface="Arial" panose="020B0604020202020204" pitchFamily="34" charset="0"/>
              <a:buChar char="•"/>
              <a:defRPr/>
            </a:pPr>
            <a:r>
              <a:rPr lang="en-US" sz="1400" kern="0" dirty="0">
                <a:solidFill>
                  <a:srgbClr val="707276"/>
                </a:solidFill>
              </a:rPr>
              <a:t>Trump voters (89%)</a:t>
            </a:r>
          </a:p>
          <a:p>
            <a:pPr marL="285750" indent="-285750">
              <a:buFont typeface="Arial" panose="020B0604020202020204" pitchFamily="34" charset="0"/>
              <a:buChar char="•"/>
              <a:defRPr/>
            </a:pPr>
            <a:r>
              <a:rPr lang="en-US" sz="1400" kern="0" dirty="0">
                <a:solidFill>
                  <a:srgbClr val="707276"/>
                </a:solidFill>
              </a:rPr>
              <a:t>Women (51%)</a:t>
            </a:r>
          </a:p>
        </p:txBody>
      </p:sp>
      <p:sp>
        <p:nvSpPr>
          <p:cNvPr id="133" name="Rectangular Callout 132"/>
          <p:cNvSpPr/>
          <p:nvPr/>
        </p:nvSpPr>
        <p:spPr>
          <a:xfrm>
            <a:off x="8585017" y="2299991"/>
            <a:ext cx="2089392" cy="1115993"/>
          </a:xfrm>
          <a:prstGeom prst="wedgeRectCallout">
            <a:avLst>
              <a:gd name="adj1" fmla="val -70198"/>
              <a:gd name="adj2" fmla="val -5593"/>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400" kern="0" dirty="0">
                <a:solidFill>
                  <a:srgbClr val="707276"/>
                </a:solidFill>
              </a:rPr>
              <a:t>Highest among:</a:t>
            </a:r>
          </a:p>
          <a:p>
            <a:pPr marL="285750" indent="-285750">
              <a:buFont typeface="Arial" panose="020B0604020202020204" pitchFamily="34" charset="0"/>
              <a:buChar char="•"/>
              <a:defRPr/>
            </a:pPr>
            <a:r>
              <a:rPr lang="en-US" sz="1400" kern="0" dirty="0">
                <a:solidFill>
                  <a:srgbClr val="707276"/>
                </a:solidFill>
              </a:rPr>
              <a:t>Democrats (76%)</a:t>
            </a:r>
          </a:p>
          <a:p>
            <a:pPr marL="285750" indent="-285750">
              <a:buFont typeface="Arial" panose="020B0604020202020204" pitchFamily="34" charset="0"/>
              <a:buChar char="•"/>
              <a:defRPr/>
            </a:pPr>
            <a:r>
              <a:rPr lang="en-US" sz="1400" kern="0" dirty="0">
                <a:solidFill>
                  <a:srgbClr val="707276"/>
                </a:solidFill>
              </a:rPr>
              <a:t>Clinton voters (80%)</a:t>
            </a:r>
          </a:p>
          <a:p>
            <a:pPr marL="285750" indent="-285750">
              <a:buFont typeface="Arial" panose="020B0604020202020204" pitchFamily="34" charset="0"/>
              <a:buChar char="•"/>
              <a:defRPr/>
            </a:pPr>
            <a:r>
              <a:rPr lang="en-US" sz="1400" kern="0" dirty="0">
                <a:solidFill>
                  <a:srgbClr val="707276"/>
                </a:solidFill>
              </a:rPr>
              <a:t>Blacks (79%)</a:t>
            </a:r>
          </a:p>
          <a:p>
            <a:pPr marL="285750" indent="-285750">
              <a:buFont typeface="Arial" panose="020B0604020202020204" pitchFamily="34" charset="0"/>
              <a:buChar char="•"/>
              <a:defRPr/>
            </a:pPr>
            <a:r>
              <a:rPr lang="en-US" sz="1400" kern="0" dirty="0">
                <a:solidFill>
                  <a:srgbClr val="707276"/>
                </a:solidFill>
              </a:rPr>
              <a:t>Men (51%)</a:t>
            </a:r>
          </a:p>
        </p:txBody>
      </p:sp>
      <p:sp>
        <p:nvSpPr>
          <p:cNvPr id="126" name="Rectangle 125"/>
          <p:cNvSpPr/>
          <p:nvPr/>
        </p:nvSpPr>
        <p:spPr>
          <a:xfrm>
            <a:off x="2819400" y="1840468"/>
            <a:ext cx="6414247" cy="369332"/>
          </a:xfrm>
          <a:prstGeom prst="rect">
            <a:avLst/>
          </a:prstGeom>
        </p:spPr>
        <p:txBody>
          <a:bodyPr wrap="square">
            <a:spAutoFit/>
          </a:bodyPr>
          <a:lstStyle/>
          <a:p>
            <a:pPr algn="ctr"/>
            <a:r>
              <a:rPr lang="en-US" b="1" dirty="0">
                <a:solidFill>
                  <a:srgbClr val="707276"/>
                </a:solidFill>
              </a:rPr>
              <a:t>Compared to President Obama, Voters feel President Trump is…</a:t>
            </a:r>
          </a:p>
        </p:txBody>
      </p:sp>
    </p:spTree>
    <p:extLst>
      <p:ext uri="{BB962C8B-B14F-4D97-AF65-F5344CB8AC3E}">
        <p14:creationId xmlns:p14="http://schemas.microsoft.com/office/powerpoint/2010/main" val="1639680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88"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792480" y="608277"/>
            <a:ext cx="10888896" cy="571500"/>
          </a:xfrm>
        </p:spPr>
        <p:txBody>
          <a:bodyPr/>
          <a:lstStyle/>
          <a:p>
            <a:r>
              <a:rPr lang="en-US" dirty="0"/>
              <a:t>majority of voters APPROVE OF GORSUCH’S CONFIRMATION </a:t>
            </a:r>
            <a:br>
              <a:rPr lang="en-US" dirty="0"/>
            </a:br>
            <a:r>
              <a:rPr lang="en-US" dirty="0"/>
              <a:t>TO THE SUPREME COURT</a:t>
            </a:r>
            <a:endParaRPr lang="en-US" strike="sngStrike" dirty="0"/>
          </a:p>
        </p:txBody>
      </p:sp>
      <p:sp>
        <p:nvSpPr>
          <p:cNvPr id="3" name="Text Placeholder 2"/>
          <p:cNvSpPr>
            <a:spLocks noGrp="1"/>
          </p:cNvSpPr>
          <p:nvPr>
            <p:ph type="body" idx="13"/>
          </p:nvPr>
        </p:nvSpPr>
        <p:spPr/>
        <p:txBody>
          <a:bodyPr/>
          <a:lstStyle/>
          <a:p>
            <a:r>
              <a:rPr lang="en-US" dirty="0"/>
              <a:t>Gorsuch overcomes polarization by 10 points.</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(n=2027)</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DA3 Do you approve or disapprove of the confirmation of Neil Gorsuch to the Supreme Court?</a:t>
            </a:r>
          </a:p>
        </p:txBody>
      </p:sp>
      <p:graphicFrame>
        <p:nvGraphicFramePr>
          <p:cNvPr id="73" name="Chart 72"/>
          <p:cNvGraphicFramePr/>
          <p:nvPr>
            <p:extLst/>
          </p:nvPr>
        </p:nvGraphicFramePr>
        <p:xfrm>
          <a:off x="4037446" y="2288735"/>
          <a:ext cx="4419600" cy="3800356"/>
        </p:xfrm>
        <a:graphic>
          <a:graphicData uri="http://schemas.openxmlformats.org/drawingml/2006/chart">
            <c:chart xmlns:c="http://schemas.openxmlformats.org/drawingml/2006/chart" xmlns:r="http://schemas.openxmlformats.org/officeDocument/2006/relationships" r:id="rId6"/>
          </a:graphicData>
        </a:graphic>
      </p:graphicFrame>
      <p:sp>
        <p:nvSpPr>
          <p:cNvPr id="74" name="Rectangle 73"/>
          <p:cNvSpPr/>
          <p:nvPr/>
        </p:nvSpPr>
        <p:spPr>
          <a:xfrm>
            <a:off x="2865805" y="1889692"/>
            <a:ext cx="6659195" cy="369332"/>
          </a:xfrm>
          <a:prstGeom prst="rect">
            <a:avLst/>
          </a:prstGeom>
        </p:spPr>
        <p:txBody>
          <a:bodyPr wrap="none">
            <a:spAutoFit/>
          </a:bodyPr>
          <a:lstStyle/>
          <a:p>
            <a:pPr>
              <a:defRPr/>
            </a:pPr>
            <a:r>
              <a:rPr lang="en-US" b="1" kern="0" dirty="0">
                <a:solidFill>
                  <a:srgbClr val="707276"/>
                </a:solidFill>
              </a:rPr>
              <a:t>On the Confirmation of Neil Gorsuch to the Supreme Court, Voters…</a:t>
            </a:r>
          </a:p>
        </p:txBody>
      </p:sp>
      <p:sp>
        <p:nvSpPr>
          <p:cNvPr id="75" name="Rounded Rectangle 74"/>
          <p:cNvSpPr/>
          <p:nvPr/>
        </p:nvSpPr>
        <p:spPr>
          <a:xfrm>
            <a:off x="6220540" y="3962400"/>
            <a:ext cx="1780460"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kern="0" dirty="0">
                <a:solidFill>
                  <a:srgbClr val="FFFFFF"/>
                </a:solidFill>
              </a:rPr>
              <a:t>Approve</a:t>
            </a:r>
            <a:endParaRPr lang="en-US" sz="1600" kern="0" dirty="0">
              <a:solidFill>
                <a:srgbClr val="FFFFFF"/>
              </a:solidFill>
            </a:endParaRPr>
          </a:p>
        </p:txBody>
      </p:sp>
      <p:sp>
        <p:nvSpPr>
          <p:cNvPr id="76" name="Rounded Rectangle 75"/>
          <p:cNvSpPr/>
          <p:nvPr/>
        </p:nvSpPr>
        <p:spPr>
          <a:xfrm>
            <a:off x="4428911" y="4258961"/>
            <a:ext cx="1743289" cy="36579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2000"/>
              </a:lnSpc>
              <a:defRPr/>
            </a:pPr>
            <a:r>
              <a:rPr lang="en-US" sz="2400" kern="0" dirty="0">
                <a:solidFill>
                  <a:srgbClr val="FFFFFF"/>
                </a:solidFill>
              </a:rPr>
              <a:t>Disapprove</a:t>
            </a:r>
            <a:endParaRPr lang="en-US" sz="1600" kern="0" dirty="0">
              <a:solidFill>
                <a:srgbClr val="FFFFFF"/>
              </a:solidFill>
            </a:endParaRPr>
          </a:p>
        </p:txBody>
      </p:sp>
      <p:sp>
        <p:nvSpPr>
          <p:cNvPr id="11" name="Rectangular Callout 10"/>
          <p:cNvSpPr/>
          <p:nvPr/>
        </p:nvSpPr>
        <p:spPr>
          <a:xfrm>
            <a:off x="8480304" y="3221849"/>
            <a:ext cx="2211142" cy="1443935"/>
          </a:xfrm>
          <a:prstGeom prst="wedgeRectCallout">
            <a:avLst>
              <a:gd name="adj1" fmla="val -70198"/>
              <a:gd name="adj2" fmla="val -5593"/>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400" kern="0" dirty="0">
                <a:solidFill>
                  <a:srgbClr val="707276"/>
                </a:solidFill>
              </a:rPr>
              <a:t>Highest among:</a:t>
            </a:r>
          </a:p>
          <a:p>
            <a:pPr marL="285750" indent="-285750">
              <a:buFont typeface="Arial" panose="020B0604020202020204" pitchFamily="34" charset="0"/>
              <a:buChar char="•"/>
              <a:defRPr/>
            </a:pPr>
            <a:r>
              <a:rPr lang="en-US" sz="1400" kern="0" dirty="0">
                <a:solidFill>
                  <a:srgbClr val="707276"/>
                </a:solidFill>
              </a:rPr>
              <a:t>Trump voters (92%)</a:t>
            </a:r>
          </a:p>
          <a:p>
            <a:pPr marL="285750" indent="-285750">
              <a:buFont typeface="Arial" panose="020B0604020202020204" pitchFamily="34" charset="0"/>
              <a:buChar char="•"/>
              <a:defRPr/>
            </a:pPr>
            <a:r>
              <a:rPr lang="en-US" sz="1400" kern="0" dirty="0">
                <a:solidFill>
                  <a:srgbClr val="707276"/>
                </a:solidFill>
              </a:rPr>
              <a:t>Republicans (88%)</a:t>
            </a:r>
          </a:p>
          <a:p>
            <a:pPr marL="285750" indent="-285750">
              <a:buFont typeface="Arial" panose="020B0604020202020204" pitchFamily="34" charset="0"/>
              <a:buChar char="•"/>
              <a:defRPr/>
            </a:pPr>
            <a:r>
              <a:rPr lang="en-US" sz="1400" kern="0" dirty="0">
                <a:solidFill>
                  <a:srgbClr val="707276"/>
                </a:solidFill>
              </a:rPr>
              <a:t>Whites (64%)</a:t>
            </a:r>
          </a:p>
          <a:p>
            <a:pPr marL="285750" indent="-285750">
              <a:buFont typeface="Arial" panose="020B0604020202020204" pitchFamily="34" charset="0"/>
              <a:buChar char="•"/>
              <a:defRPr/>
            </a:pPr>
            <a:r>
              <a:rPr lang="en-US" sz="1400" kern="0" dirty="0">
                <a:solidFill>
                  <a:srgbClr val="707276"/>
                </a:solidFill>
              </a:rPr>
              <a:t>65+ (63%)</a:t>
            </a:r>
          </a:p>
          <a:p>
            <a:pPr marL="285750" indent="-285750">
              <a:buFont typeface="Arial" panose="020B0604020202020204" pitchFamily="34" charset="0"/>
              <a:buChar char="•"/>
              <a:defRPr/>
            </a:pPr>
            <a:r>
              <a:rPr lang="en-US" sz="1400" kern="0" dirty="0">
                <a:solidFill>
                  <a:srgbClr val="707276"/>
                </a:solidFill>
              </a:rPr>
              <a:t>Men (62%)</a:t>
            </a:r>
          </a:p>
        </p:txBody>
      </p:sp>
      <p:sp>
        <p:nvSpPr>
          <p:cNvPr id="12" name="Rectangular Callout 11"/>
          <p:cNvSpPr/>
          <p:nvPr/>
        </p:nvSpPr>
        <p:spPr>
          <a:xfrm>
            <a:off x="1883473" y="4294550"/>
            <a:ext cx="2089392" cy="1115993"/>
          </a:xfrm>
          <a:prstGeom prst="wedgeRectCallout">
            <a:avLst>
              <a:gd name="adj1" fmla="val 82415"/>
              <a:gd name="adj2" fmla="val -11896"/>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400" kern="0" dirty="0">
                <a:solidFill>
                  <a:srgbClr val="707276"/>
                </a:solidFill>
              </a:rPr>
              <a:t>Highest among:</a:t>
            </a:r>
          </a:p>
          <a:p>
            <a:pPr marL="285750" indent="-285750">
              <a:buFont typeface="Arial" panose="020B0604020202020204" pitchFamily="34" charset="0"/>
              <a:buChar char="•"/>
              <a:defRPr/>
            </a:pPr>
            <a:r>
              <a:rPr lang="en-US" sz="1400" kern="0" dirty="0">
                <a:solidFill>
                  <a:srgbClr val="707276"/>
                </a:solidFill>
              </a:rPr>
              <a:t>Blacks (80%)</a:t>
            </a:r>
          </a:p>
          <a:p>
            <a:pPr marL="285750" indent="-285750">
              <a:buFont typeface="Arial" panose="020B0604020202020204" pitchFamily="34" charset="0"/>
              <a:buChar char="•"/>
              <a:defRPr/>
            </a:pPr>
            <a:r>
              <a:rPr lang="en-US" sz="1400" kern="0" dirty="0">
                <a:solidFill>
                  <a:srgbClr val="707276"/>
                </a:solidFill>
              </a:rPr>
              <a:t>Clinton voters (75%)</a:t>
            </a:r>
          </a:p>
          <a:p>
            <a:pPr marL="285750" indent="-285750">
              <a:buFont typeface="Arial" panose="020B0604020202020204" pitchFamily="34" charset="0"/>
              <a:buChar char="•"/>
              <a:defRPr/>
            </a:pPr>
            <a:r>
              <a:rPr lang="en-US" sz="1400" kern="0" dirty="0">
                <a:solidFill>
                  <a:srgbClr val="707276"/>
                </a:solidFill>
              </a:rPr>
              <a:t>Democrats (73%)</a:t>
            </a:r>
          </a:p>
          <a:p>
            <a:pPr marL="285750" indent="-285750">
              <a:buFont typeface="Arial" panose="020B0604020202020204" pitchFamily="34" charset="0"/>
              <a:buChar char="•"/>
              <a:defRPr/>
            </a:pPr>
            <a:r>
              <a:rPr lang="en-US" sz="1400" kern="0" dirty="0">
                <a:solidFill>
                  <a:srgbClr val="707276"/>
                </a:solidFill>
              </a:rPr>
              <a:t>Women (51%)</a:t>
            </a:r>
          </a:p>
        </p:txBody>
      </p:sp>
    </p:spTree>
    <p:extLst>
      <p:ext uri="{BB962C8B-B14F-4D97-AF65-F5344CB8AC3E}">
        <p14:creationId xmlns:p14="http://schemas.microsoft.com/office/powerpoint/2010/main" val="1408763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2819400" y="1746177"/>
            <a:ext cx="2306112" cy="2306112"/>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b="1" kern="0" dirty="0">
                <a:solidFill>
                  <a:srgbClr val="707276"/>
                </a:solidFill>
              </a:rPr>
              <a:t>46% </a:t>
            </a:r>
            <a:br>
              <a:rPr lang="en-US" sz="3200" b="1" kern="0" dirty="0">
                <a:solidFill>
                  <a:srgbClr val="707276"/>
                </a:solidFill>
              </a:rPr>
            </a:br>
            <a:r>
              <a:rPr lang="en-US" sz="1600" b="1" kern="0" dirty="0">
                <a:solidFill>
                  <a:srgbClr val="707276"/>
                </a:solidFill>
              </a:rPr>
              <a:t>feel President Trump should move on to other issues</a:t>
            </a:r>
            <a:endParaRPr lang="en-US" sz="1600" kern="0" dirty="0">
              <a:solidFill>
                <a:srgbClr val="707276"/>
              </a:solidFill>
            </a:endParaRPr>
          </a:p>
          <a:p>
            <a:pPr algn="ctr">
              <a:defRPr/>
            </a:pPr>
            <a:endParaRPr lang="en-US" sz="1200" kern="0" dirty="0">
              <a:solidFill>
                <a:srgbClr val="707276"/>
              </a:solidFill>
            </a:endParaRPr>
          </a:p>
        </p:txBody>
      </p:sp>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09"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792480" y="608277"/>
            <a:ext cx="10888896" cy="571500"/>
          </a:xfrm>
        </p:spPr>
        <p:txBody>
          <a:bodyPr/>
          <a:lstStyle/>
          <a:p>
            <a:r>
              <a:rPr lang="en-US" dirty="0"/>
              <a:t>A majority feel president trump should continue to</a:t>
            </a:r>
            <a:br>
              <a:rPr lang="en-US" dirty="0"/>
            </a:br>
            <a:r>
              <a:rPr lang="en-US" dirty="0"/>
              <a:t>PASS HEALTHCARE REFORM</a:t>
            </a:r>
          </a:p>
        </p:txBody>
      </p:sp>
      <p:sp>
        <p:nvSpPr>
          <p:cNvPr id="3" name="Text Placeholder 2"/>
          <p:cNvSpPr>
            <a:spLocks noGrp="1"/>
          </p:cNvSpPr>
          <p:nvPr>
            <p:ph type="body" idx="13"/>
          </p:nvPr>
        </p:nvSpPr>
        <p:spPr/>
        <p:txBody>
          <a:bodyPr/>
          <a:lstStyle/>
          <a:p>
            <a:r>
              <a:rPr lang="en-US" dirty="0"/>
              <a:t>Slightly fewer than half feel he should move on.</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(n=2027)</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DA2 Do you think that President Trump should continue to work on healthcare reform or should he move on to other issues?</a:t>
            </a:r>
          </a:p>
        </p:txBody>
      </p:sp>
      <p:grpSp>
        <p:nvGrpSpPr>
          <p:cNvPr id="20" name="Group 19"/>
          <p:cNvGrpSpPr/>
          <p:nvPr/>
        </p:nvGrpSpPr>
        <p:grpSpPr>
          <a:xfrm>
            <a:off x="3505200" y="2230393"/>
            <a:ext cx="5816600" cy="4018007"/>
            <a:chOff x="4800600" y="2566837"/>
            <a:chExt cx="5359400" cy="3547533"/>
          </a:xfrm>
        </p:grpSpPr>
        <p:graphicFrame>
          <p:nvGraphicFramePr>
            <p:cNvPr id="21" name="Chart 20"/>
            <p:cNvGraphicFramePr/>
            <p:nvPr>
              <p:extLst/>
            </p:nvPr>
          </p:nvGraphicFramePr>
          <p:xfrm>
            <a:off x="4800600" y="2566837"/>
            <a:ext cx="5359400" cy="3547533"/>
          </p:xfrm>
          <a:graphic>
            <a:graphicData uri="http://schemas.openxmlformats.org/drawingml/2006/chart">
              <c:chart xmlns:c="http://schemas.openxmlformats.org/drawingml/2006/chart" xmlns:r="http://schemas.openxmlformats.org/officeDocument/2006/relationships" r:id="rId6"/>
            </a:graphicData>
          </a:graphic>
        </p:graphicFrame>
        <p:sp>
          <p:nvSpPr>
            <p:cNvPr id="22" name="Oval 21"/>
            <p:cNvSpPr/>
            <p:nvPr/>
          </p:nvSpPr>
          <p:spPr>
            <a:xfrm>
              <a:off x="5848694" y="2592160"/>
              <a:ext cx="3263212"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5400" b="1" kern="0" dirty="0">
                  <a:solidFill>
                    <a:srgbClr val="D70036">
                      <a:lumMod val="75000"/>
                    </a:srgbClr>
                  </a:solidFill>
                </a:rPr>
                <a:t>54% </a:t>
              </a:r>
              <a:br>
                <a:rPr lang="en-US" sz="5400" b="1" kern="0" dirty="0">
                  <a:solidFill>
                    <a:srgbClr val="D70036">
                      <a:lumMod val="75000"/>
                    </a:srgbClr>
                  </a:solidFill>
                </a:rPr>
              </a:br>
              <a:r>
                <a:rPr lang="en-US" sz="2000" b="1" kern="0" dirty="0">
                  <a:solidFill>
                    <a:srgbClr val="D70036">
                      <a:lumMod val="75000"/>
                    </a:srgbClr>
                  </a:solidFill>
                </a:rPr>
                <a:t>feel President Trump should continue to work on healthcare reform</a:t>
              </a:r>
              <a:endParaRPr lang="en-US" sz="2000" kern="0" dirty="0">
                <a:solidFill>
                  <a:srgbClr val="D70036">
                    <a:lumMod val="75000"/>
                  </a:srgbClr>
                </a:solidFill>
              </a:endParaRPr>
            </a:p>
          </p:txBody>
        </p:sp>
      </p:grpSp>
    </p:spTree>
    <p:extLst>
      <p:ext uri="{BB962C8B-B14F-4D97-AF65-F5344CB8AC3E}">
        <p14:creationId xmlns:p14="http://schemas.microsoft.com/office/powerpoint/2010/main" val="2136728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Majority of voters say united airlines was wrong in </a:t>
            </a:r>
            <a:br>
              <a:rPr lang="en-US" dirty="0"/>
            </a:br>
            <a:r>
              <a:rPr lang="en-US" dirty="0"/>
              <a:t>recent incident</a:t>
            </a:r>
          </a:p>
        </p:txBody>
      </p:sp>
      <p:sp>
        <p:nvSpPr>
          <p:cNvPr id="3" name="Text Placeholder 2"/>
          <p:cNvSpPr>
            <a:spLocks noGrp="1"/>
          </p:cNvSpPr>
          <p:nvPr>
            <p:ph type="body" idx="13"/>
          </p:nvPr>
        </p:nvSpPr>
        <p:spPr/>
        <p:txBody>
          <a:bodyPr/>
          <a:lstStyle/>
          <a:p>
            <a:r>
              <a:rPr lang="en-US" dirty="0"/>
              <a:t>Remaining voters are split between feeling the airline was right and being unsure.</a:t>
            </a:r>
          </a:p>
        </p:txBody>
      </p:sp>
      <p:sp>
        <p:nvSpPr>
          <p:cNvPr id="4" name="Text Placeholder 3"/>
          <p:cNvSpPr>
            <a:spLocks noGrp="1"/>
          </p:cNvSpPr>
          <p:nvPr>
            <p:ph type="body" idx="15"/>
          </p:nvPr>
        </p:nvSpPr>
        <p:spPr/>
        <p:txBody>
          <a:bodyPr/>
          <a:lstStyle/>
          <a:p>
            <a:r>
              <a:rPr lang="en-US" u="sng" dirty="0">
                <a:solidFill>
                  <a:schemeClr val="tx2"/>
                </a:solidFill>
                <a:ea typeface="MS Mincho" panose="02020609040205080304" pitchFamily="49" charset="-128"/>
              </a:rPr>
              <a:t>BASE: Registered Voters (n=2027)</a:t>
            </a:r>
            <a:endParaRPr lang="en-US" b="1" dirty="0">
              <a:solidFill>
                <a:schemeClr val="tx2"/>
              </a:solidFill>
              <a:ea typeface="MS Mincho" panose="02020609040205080304" pitchFamily="49" charset="-128"/>
            </a:endParaRPr>
          </a:p>
          <a:p>
            <a:r>
              <a:rPr lang="en-US" dirty="0">
                <a:solidFill>
                  <a:schemeClr val="tx2"/>
                </a:solidFill>
              </a:rPr>
              <a:t>A20 Turning to the recent incident on a United Airlines flight. Do you think United Airlines was right or wrong to forcibly remove a passenger who refused to give up his seat when asked? </a:t>
            </a:r>
          </a:p>
        </p:txBody>
      </p:sp>
      <p:grpSp>
        <p:nvGrpSpPr>
          <p:cNvPr id="5" name="Group 4"/>
          <p:cNvGrpSpPr/>
          <p:nvPr/>
        </p:nvGrpSpPr>
        <p:grpSpPr>
          <a:xfrm>
            <a:off x="4009368" y="2709127"/>
            <a:ext cx="5224279" cy="3379590"/>
            <a:chOff x="3457116" y="2425005"/>
            <a:chExt cx="5224279" cy="3379590"/>
          </a:xfrm>
        </p:grpSpPr>
        <p:grpSp>
          <p:nvGrpSpPr>
            <p:cNvPr id="6" name="Group 5"/>
            <p:cNvGrpSpPr/>
            <p:nvPr/>
          </p:nvGrpSpPr>
          <p:grpSpPr>
            <a:xfrm>
              <a:off x="3457116" y="2583028"/>
              <a:ext cx="2762673" cy="172351"/>
              <a:chOff x="2433918" y="3393138"/>
              <a:chExt cx="2478725" cy="154637"/>
            </a:xfrm>
            <a:solidFill>
              <a:srgbClr val="A10028"/>
            </a:solidFill>
          </p:grpSpPr>
          <p:sp>
            <p:nvSpPr>
              <p:cNvPr id="7" name="Oval 6"/>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 name="Oval 7"/>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 name="Oval 8"/>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 name="Oval 9"/>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 name="Oval 10"/>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 name="Oval 11"/>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 name="Oval 12"/>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 name="Oval 13"/>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 name="Oval 14"/>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 name="Oval 15"/>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17" name="Group 16"/>
            <p:cNvGrpSpPr/>
            <p:nvPr/>
          </p:nvGrpSpPr>
          <p:grpSpPr>
            <a:xfrm>
              <a:off x="3457116" y="2883823"/>
              <a:ext cx="2762673" cy="172351"/>
              <a:chOff x="2433918" y="3393138"/>
              <a:chExt cx="2478725" cy="154637"/>
            </a:xfrm>
            <a:solidFill>
              <a:srgbClr val="A10028"/>
            </a:solidFill>
          </p:grpSpPr>
          <p:sp>
            <p:nvSpPr>
              <p:cNvPr id="18" name="Oval 17"/>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9" name="Oval 18"/>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 name="Oval 19"/>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 name="Oval 20"/>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 name="Oval 21"/>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 name="Oval 22"/>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 name="Oval 23"/>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 name="Oval 24"/>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 name="Oval 25"/>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 name="Oval 26"/>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28" name="Group 27"/>
            <p:cNvGrpSpPr/>
            <p:nvPr/>
          </p:nvGrpSpPr>
          <p:grpSpPr>
            <a:xfrm>
              <a:off x="3457116" y="3184618"/>
              <a:ext cx="2762673" cy="172351"/>
              <a:chOff x="2433918" y="3393138"/>
              <a:chExt cx="2478725" cy="154637"/>
            </a:xfrm>
            <a:solidFill>
              <a:srgbClr val="A10028"/>
            </a:solidFill>
          </p:grpSpPr>
          <p:sp>
            <p:nvSpPr>
              <p:cNvPr id="29" name="Oval 28"/>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 name="Oval 29"/>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1" name="Oval 30"/>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 name="Oval 31"/>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 name="Oval 32"/>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 name="Oval 33"/>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5" name="Oval 34"/>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6" name="Oval 35"/>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7" name="Oval 36"/>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8" name="Oval 37"/>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39" name="Group 38"/>
            <p:cNvGrpSpPr/>
            <p:nvPr/>
          </p:nvGrpSpPr>
          <p:grpSpPr>
            <a:xfrm>
              <a:off x="3457116" y="3485412"/>
              <a:ext cx="2762673" cy="172351"/>
              <a:chOff x="2433918" y="3393138"/>
              <a:chExt cx="2478725" cy="154637"/>
            </a:xfrm>
            <a:solidFill>
              <a:srgbClr val="A10028"/>
            </a:solidFill>
          </p:grpSpPr>
          <p:sp>
            <p:nvSpPr>
              <p:cNvPr id="40" name="Oval 39"/>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 name="Oval 40"/>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2" name="Oval 41"/>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3" name="Oval 42"/>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4" name="Oval 43"/>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5" name="Oval 44"/>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6" name="Oval 45"/>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7" name="Oval 46"/>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8" name="Oval 47"/>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9" name="Oval 48"/>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50" name="Group 49"/>
            <p:cNvGrpSpPr/>
            <p:nvPr/>
          </p:nvGrpSpPr>
          <p:grpSpPr>
            <a:xfrm>
              <a:off x="3457116" y="3786207"/>
              <a:ext cx="2762673" cy="172351"/>
              <a:chOff x="2433918" y="3393138"/>
              <a:chExt cx="2478725" cy="154637"/>
            </a:xfrm>
            <a:solidFill>
              <a:srgbClr val="A10028"/>
            </a:solidFill>
          </p:grpSpPr>
          <p:sp>
            <p:nvSpPr>
              <p:cNvPr id="51" name="Oval 50"/>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2" name="Oval 51"/>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3" name="Oval 52"/>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4" name="Oval 53"/>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5" name="Oval 54"/>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6" name="Oval 55"/>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7" name="Oval 56"/>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8" name="Oval 57"/>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9" name="Oval 58"/>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0" name="Oval 59"/>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61" name="Group 60"/>
            <p:cNvGrpSpPr/>
            <p:nvPr/>
          </p:nvGrpSpPr>
          <p:grpSpPr>
            <a:xfrm>
              <a:off x="3457116" y="4087002"/>
              <a:ext cx="2762673" cy="172351"/>
              <a:chOff x="2433918" y="3393138"/>
              <a:chExt cx="2478725" cy="154637"/>
            </a:xfrm>
            <a:solidFill>
              <a:srgbClr val="A10028"/>
            </a:solidFill>
          </p:grpSpPr>
          <p:sp>
            <p:nvSpPr>
              <p:cNvPr id="62" name="Oval 61"/>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3" name="Oval 62"/>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4" name="Oval 63"/>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5" name="Oval 64"/>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6" name="Oval 65"/>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7" name="Oval 66"/>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8" name="Oval 67"/>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9" name="Oval 68"/>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0" name="Oval 69"/>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1" name="Oval 70"/>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72" name="Group 71"/>
            <p:cNvGrpSpPr/>
            <p:nvPr/>
          </p:nvGrpSpPr>
          <p:grpSpPr>
            <a:xfrm>
              <a:off x="3457116" y="4387797"/>
              <a:ext cx="2762673" cy="172351"/>
              <a:chOff x="2433918" y="3393138"/>
              <a:chExt cx="2478725" cy="154637"/>
            </a:xfrm>
            <a:solidFill>
              <a:srgbClr val="A10028"/>
            </a:solidFill>
          </p:grpSpPr>
          <p:sp>
            <p:nvSpPr>
              <p:cNvPr id="73" name="Oval 72"/>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4" name="Oval 73"/>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5" name="Oval 74"/>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6" name="Oval 75"/>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7" name="Oval 76"/>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8" name="Oval 77"/>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9" name="Oval 78"/>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0" name="Oval 79"/>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1" name="Oval 80"/>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2" name="Oval 81"/>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83" name="Group 82"/>
            <p:cNvGrpSpPr/>
            <p:nvPr/>
          </p:nvGrpSpPr>
          <p:grpSpPr>
            <a:xfrm>
              <a:off x="3457116" y="4688591"/>
              <a:ext cx="2762673" cy="172351"/>
              <a:chOff x="2433918" y="3393138"/>
              <a:chExt cx="2478725" cy="154637"/>
            </a:xfrm>
            <a:solidFill>
              <a:schemeClr val="tx2"/>
            </a:solidFill>
          </p:grpSpPr>
          <p:sp>
            <p:nvSpPr>
              <p:cNvPr id="84" name="Oval 83"/>
              <p:cNvSpPr/>
              <p:nvPr/>
            </p:nvSpPr>
            <p:spPr>
              <a:xfrm>
                <a:off x="2433918" y="3393142"/>
                <a:ext cx="147917" cy="147917"/>
              </a:xfrm>
              <a:prstGeom prst="ellipse">
                <a:avLst/>
              </a:prstGeom>
              <a:solidFill>
                <a:srgbClr val="A1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5" name="Oval 84"/>
              <p:cNvSpPr/>
              <p:nvPr/>
            </p:nvSpPr>
            <p:spPr>
              <a:xfrm>
                <a:off x="2692897" y="3393141"/>
                <a:ext cx="147917" cy="147917"/>
              </a:xfrm>
              <a:prstGeom prst="ellipse">
                <a:avLst/>
              </a:prstGeom>
              <a:solidFill>
                <a:srgbClr val="A1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6" name="Oval 85"/>
              <p:cNvSpPr/>
              <p:nvPr/>
            </p:nvSpPr>
            <p:spPr>
              <a:xfrm>
                <a:off x="2951876" y="3393140"/>
                <a:ext cx="147917" cy="147917"/>
              </a:xfrm>
              <a:prstGeom prst="ellipse">
                <a:avLst/>
              </a:prstGeom>
              <a:solidFill>
                <a:srgbClr val="A1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7" name="Oval 86"/>
              <p:cNvSpPr/>
              <p:nvPr/>
            </p:nvSpPr>
            <p:spPr>
              <a:xfrm>
                <a:off x="3210855"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8" name="Oval 87"/>
              <p:cNvSpPr/>
              <p:nvPr/>
            </p:nvSpPr>
            <p:spPr>
              <a:xfrm>
                <a:off x="3469834"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9" name="Oval 88"/>
              <p:cNvSpPr/>
              <p:nvPr/>
            </p:nvSpPr>
            <p:spPr>
              <a:xfrm>
                <a:off x="3728813"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0" name="Oval 89"/>
              <p:cNvSpPr/>
              <p:nvPr/>
            </p:nvSpPr>
            <p:spPr>
              <a:xfrm>
                <a:off x="3987792"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1" name="Oval 90"/>
              <p:cNvSpPr/>
              <p:nvPr/>
            </p:nvSpPr>
            <p:spPr>
              <a:xfrm>
                <a:off x="4246771" y="3393139"/>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2" name="Oval 91"/>
              <p:cNvSpPr/>
              <p:nvPr/>
            </p:nvSpPr>
            <p:spPr>
              <a:xfrm>
                <a:off x="4505750" y="3399858"/>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3" name="Oval 92"/>
              <p:cNvSpPr/>
              <p:nvPr/>
            </p:nvSpPr>
            <p:spPr>
              <a:xfrm>
                <a:off x="4764726" y="3393138"/>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94" name="Group 93"/>
            <p:cNvGrpSpPr/>
            <p:nvPr/>
          </p:nvGrpSpPr>
          <p:grpSpPr>
            <a:xfrm>
              <a:off x="3457116" y="4989386"/>
              <a:ext cx="2762673" cy="172351"/>
              <a:chOff x="2433918" y="3393138"/>
              <a:chExt cx="2478725" cy="154637"/>
            </a:xfrm>
            <a:solidFill>
              <a:schemeClr val="tx2"/>
            </a:solidFill>
          </p:grpSpPr>
          <p:sp>
            <p:nvSpPr>
              <p:cNvPr id="95" name="Oval 94"/>
              <p:cNvSpPr/>
              <p:nvPr/>
            </p:nvSpPr>
            <p:spPr>
              <a:xfrm>
                <a:off x="2433918" y="3393142"/>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6" name="Oval 95"/>
              <p:cNvSpPr/>
              <p:nvPr/>
            </p:nvSpPr>
            <p:spPr>
              <a:xfrm>
                <a:off x="2692897" y="3393141"/>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7" name="Oval 96"/>
              <p:cNvSpPr/>
              <p:nvPr/>
            </p:nvSpPr>
            <p:spPr>
              <a:xfrm>
                <a:off x="2951876"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8" name="Oval 97"/>
              <p:cNvSpPr/>
              <p:nvPr/>
            </p:nvSpPr>
            <p:spPr>
              <a:xfrm>
                <a:off x="3210855"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9" name="Oval 98"/>
              <p:cNvSpPr/>
              <p:nvPr/>
            </p:nvSpPr>
            <p:spPr>
              <a:xfrm>
                <a:off x="3469834"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0" name="Oval 99"/>
              <p:cNvSpPr/>
              <p:nvPr/>
            </p:nvSpPr>
            <p:spPr>
              <a:xfrm>
                <a:off x="3728813"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1" name="Oval 100"/>
              <p:cNvSpPr/>
              <p:nvPr/>
            </p:nvSpPr>
            <p:spPr>
              <a:xfrm>
                <a:off x="3987792" y="3393140"/>
                <a:ext cx="147917" cy="147917"/>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2" name="Oval 101"/>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3" name="Oval 102"/>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4" name="Oval 103"/>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105" name="Group 104"/>
            <p:cNvGrpSpPr/>
            <p:nvPr/>
          </p:nvGrpSpPr>
          <p:grpSpPr>
            <a:xfrm>
              <a:off x="3457116" y="5290178"/>
              <a:ext cx="2762673" cy="172351"/>
              <a:chOff x="2433918" y="3393138"/>
              <a:chExt cx="2478725" cy="154637"/>
            </a:xfrm>
            <a:solidFill>
              <a:schemeClr val="tx2"/>
            </a:solidFill>
          </p:grpSpPr>
          <p:sp>
            <p:nvSpPr>
              <p:cNvPr id="106" name="Oval 105"/>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7" name="Oval 106"/>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8" name="Oval 107"/>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9" name="Oval 108"/>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0" name="Oval 109"/>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1" name="Oval 110"/>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2" name="Oval 111"/>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3" name="Oval 112"/>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4" name="Oval 113"/>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5" name="Oval 114"/>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118" name="Group 117"/>
            <p:cNvGrpSpPr/>
            <p:nvPr/>
          </p:nvGrpSpPr>
          <p:grpSpPr>
            <a:xfrm>
              <a:off x="6297691" y="2425005"/>
              <a:ext cx="2383704" cy="2388990"/>
              <a:chOff x="3481772" y="3264959"/>
              <a:chExt cx="2383704" cy="2388990"/>
            </a:xfrm>
          </p:grpSpPr>
          <p:sp>
            <p:nvSpPr>
              <p:cNvPr id="119" name="TextBox 118"/>
              <p:cNvSpPr txBox="1"/>
              <p:nvPr/>
            </p:nvSpPr>
            <p:spPr>
              <a:xfrm>
                <a:off x="3481772" y="3264959"/>
                <a:ext cx="1759065" cy="13849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A10028"/>
                    </a:solidFill>
                    <a:effectLst/>
                    <a:uLnTx/>
                    <a:uFillTx/>
                  </a:rPr>
                  <a:t>73%</a:t>
                </a:r>
                <a:endParaRPr kumimoji="0" lang="en-US" sz="3200" b="1" i="0" u="none" strike="noStrike" kern="0" cap="none" spc="0" normalizeH="0" baseline="0" noProof="0" dirty="0">
                  <a:ln>
                    <a:noFill/>
                  </a:ln>
                  <a:solidFill>
                    <a:srgbClr val="A10028"/>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A10028"/>
                  </a:solidFill>
                  <a:effectLst/>
                  <a:uLnTx/>
                  <a:uFillTx/>
                </a:endParaRPr>
              </a:p>
            </p:txBody>
          </p:sp>
          <p:sp>
            <p:nvSpPr>
              <p:cNvPr id="120" name="Rectangle 119"/>
              <p:cNvSpPr/>
              <p:nvPr/>
            </p:nvSpPr>
            <p:spPr>
              <a:xfrm>
                <a:off x="3499436" y="4080158"/>
                <a:ext cx="2366040" cy="425758"/>
              </a:xfrm>
              <a:prstGeom prst="rect">
                <a:avLst/>
              </a:prstGeom>
            </p:spPr>
            <p:txBody>
              <a:bodyPr wrap="square">
                <a:spAutoFit/>
              </a:bodyPr>
              <a:lstStyle/>
              <a:p>
                <a:pPr marL="0" marR="0" lvl="0" indent="0" defTabSz="914400" eaLnBrk="1" fontAlgn="auto" latinLnBrk="0" hangingPunct="1">
                  <a:lnSpc>
                    <a:spcPts val="2600"/>
                  </a:lnSpc>
                  <a:spcBef>
                    <a:spcPts val="0"/>
                  </a:spcBef>
                  <a:spcAft>
                    <a:spcPts val="0"/>
                  </a:spcAft>
                  <a:buClrTx/>
                  <a:buSzTx/>
                  <a:buFontTx/>
                  <a:buNone/>
                  <a:tabLst/>
                  <a:defRPr/>
                </a:pPr>
                <a:r>
                  <a:rPr lang="en-US" sz="2000" b="1" kern="0" noProof="0" dirty="0">
                    <a:solidFill>
                      <a:srgbClr val="A10028"/>
                    </a:solidFill>
                  </a:rPr>
                  <a:t>wrong</a:t>
                </a:r>
                <a:endParaRPr kumimoji="0" lang="en-US" sz="2000" b="1" i="0" u="none" strike="noStrike" kern="0" cap="none" spc="0" normalizeH="0" baseline="0" noProof="0" dirty="0">
                  <a:ln>
                    <a:noFill/>
                  </a:ln>
                  <a:solidFill>
                    <a:srgbClr val="A10028"/>
                  </a:solidFill>
                  <a:effectLst/>
                  <a:uLnTx/>
                  <a:uFillTx/>
                </a:endParaRPr>
              </a:p>
            </p:txBody>
          </p:sp>
          <p:sp>
            <p:nvSpPr>
              <p:cNvPr id="121" name="TextBox 120"/>
              <p:cNvSpPr txBox="1"/>
              <p:nvPr/>
            </p:nvSpPr>
            <p:spPr>
              <a:xfrm>
                <a:off x="3483275" y="4268954"/>
                <a:ext cx="1759065" cy="13849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chemeClr val="accent1"/>
                    </a:solidFill>
                    <a:effectLst/>
                    <a:uLnTx/>
                    <a:uFillTx/>
                  </a:rPr>
                  <a:t>14%</a:t>
                </a:r>
                <a:endParaRPr kumimoji="0" lang="en-US" sz="3200" b="1" i="0" u="none" strike="noStrike" kern="0" cap="none" spc="0" normalizeH="0" baseline="0" noProof="0" dirty="0">
                  <a:ln>
                    <a:noFill/>
                  </a:ln>
                  <a:solidFill>
                    <a:schemeClr val="accent1"/>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chemeClr val="accent1"/>
                  </a:solidFill>
                  <a:effectLst/>
                  <a:uLnTx/>
                  <a:uFillTx/>
                </a:endParaRPr>
              </a:p>
            </p:txBody>
          </p:sp>
          <p:sp>
            <p:nvSpPr>
              <p:cNvPr id="122" name="Rectangle 121"/>
              <p:cNvSpPr/>
              <p:nvPr/>
            </p:nvSpPr>
            <p:spPr>
              <a:xfrm>
                <a:off x="3500940" y="5054529"/>
                <a:ext cx="686406"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a:solidFill>
                      <a:schemeClr val="accent1"/>
                    </a:solidFill>
                  </a:rPr>
                  <a:t>right</a:t>
                </a:r>
                <a:endParaRPr kumimoji="0" lang="en-US" sz="2000" b="0" i="0" u="none" strike="noStrike" kern="0" cap="none" spc="0" normalizeH="0" baseline="0" noProof="0" dirty="0">
                  <a:ln>
                    <a:noFill/>
                  </a:ln>
                  <a:solidFill>
                    <a:schemeClr val="accent1"/>
                  </a:solidFill>
                  <a:effectLst/>
                  <a:uLnTx/>
                  <a:uFillTx/>
                </a:endParaRPr>
              </a:p>
            </p:txBody>
          </p:sp>
        </p:grpSp>
        <p:sp>
          <p:nvSpPr>
            <p:cNvPr id="124" name="TextBox 123"/>
            <p:cNvSpPr txBox="1"/>
            <p:nvPr/>
          </p:nvSpPr>
          <p:spPr>
            <a:xfrm>
              <a:off x="6285596" y="4419600"/>
              <a:ext cx="1759065" cy="13849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chemeClr val="tx2"/>
                  </a:solidFill>
                  <a:effectLst/>
                  <a:uLnTx/>
                  <a:uFillTx/>
                </a:rPr>
                <a:t>13%</a:t>
              </a:r>
              <a:endParaRPr kumimoji="0" lang="en-US" sz="3200" b="1" i="0" u="none" strike="noStrike" kern="0" cap="none" spc="0" normalizeH="0" baseline="0" noProof="0" dirty="0">
                <a:ln>
                  <a:noFill/>
                </a:ln>
                <a:solidFill>
                  <a:schemeClr val="tx2"/>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chemeClr val="accent1"/>
                </a:solidFill>
                <a:effectLst/>
                <a:uLnTx/>
                <a:uFillTx/>
              </a:endParaRPr>
            </a:p>
          </p:txBody>
        </p:sp>
        <p:sp>
          <p:nvSpPr>
            <p:cNvPr id="125" name="Rectangle 124"/>
            <p:cNvSpPr/>
            <p:nvPr/>
          </p:nvSpPr>
          <p:spPr>
            <a:xfrm>
              <a:off x="6362199" y="5237206"/>
              <a:ext cx="1067921"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kern="0" noProof="0" dirty="0">
                  <a:solidFill>
                    <a:schemeClr val="tx2"/>
                  </a:solidFill>
                </a:rPr>
                <a:t>not sure</a:t>
              </a:r>
              <a:endParaRPr kumimoji="0" lang="en-US" sz="2000" b="0" i="0" u="none" strike="noStrike" kern="0" cap="none" spc="0" normalizeH="0" baseline="0" noProof="0" dirty="0">
                <a:ln>
                  <a:noFill/>
                </a:ln>
                <a:solidFill>
                  <a:schemeClr val="tx2"/>
                </a:solidFill>
                <a:effectLst/>
                <a:uLnTx/>
                <a:uFillTx/>
              </a:endParaRPr>
            </a:p>
          </p:txBody>
        </p:sp>
      </p:grpSp>
      <p:sp>
        <p:nvSpPr>
          <p:cNvPr id="126" name="Rectangle 125"/>
          <p:cNvSpPr/>
          <p:nvPr/>
        </p:nvSpPr>
        <p:spPr>
          <a:xfrm>
            <a:off x="3231295" y="1840468"/>
            <a:ext cx="6002352" cy="646331"/>
          </a:xfrm>
          <a:prstGeom prst="rect">
            <a:avLst/>
          </a:prstGeom>
        </p:spPr>
        <p:txBody>
          <a:bodyPr wrap="square">
            <a:spAutoFit/>
          </a:bodyPr>
          <a:lstStyle/>
          <a:p>
            <a:pPr algn="ctr"/>
            <a:r>
              <a:rPr lang="en-US" b="1" dirty="0">
                <a:solidFill>
                  <a:srgbClr val="707276"/>
                </a:solidFill>
              </a:rPr>
              <a:t>Regarding the recent incident on a United Airlines flight of the forcible removal of a passenger, United Airlines was…</a:t>
            </a:r>
          </a:p>
        </p:txBody>
      </p:sp>
    </p:spTree>
    <p:extLst>
      <p:ext uri="{BB962C8B-B14F-4D97-AF65-F5344CB8AC3E}">
        <p14:creationId xmlns:p14="http://schemas.microsoft.com/office/powerpoint/2010/main" val="1503843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Rectangle 1"/>
          <p:cNvSpPr/>
          <p:nvPr/>
        </p:nvSpPr>
        <p:spPr>
          <a:xfrm>
            <a:off x="3429000" y="0"/>
            <a:ext cx="533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33" name="think-cell Slide" r:id="rId4" imgW="540" imgH="541" progId="TCLayout.ActiveDocument.1">
                  <p:embed/>
                </p:oleObj>
              </mc:Choice>
              <mc:Fallback>
                <p:oleObj name="think-cell Slide" r:id="rId4" imgW="540" imgH="541"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4"/>
          <p:cNvSpPr txBox="1">
            <a:spLocks/>
          </p:cNvSpPr>
          <p:nvPr/>
        </p:nvSpPr>
        <p:spPr>
          <a:xfrm>
            <a:off x="3429000" y="2771352"/>
            <a:ext cx="5334000" cy="1315296"/>
          </a:xfrm>
          <a:prstGeom prst="rect">
            <a:avLst/>
          </a:prstGeom>
          <a:noFill/>
        </p:spPr>
        <p:txBody>
          <a:bodyPr tIns="182880" bIns="182880" anchor="ctr" anchorCtr="0">
            <a:spAutoFit/>
          </a:bodyPr>
          <a:lst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a:lstStyle>
          <a:p>
            <a:pPr algn="ctr"/>
            <a:r>
              <a:rPr lang="en-US" sz="3600" dirty="0">
                <a:solidFill>
                  <a:srgbClr val="7FBA00"/>
                </a:solidFill>
                <a:latin typeface="Segoe UI" panose="020B0502040204020203" pitchFamily="34" charset="0"/>
                <a:cs typeface="Segoe UI" panose="020B0502040204020203" pitchFamily="34" charset="0"/>
              </a:rPr>
              <a:t>FOREIGN AFFAIRS</a:t>
            </a:r>
          </a:p>
          <a:p>
            <a:pPr algn="ctr"/>
            <a:r>
              <a:rPr lang="en-US" sz="3600" dirty="0">
                <a:solidFill>
                  <a:srgbClr val="7FBA00"/>
                </a:solidFill>
                <a:latin typeface="Segoe UI" panose="020B0502040204020203" pitchFamily="34" charset="0"/>
                <a:cs typeface="Segoe UI" panose="020B0502040204020203" pitchFamily="34" charset="0"/>
              </a:rPr>
              <a:t>National security</a:t>
            </a:r>
          </a:p>
        </p:txBody>
      </p:sp>
    </p:spTree>
    <p:extLst>
      <p:ext uri="{BB962C8B-B14F-4D97-AF65-F5344CB8AC3E}">
        <p14:creationId xmlns:p14="http://schemas.microsoft.com/office/powerpoint/2010/main" val="1099936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nvPr>
        </p:nvGraphicFramePr>
        <p:xfrm>
          <a:off x="1237165" y="2732072"/>
          <a:ext cx="3910640" cy="3435852"/>
        </p:xfrm>
        <a:graphic>
          <a:graphicData uri="http://schemas.openxmlformats.org/drawingml/2006/table">
            <a:tbl>
              <a:tblPr>
                <a:tableStyleId>{5C22544A-7EE6-4342-B048-85BDC9FD1C3A}</a:tableStyleId>
              </a:tblPr>
              <a:tblGrid>
                <a:gridCol w="3910640">
                  <a:extLst>
                    <a:ext uri="{9D8B030D-6E8A-4147-A177-3AD203B41FA5}">
                      <a16:colId xmlns:a16="http://schemas.microsoft.com/office/drawing/2014/main" val="20000"/>
                    </a:ext>
                  </a:extLst>
                </a:gridCol>
              </a:tblGrid>
              <a:tr h="1145284">
                <a:tc>
                  <a:txBody>
                    <a:bodyPr/>
                    <a:lstStyle/>
                    <a:p>
                      <a:pPr algn="r" fontAlgn="b"/>
                      <a:r>
                        <a:rPr lang="en-US" sz="1800" b="1" i="0" u="none" strike="noStrike" dirty="0">
                          <a:solidFill>
                            <a:schemeClr val="bg2"/>
                          </a:solidFill>
                          <a:effectLst/>
                          <a:latin typeface="Calibri" panose="020F0502020204030204" pitchFamily="34" charset="0"/>
                        </a:rPr>
                        <a:t>The military strike in Syria</a:t>
                      </a:r>
                    </a:p>
                  </a:txBody>
                  <a:tcPr marL="9525" marR="9525" marT="9525" marB="0" anchor="ctr">
                    <a:noFill/>
                  </a:tcPr>
                </a:tc>
                <a:extLst>
                  <a:ext uri="{0D108BD9-81ED-4DB2-BD59-A6C34878D82A}">
                    <a16:rowId xmlns:a16="http://schemas.microsoft.com/office/drawing/2014/main" val="10000"/>
                  </a:ext>
                </a:extLst>
              </a:tr>
              <a:tr h="1145284">
                <a:tc>
                  <a:txBody>
                    <a:bodyPr/>
                    <a:lstStyle/>
                    <a:p>
                      <a:pPr algn="r" fontAlgn="b"/>
                      <a:r>
                        <a:rPr lang="en-US" sz="1800" b="1" i="0" u="none" strike="noStrike" dirty="0">
                          <a:solidFill>
                            <a:schemeClr val="bg2"/>
                          </a:solidFill>
                          <a:effectLst/>
                          <a:latin typeface="Calibri" panose="020F0502020204030204" pitchFamily="34" charset="0"/>
                        </a:rPr>
                        <a:t>Diplomatic actions with Iran and China</a:t>
                      </a:r>
                    </a:p>
                  </a:txBody>
                  <a:tcPr marL="9525" marR="9525" marT="9525" marB="0" anchor="ctr">
                    <a:noFill/>
                  </a:tcPr>
                </a:tc>
                <a:extLst>
                  <a:ext uri="{0D108BD9-81ED-4DB2-BD59-A6C34878D82A}">
                    <a16:rowId xmlns:a16="http://schemas.microsoft.com/office/drawing/2014/main" val="10001"/>
                  </a:ext>
                </a:extLst>
              </a:tr>
              <a:tr h="1145284">
                <a:tc>
                  <a:txBody>
                    <a:bodyPr/>
                    <a:lstStyle/>
                    <a:p>
                      <a:pPr algn="r" fontAlgn="b"/>
                      <a:r>
                        <a:rPr lang="en-US" sz="1800" b="1" i="0" u="none" strike="noStrike" dirty="0">
                          <a:solidFill>
                            <a:schemeClr val="bg2"/>
                          </a:solidFill>
                          <a:effectLst/>
                          <a:latin typeface="Calibri" panose="020F0502020204030204" pitchFamily="34" charset="0"/>
                        </a:rPr>
                        <a:t>Tensions in North Korea</a:t>
                      </a:r>
                    </a:p>
                  </a:txBody>
                  <a:tcPr marL="9525" marR="9525" marT="9525" marB="0" anchor="ctr">
                    <a:noFill/>
                  </a:tcPr>
                </a:tc>
                <a:extLst>
                  <a:ext uri="{0D108BD9-81ED-4DB2-BD59-A6C34878D82A}">
                    <a16:rowId xmlns:a16="http://schemas.microsoft.com/office/drawing/2014/main" val="10002"/>
                  </a:ext>
                </a:extLst>
              </a:tr>
            </a:tbl>
          </a:graphicData>
        </a:graphic>
      </p:graphicFrame>
      <p:graphicFrame>
        <p:nvGraphicFramePr>
          <p:cNvPr id="6" name="Chart 5"/>
          <p:cNvGraphicFramePr/>
          <p:nvPr>
            <p:extLst/>
          </p:nvPr>
        </p:nvGraphicFramePr>
        <p:xfrm>
          <a:off x="5147805" y="2585381"/>
          <a:ext cx="6282578" cy="381541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9271164" y="2481866"/>
            <a:ext cx="1844842" cy="483081"/>
          </a:xfrm>
          <a:prstGeom prst="rect">
            <a:avLst/>
          </a:prstGeom>
          <a:noFill/>
        </p:spPr>
        <p:txBody>
          <a:bodyPr wrap="square" rtlCol="0">
            <a:spAutoFit/>
          </a:bodyPr>
          <a:lstStyle/>
          <a:p>
            <a:pPr algn="ctr">
              <a:lnSpc>
                <a:spcPts val="3500"/>
              </a:lnSpc>
            </a:pPr>
            <a:r>
              <a:rPr lang="en-US" sz="1600" b="1" dirty="0">
                <a:solidFill>
                  <a:srgbClr val="A10028"/>
                </a:solidFill>
              </a:rPr>
              <a:t>Disapprove</a:t>
            </a:r>
          </a:p>
        </p:txBody>
      </p:sp>
      <p:sp>
        <p:nvSpPr>
          <p:cNvPr id="8" name="Rectangle 7"/>
          <p:cNvSpPr/>
          <p:nvPr/>
        </p:nvSpPr>
        <p:spPr>
          <a:xfrm>
            <a:off x="3231518" y="2168425"/>
            <a:ext cx="6002352" cy="369332"/>
          </a:xfrm>
          <a:prstGeom prst="rect">
            <a:avLst/>
          </a:prstGeom>
        </p:spPr>
        <p:txBody>
          <a:bodyPr wrap="square">
            <a:spAutoFit/>
          </a:bodyPr>
          <a:lstStyle/>
          <a:p>
            <a:pPr algn="ctr"/>
            <a:r>
              <a:rPr lang="en-US" b="1" dirty="0">
                <a:solidFill>
                  <a:srgbClr val="707276"/>
                </a:solidFill>
              </a:rPr>
              <a:t>Opinion on President Trump’s Handling of…</a:t>
            </a:r>
          </a:p>
        </p:txBody>
      </p:sp>
      <p:sp>
        <p:nvSpPr>
          <p:cNvPr id="9" name="TextBox 8"/>
          <p:cNvSpPr txBox="1"/>
          <p:nvPr/>
        </p:nvSpPr>
        <p:spPr>
          <a:xfrm>
            <a:off x="6172940" y="2481866"/>
            <a:ext cx="1844842" cy="483081"/>
          </a:xfrm>
          <a:prstGeom prst="rect">
            <a:avLst/>
          </a:prstGeom>
          <a:noFill/>
        </p:spPr>
        <p:txBody>
          <a:bodyPr wrap="square" rtlCol="0">
            <a:spAutoFit/>
          </a:bodyPr>
          <a:lstStyle/>
          <a:p>
            <a:pPr algn="ctr">
              <a:lnSpc>
                <a:spcPts val="3500"/>
              </a:lnSpc>
            </a:pPr>
            <a:r>
              <a:rPr lang="en-US" sz="1600" b="1" dirty="0">
                <a:solidFill>
                  <a:schemeClr val="accent1"/>
                </a:solidFill>
              </a:rPr>
              <a:t>Approve</a:t>
            </a:r>
          </a:p>
        </p:txBody>
      </p:sp>
      <p:sp>
        <p:nvSpPr>
          <p:cNvPr id="2" name="Title 1"/>
          <p:cNvSpPr>
            <a:spLocks noGrp="1"/>
          </p:cNvSpPr>
          <p:nvPr>
            <p:ph type="title"/>
          </p:nvPr>
        </p:nvSpPr>
        <p:spPr/>
        <p:txBody>
          <a:bodyPr/>
          <a:lstStyle/>
          <a:p>
            <a:r>
              <a:rPr lang="en-US" dirty="0"/>
              <a:t>Majority of voters approve of president trump’s </a:t>
            </a:r>
            <a:br>
              <a:rPr lang="en-US" dirty="0"/>
            </a:br>
            <a:r>
              <a:rPr lang="en-US" dirty="0"/>
              <a:t>handling of the military strike in </a:t>
            </a:r>
            <a:r>
              <a:rPr lang="en-US" dirty="0" err="1"/>
              <a:t>syria</a:t>
            </a:r>
            <a:endParaRPr lang="en-US" dirty="0"/>
          </a:p>
        </p:txBody>
      </p:sp>
      <p:sp>
        <p:nvSpPr>
          <p:cNvPr id="3" name="Text Placeholder 2"/>
          <p:cNvSpPr>
            <a:spLocks noGrp="1"/>
          </p:cNvSpPr>
          <p:nvPr>
            <p:ph type="body" idx="13"/>
          </p:nvPr>
        </p:nvSpPr>
        <p:spPr/>
        <p:txBody>
          <a:bodyPr/>
          <a:lstStyle/>
          <a:p>
            <a:r>
              <a:rPr lang="en-US" dirty="0"/>
              <a:t>Over half </a:t>
            </a:r>
            <a:r>
              <a:rPr lang="en-US" dirty="0">
                <a:solidFill>
                  <a:srgbClr val="44546A"/>
                </a:solidFill>
              </a:rPr>
              <a:t>approve of his </a:t>
            </a:r>
            <a:r>
              <a:rPr lang="en-US" dirty="0"/>
              <a:t>handling of diplomatic actions with Iran and China, while just over half disapprove of the handling of tensions in North Korea.</a:t>
            </a:r>
          </a:p>
        </p:txBody>
      </p:sp>
      <p:sp>
        <p:nvSpPr>
          <p:cNvPr id="4" name="Text Placeholder 3"/>
          <p:cNvSpPr>
            <a:spLocks noGrp="1"/>
          </p:cNvSpPr>
          <p:nvPr>
            <p:ph type="body" idx="15"/>
          </p:nvPr>
        </p:nvSpPr>
        <p:spPr/>
        <p:txBody>
          <a:bodyPr/>
          <a:lstStyle/>
          <a:p>
            <a:r>
              <a:rPr lang="en-US" u="sng" dirty="0">
                <a:solidFill>
                  <a:schemeClr val="tx2"/>
                </a:solidFill>
                <a:ea typeface="MS Mincho" panose="02020609040205080304" pitchFamily="49" charset="-128"/>
              </a:rPr>
              <a:t>BASE: Registered Voters (n=2027)</a:t>
            </a:r>
            <a:endParaRPr lang="en-US" dirty="0">
              <a:solidFill>
                <a:schemeClr val="tx2"/>
              </a:solidFill>
              <a:ea typeface="MS Mincho" panose="02020609040205080304" pitchFamily="49" charset="-128"/>
            </a:endParaRPr>
          </a:p>
          <a:p>
            <a:r>
              <a:rPr lang="en-US" dirty="0">
                <a:solidFill>
                  <a:schemeClr val="tx2"/>
                </a:solidFill>
              </a:rPr>
              <a:t>FA14 Do you approve or disapprove of President Trump's handling of:</a:t>
            </a:r>
            <a:endParaRPr lang="en-US" dirty="0"/>
          </a:p>
        </p:txBody>
      </p:sp>
    </p:spTree>
    <p:extLst>
      <p:ext uri="{BB962C8B-B14F-4D97-AF65-F5344CB8AC3E}">
        <p14:creationId xmlns:p14="http://schemas.microsoft.com/office/powerpoint/2010/main" val="2391825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p:cNvSpPr/>
          <p:nvPr/>
        </p:nvSpPr>
        <p:spPr>
          <a:xfrm>
            <a:off x="9359047" y="2612379"/>
            <a:ext cx="2416821" cy="2416821"/>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707276"/>
                </a:solidFill>
                <a:effectLst/>
                <a:uLnTx/>
                <a:uFillTx/>
              </a:rPr>
              <a:t>34% not justified</a:t>
            </a:r>
            <a:endParaRPr kumimoji="0" lang="en-US" sz="2800" b="0" i="0" u="none" strike="noStrike" kern="0" cap="none" spc="0" normalizeH="0" baseline="0" noProof="0" dirty="0">
              <a:ln>
                <a:noFill/>
              </a:ln>
              <a:solidFill>
                <a:srgbClr val="707276"/>
              </a:solidFill>
              <a:effectLst/>
              <a:uLnTx/>
              <a:uFillTx/>
            </a:endParaRPr>
          </a:p>
        </p:txBody>
      </p:sp>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61"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792480" y="608277"/>
            <a:ext cx="10485120" cy="571500"/>
          </a:xfrm>
        </p:spPr>
        <p:txBody>
          <a:bodyPr/>
          <a:lstStyle/>
          <a:p>
            <a:r>
              <a:rPr lang="en-US" dirty="0"/>
              <a:t>Two-thirds of voters feel the recent military strike against Syria was justified</a:t>
            </a:r>
          </a:p>
        </p:txBody>
      </p:sp>
      <p:sp>
        <p:nvSpPr>
          <p:cNvPr id="3" name="Text Placeholder 2"/>
          <p:cNvSpPr>
            <a:spLocks noGrp="1"/>
          </p:cNvSpPr>
          <p:nvPr>
            <p:ph type="body" idx="13"/>
          </p:nvPr>
        </p:nvSpPr>
        <p:spPr/>
        <p:txBody>
          <a:bodyPr/>
          <a:lstStyle/>
          <a:p>
            <a:r>
              <a:rPr lang="en-US" dirty="0"/>
              <a:t>Further, a majority approves of the U.S. military strike.</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(n=2027)</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FA9 Do you approve or disapprove of the U.S. military strike with 59 cruise missiles that targeted the airbase from where the chemical attacks were launched?</a:t>
            </a:r>
          </a:p>
          <a:p>
            <a:r>
              <a:rPr lang="en-US" dirty="0">
                <a:solidFill>
                  <a:srgbClr val="262626"/>
                </a:solidFill>
                <a:ea typeface="MS Mincho" panose="02020609040205080304" pitchFamily="49" charset="-128"/>
              </a:rPr>
              <a:t>FA10 Do you believe that the U.S. military strike on Syria in retaliation for the use of chemical weapons was justified or not justified?</a:t>
            </a:r>
          </a:p>
        </p:txBody>
      </p:sp>
      <p:grpSp>
        <p:nvGrpSpPr>
          <p:cNvPr id="18" name="Group 17"/>
          <p:cNvGrpSpPr/>
          <p:nvPr/>
        </p:nvGrpSpPr>
        <p:grpSpPr>
          <a:xfrm>
            <a:off x="5558216" y="2727306"/>
            <a:ext cx="5359400" cy="3547533"/>
            <a:chOff x="4800600" y="2566837"/>
            <a:chExt cx="5359400" cy="3547533"/>
          </a:xfrm>
        </p:grpSpPr>
        <p:graphicFrame>
          <p:nvGraphicFramePr>
            <p:cNvPr id="17" name="Chart 16"/>
            <p:cNvGraphicFramePr/>
            <p:nvPr>
              <p:extLst/>
            </p:nvPr>
          </p:nvGraphicFramePr>
          <p:xfrm>
            <a:off x="4800600" y="2566837"/>
            <a:ext cx="5359400" cy="3547533"/>
          </p:xfrm>
          <a:graphic>
            <a:graphicData uri="http://schemas.openxmlformats.org/drawingml/2006/chart">
              <c:chart xmlns:c="http://schemas.openxmlformats.org/drawingml/2006/chart" xmlns:r="http://schemas.openxmlformats.org/officeDocument/2006/relationships" r:id="rId6"/>
            </a:graphicData>
          </a:graphic>
        </p:graphicFrame>
        <p:sp>
          <p:nvSpPr>
            <p:cNvPr id="8" name="Oval 7"/>
            <p:cNvSpPr/>
            <p:nvPr/>
          </p:nvSpPr>
          <p:spPr>
            <a:xfrm>
              <a:off x="5848694" y="2592160"/>
              <a:ext cx="3263212"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kern="0" dirty="0">
                  <a:solidFill>
                    <a:schemeClr val="accent1"/>
                  </a:solidFill>
                </a:rPr>
                <a:t>66% </a:t>
              </a:r>
              <a:br>
                <a:rPr lang="en-US" sz="4000" b="1" kern="0" dirty="0">
                  <a:solidFill>
                    <a:schemeClr val="accent1"/>
                  </a:solidFill>
                </a:rPr>
              </a:br>
              <a:r>
                <a:rPr lang="en-US" sz="3200" b="1" kern="0" dirty="0">
                  <a:solidFill>
                    <a:schemeClr val="accent1"/>
                  </a:solidFill>
                </a:rPr>
                <a:t>justified</a:t>
              </a:r>
            </a:p>
          </p:txBody>
        </p:sp>
      </p:grpSp>
      <p:sp>
        <p:nvSpPr>
          <p:cNvPr id="23" name="Rectangle 22"/>
          <p:cNvSpPr/>
          <p:nvPr/>
        </p:nvSpPr>
        <p:spPr>
          <a:xfrm>
            <a:off x="441379" y="1905000"/>
            <a:ext cx="5883221" cy="120032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rgbClr val="707276"/>
                </a:solidFill>
                <a:effectLst/>
                <a:uLnTx/>
                <a:uFillTx/>
              </a:rPr>
              <a:t>On the U.S.</a:t>
            </a:r>
            <a:r>
              <a:rPr kumimoji="0" lang="en-US" sz="2400" i="0" u="none" strike="noStrike" kern="0" cap="none" spc="0" normalizeH="0" noProof="0" dirty="0">
                <a:ln>
                  <a:noFill/>
                </a:ln>
                <a:solidFill>
                  <a:srgbClr val="707276"/>
                </a:solidFill>
                <a:effectLst/>
                <a:uLnTx/>
                <a:uFillTx/>
              </a:rPr>
              <a:t> military strike against Syria with 59 cruise missiles that targeted the airbase from where chemical attacks were launched…</a:t>
            </a:r>
            <a:endParaRPr kumimoji="0" lang="en-US" sz="2400" i="0" u="none" strike="noStrike" kern="0" cap="none" spc="0" normalizeH="0" baseline="0" noProof="0" dirty="0">
              <a:ln>
                <a:noFill/>
              </a:ln>
              <a:solidFill>
                <a:srgbClr val="707276"/>
              </a:solidFill>
              <a:effectLst/>
              <a:uLnTx/>
              <a:uFillTx/>
            </a:endParaRPr>
          </a:p>
        </p:txBody>
      </p:sp>
      <p:sp>
        <p:nvSpPr>
          <p:cNvPr id="24" name="Rectangle 23"/>
          <p:cNvSpPr/>
          <p:nvPr/>
        </p:nvSpPr>
        <p:spPr>
          <a:xfrm>
            <a:off x="5621046" y="2000262"/>
            <a:ext cx="7256243"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7276"/>
                </a:solidFill>
                <a:effectLst/>
                <a:uLnTx/>
                <a:uFillTx/>
              </a:rPr>
              <a:t>Voters feel the U.S. military strike</a:t>
            </a:r>
            <a:r>
              <a:rPr kumimoji="0" lang="en-US" sz="1800" b="1" i="0" u="none" strike="noStrike" kern="0" cap="none" spc="0" normalizeH="0" noProof="0" dirty="0">
                <a:ln>
                  <a:noFill/>
                </a:ln>
                <a:solidFill>
                  <a:srgbClr val="707276"/>
                </a:solidFill>
                <a:effectLst/>
                <a:uLnTx/>
                <a:uFillTx/>
              </a:rPr>
              <a:t> was…</a:t>
            </a:r>
            <a:endParaRPr kumimoji="0" lang="en-US" sz="1800" b="1" i="0" u="none" strike="noStrike" kern="0" cap="none" spc="0" normalizeH="0" baseline="0" noProof="0" dirty="0">
              <a:ln>
                <a:noFill/>
              </a:ln>
              <a:solidFill>
                <a:srgbClr val="707276"/>
              </a:solidFill>
              <a:effectLst/>
              <a:uLnTx/>
              <a:uFillTx/>
            </a:endParaRPr>
          </a:p>
        </p:txBody>
      </p:sp>
      <p:cxnSp>
        <p:nvCxnSpPr>
          <p:cNvPr id="26" name="Straight Connector 25"/>
          <p:cNvCxnSpPr/>
          <p:nvPr/>
        </p:nvCxnSpPr>
        <p:spPr>
          <a:xfrm flipV="1">
            <a:off x="6324600" y="1981200"/>
            <a:ext cx="0" cy="4114800"/>
          </a:xfrm>
          <a:prstGeom prst="line">
            <a:avLst/>
          </a:prstGeom>
          <a:ln>
            <a:solidFill>
              <a:srgbClr val="D6D6D6"/>
            </a:solidFill>
          </a:ln>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3100766" y="3844468"/>
            <a:ext cx="2838794" cy="2007069"/>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A10028"/>
              </a:solidFill>
              <a:effectLst/>
              <a:uLnTx/>
              <a:uFillTx/>
            </a:endParaRPr>
          </a:p>
        </p:txBody>
      </p:sp>
      <p:grpSp>
        <p:nvGrpSpPr>
          <p:cNvPr id="7" name="Group 6"/>
          <p:cNvGrpSpPr/>
          <p:nvPr/>
        </p:nvGrpSpPr>
        <p:grpSpPr>
          <a:xfrm>
            <a:off x="441379" y="2898443"/>
            <a:ext cx="5767766" cy="2174974"/>
            <a:chOff x="441379" y="3774676"/>
            <a:chExt cx="5767766" cy="2174974"/>
          </a:xfrm>
        </p:grpSpPr>
        <p:sp>
          <p:nvSpPr>
            <p:cNvPr id="28" name="TextBox 27"/>
            <p:cNvSpPr txBox="1"/>
            <p:nvPr/>
          </p:nvSpPr>
          <p:spPr>
            <a:xfrm>
              <a:off x="3372762" y="3774676"/>
              <a:ext cx="2362200" cy="144655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8800" b="1" kern="0" dirty="0">
                  <a:solidFill>
                    <a:srgbClr val="A10028"/>
                  </a:solidFill>
                </a:rPr>
                <a:t>37</a:t>
              </a:r>
              <a:r>
                <a:rPr kumimoji="0" lang="en-US" sz="8800" b="1" i="0" u="none" strike="noStrike" kern="0" cap="none" spc="0" normalizeH="0" baseline="0" noProof="0" dirty="0">
                  <a:ln>
                    <a:noFill/>
                  </a:ln>
                  <a:solidFill>
                    <a:srgbClr val="A10028"/>
                  </a:solidFill>
                  <a:effectLst/>
                  <a:uLnTx/>
                  <a:uFillTx/>
                </a:rPr>
                <a:t>%</a:t>
              </a:r>
              <a:endParaRPr kumimoji="0" lang="en-US" sz="3600" b="1" i="0" u="none" strike="noStrike" kern="0" cap="none" spc="0" normalizeH="0" baseline="0" noProof="0" dirty="0">
                <a:ln>
                  <a:noFill/>
                </a:ln>
                <a:solidFill>
                  <a:srgbClr val="A10028"/>
                </a:solidFill>
                <a:effectLst/>
                <a:uLnTx/>
                <a:uFillTx/>
              </a:endParaRPr>
            </a:p>
          </p:txBody>
        </p:sp>
        <p:sp>
          <p:nvSpPr>
            <p:cNvPr id="29" name="Rectangle 28"/>
            <p:cNvSpPr/>
            <p:nvPr/>
          </p:nvSpPr>
          <p:spPr>
            <a:xfrm>
              <a:off x="3389745" y="4872432"/>
              <a:ext cx="2819400" cy="107721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A10028"/>
                  </a:solidFill>
                  <a:effectLst/>
                  <a:uLnTx/>
                  <a:uFillTx/>
                </a:rPr>
                <a:t>Of voters </a:t>
              </a:r>
              <a:r>
                <a:rPr kumimoji="0" lang="en-US" sz="3600" b="1" i="0" u="none" strike="noStrike" kern="0" cap="none" spc="0" normalizeH="0" baseline="0" noProof="0" dirty="0">
                  <a:ln>
                    <a:noFill/>
                  </a:ln>
                  <a:solidFill>
                    <a:srgbClr val="A10028"/>
                  </a:solidFill>
                  <a:effectLst/>
                  <a:uLnTx/>
                  <a:uFillTx/>
                </a:rPr>
                <a:t>disapprove</a:t>
              </a:r>
              <a:endParaRPr kumimoji="0" lang="en-US" sz="2800" b="1" i="0" u="none" strike="noStrike" kern="0" cap="none" spc="0" normalizeH="0" baseline="0" noProof="0" dirty="0">
                <a:ln>
                  <a:noFill/>
                </a:ln>
                <a:solidFill>
                  <a:srgbClr val="A10028"/>
                </a:solidFill>
                <a:effectLst/>
                <a:uLnTx/>
                <a:uFillTx/>
              </a:endParaRPr>
            </a:p>
          </p:txBody>
        </p:sp>
        <p:sp>
          <p:nvSpPr>
            <p:cNvPr id="32" name="TextBox 31"/>
            <p:cNvSpPr txBox="1"/>
            <p:nvPr/>
          </p:nvSpPr>
          <p:spPr>
            <a:xfrm>
              <a:off x="898579" y="3774676"/>
              <a:ext cx="2362200" cy="144655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8800" b="1" kern="0" dirty="0">
                  <a:solidFill>
                    <a:schemeClr val="accent1"/>
                  </a:solidFill>
                </a:rPr>
                <a:t>63</a:t>
              </a:r>
              <a:r>
                <a:rPr kumimoji="0" lang="en-US" sz="8800" b="1" i="0" u="none" strike="noStrike" kern="0" cap="none" spc="0" normalizeH="0" baseline="0" noProof="0" dirty="0">
                  <a:ln>
                    <a:noFill/>
                  </a:ln>
                  <a:solidFill>
                    <a:schemeClr val="accent1"/>
                  </a:solidFill>
                  <a:effectLst/>
                  <a:uLnTx/>
                  <a:uFillTx/>
                </a:rPr>
                <a:t>%</a:t>
              </a:r>
              <a:endParaRPr kumimoji="0" lang="en-US" sz="3600" b="1" i="0" u="none" strike="noStrike" kern="0" cap="none" spc="0" normalizeH="0" baseline="0" noProof="0" dirty="0">
                <a:ln>
                  <a:noFill/>
                </a:ln>
                <a:solidFill>
                  <a:schemeClr val="accent1"/>
                </a:solidFill>
                <a:effectLst/>
                <a:uLnTx/>
                <a:uFillTx/>
              </a:endParaRPr>
            </a:p>
          </p:txBody>
        </p:sp>
        <p:sp>
          <p:nvSpPr>
            <p:cNvPr id="33" name="Rectangle 32"/>
            <p:cNvSpPr/>
            <p:nvPr/>
          </p:nvSpPr>
          <p:spPr>
            <a:xfrm>
              <a:off x="441379" y="4872432"/>
              <a:ext cx="2819400" cy="1077218"/>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accent1"/>
                  </a:solidFill>
                  <a:effectLst/>
                  <a:uLnTx/>
                  <a:uFillTx/>
                </a:rPr>
                <a:t>Of voters </a:t>
              </a:r>
              <a:br>
                <a:rPr kumimoji="0" lang="en-US" sz="2800" b="0" i="0" u="none" strike="noStrike" kern="0" cap="none" spc="0" normalizeH="0" baseline="0" noProof="0" dirty="0">
                  <a:ln>
                    <a:noFill/>
                  </a:ln>
                  <a:solidFill>
                    <a:schemeClr val="accent1"/>
                  </a:solidFill>
                  <a:effectLst/>
                  <a:uLnTx/>
                  <a:uFillTx/>
                </a:rPr>
              </a:br>
              <a:r>
                <a:rPr kumimoji="0" lang="en-US" sz="3600" b="1" i="0" u="none" strike="noStrike" kern="0" cap="none" spc="0" normalizeH="0" baseline="0" noProof="0" dirty="0">
                  <a:ln>
                    <a:noFill/>
                  </a:ln>
                  <a:solidFill>
                    <a:schemeClr val="accent1"/>
                  </a:solidFill>
                  <a:effectLst/>
                  <a:uLnTx/>
                  <a:uFillTx/>
                </a:rPr>
                <a:t>approve</a:t>
              </a:r>
              <a:endParaRPr kumimoji="0" lang="en-US" sz="2800" b="1" i="0" u="none" strike="noStrike" kern="0" cap="none" spc="0" normalizeH="0" baseline="0" noProof="0" dirty="0">
                <a:ln>
                  <a:noFill/>
                </a:ln>
                <a:solidFill>
                  <a:schemeClr val="accent1"/>
                </a:solidFill>
                <a:effectLst/>
                <a:uLnTx/>
                <a:uFillTx/>
              </a:endParaRPr>
            </a:p>
          </p:txBody>
        </p:sp>
      </p:grpSp>
      <p:sp>
        <p:nvSpPr>
          <p:cNvPr id="34" name="Rectangle 33"/>
          <p:cNvSpPr/>
          <p:nvPr/>
        </p:nvSpPr>
        <p:spPr>
          <a:xfrm>
            <a:off x="152400" y="3914618"/>
            <a:ext cx="2838794" cy="2007069"/>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accent1"/>
              </a:solidFill>
              <a:effectLst/>
              <a:uLnTx/>
              <a:uFillTx/>
            </a:endParaRPr>
          </a:p>
        </p:txBody>
      </p:sp>
      <p:sp>
        <p:nvSpPr>
          <p:cNvPr id="20" name="Rectangular Callout 19"/>
          <p:cNvSpPr/>
          <p:nvPr/>
        </p:nvSpPr>
        <p:spPr>
          <a:xfrm>
            <a:off x="9561086" y="5632940"/>
            <a:ext cx="2089392" cy="1115993"/>
          </a:xfrm>
          <a:prstGeom prst="wedgeRectCallout">
            <a:avLst>
              <a:gd name="adj1" fmla="val -80297"/>
              <a:gd name="adj2" fmla="val -43410"/>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400" kern="0" dirty="0">
                <a:solidFill>
                  <a:srgbClr val="707276"/>
                </a:solidFill>
              </a:rPr>
              <a:t>Highest among:</a:t>
            </a:r>
          </a:p>
          <a:p>
            <a:pPr marL="285750" indent="-285750">
              <a:buFont typeface="Arial" panose="020B0604020202020204" pitchFamily="34" charset="0"/>
              <a:buChar char="•"/>
              <a:defRPr/>
            </a:pPr>
            <a:r>
              <a:rPr lang="en-US" sz="1400" kern="0" dirty="0">
                <a:solidFill>
                  <a:srgbClr val="707276"/>
                </a:solidFill>
              </a:rPr>
              <a:t>Republicans (88%)</a:t>
            </a:r>
          </a:p>
          <a:p>
            <a:pPr marL="285750" indent="-285750">
              <a:buFont typeface="Arial" panose="020B0604020202020204" pitchFamily="34" charset="0"/>
              <a:buChar char="•"/>
              <a:defRPr/>
            </a:pPr>
            <a:r>
              <a:rPr lang="en-US" sz="1400" kern="0" dirty="0">
                <a:solidFill>
                  <a:srgbClr val="707276"/>
                </a:solidFill>
              </a:rPr>
              <a:t>Whites (75%)</a:t>
            </a:r>
          </a:p>
          <a:p>
            <a:pPr marL="285750" indent="-285750">
              <a:buFont typeface="Arial" panose="020B0604020202020204" pitchFamily="34" charset="0"/>
              <a:buChar char="•"/>
              <a:defRPr/>
            </a:pPr>
            <a:r>
              <a:rPr lang="en-US" sz="1400" kern="0" dirty="0">
                <a:solidFill>
                  <a:srgbClr val="707276"/>
                </a:solidFill>
              </a:rPr>
              <a:t>Men (70%)</a:t>
            </a:r>
          </a:p>
        </p:txBody>
      </p:sp>
      <p:sp>
        <p:nvSpPr>
          <p:cNvPr id="21" name="Rectangular Callout 20"/>
          <p:cNvSpPr/>
          <p:nvPr/>
        </p:nvSpPr>
        <p:spPr>
          <a:xfrm>
            <a:off x="1012102" y="5131164"/>
            <a:ext cx="2089392" cy="1115993"/>
          </a:xfrm>
          <a:prstGeom prst="wedgeRectCallout">
            <a:avLst>
              <a:gd name="adj1" fmla="val -18579"/>
              <a:gd name="adj2" fmla="val -49713"/>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400" kern="0" dirty="0">
                <a:solidFill>
                  <a:srgbClr val="707276"/>
                </a:solidFill>
              </a:rPr>
              <a:t>Highest among:</a:t>
            </a:r>
          </a:p>
          <a:p>
            <a:pPr marL="285750" indent="-285750">
              <a:buFont typeface="Arial" panose="020B0604020202020204" pitchFamily="34" charset="0"/>
              <a:buChar char="•"/>
              <a:defRPr/>
            </a:pPr>
            <a:r>
              <a:rPr lang="en-US" sz="1400" kern="0" dirty="0">
                <a:solidFill>
                  <a:srgbClr val="707276"/>
                </a:solidFill>
              </a:rPr>
              <a:t>Republicans (88%)</a:t>
            </a:r>
          </a:p>
          <a:p>
            <a:pPr marL="285750" indent="-285750">
              <a:buFont typeface="Arial" panose="020B0604020202020204" pitchFamily="34" charset="0"/>
              <a:buChar char="•"/>
              <a:defRPr/>
            </a:pPr>
            <a:r>
              <a:rPr lang="en-US" sz="1400" kern="0" dirty="0">
                <a:solidFill>
                  <a:srgbClr val="707276"/>
                </a:solidFill>
              </a:rPr>
              <a:t>65+ (76%)</a:t>
            </a:r>
          </a:p>
          <a:p>
            <a:pPr marL="285750" indent="-285750">
              <a:buFont typeface="Arial" panose="020B0604020202020204" pitchFamily="34" charset="0"/>
              <a:buChar char="•"/>
              <a:defRPr/>
            </a:pPr>
            <a:r>
              <a:rPr lang="en-US" sz="1400" kern="0" dirty="0">
                <a:solidFill>
                  <a:srgbClr val="707276"/>
                </a:solidFill>
              </a:rPr>
              <a:t>Whites (71%)</a:t>
            </a:r>
          </a:p>
          <a:p>
            <a:pPr marL="285750" indent="-285750">
              <a:buFont typeface="Arial" panose="020B0604020202020204" pitchFamily="34" charset="0"/>
              <a:buChar char="•"/>
              <a:defRPr/>
            </a:pPr>
            <a:r>
              <a:rPr lang="en-US" sz="1400" kern="0" dirty="0">
                <a:solidFill>
                  <a:srgbClr val="707276"/>
                </a:solidFill>
              </a:rPr>
              <a:t>Men (69%)</a:t>
            </a:r>
          </a:p>
        </p:txBody>
      </p:sp>
      <p:sp>
        <p:nvSpPr>
          <p:cNvPr id="22" name="Rectangular Callout 21"/>
          <p:cNvSpPr/>
          <p:nvPr/>
        </p:nvSpPr>
        <p:spPr>
          <a:xfrm>
            <a:off x="3645570" y="5117804"/>
            <a:ext cx="2089392" cy="1115993"/>
          </a:xfrm>
          <a:prstGeom prst="wedgeRectCallout">
            <a:avLst>
              <a:gd name="adj1" fmla="val -18579"/>
              <a:gd name="adj2" fmla="val -49713"/>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400" kern="0" dirty="0">
                <a:solidFill>
                  <a:srgbClr val="707276"/>
                </a:solidFill>
              </a:rPr>
              <a:t>Highest among:</a:t>
            </a:r>
          </a:p>
          <a:p>
            <a:pPr marL="285750" indent="-285750">
              <a:buFont typeface="Arial" panose="020B0604020202020204" pitchFamily="34" charset="0"/>
              <a:buChar char="•"/>
              <a:defRPr/>
            </a:pPr>
            <a:r>
              <a:rPr lang="en-US" sz="1400" kern="0" dirty="0">
                <a:solidFill>
                  <a:srgbClr val="707276"/>
                </a:solidFill>
              </a:rPr>
              <a:t>Blacks (67%)</a:t>
            </a:r>
          </a:p>
          <a:p>
            <a:pPr marL="285750" indent="-285750">
              <a:buFont typeface="Arial" panose="020B0604020202020204" pitchFamily="34" charset="0"/>
              <a:buChar char="•"/>
              <a:defRPr/>
            </a:pPr>
            <a:r>
              <a:rPr lang="en-US" sz="1400" kern="0" dirty="0">
                <a:solidFill>
                  <a:srgbClr val="707276"/>
                </a:solidFill>
              </a:rPr>
              <a:t>Democrats (57%)</a:t>
            </a:r>
          </a:p>
          <a:p>
            <a:pPr marL="285750" indent="-285750">
              <a:buFont typeface="Arial" panose="020B0604020202020204" pitchFamily="34" charset="0"/>
              <a:buChar char="•"/>
              <a:defRPr/>
            </a:pPr>
            <a:r>
              <a:rPr lang="en-US" sz="1400" kern="0" dirty="0">
                <a:solidFill>
                  <a:srgbClr val="707276"/>
                </a:solidFill>
              </a:rPr>
              <a:t>Women (42%)</a:t>
            </a:r>
          </a:p>
        </p:txBody>
      </p:sp>
    </p:spTree>
    <p:extLst>
      <p:ext uri="{BB962C8B-B14F-4D97-AF65-F5344CB8AC3E}">
        <p14:creationId xmlns:p14="http://schemas.microsoft.com/office/powerpoint/2010/main" val="1454544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682"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792480" y="608277"/>
            <a:ext cx="10888896" cy="571500"/>
          </a:xfrm>
        </p:spPr>
        <p:txBody>
          <a:bodyPr/>
          <a:lstStyle/>
          <a:p>
            <a:r>
              <a:rPr lang="en-US" dirty="0"/>
              <a:t>Nearly 7 in 10 voters feel red line preventing chemical weapon usage needs to be enforced</a:t>
            </a:r>
          </a:p>
        </p:txBody>
      </p:sp>
      <p:sp>
        <p:nvSpPr>
          <p:cNvPr id="3" name="Text Placeholder 2"/>
          <p:cNvSpPr>
            <a:spLocks noGrp="1"/>
          </p:cNvSpPr>
          <p:nvPr>
            <p:ph type="body" idx="13"/>
          </p:nvPr>
        </p:nvSpPr>
        <p:spPr/>
        <p:txBody>
          <a:bodyPr/>
          <a:lstStyle/>
          <a:p>
            <a:r>
              <a:rPr lang="en-US" dirty="0"/>
              <a:t>However, three quarters feel this is the only action the U.S. should take and we should not get more broadly involved in solving problems in Syria.</a:t>
            </a:r>
          </a:p>
        </p:txBody>
      </p:sp>
      <p:cxnSp>
        <p:nvCxnSpPr>
          <p:cNvPr id="30" name="Straight Connector 29"/>
          <p:cNvCxnSpPr/>
          <p:nvPr/>
        </p:nvCxnSpPr>
        <p:spPr>
          <a:xfrm flipV="1">
            <a:off x="7010400" y="1904596"/>
            <a:ext cx="0" cy="4114800"/>
          </a:xfrm>
          <a:prstGeom prst="line">
            <a:avLst/>
          </a:prstGeom>
          <a:ln>
            <a:solidFill>
              <a:srgbClr val="D6D6D6"/>
            </a:solidFill>
          </a:ln>
        </p:spPr>
        <p:style>
          <a:lnRef idx="2">
            <a:schemeClr val="accent1"/>
          </a:lnRef>
          <a:fillRef idx="0">
            <a:schemeClr val="accent1"/>
          </a:fillRef>
          <a:effectRef idx="1">
            <a:schemeClr val="accent1"/>
          </a:effectRef>
          <a:fontRef idx="minor">
            <a:schemeClr val="tx1"/>
          </a:fontRef>
        </p:style>
      </p:cxnSp>
      <p:sp>
        <p:nvSpPr>
          <p:cNvPr id="74" name="Rectangle 73"/>
          <p:cNvSpPr/>
          <p:nvPr/>
        </p:nvSpPr>
        <p:spPr>
          <a:xfrm>
            <a:off x="7338559" y="1900078"/>
            <a:ext cx="4116045" cy="92333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7276"/>
                </a:solidFill>
                <a:effectLst/>
                <a:uLnTx/>
                <a:uFillTx/>
              </a:rPr>
              <a:t>Should the U.S. </a:t>
            </a:r>
            <a:r>
              <a:rPr lang="en-US" b="1" kern="0" dirty="0">
                <a:solidFill>
                  <a:srgbClr val="707276"/>
                </a:solidFill>
              </a:rPr>
              <a:t>Get More Broadly Involved in Solving Problems in Syria or Just Enforce Chemical Weapons Ban?</a:t>
            </a:r>
            <a:endParaRPr kumimoji="0" lang="en-US" sz="1800" b="1" i="0" u="none" strike="noStrike" kern="0" cap="none" spc="0" normalizeH="0" baseline="0" noProof="0" dirty="0">
              <a:ln>
                <a:noFill/>
              </a:ln>
              <a:solidFill>
                <a:srgbClr val="707276"/>
              </a:solidFill>
              <a:effectLst/>
              <a:uLnTx/>
              <a:uFillTx/>
            </a:endParaRPr>
          </a:p>
        </p:txBody>
      </p:sp>
      <p:sp>
        <p:nvSpPr>
          <p:cNvPr id="75" name="Rounded Rectangle 74"/>
          <p:cNvSpPr/>
          <p:nvPr/>
        </p:nvSpPr>
        <p:spPr>
          <a:xfrm>
            <a:off x="9054615" y="6179944"/>
            <a:ext cx="1230329"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chemeClr val="bg1"/>
                </a:solidFill>
                <a:effectLst/>
                <a:uLnTx/>
                <a:uFillTx/>
              </a:rPr>
              <a:t>Stay in Tel Aviv</a:t>
            </a:r>
            <a:endParaRPr kumimoji="0" lang="en-US" sz="1600" i="0" u="none" strike="noStrike" kern="0" cap="none" spc="0" normalizeH="0" baseline="0" noProof="0" dirty="0">
              <a:ln>
                <a:noFill/>
              </a:ln>
              <a:solidFill>
                <a:schemeClr val="bg1"/>
              </a:solidFill>
              <a:effectLst/>
              <a:uLnTx/>
              <a:uFillTx/>
            </a:endParaRPr>
          </a:p>
        </p:txBody>
      </p:sp>
      <p:graphicFrame>
        <p:nvGraphicFramePr>
          <p:cNvPr id="81" name="Chart 80"/>
          <p:cNvGraphicFramePr/>
          <p:nvPr>
            <p:extLst/>
          </p:nvPr>
        </p:nvGraphicFramePr>
        <p:xfrm>
          <a:off x="487782" y="3862190"/>
          <a:ext cx="6229823" cy="2024615"/>
        </p:xfrm>
        <a:graphic>
          <a:graphicData uri="http://schemas.openxmlformats.org/drawingml/2006/chart">
            <c:chart xmlns:c="http://schemas.openxmlformats.org/drawingml/2006/chart" xmlns:r="http://schemas.openxmlformats.org/officeDocument/2006/relationships" r:id="rId6"/>
          </a:graphicData>
        </a:graphic>
      </p:graphicFrame>
      <p:sp>
        <p:nvSpPr>
          <p:cNvPr id="82" name="Rounded Rectangle 81"/>
          <p:cNvSpPr/>
          <p:nvPr/>
        </p:nvSpPr>
        <p:spPr>
          <a:xfrm>
            <a:off x="4599668" y="3246120"/>
            <a:ext cx="2486932" cy="109728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lvl="0">
              <a:defRPr/>
            </a:pPr>
            <a:r>
              <a:rPr lang="en-US" b="1" kern="0" dirty="0">
                <a:solidFill>
                  <a:srgbClr val="009DD9"/>
                </a:solidFill>
              </a:rPr>
              <a:t>This is not our fight and we should not intervene under any circumstances.</a:t>
            </a:r>
            <a:endParaRPr kumimoji="0" lang="en-US" i="1" u="none" strike="noStrike" kern="0" cap="none" spc="0" normalizeH="0" baseline="0" noProof="0" dirty="0">
              <a:ln>
                <a:noFill/>
              </a:ln>
              <a:solidFill>
                <a:srgbClr val="009DD9"/>
              </a:solidFill>
              <a:effectLst/>
              <a:uLnTx/>
              <a:uFillTx/>
            </a:endParaRPr>
          </a:p>
        </p:txBody>
      </p:sp>
      <p:sp>
        <p:nvSpPr>
          <p:cNvPr id="83" name="Rectangle 82"/>
          <p:cNvSpPr/>
          <p:nvPr/>
        </p:nvSpPr>
        <p:spPr>
          <a:xfrm>
            <a:off x="553756" y="2180683"/>
            <a:ext cx="5867400"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7276"/>
                </a:solidFill>
                <a:effectLst/>
                <a:uLnTx/>
                <a:uFillTx/>
              </a:rPr>
              <a:t>View on the Situation in Syria</a:t>
            </a:r>
          </a:p>
        </p:txBody>
      </p:sp>
      <p:sp>
        <p:nvSpPr>
          <p:cNvPr id="6" name="Rectangle 5"/>
          <p:cNvSpPr/>
          <p:nvPr/>
        </p:nvSpPr>
        <p:spPr>
          <a:xfrm>
            <a:off x="646785" y="3246120"/>
            <a:ext cx="3913270" cy="109728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b="1" kern="0" dirty="0">
                <a:solidFill>
                  <a:srgbClr val="A10028"/>
                </a:solidFill>
              </a:rPr>
              <a:t>The red line preventing the use of chemical weapons needs to be enforced even if it means taking limited U.S. military actions in Syria.</a:t>
            </a:r>
          </a:p>
        </p:txBody>
      </p:sp>
      <p:grpSp>
        <p:nvGrpSpPr>
          <p:cNvPr id="7" name="Group 6"/>
          <p:cNvGrpSpPr/>
          <p:nvPr/>
        </p:nvGrpSpPr>
        <p:grpSpPr>
          <a:xfrm>
            <a:off x="7186782" y="2829044"/>
            <a:ext cx="4419600" cy="3800356"/>
            <a:chOff x="7186782" y="2249704"/>
            <a:chExt cx="4419600" cy="3800356"/>
          </a:xfrm>
        </p:grpSpPr>
        <p:graphicFrame>
          <p:nvGraphicFramePr>
            <p:cNvPr id="73" name="Chart 72"/>
            <p:cNvGraphicFramePr/>
            <p:nvPr>
              <p:extLst/>
            </p:nvPr>
          </p:nvGraphicFramePr>
          <p:xfrm>
            <a:off x="7186782" y="2249704"/>
            <a:ext cx="4419600" cy="3800356"/>
          </p:xfrm>
          <a:graphic>
            <a:graphicData uri="http://schemas.openxmlformats.org/drawingml/2006/chart">
              <c:chart xmlns:c="http://schemas.openxmlformats.org/drawingml/2006/chart" xmlns:r="http://schemas.openxmlformats.org/officeDocument/2006/relationships" r:id="rId7"/>
            </a:graphicData>
          </a:graphic>
        </p:graphicFrame>
        <p:sp>
          <p:nvSpPr>
            <p:cNvPr id="76" name="Rounded Rectangle 75"/>
            <p:cNvSpPr/>
            <p:nvPr/>
          </p:nvSpPr>
          <p:spPr>
            <a:xfrm>
              <a:off x="7782150" y="3166941"/>
              <a:ext cx="1614432" cy="111444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0" lang="en-US" sz="2400" i="0" u="none" strike="noStrike" kern="0" cap="none" spc="0" normalizeH="0" baseline="0" noProof="0" dirty="0">
                  <a:ln>
                    <a:noFill/>
                  </a:ln>
                  <a:solidFill>
                    <a:schemeClr val="bg1"/>
                  </a:solidFill>
                  <a:effectLst/>
                  <a:uLnTx/>
                  <a:uFillTx/>
                </a:rPr>
                <a:t>Get more deeply involved</a:t>
              </a:r>
              <a:endParaRPr kumimoji="0" lang="en-US" sz="1600" i="0" u="none" strike="noStrike" kern="0" cap="none" spc="0" normalizeH="0" baseline="0" noProof="0" dirty="0">
                <a:ln>
                  <a:noFill/>
                </a:ln>
                <a:solidFill>
                  <a:schemeClr val="bg1"/>
                </a:solidFill>
                <a:effectLst/>
                <a:uLnTx/>
                <a:uFillTx/>
              </a:endParaRPr>
            </a:p>
          </p:txBody>
        </p:sp>
        <p:sp>
          <p:nvSpPr>
            <p:cNvPr id="84" name="Rounded Rectangle 83"/>
            <p:cNvSpPr/>
            <p:nvPr/>
          </p:nvSpPr>
          <p:spPr>
            <a:xfrm>
              <a:off x="8957641" y="4279086"/>
              <a:ext cx="2195403" cy="111444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0" lang="en-US" sz="2400" i="0" u="none" strike="noStrike" kern="0" cap="none" spc="0" normalizeH="0" baseline="0" noProof="0" dirty="0">
                  <a:ln>
                    <a:noFill/>
                  </a:ln>
                  <a:solidFill>
                    <a:schemeClr val="bg1"/>
                  </a:solidFill>
                  <a:effectLst/>
                  <a:uLnTx/>
                  <a:uFillTx/>
                </a:rPr>
                <a:t>Just enforce the chemical weapon ban</a:t>
              </a:r>
              <a:endParaRPr kumimoji="0" lang="en-US" sz="1600" i="0" u="none" strike="noStrike" kern="0" cap="none" spc="0" normalizeH="0" baseline="0" noProof="0" dirty="0">
                <a:ln>
                  <a:noFill/>
                </a:ln>
                <a:solidFill>
                  <a:schemeClr val="bg1"/>
                </a:solidFill>
                <a:effectLst/>
                <a:uLnTx/>
                <a:uFillTx/>
              </a:endParaRPr>
            </a:p>
          </p:txBody>
        </p:sp>
      </p:gr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(n=2027)</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FA12 Which is closer to your view regarding the situation in Syria?</a:t>
            </a:r>
          </a:p>
          <a:p>
            <a:r>
              <a:rPr lang="en-US" dirty="0">
                <a:solidFill>
                  <a:srgbClr val="262626"/>
                </a:solidFill>
                <a:ea typeface="MS Mincho" panose="02020609040205080304" pitchFamily="49" charset="-128"/>
              </a:rPr>
              <a:t>FA13 Do you think that the U.S. should get more deeply involved in trying to solve the problem in Syria with broader military and diplomatic initiatives or should it just act to enforce the chemical weapons ban?</a:t>
            </a:r>
          </a:p>
        </p:txBody>
      </p:sp>
    </p:spTree>
    <p:extLst>
      <p:ext uri="{BB962C8B-B14F-4D97-AF65-F5344CB8AC3E}">
        <p14:creationId xmlns:p14="http://schemas.microsoft.com/office/powerpoint/2010/main" val="2582238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708"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792480" y="608277"/>
            <a:ext cx="10888896" cy="571500"/>
          </a:xfrm>
        </p:spPr>
        <p:txBody>
          <a:bodyPr/>
          <a:lstStyle/>
          <a:p>
            <a:r>
              <a:rPr lang="en-US" dirty="0"/>
              <a:t>A slight majority of voters oppose air strikes on north Korea</a:t>
            </a:r>
            <a:endParaRPr lang="en-US" strike="sngStrike" dirty="0"/>
          </a:p>
        </p:txBody>
      </p:sp>
      <p:sp>
        <p:nvSpPr>
          <p:cNvPr id="3" name="Text Placeholder 2"/>
          <p:cNvSpPr>
            <a:spLocks noGrp="1"/>
          </p:cNvSpPr>
          <p:nvPr>
            <p:ph type="body" idx="13"/>
          </p:nvPr>
        </p:nvSpPr>
        <p:spPr/>
        <p:txBody>
          <a:bodyPr/>
          <a:lstStyle/>
          <a:p>
            <a:r>
              <a:rPr lang="en-US" dirty="0"/>
              <a:t>If diplomacy is unsuccessful, 45% are in favor of air strikes on nuclear facilities.</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(n=2027)</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FA16 Do you think diplomacy with China will be successful or unsuccessful in curbing the nuclear program of North Korea?</a:t>
            </a:r>
          </a:p>
          <a:p>
            <a:r>
              <a:rPr lang="en-US" dirty="0">
                <a:solidFill>
                  <a:srgbClr val="262626"/>
                </a:solidFill>
                <a:ea typeface="MS Mincho" panose="02020609040205080304" pitchFamily="49" charset="-128"/>
              </a:rPr>
              <a:t>FA17 If diplomacy is unsuccessful, would you favor or oppose air strikes on the nuclear facilities of North Korea?</a:t>
            </a:r>
          </a:p>
        </p:txBody>
      </p:sp>
      <p:grpSp>
        <p:nvGrpSpPr>
          <p:cNvPr id="6" name="Group 5"/>
          <p:cNvGrpSpPr/>
          <p:nvPr/>
        </p:nvGrpSpPr>
        <p:grpSpPr>
          <a:xfrm>
            <a:off x="6630003" y="1905000"/>
            <a:ext cx="5485797" cy="4367036"/>
            <a:chOff x="3658203" y="1722055"/>
            <a:chExt cx="5485797" cy="4367036"/>
          </a:xfrm>
        </p:grpSpPr>
        <p:graphicFrame>
          <p:nvGraphicFramePr>
            <p:cNvPr id="73" name="Chart 72"/>
            <p:cNvGraphicFramePr/>
            <p:nvPr>
              <p:extLst>
                <p:ext uri="{D42A27DB-BD31-4B8C-83A1-F6EECF244321}">
                  <p14:modId xmlns:p14="http://schemas.microsoft.com/office/powerpoint/2010/main" val="843357343"/>
                </p:ext>
              </p:extLst>
            </p:nvPr>
          </p:nvGraphicFramePr>
          <p:xfrm>
            <a:off x="4218008" y="2288735"/>
            <a:ext cx="4419600" cy="3800356"/>
          </p:xfrm>
          <a:graphic>
            <a:graphicData uri="http://schemas.openxmlformats.org/drawingml/2006/chart">
              <c:chart xmlns:c="http://schemas.openxmlformats.org/drawingml/2006/chart" xmlns:r="http://schemas.openxmlformats.org/officeDocument/2006/relationships" r:id="rId6"/>
            </a:graphicData>
          </a:graphic>
        </p:graphicFrame>
        <p:sp>
          <p:nvSpPr>
            <p:cNvPr id="74" name="Rectangle 73"/>
            <p:cNvSpPr/>
            <p:nvPr/>
          </p:nvSpPr>
          <p:spPr>
            <a:xfrm>
              <a:off x="3658203" y="1722055"/>
              <a:ext cx="5485797" cy="646331"/>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rgbClr val="707276"/>
                  </a:solidFill>
                </a:rPr>
                <a:t>View of Air Strikes on Nuclear Facilities in North Korea, </a:t>
              </a:r>
              <a:br>
                <a:rPr lang="en-US" b="1" kern="0" dirty="0">
                  <a:solidFill>
                    <a:srgbClr val="707276"/>
                  </a:solidFill>
                </a:rPr>
              </a:br>
              <a:r>
                <a:rPr lang="en-US" b="1" kern="0" dirty="0">
                  <a:solidFill>
                    <a:srgbClr val="707276"/>
                  </a:solidFill>
                </a:rPr>
                <a:t>if Diplomacy Unsuccessful</a:t>
              </a:r>
              <a:endParaRPr kumimoji="0" lang="en-US" sz="1800" b="1" i="0" u="none" strike="noStrike" kern="0" cap="none" spc="0" normalizeH="0" baseline="0" noProof="0" dirty="0">
                <a:ln>
                  <a:noFill/>
                </a:ln>
                <a:solidFill>
                  <a:srgbClr val="707276"/>
                </a:solidFill>
                <a:effectLst/>
                <a:uLnTx/>
                <a:uFillTx/>
              </a:endParaRPr>
            </a:p>
          </p:txBody>
        </p:sp>
        <p:sp>
          <p:nvSpPr>
            <p:cNvPr id="75" name="Rounded Rectangle 74"/>
            <p:cNvSpPr/>
            <p:nvPr/>
          </p:nvSpPr>
          <p:spPr>
            <a:xfrm>
              <a:off x="6220540" y="3962400"/>
              <a:ext cx="1780460"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chemeClr val="bg1"/>
                  </a:solidFill>
                  <a:effectLst/>
                  <a:uLnTx/>
                  <a:uFillTx/>
                </a:rPr>
                <a:t>Oppose</a:t>
              </a:r>
              <a:endParaRPr kumimoji="0" lang="en-US" sz="1600" i="0" u="none" strike="noStrike" kern="0" cap="none" spc="0" normalizeH="0" baseline="0" noProof="0" dirty="0">
                <a:ln>
                  <a:noFill/>
                </a:ln>
                <a:solidFill>
                  <a:schemeClr val="bg1"/>
                </a:solidFill>
                <a:effectLst/>
                <a:uLnTx/>
                <a:uFillTx/>
              </a:endParaRPr>
            </a:p>
          </p:txBody>
        </p:sp>
        <p:sp>
          <p:nvSpPr>
            <p:cNvPr id="76" name="Rounded Rectangle 75"/>
            <p:cNvSpPr/>
            <p:nvPr/>
          </p:nvSpPr>
          <p:spPr>
            <a:xfrm>
              <a:off x="4428911" y="4258961"/>
              <a:ext cx="1743289" cy="36579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0" lang="en-US" sz="2400" i="0" u="none" strike="noStrike" kern="0" cap="none" spc="0" normalizeH="0" baseline="0" noProof="0" dirty="0">
                  <a:ln>
                    <a:noFill/>
                  </a:ln>
                  <a:solidFill>
                    <a:schemeClr val="bg1"/>
                  </a:solidFill>
                  <a:effectLst/>
                  <a:uLnTx/>
                  <a:uFillTx/>
                </a:rPr>
                <a:t>Favor</a:t>
              </a:r>
              <a:endParaRPr kumimoji="0" lang="en-US" sz="1600" i="0" u="none" strike="noStrike" kern="0" cap="none" spc="0" normalizeH="0" baseline="0" noProof="0" dirty="0">
                <a:ln>
                  <a:noFill/>
                </a:ln>
                <a:solidFill>
                  <a:schemeClr val="bg1"/>
                </a:solidFill>
                <a:effectLst/>
                <a:uLnTx/>
                <a:uFillTx/>
              </a:endParaRPr>
            </a:p>
          </p:txBody>
        </p:sp>
      </p:grpSp>
      <p:grpSp>
        <p:nvGrpSpPr>
          <p:cNvPr id="11" name="Group 10"/>
          <p:cNvGrpSpPr/>
          <p:nvPr/>
        </p:nvGrpSpPr>
        <p:grpSpPr>
          <a:xfrm>
            <a:off x="1201709" y="1928446"/>
            <a:ext cx="4729081" cy="4343590"/>
            <a:chOff x="4047935" y="1745501"/>
            <a:chExt cx="4729081" cy="4343590"/>
          </a:xfrm>
        </p:grpSpPr>
        <p:graphicFrame>
          <p:nvGraphicFramePr>
            <p:cNvPr id="12" name="Chart 11"/>
            <p:cNvGraphicFramePr/>
            <p:nvPr>
              <p:extLst>
                <p:ext uri="{D42A27DB-BD31-4B8C-83A1-F6EECF244321}">
                  <p14:modId xmlns:p14="http://schemas.microsoft.com/office/powerpoint/2010/main" val="2855194526"/>
                </p:ext>
              </p:extLst>
            </p:nvPr>
          </p:nvGraphicFramePr>
          <p:xfrm>
            <a:off x="4218008" y="2288735"/>
            <a:ext cx="4419600" cy="3800356"/>
          </p:xfrm>
          <a:graphic>
            <a:graphicData uri="http://schemas.openxmlformats.org/drawingml/2006/chart">
              <c:chart xmlns:c="http://schemas.openxmlformats.org/drawingml/2006/chart" xmlns:r="http://schemas.openxmlformats.org/officeDocument/2006/relationships" r:id="rId7"/>
            </a:graphicData>
          </a:graphic>
        </p:graphicFrame>
        <p:sp>
          <p:nvSpPr>
            <p:cNvPr id="13" name="Rectangle 12"/>
            <p:cNvSpPr/>
            <p:nvPr/>
          </p:nvSpPr>
          <p:spPr>
            <a:xfrm>
              <a:off x="4047935" y="1745501"/>
              <a:ext cx="4729081"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rgbClr val="707276"/>
                  </a:solidFill>
                </a:rPr>
                <a:t>Opinion on Diplomacy with China to Curb Nuclear Program in North Korea</a:t>
              </a:r>
              <a:endParaRPr kumimoji="0" lang="en-US" sz="1800" b="1" i="0" u="none" strike="noStrike" kern="0" cap="none" spc="0" normalizeH="0" baseline="0" noProof="0" dirty="0">
                <a:ln>
                  <a:noFill/>
                </a:ln>
                <a:solidFill>
                  <a:srgbClr val="707276"/>
                </a:solidFill>
                <a:effectLst/>
                <a:uLnTx/>
                <a:uFillTx/>
              </a:endParaRPr>
            </a:p>
          </p:txBody>
        </p:sp>
        <p:sp>
          <p:nvSpPr>
            <p:cNvPr id="14" name="Rounded Rectangle 13"/>
            <p:cNvSpPr/>
            <p:nvPr/>
          </p:nvSpPr>
          <p:spPr>
            <a:xfrm>
              <a:off x="6346502" y="3962400"/>
              <a:ext cx="1959686" cy="662354"/>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chemeClr val="bg1"/>
                  </a:solidFill>
                  <a:effectLst/>
                  <a:uLnTx/>
                  <a:uFillTx/>
                </a:rPr>
                <a:t>Unsuccessful</a:t>
              </a:r>
              <a:endParaRPr kumimoji="0" lang="en-US" sz="1600" i="0" u="none" strike="noStrike" kern="0" cap="none" spc="0" normalizeH="0" baseline="0" noProof="0" dirty="0">
                <a:ln>
                  <a:noFill/>
                </a:ln>
                <a:solidFill>
                  <a:schemeClr val="bg1"/>
                </a:solidFill>
                <a:effectLst/>
                <a:uLnTx/>
                <a:uFillTx/>
              </a:endParaRPr>
            </a:p>
          </p:txBody>
        </p:sp>
        <p:sp>
          <p:nvSpPr>
            <p:cNvPr id="15" name="Rounded Rectangle 14"/>
            <p:cNvSpPr/>
            <p:nvPr/>
          </p:nvSpPr>
          <p:spPr>
            <a:xfrm>
              <a:off x="4579027" y="4152730"/>
              <a:ext cx="1743289" cy="36579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0" lang="en-US" sz="2400" i="0" u="none" strike="noStrike" kern="0" cap="none" spc="0" normalizeH="0" baseline="0" noProof="0" dirty="0">
                  <a:ln>
                    <a:noFill/>
                  </a:ln>
                  <a:solidFill>
                    <a:schemeClr val="bg1"/>
                  </a:solidFill>
                  <a:effectLst/>
                  <a:uLnTx/>
                  <a:uFillTx/>
                </a:rPr>
                <a:t>Successful</a:t>
              </a:r>
              <a:endParaRPr kumimoji="0" lang="en-US" sz="1600" i="0" u="none" strike="noStrike" kern="0" cap="none" spc="0" normalizeH="0" baseline="0" noProof="0" dirty="0">
                <a:ln>
                  <a:noFill/>
                </a:ln>
                <a:solidFill>
                  <a:schemeClr val="bg1"/>
                </a:solidFill>
                <a:effectLst/>
                <a:uLnTx/>
                <a:uFillTx/>
              </a:endParaRPr>
            </a:p>
          </p:txBody>
        </p:sp>
      </p:grpSp>
      <p:cxnSp>
        <p:nvCxnSpPr>
          <p:cNvPr id="17" name="Straight Connector 16"/>
          <p:cNvCxnSpPr/>
          <p:nvPr/>
        </p:nvCxnSpPr>
        <p:spPr>
          <a:xfrm flipV="1">
            <a:off x="6324600" y="2258568"/>
            <a:ext cx="0" cy="4114800"/>
          </a:xfrm>
          <a:prstGeom prst="line">
            <a:avLst/>
          </a:prstGeom>
          <a:ln>
            <a:solidFill>
              <a:srgbClr val="D6D6D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554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nvPr>
        </p:nvGraphicFramePr>
        <p:xfrm>
          <a:off x="1300963" y="2416795"/>
          <a:ext cx="3910640" cy="4113370"/>
        </p:xfrm>
        <a:graphic>
          <a:graphicData uri="http://schemas.openxmlformats.org/drawingml/2006/table">
            <a:tbl>
              <a:tblPr>
                <a:tableStyleId>{5C22544A-7EE6-4342-B048-85BDC9FD1C3A}</a:tableStyleId>
              </a:tblPr>
              <a:tblGrid>
                <a:gridCol w="3910640">
                  <a:extLst>
                    <a:ext uri="{9D8B030D-6E8A-4147-A177-3AD203B41FA5}">
                      <a16:colId xmlns:a16="http://schemas.microsoft.com/office/drawing/2014/main" val="20000"/>
                    </a:ext>
                  </a:extLst>
                </a:gridCol>
              </a:tblGrid>
              <a:tr h="411337">
                <a:tc>
                  <a:txBody>
                    <a:bodyPr/>
                    <a:lstStyle/>
                    <a:p>
                      <a:pPr marL="0" marR="0" algn="r">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U.S. needs to maintain a military capable of fighting a full-scale war in Asia and in Europe should the need arise.</a:t>
                      </a:r>
                    </a:p>
                  </a:txBody>
                  <a:tcPr marL="9525" marR="9525" marT="9525" marB="0" anchor="ctr">
                    <a:noFill/>
                  </a:tcPr>
                </a:tc>
                <a:extLst>
                  <a:ext uri="{0D108BD9-81ED-4DB2-BD59-A6C34878D82A}">
                    <a16:rowId xmlns:a16="http://schemas.microsoft.com/office/drawing/2014/main" val="10000"/>
                  </a:ext>
                </a:extLst>
              </a:tr>
              <a:tr h="411337">
                <a:tc>
                  <a:txBody>
                    <a:bodyPr/>
                    <a:lstStyle/>
                    <a:p>
                      <a:pPr marL="0" marR="0" algn="r">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U.S. military is the strongest in the world.</a:t>
                      </a:r>
                    </a:p>
                  </a:txBody>
                  <a:tcPr marL="9525" marR="9525" marT="9525" marB="0" anchor="ctr">
                    <a:noFill/>
                  </a:tcPr>
                </a:tc>
                <a:extLst>
                  <a:ext uri="{0D108BD9-81ED-4DB2-BD59-A6C34878D82A}">
                    <a16:rowId xmlns:a16="http://schemas.microsoft.com/office/drawing/2014/main" val="10001"/>
                  </a:ext>
                </a:extLst>
              </a:tr>
              <a:tr h="411337">
                <a:tc>
                  <a:txBody>
                    <a:bodyPr/>
                    <a:lstStyle/>
                    <a:p>
                      <a:pPr marL="0" marR="0" algn="r">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U.S. nuclear arsenal is strong enough to deter any threats.</a:t>
                      </a:r>
                    </a:p>
                  </a:txBody>
                  <a:tcPr marL="9525" marR="9525" marT="9525" marB="0" anchor="ctr">
                    <a:noFill/>
                  </a:tcPr>
                </a:tc>
                <a:extLst>
                  <a:ext uri="{0D108BD9-81ED-4DB2-BD59-A6C34878D82A}">
                    <a16:rowId xmlns:a16="http://schemas.microsoft.com/office/drawing/2014/main" val="10002"/>
                  </a:ext>
                </a:extLst>
              </a:tr>
              <a:tr h="411337">
                <a:tc>
                  <a:txBody>
                    <a:bodyPr/>
                    <a:lstStyle/>
                    <a:p>
                      <a:pPr marL="0" marR="0" algn="r">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The U.S. military has adequate ships, tanks, and armaments to fight a large war if needed.</a:t>
                      </a:r>
                    </a:p>
                  </a:txBody>
                  <a:tcPr marL="9525" marR="9525" marT="9525" marB="0" anchor="ctr">
                    <a:noFill/>
                  </a:tcPr>
                </a:tc>
                <a:extLst>
                  <a:ext uri="{0D108BD9-81ED-4DB2-BD59-A6C34878D82A}">
                    <a16:rowId xmlns:a16="http://schemas.microsoft.com/office/drawing/2014/main" val="10003"/>
                  </a:ext>
                </a:extLst>
              </a:tr>
              <a:tr h="411337">
                <a:tc>
                  <a:txBody>
                    <a:bodyPr/>
                    <a:lstStyle/>
                    <a:p>
                      <a:pPr marL="0" marR="0" algn="r">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The U.S. military is well run.</a:t>
                      </a:r>
                    </a:p>
                  </a:txBody>
                  <a:tcPr marL="9525" marR="9525" marT="9525" marB="0" anchor="ctr">
                    <a:noFill/>
                  </a:tcPr>
                </a:tc>
                <a:extLst>
                  <a:ext uri="{0D108BD9-81ED-4DB2-BD59-A6C34878D82A}">
                    <a16:rowId xmlns:a16="http://schemas.microsoft.com/office/drawing/2014/main" val="10004"/>
                  </a:ext>
                </a:extLst>
              </a:tr>
              <a:tr h="411337">
                <a:tc>
                  <a:txBody>
                    <a:bodyPr/>
                    <a:lstStyle/>
                    <a:p>
                      <a:pPr marL="0" marR="0" algn="r">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The U.S. military needs to increase the number of soldiers and train them better in order to defend U.S. interests abroad.</a:t>
                      </a:r>
                    </a:p>
                  </a:txBody>
                  <a:tcPr marL="9525" marR="9525" marT="9525" marB="0" anchor="ctr">
                    <a:noFill/>
                  </a:tcPr>
                </a:tc>
                <a:extLst>
                  <a:ext uri="{0D108BD9-81ED-4DB2-BD59-A6C34878D82A}">
                    <a16:rowId xmlns:a16="http://schemas.microsoft.com/office/drawing/2014/main" val="10005"/>
                  </a:ext>
                </a:extLst>
              </a:tr>
              <a:tr h="411337">
                <a:tc>
                  <a:txBody>
                    <a:bodyPr/>
                    <a:lstStyle/>
                    <a:p>
                      <a:pPr marL="0" marR="0" algn="r">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The U.S. should pull back its military from around the world.</a:t>
                      </a:r>
                    </a:p>
                  </a:txBody>
                  <a:tcPr marL="9525" marR="9525" marT="9525" marB="0" anchor="ctr">
                    <a:noFill/>
                  </a:tcPr>
                </a:tc>
                <a:extLst>
                  <a:ext uri="{0D108BD9-81ED-4DB2-BD59-A6C34878D82A}">
                    <a16:rowId xmlns:a16="http://schemas.microsoft.com/office/drawing/2014/main" val="10006"/>
                  </a:ext>
                </a:extLst>
              </a:tr>
              <a:tr h="411337">
                <a:tc>
                  <a:txBody>
                    <a:bodyPr/>
                    <a:lstStyle/>
                    <a:p>
                      <a:pPr marL="0" marR="0" algn="r">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The U.S. military is outdated and needs to improve its technology and equipment.</a:t>
                      </a:r>
                    </a:p>
                  </a:txBody>
                  <a:tcPr marL="9525" marR="9525" marT="9525" marB="0" anchor="ctr">
                    <a:noFill/>
                  </a:tcPr>
                </a:tc>
                <a:extLst>
                  <a:ext uri="{0D108BD9-81ED-4DB2-BD59-A6C34878D82A}">
                    <a16:rowId xmlns:a16="http://schemas.microsoft.com/office/drawing/2014/main" val="10007"/>
                  </a:ext>
                </a:extLst>
              </a:tr>
              <a:tr h="411337">
                <a:tc>
                  <a:txBody>
                    <a:bodyPr/>
                    <a:lstStyle/>
                    <a:p>
                      <a:pPr marL="0" marR="0" algn="r">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The U.S. needs to increase and improve its nuclear weapons.</a:t>
                      </a:r>
                    </a:p>
                  </a:txBody>
                  <a:tcPr marL="9525" marR="9525" marT="9525" marB="0" anchor="ctr">
                    <a:noFill/>
                  </a:tcPr>
                </a:tc>
                <a:extLst>
                  <a:ext uri="{0D108BD9-81ED-4DB2-BD59-A6C34878D82A}">
                    <a16:rowId xmlns:a16="http://schemas.microsoft.com/office/drawing/2014/main" val="10008"/>
                  </a:ext>
                </a:extLst>
              </a:tr>
              <a:tr h="411337">
                <a:tc>
                  <a:txBody>
                    <a:bodyPr/>
                    <a:lstStyle/>
                    <a:p>
                      <a:pPr marL="0" marR="0" algn="r">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U.S. government does a good job taking care of the needs of US military veterans.</a:t>
                      </a:r>
                    </a:p>
                  </a:txBody>
                  <a:tcPr marL="9525" marR="9525" marT="9525" marB="0" anchor="ctr">
                    <a:noFill/>
                  </a:tcPr>
                </a:tc>
                <a:extLst>
                  <a:ext uri="{0D108BD9-81ED-4DB2-BD59-A6C34878D82A}">
                    <a16:rowId xmlns:a16="http://schemas.microsoft.com/office/drawing/2014/main" val="10009"/>
                  </a:ext>
                </a:extLst>
              </a:tr>
            </a:tbl>
          </a:graphicData>
        </a:graphic>
      </p:graphicFrame>
      <p:graphicFrame>
        <p:nvGraphicFramePr>
          <p:cNvPr id="6" name="Chart 5"/>
          <p:cNvGraphicFramePr/>
          <p:nvPr>
            <p:extLst/>
          </p:nvPr>
        </p:nvGraphicFramePr>
        <p:xfrm>
          <a:off x="5147805" y="2210827"/>
          <a:ext cx="6282578" cy="449925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9973102" y="1910414"/>
            <a:ext cx="1844842" cy="541174"/>
          </a:xfrm>
          <a:prstGeom prst="rect">
            <a:avLst/>
          </a:prstGeom>
          <a:noFill/>
        </p:spPr>
        <p:txBody>
          <a:bodyPr wrap="square" rtlCol="0">
            <a:spAutoFit/>
          </a:bodyPr>
          <a:lstStyle/>
          <a:p>
            <a:pPr algn="ctr">
              <a:lnSpc>
                <a:spcPts val="3500"/>
              </a:lnSpc>
            </a:pPr>
            <a:r>
              <a:rPr lang="en-US" sz="1600" b="1" dirty="0">
                <a:solidFill>
                  <a:srgbClr val="A10028"/>
                </a:solidFill>
              </a:rPr>
              <a:t>Disagree</a:t>
            </a:r>
          </a:p>
        </p:txBody>
      </p:sp>
      <p:sp>
        <p:nvSpPr>
          <p:cNvPr id="8" name="Rectangle 7"/>
          <p:cNvSpPr/>
          <p:nvPr/>
        </p:nvSpPr>
        <p:spPr>
          <a:xfrm>
            <a:off x="3231518" y="1780928"/>
            <a:ext cx="6002352" cy="369332"/>
          </a:xfrm>
          <a:prstGeom prst="rect">
            <a:avLst/>
          </a:prstGeom>
        </p:spPr>
        <p:txBody>
          <a:bodyPr wrap="square">
            <a:spAutoFit/>
          </a:bodyPr>
          <a:lstStyle/>
          <a:p>
            <a:pPr algn="ctr"/>
            <a:r>
              <a:rPr lang="en-US" b="1" dirty="0">
                <a:solidFill>
                  <a:srgbClr val="707276"/>
                </a:solidFill>
              </a:rPr>
              <a:t>Opinions on Elements of the U.S. Military</a:t>
            </a:r>
          </a:p>
        </p:txBody>
      </p:sp>
      <p:sp>
        <p:nvSpPr>
          <p:cNvPr id="9" name="TextBox 8"/>
          <p:cNvSpPr txBox="1"/>
          <p:nvPr/>
        </p:nvSpPr>
        <p:spPr>
          <a:xfrm>
            <a:off x="7010400" y="1916447"/>
            <a:ext cx="1844842" cy="541174"/>
          </a:xfrm>
          <a:prstGeom prst="rect">
            <a:avLst/>
          </a:prstGeom>
          <a:noFill/>
        </p:spPr>
        <p:txBody>
          <a:bodyPr wrap="square" rtlCol="0">
            <a:spAutoFit/>
          </a:bodyPr>
          <a:lstStyle/>
          <a:p>
            <a:pPr algn="ctr">
              <a:lnSpc>
                <a:spcPts val="3500"/>
              </a:lnSpc>
            </a:pPr>
            <a:r>
              <a:rPr lang="en-US" sz="1600" b="1" dirty="0">
                <a:solidFill>
                  <a:srgbClr val="009DD9"/>
                </a:solidFill>
              </a:rPr>
              <a:t>Agree</a:t>
            </a:r>
          </a:p>
        </p:txBody>
      </p:sp>
      <p:sp>
        <p:nvSpPr>
          <p:cNvPr id="2" name="Title 1"/>
          <p:cNvSpPr>
            <a:spLocks noGrp="1"/>
          </p:cNvSpPr>
          <p:nvPr>
            <p:ph type="title"/>
          </p:nvPr>
        </p:nvSpPr>
        <p:spPr/>
        <p:txBody>
          <a:bodyPr/>
          <a:lstStyle/>
          <a:p>
            <a:r>
              <a:rPr lang="en-US" dirty="0"/>
              <a:t>Strong majority of voters agree military needs to be capable of fighting a full-scale war</a:t>
            </a:r>
          </a:p>
        </p:txBody>
      </p:sp>
      <p:sp>
        <p:nvSpPr>
          <p:cNvPr id="3" name="Text Placeholder 2"/>
          <p:cNvSpPr>
            <a:spLocks noGrp="1"/>
          </p:cNvSpPr>
          <p:nvPr>
            <p:ph type="body" idx="13"/>
          </p:nvPr>
        </p:nvSpPr>
        <p:spPr/>
        <p:txBody>
          <a:bodyPr/>
          <a:lstStyle/>
          <a:p>
            <a:r>
              <a:rPr lang="en-US" dirty="0"/>
              <a:t>Over 7 in 10 agree the U.S. military is strongest in the world, while a similar percentage disagrees that the government does a good job of taking care of veterans.</a:t>
            </a:r>
          </a:p>
        </p:txBody>
      </p:sp>
      <p:sp>
        <p:nvSpPr>
          <p:cNvPr id="4" name="Text Placeholder 3"/>
          <p:cNvSpPr>
            <a:spLocks noGrp="1"/>
          </p:cNvSpPr>
          <p:nvPr>
            <p:ph type="body" idx="15"/>
          </p:nvPr>
        </p:nvSpPr>
        <p:spPr/>
        <p:txBody>
          <a:bodyPr/>
          <a:lstStyle/>
          <a:p>
            <a:r>
              <a:rPr lang="en-US" u="sng" dirty="0">
                <a:solidFill>
                  <a:schemeClr val="tx2"/>
                </a:solidFill>
                <a:ea typeface="MS Mincho" panose="02020609040205080304" pitchFamily="49" charset="-128"/>
              </a:rPr>
              <a:t>BASE: Registered Voters (n=2027)</a:t>
            </a:r>
            <a:endParaRPr lang="en-US" dirty="0">
              <a:solidFill>
                <a:schemeClr val="tx2"/>
              </a:solidFill>
              <a:ea typeface="MS Mincho" panose="02020609040205080304" pitchFamily="49" charset="-128"/>
            </a:endParaRPr>
          </a:p>
          <a:p>
            <a:r>
              <a:rPr lang="en-US" dirty="0">
                <a:solidFill>
                  <a:schemeClr val="tx2"/>
                </a:solidFill>
              </a:rPr>
              <a:t>B1 Below are a series of statements that describe the U.S. military. Do you agree or disagree with each of the following?</a:t>
            </a:r>
            <a:endParaRPr lang="en-US" dirty="0"/>
          </a:p>
        </p:txBody>
      </p:sp>
    </p:spTree>
    <p:extLst>
      <p:ext uri="{BB962C8B-B14F-4D97-AF65-F5344CB8AC3E}">
        <p14:creationId xmlns:p14="http://schemas.microsoft.com/office/powerpoint/2010/main" val="1657910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13" name="think-cell Slide" r:id="rId4" imgW="540" imgH="541" progId="TCLayout.ActiveDocument.1">
                  <p:embed/>
                </p:oleObj>
              </mc:Choice>
              <mc:Fallback>
                <p:oleObj name="think-cell Slide" r:id="rId4" imgW="540" imgH="541"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ectangle 1"/>
          <p:cNvSpPr/>
          <p:nvPr/>
        </p:nvSpPr>
        <p:spPr>
          <a:xfrm>
            <a:off x="4191000" y="1867763"/>
            <a:ext cx="7490376" cy="3555326"/>
          </a:xfrm>
          <a:prstGeom prst="rect">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Title 4"/>
          <p:cNvSpPr>
            <a:spLocks noGrp="1"/>
          </p:cNvSpPr>
          <p:nvPr>
            <p:ph type="title"/>
          </p:nvPr>
        </p:nvSpPr>
        <p:spPr/>
        <p:txBody>
          <a:bodyPr/>
          <a:lstStyle/>
          <a:p>
            <a:r>
              <a:rPr lang="en-US" dirty="0"/>
              <a:t>Survey method</a:t>
            </a:r>
          </a:p>
        </p:txBody>
      </p:sp>
      <p:sp>
        <p:nvSpPr>
          <p:cNvPr id="6" name="Text Placeholder 5"/>
          <p:cNvSpPr>
            <a:spLocks noGrp="1"/>
          </p:cNvSpPr>
          <p:nvPr>
            <p:ph type="body" idx="13"/>
          </p:nvPr>
        </p:nvSpPr>
        <p:spPr>
          <a:xfrm>
            <a:off x="792481" y="1752600"/>
            <a:ext cx="3591260" cy="3785652"/>
          </a:xfrm>
          <a:solidFill>
            <a:schemeClr val="bg1"/>
          </a:solidFill>
          <a:ln>
            <a:solidFill>
              <a:srgbClr val="009DD9"/>
            </a:solidFill>
          </a:ln>
        </p:spPr>
        <p:txBody>
          <a:bodyPr wrap="square" lIns="274320" tIns="274320" rIns="274320" bIns="274320">
            <a:spAutoFit/>
          </a:bodyPr>
          <a:lstStyle/>
          <a:p>
            <a:pPr>
              <a:lnSpc>
                <a:spcPct val="100000"/>
              </a:lnSpc>
            </a:pPr>
            <a:r>
              <a:rPr lang="en-US" sz="2600" dirty="0">
                <a:latin typeface="Segoe UI" panose="020B0502040204020203" pitchFamily="34" charset="0"/>
                <a:cs typeface="Segoe UI" panose="020B0502040204020203" pitchFamily="34" charset="0"/>
              </a:rPr>
              <a:t>This survey was conducted online within the United States between </a:t>
            </a:r>
            <a:r>
              <a:rPr lang="en-US" sz="2600" dirty="0">
                <a:solidFill>
                  <a:srgbClr val="FF8300"/>
                </a:solidFill>
                <a:latin typeface="Segoe UI" panose="020B0502040204020203" pitchFamily="34" charset="0"/>
                <a:cs typeface="Segoe UI" panose="020B0502040204020203" pitchFamily="34" charset="0"/>
              </a:rPr>
              <a:t>April 14-17, 2017 among 2,027 </a:t>
            </a:r>
            <a:r>
              <a:rPr lang="en-US" sz="2600" b="1" dirty="0">
                <a:solidFill>
                  <a:srgbClr val="FF8300"/>
                </a:solidFill>
                <a:latin typeface="Segoe UI" panose="020B0502040204020203" pitchFamily="34" charset="0"/>
                <a:cs typeface="Segoe UI" panose="020B0502040204020203" pitchFamily="34" charset="0"/>
              </a:rPr>
              <a:t>registered voters by The Harris Poll</a:t>
            </a:r>
            <a:r>
              <a:rPr lang="en-US" sz="2600" dirty="0">
                <a:solidFill>
                  <a:srgbClr val="FF8300"/>
                </a:solidFill>
                <a:latin typeface="Segoe UI" panose="020B0502040204020203" pitchFamily="34" charset="0"/>
                <a:cs typeface="Segoe UI" panose="020B0502040204020203" pitchFamily="34" charset="0"/>
              </a:rPr>
              <a:t>.</a:t>
            </a:r>
            <a:r>
              <a:rPr lang="en-US" sz="2800" dirty="0">
                <a:solidFill>
                  <a:srgbClr val="FF8300"/>
                </a:solidFill>
                <a:latin typeface="Segoe UI" panose="020B0502040204020203" pitchFamily="34" charset="0"/>
                <a:cs typeface="Segoe UI" panose="020B0502040204020203" pitchFamily="34" charset="0"/>
              </a:rPr>
              <a:t>  </a:t>
            </a:r>
          </a:p>
        </p:txBody>
      </p:sp>
      <p:sp>
        <p:nvSpPr>
          <p:cNvPr id="4" name="Text Placeholder 5"/>
          <p:cNvSpPr txBox="1">
            <a:spLocks/>
          </p:cNvSpPr>
          <p:nvPr/>
        </p:nvSpPr>
        <p:spPr bwMode="gray">
          <a:xfrm>
            <a:off x="4773888" y="2075765"/>
            <a:ext cx="7037112" cy="3139321"/>
          </a:xfrm>
          <a:prstGeom prst="rect">
            <a:avLst/>
          </a:prstGeom>
        </p:spPr>
        <p:txBody>
          <a:bodyPr vert="horz" wrap="square" lIns="182880" tIns="182880" rIns="182880" bIns="182880" rtlCol="0" anchor="t" anchorCtr="0">
            <a:spAutoFit/>
          </a:bodyPr>
          <a:lstStyle>
            <a:lvl1pPr marL="0" indent="0" algn="l" defTabSz="457200" rtl="0" eaLnBrk="1" latinLnBrk="0" hangingPunct="1">
              <a:lnSpc>
                <a:spcPct val="85000"/>
              </a:lnSpc>
              <a:spcBef>
                <a:spcPts val="0"/>
              </a:spcBef>
              <a:buClr>
                <a:srgbClr val="5F5F5F"/>
              </a:buClr>
              <a:buFont typeface="Arial"/>
              <a:buNone/>
              <a:defRPr sz="1400" b="0" kern="1200" baseline="0">
                <a:solidFill>
                  <a:schemeClr val="tx1"/>
                </a:solidFill>
                <a:latin typeface="+mn-lt"/>
                <a:ea typeface="+mn-ea"/>
                <a:cs typeface="+mn-cs"/>
              </a:defRPr>
            </a:lvl1pPr>
            <a:lvl2pPr marL="457200" indent="0" algn="l" defTabSz="457200" rtl="0" eaLnBrk="1" latinLnBrk="0" hangingPunct="1">
              <a:lnSpc>
                <a:spcPct val="100000"/>
              </a:lnSpc>
              <a:spcBef>
                <a:spcPts val="800"/>
              </a:spcBef>
              <a:buClr>
                <a:srgbClr val="5F5F5F"/>
              </a:buClr>
              <a:buFont typeface="Arial" pitchFamily="34" charset="0"/>
              <a:buNone/>
              <a:defRPr sz="2000" b="1" kern="1200" baseline="0">
                <a:solidFill>
                  <a:srgbClr val="5F5F5F"/>
                </a:solidFill>
                <a:latin typeface="+mn-lt"/>
                <a:ea typeface="+mn-ea"/>
                <a:cs typeface="+mn-cs"/>
              </a:defRPr>
            </a:lvl2pPr>
            <a:lvl3pPr marL="914400" indent="0" algn="l" defTabSz="457200" rtl="0" eaLnBrk="1" latinLnBrk="0" hangingPunct="1">
              <a:lnSpc>
                <a:spcPct val="100000"/>
              </a:lnSpc>
              <a:spcBef>
                <a:spcPts val="700"/>
              </a:spcBef>
              <a:buClr>
                <a:srgbClr val="5F5F5F"/>
              </a:buClr>
              <a:buFont typeface="Arial"/>
              <a:buNone/>
              <a:defRPr sz="1800" b="1" kern="1200" baseline="0">
                <a:solidFill>
                  <a:srgbClr val="5F5F5F"/>
                </a:solidFill>
                <a:latin typeface="+mn-lt"/>
                <a:ea typeface="+mn-ea"/>
                <a:cs typeface="+mn-cs"/>
              </a:defRPr>
            </a:lvl3pPr>
            <a:lvl4pPr marL="13716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4pPr>
            <a:lvl5pPr marL="18288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nSpc>
                <a:spcPct val="100000"/>
              </a:lnSpc>
            </a:pPr>
            <a:r>
              <a:rPr lang="en-US" sz="2000" dirty="0">
                <a:solidFill>
                  <a:srgbClr val="FFFFFF"/>
                </a:solidFill>
                <a:latin typeface="Segoe UI" panose="020B0502040204020203" pitchFamily="34" charset="0"/>
                <a:cs typeface="Segoe UI" panose="020B0502040204020203" pitchFamily="34" charset="0"/>
              </a:rPr>
              <a:t>Results were weighted for age within gender, region, race/ethnicity, marital status, household size, income, employment, and education where necessary to align them with their actual proportions in the population.  </a:t>
            </a:r>
          </a:p>
          <a:p>
            <a:pPr>
              <a:lnSpc>
                <a:spcPct val="100000"/>
              </a:lnSpc>
            </a:pPr>
            <a:r>
              <a:rPr lang="en-US" sz="2000" dirty="0">
                <a:solidFill>
                  <a:srgbClr val="FFFFFF"/>
                </a:solidFill>
                <a:latin typeface="Segoe UI" panose="020B0502040204020203" pitchFamily="34" charset="0"/>
                <a:cs typeface="Segoe UI" panose="020B0502040204020203" pitchFamily="34" charset="0"/>
              </a:rPr>
              <a:t>Propensity score weighting was also used to adjust for respondents’ propensity to be online.</a:t>
            </a:r>
          </a:p>
          <a:p>
            <a:pPr>
              <a:lnSpc>
                <a:spcPct val="100000"/>
              </a:lnSpc>
            </a:pPr>
            <a:endParaRPr lang="en-US" sz="2000" dirty="0">
              <a:solidFill>
                <a:srgbClr val="FFFFFF"/>
              </a:solidFill>
              <a:latin typeface="Segoe UI" panose="020B0502040204020203" pitchFamily="34" charset="0"/>
              <a:cs typeface="Segoe UI" panose="020B0502040204020203" pitchFamily="34" charset="0"/>
            </a:endParaRPr>
          </a:p>
          <a:p>
            <a:pPr>
              <a:lnSpc>
                <a:spcPct val="100000"/>
              </a:lnSpc>
            </a:pPr>
            <a:r>
              <a:rPr lang="en-US" sz="2000" i="1" dirty="0">
                <a:solidFill>
                  <a:srgbClr val="FFFFFF"/>
                </a:solidFill>
                <a:latin typeface="Segoe UI" panose="020B0502040204020203" pitchFamily="34" charset="0"/>
                <a:cs typeface="Segoe UI" panose="020B0502040204020203" pitchFamily="34" charset="0"/>
              </a:rPr>
              <a:t>Pollsters Mark Penn, Professor Stephen Ansolabehere, and Dritan Nesho supervised the poll.</a:t>
            </a:r>
          </a:p>
        </p:txBody>
      </p:sp>
    </p:spTree>
    <p:extLst>
      <p:ext uri="{BB962C8B-B14F-4D97-AF65-F5344CB8AC3E}">
        <p14:creationId xmlns:p14="http://schemas.microsoft.com/office/powerpoint/2010/main" val="2316486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30"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Voters NARROWLY BELIEVE TRUMP TEAM DID NOT </a:t>
            </a:r>
            <a:br>
              <a:rPr lang="en-US" dirty="0"/>
            </a:br>
            <a:r>
              <a:rPr lang="en-US" dirty="0"/>
              <a:t>COORDINATE WITH RUSSIANS</a:t>
            </a:r>
          </a:p>
        </p:txBody>
      </p:sp>
      <p:sp>
        <p:nvSpPr>
          <p:cNvPr id="3" name="Text Placeholder 2"/>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(n=2027)</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FA1 Do you believe members of the Trump team coordinated with Russian intelligence to hack the United States election or do you believe they did not coordinate election hacking with the Russians?</a:t>
            </a:r>
          </a:p>
        </p:txBody>
      </p:sp>
      <p:grpSp>
        <p:nvGrpSpPr>
          <p:cNvPr id="9" name="Group 8"/>
          <p:cNvGrpSpPr/>
          <p:nvPr/>
        </p:nvGrpSpPr>
        <p:grpSpPr>
          <a:xfrm>
            <a:off x="3200400" y="1924812"/>
            <a:ext cx="7158941" cy="4109456"/>
            <a:chOff x="390540" y="1893759"/>
            <a:chExt cx="7158941" cy="4109456"/>
          </a:xfrm>
        </p:grpSpPr>
        <p:sp>
          <p:nvSpPr>
            <p:cNvPr id="19" name="Oval 18"/>
            <p:cNvSpPr/>
            <p:nvPr/>
          </p:nvSpPr>
          <p:spPr>
            <a:xfrm>
              <a:off x="390540" y="1908021"/>
              <a:ext cx="2306112" cy="2306112"/>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kern="0" dirty="0">
                  <a:solidFill>
                    <a:srgbClr val="707276"/>
                  </a:solidFill>
                </a:rPr>
                <a:t>49</a:t>
              </a:r>
              <a:r>
                <a:rPr kumimoji="0" lang="en-US" sz="3200" b="1" i="0" u="none" strike="noStrike" kern="0" cap="none" spc="0" normalizeH="0" baseline="0" noProof="0" dirty="0">
                  <a:ln>
                    <a:noFill/>
                  </a:ln>
                  <a:solidFill>
                    <a:srgbClr val="707276"/>
                  </a:solidFill>
                  <a:effectLst/>
                  <a:uLnTx/>
                  <a:uFillTx/>
                </a:rPr>
                <a:t>% </a:t>
              </a:r>
              <a:br>
                <a:rPr kumimoji="0" lang="en-US" sz="3200" i="0" u="none" strike="noStrike" kern="0" cap="none" spc="0" normalizeH="0" baseline="0" noProof="0" dirty="0">
                  <a:ln>
                    <a:noFill/>
                  </a:ln>
                  <a:solidFill>
                    <a:srgbClr val="707276"/>
                  </a:solidFill>
                  <a:effectLst/>
                  <a:uLnTx/>
                  <a:uFillTx/>
                </a:rPr>
              </a:br>
              <a:r>
                <a:rPr lang="en-US" sz="1400" kern="0" dirty="0">
                  <a:solidFill>
                    <a:srgbClr val="707276"/>
                  </a:solidFill>
                </a:rPr>
                <a:t>think members of the Trump team coordinated           with Russian intelligence</a:t>
              </a:r>
              <a:br>
                <a:rPr lang="en-US" sz="1400" kern="0" dirty="0">
                  <a:solidFill>
                    <a:srgbClr val="707276"/>
                  </a:solidFill>
                </a:rPr>
              </a:br>
              <a:r>
                <a:rPr lang="en-US" sz="1400" kern="0" dirty="0">
                  <a:solidFill>
                    <a:srgbClr val="707276"/>
                  </a:solidFill>
                </a:rPr>
                <a:t>to hack the United States </a:t>
              </a:r>
            </a:p>
            <a:p>
              <a:pPr lvl="0" algn="ctr">
                <a:defRPr/>
              </a:pPr>
              <a:r>
                <a:rPr lang="en-US" sz="1400" kern="0" dirty="0">
                  <a:solidFill>
                    <a:srgbClr val="707276"/>
                  </a:solidFill>
                </a:rPr>
                <a:t>election</a:t>
              </a:r>
            </a:p>
          </p:txBody>
        </p:sp>
        <p:grpSp>
          <p:nvGrpSpPr>
            <p:cNvPr id="20" name="Group 19"/>
            <p:cNvGrpSpPr/>
            <p:nvPr/>
          </p:nvGrpSpPr>
          <p:grpSpPr>
            <a:xfrm>
              <a:off x="1005419" y="1893759"/>
              <a:ext cx="6544062" cy="4109456"/>
              <a:chOff x="4800600" y="2566837"/>
              <a:chExt cx="5359400" cy="3547533"/>
            </a:xfrm>
          </p:grpSpPr>
          <p:graphicFrame>
            <p:nvGraphicFramePr>
              <p:cNvPr id="21" name="Chart 20"/>
              <p:cNvGraphicFramePr/>
              <p:nvPr>
                <p:extLst/>
              </p:nvPr>
            </p:nvGraphicFramePr>
            <p:xfrm>
              <a:off x="4800600" y="2566837"/>
              <a:ext cx="5359400" cy="3547533"/>
            </p:xfrm>
            <a:graphic>
              <a:graphicData uri="http://schemas.openxmlformats.org/drawingml/2006/chart">
                <c:chart xmlns:c="http://schemas.openxmlformats.org/drawingml/2006/chart" xmlns:r="http://schemas.openxmlformats.org/officeDocument/2006/relationships" r:id="rId6"/>
              </a:graphicData>
            </a:graphic>
          </p:graphicFrame>
          <p:sp>
            <p:nvSpPr>
              <p:cNvPr id="22" name="Oval 21"/>
              <p:cNvSpPr/>
              <p:nvPr/>
            </p:nvSpPr>
            <p:spPr>
              <a:xfrm>
                <a:off x="5848694" y="2592160"/>
                <a:ext cx="3263212"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4000" b="1" i="0" u="none" strike="noStrike" kern="0" cap="none" spc="0" normalizeH="0" baseline="0" noProof="0" dirty="0">
                    <a:ln>
                      <a:noFill/>
                    </a:ln>
                    <a:solidFill>
                      <a:schemeClr val="accent4">
                        <a:lumMod val="75000"/>
                      </a:schemeClr>
                    </a:solidFill>
                    <a:effectLst/>
                    <a:uLnTx/>
                    <a:uFillTx/>
                  </a:rPr>
                  <a:t>51% </a:t>
                </a:r>
                <a:br>
                  <a:rPr kumimoji="0" lang="en-US" sz="4000" b="1" i="0" u="none" strike="noStrike" kern="0" cap="none" spc="0" normalizeH="0" baseline="0" noProof="0" dirty="0">
                    <a:ln>
                      <a:noFill/>
                    </a:ln>
                    <a:solidFill>
                      <a:schemeClr val="accent4">
                        <a:lumMod val="75000"/>
                      </a:schemeClr>
                    </a:solidFill>
                    <a:effectLst/>
                    <a:uLnTx/>
                    <a:uFillTx/>
                  </a:rPr>
                </a:br>
                <a:r>
                  <a:rPr lang="en-US" b="1" kern="0" dirty="0">
                    <a:solidFill>
                      <a:schemeClr val="accent4">
                        <a:lumMod val="75000"/>
                      </a:schemeClr>
                    </a:solidFill>
                  </a:rPr>
                  <a:t>think members of the Trump team did not coordinate with Russian intelligence </a:t>
                </a:r>
              </a:p>
              <a:p>
                <a:pPr lvl="0" algn="ctr">
                  <a:defRPr/>
                </a:pPr>
                <a:r>
                  <a:rPr lang="en-US" b="1" kern="0" dirty="0">
                    <a:solidFill>
                      <a:schemeClr val="accent4">
                        <a:lumMod val="75000"/>
                      </a:schemeClr>
                    </a:solidFill>
                  </a:rPr>
                  <a:t>to hack the United States election</a:t>
                </a:r>
              </a:p>
            </p:txBody>
          </p:sp>
        </p:grpSp>
      </p:grpSp>
      <p:sp>
        <p:nvSpPr>
          <p:cNvPr id="10" name="Rectangular Callout 9"/>
          <p:cNvSpPr/>
          <p:nvPr/>
        </p:nvSpPr>
        <p:spPr>
          <a:xfrm>
            <a:off x="8993929" y="4880688"/>
            <a:ext cx="2089392" cy="1115993"/>
          </a:xfrm>
          <a:prstGeom prst="wedgeRectCallout">
            <a:avLst>
              <a:gd name="adj1" fmla="val -63465"/>
              <a:gd name="adj2" fmla="val -77025"/>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400" kern="0" dirty="0">
                <a:solidFill>
                  <a:srgbClr val="707276"/>
                </a:solidFill>
              </a:rPr>
              <a:t>Highest among:</a:t>
            </a:r>
          </a:p>
          <a:p>
            <a:pPr marL="285750" indent="-285750">
              <a:buFont typeface="Arial" panose="020B0604020202020204" pitchFamily="34" charset="0"/>
              <a:buChar char="•"/>
              <a:defRPr/>
            </a:pPr>
            <a:r>
              <a:rPr lang="en-US" sz="1400" kern="0" dirty="0">
                <a:solidFill>
                  <a:srgbClr val="707276"/>
                </a:solidFill>
              </a:rPr>
              <a:t>Trump voters (82%)</a:t>
            </a:r>
          </a:p>
          <a:p>
            <a:pPr marL="285750" indent="-285750">
              <a:buFont typeface="Arial" panose="020B0604020202020204" pitchFamily="34" charset="0"/>
              <a:buChar char="•"/>
              <a:defRPr/>
            </a:pPr>
            <a:r>
              <a:rPr lang="en-US" sz="1400" kern="0" dirty="0">
                <a:solidFill>
                  <a:srgbClr val="707276"/>
                </a:solidFill>
              </a:rPr>
              <a:t>Republicans (78%)</a:t>
            </a:r>
          </a:p>
          <a:p>
            <a:pPr marL="285750" indent="-285750">
              <a:buFont typeface="Arial" panose="020B0604020202020204" pitchFamily="34" charset="0"/>
              <a:buChar char="•"/>
              <a:defRPr/>
            </a:pPr>
            <a:r>
              <a:rPr lang="en-US" sz="1400" kern="0" dirty="0">
                <a:solidFill>
                  <a:srgbClr val="707276"/>
                </a:solidFill>
              </a:rPr>
              <a:t>Men (54%)</a:t>
            </a:r>
          </a:p>
        </p:txBody>
      </p:sp>
      <p:sp>
        <p:nvSpPr>
          <p:cNvPr id="13" name="Rectangular Callout 12"/>
          <p:cNvSpPr/>
          <p:nvPr/>
        </p:nvSpPr>
        <p:spPr>
          <a:xfrm>
            <a:off x="1490815" y="4133392"/>
            <a:ext cx="2089392" cy="1115993"/>
          </a:xfrm>
          <a:prstGeom prst="wedgeRectCallout">
            <a:avLst>
              <a:gd name="adj1" fmla="val 56605"/>
              <a:gd name="adj2" fmla="val -68621"/>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400" kern="0" dirty="0">
                <a:solidFill>
                  <a:srgbClr val="707276"/>
                </a:solidFill>
              </a:rPr>
              <a:t>Highest among:</a:t>
            </a:r>
          </a:p>
          <a:p>
            <a:pPr marL="285750" indent="-285750">
              <a:buFont typeface="Arial" panose="020B0604020202020204" pitchFamily="34" charset="0"/>
              <a:buChar char="•"/>
              <a:defRPr/>
            </a:pPr>
            <a:r>
              <a:rPr lang="en-US" sz="1400" kern="0" dirty="0">
                <a:solidFill>
                  <a:srgbClr val="707276"/>
                </a:solidFill>
              </a:rPr>
              <a:t>Clinton voters (80%)</a:t>
            </a:r>
          </a:p>
          <a:p>
            <a:pPr marL="285750" indent="-285750">
              <a:buFont typeface="Arial" panose="020B0604020202020204" pitchFamily="34" charset="0"/>
              <a:buChar char="•"/>
              <a:defRPr/>
            </a:pPr>
            <a:r>
              <a:rPr lang="en-US" sz="1400" kern="0" dirty="0">
                <a:solidFill>
                  <a:srgbClr val="707276"/>
                </a:solidFill>
              </a:rPr>
              <a:t>Democrats (76%)</a:t>
            </a:r>
          </a:p>
          <a:p>
            <a:pPr marL="285750" indent="-285750">
              <a:buFont typeface="Arial" panose="020B0604020202020204" pitchFamily="34" charset="0"/>
              <a:buChar char="•"/>
              <a:defRPr/>
            </a:pPr>
            <a:r>
              <a:rPr lang="en-US" sz="1400" kern="0" dirty="0">
                <a:solidFill>
                  <a:srgbClr val="707276"/>
                </a:solidFill>
              </a:rPr>
              <a:t>Blacks (74%)</a:t>
            </a:r>
          </a:p>
          <a:p>
            <a:pPr marL="285750" indent="-285750">
              <a:buFont typeface="Arial" panose="020B0604020202020204" pitchFamily="34" charset="0"/>
              <a:buChar char="•"/>
              <a:defRPr/>
            </a:pPr>
            <a:r>
              <a:rPr lang="en-US" sz="1400" kern="0" dirty="0">
                <a:solidFill>
                  <a:srgbClr val="707276"/>
                </a:solidFill>
              </a:rPr>
              <a:t>Hispanics (64%)</a:t>
            </a:r>
          </a:p>
        </p:txBody>
      </p:sp>
    </p:spTree>
    <p:extLst>
      <p:ext uri="{BB962C8B-B14F-4D97-AF65-F5344CB8AC3E}">
        <p14:creationId xmlns:p14="http://schemas.microsoft.com/office/powerpoint/2010/main" val="194732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755"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Oval 6"/>
          <p:cNvSpPr/>
          <p:nvPr/>
        </p:nvSpPr>
        <p:spPr>
          <a:xfrm>
            <a:off x="6349297" y="1776201"/>
            <a:ext cx="2306112" cy="2306112"/>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b="1" kern="0" dirty="0">
                <a:solidFill>
                  <a:srgbClr val="707276"/>
                </a:solidFill>
              </a:rPr>
              <a:t>47% </a:t>
            </a:r>
            <a:br>
              <a:rPr lang="en-US" sz="3200" b="1" kern="0" dirty="0">
                <a:solidFill>
                  <a:srgbClr val="707276"/>
                </a:solidFill>
              </a:rPr>
            </a:br>
            <a:r>
              <a:rPr lang="en-US" sz="1400" b="1" kern="0" dirty="0">
                <a:solidFill>
                  <a:srgbClr val="707276"/>
                </a:solidFill>
              </a:rPr>
              <a:t>think President Trump is opposing the policies of Russia’s Vladimir Putin</a:t>
            </a:r>
            <a:endParaRPr lang="en-US" sz="1050" kern="0" dirty="0">
              <a:solidFill>
                <a:srgbClr val="707276"/>
              </a:solidFill>
            </a:endParaRPr>
          </a:p>
        </p:txBody>
      </p:sp>
      <p:sp>
        <p:nvSpPr>
          <p:cNvPr id="2" name="Title 1"/>
          <p:cNvSpPr>
            <a:spLocks noGrp="1"/>
          </p:cNvSpPr>
          <p:nvPr>
            <p:ph type="title"/>
          </p:nvPr>
        </p:nvSpPr>
        <p:spPr/>
        <p:txBody>
          <a:bodyPr/>
          <a:lstStyle/>
          <a:p>
            <a:r>
              <a:rPr lang="en-US" dirty="0"/>
              <a:t>DESPITE SYRIA STRIKE, MOST THINK President Trump</a:t>
            </a:r>
            <a:br>
              <a:rPr lang="en-US" dirty="0"/>
            </a:br>
            <a:r>
              <a:rPr lang="en-US" dirty="0"/>
              <a:t>SUPPORTS PUTIN POLICIES</a:t>
            </a:r>
          </a:p>
        </p:txBody>
      </p:sp>
      <p:sp>
        <p:nvSpPr>
          <p:cNvPr id="3" name="Text Placeholder 2"/>
          <p:cNvSpPr>
            <a:spLocks noGrp="1"/>
          </p:cNvSpPr>
          <p:nvPr>
            <p:ph type="body" idx="13"/>
          </p:nvPr>
        </p:nvSpPr>
        <p:spPr/>
        <p:txBody>
          <a:bodyPr/>
          <a:lstStyle/>
          <a:p>
            <a:r>
              <a:rPr lang="en-US" dirty="0"/>
              <a:t>47% feel he is opposing Putin’s policies.</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(n=2027)</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DA4 Do you think President Trump is supporting or opposing the policies of Russia's Vladimir Putin?</a:t>
            </a:r>
          </a:p>
        </p:txBody>
      </p:sp>
      <p:grpSp>
        <p:nvGrpSpPr>
          <p:cNvPr id="18" name="Group 17"/>
          <p:cNvGrpSpPr/>
          <p:nvPr/>
        </p:nvGrpSpPr>
        <p:grpSpPr>
          <a:xfrm>
            <a:off x="2667000" y="2548467"/>
            <a:ext cx="5359400" cy="3547533"/>
            <a:chOff x="4800600" y="2566837"/>
            <a:chExt cx="5359400" cy="3547533"/>
          </a:xfrm>
        </p:grpSpPr>
        <p:graphicFrame>
          <p:nvGraphicFramePr>
            <p:cNvPr id="17" name="Chart 16"/>
            <p:cNvGraphicFramePr/>
            <p:nvPr>
              <p:extLst>
                <p:ext uri="{D42A27DB-BD31-4B8C-83A1-F6EECF244321}">
                  <p14:modId xmlns:p14="http://schemas.microsoft.com/office/powerpoint/2010/main" val="1607108165"/>
                </p:ext>
              </p:extLst>
            </p:nvPr>
          </p:nvGraphicFramePr>
          <p:xfrm>
            <a:off x="4800600" y="2566837"/>
            <a:ext cx="5359400" cy="3547533"/>
          </p:xfrm>
          <a:graphic>
            <a:graphicData uri="http://schemas.openxmlformats.org/drawingml/2006/chart">
              <c:chart xmlns:c="http://schemas.openxmlformats.org/drawingml/2006/chart" xmlns:r="http://schemas.openxmlformats.org/officeDocument/2006/relationships" r:id="rId6"/>
            </a:graphicData>
          </a:graphic>
        </p:graphicFrame>
        <p:sp>
          <p:nvSpPr>
            <p:cNvPr id="8" name="Oval 7"/>
            <p:cNvSpPr/>
            <p:nvPr/>
          </p:nvSpPr>
          <p:spPr>
            <a:xfrm>
              <a:off x="5848694" y="2592160"/>
              <a:ext cx="3263212"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00" b="1" kern="0" dirty="0">
                  <a:solidFill>
                    <a:srgbClr val="009DD9"/>
                  </a:solidFill>
                </a:rPr>
                <a:t>53% </a:t>
              </a:r>
              <a:br>
                <a:rPr lang="en-US" sz="4000" b="1" kern="0" dirty="0">
                  <a:solidFill>
                    <a:srgbClr val="009DD9"/>
                  </a:solidFill>
                </a:rPr>
              </a:br>
              <a:r>
                <a:rPr lang="en-US" sz="1600" b="1" kern="0" dirty="0">
                  <a:solidFill>
                    <a:srgbClr val="009DD9"/>
                  </a:solidFill>
                </a:rPr>
                <a:t>think President Trump is supporting the policies of Russia’s Vladimir Putin</a:t>
              </a:r>
              <a:endParaRPr lang="en-US" sz="1200" kern="0" dirty="0">
                <a:solidFill>
                  <a:srgbClr val="009DD9"/>
                </a:solidFill>
              </a:endParaRPr>
            </a:p>
          </p:txBody>
        </p:sp>
      </p:grpSp>
    </p:spTree>
    <p:extLst>
      <p:ext uri="{BB962C8B-B14F-4D97-AF65-F5344CB8AC3E}">
        <p14:creationId xmlns:p14="http://schemas.microsoft.com/office/powerpoint/2010/main" val="3135635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676656"/>
            <a:ext cx="10180320" cy="571500"/>
          </a:xfrm>
        </p:spPr>
        <p:txBody>
          <a:bodyPr/>
          <a:lstStyle/>
          <a:p>
            <a:r>
              <a:rPr lang="en-US" dirty="0"/>
              <a:t>American voters are evenly split on whether Susan rice was using intelligence for politics</a:t>
            </a:r>
            <a:endParaRPr lang="en-US" strike="sngStrike" dirty="0"/>
          </a:p>
        </p:txBody>
      </p:sp>
      <p:sp>
        <p:nvSpPr>
          <p:cNvPr id="3" name="Text Placeholder 2"/>
          <p:cNvSpPr>
            <a:spLocks noGrp="1"/>
          </p:cNvSpPr>
          <p:nvPr>
            <p:ph type="body" idx="13"/>
          </p:nvPr>
        </p:nvSpPr>
        <p:spPr/>
        <p:txBody>
          <a:bodyPr/>
          <a:lstStyle/>
          <a:p>
            <a:r>
              <a:rPr lang="en-US" dirty="0"/>
              <a:t>Half feel they were for political purposes while half feel it was just for national security.</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(n=2027)</a:t>
            </a:r>
            <a:endParaRPr lang="en-US" dirty="0">
              <a:solidFill>
                <a:srgbClr val="262626"/>
              </a:solidFill>
              <a:ea typeface="MS Mincho" panose="02020609040205080304" pitchFamily="49" charset="-128"/>
            </a:endParaRPr>
          </a:p>
          <a:p>
            <a:r>
              <a:rPr lang="en-US" dirty="0"/>
              <a:t>FA19 Do you believe that President Obama's national security advisor, Susan Rice, was unmasking intelligence involving the Trump campaign and transition officials for political purposes or do you believe any unmasking was just for national security purposes?</a:t>
            </a:r>
          </a:p>
        </p:txBody>
      </p:sp>
      <p:sp>
        <p:nvSpPr>
          <p:cNvPr id="7" name="Rectangle 6"/>
          <p:cNvSpPr/>
          <p:nvPr/>
        </p:nvSpPr>
        <p:spPr>
          <a:xfrm>
            <a:off x="7696200" y="3902860"/>
            <a:ext cx="4495800" cy="1229434"/>
          </a:xfrm>
          <a:prstGeom prst="rect">
            <a:avLst/>
          </a:prstGeom>
          <a:ln>
            <a:noFill/>
            <a:prstDash val="dash"/>
          </a:ln>
        </p:spPr>
        <p:style>
          <a:lnRef idx="2">
            <a:schemeClr val="accent1"/>
          </a:lnRef>
          <a:fillRef idx="1">
            <a:schemeClr val="lt1"/>
          </a:fillRef>
          <a:effectRef idx="0">
            <a:schemeClr val="accent1"/>
          </a:effectRef>
          <a:fontRef idx="minor">
            <a:schemeClr val="dk1"/>
          </a:fontRef>
        </p:style>
        <p:txBody>
          <a:bodyPr lIns="365760" rIns="91440" rtlCol="0" anchor="t"/>
          <a:lstStyle/>
          <a:p>
            <a:pPr lvl="0">
              <a:tabLst>
                <a:tab pos="2622550" algn="l"/>
              </a:tabLst>
              <a:defRPr/>
            </a:pPr>
            <a:r>
              <a:rPr lang="en-US" sz="2000" b="1" kern="0" dirty="0">
                <a:solidFill>
                  <a:schemeClr val="accent1"/>
                </a:solidFill>
              </a:rPr>
              <a:t>Of voters say any </a:t>
            </a:r>
            <a:br>
              <a:rPr lang="en-US" sz="2000" b="1" kern="0" dirty="0">
                <a:solidFill>
                  <a:schemeClr val="accent1"/>
                </a:solidFill>
              </a:rPr>
            </a:br>
            <a:r>
              <a:rPr lang="en-US" sz="2000" b="1" kern="0" dirty="0">
                <a:solidFill>
                  <a:schemeClr val="accent1"/>
                </a:solidFill>
              </a:rPr>
              <a:t>unmasking was for</a:t>
            </a:r>
            <a:br>
              <a:rPr lang="en-US" sz="2000" b="1" kern="0" dirty="0">
                <a:solidFill>
                  <a:schemeClr val="accent1"/>
                </a:solidFill>
              </a:rPr>
            </a:br>
            <a:r>
              <a:rPr lang="en-US" sz="2800" b="1" kern="0" dirty="0">
                <a:solidFill>
                  <a:schemeClr val="accent1"/>
                </a:solidFill>
              </a:rPr>
              <a:t>national security purposes</a:t>
            </a:r>
          </a:p>
        </p:txBody>
      </p:sp>
      <p:sp>
        <p:nvSpPr>
          <p:cNvPr id="8" name="Rectangle 7"/>
          <p:cNvSpPr/>
          <p:nvPr/>
        </p:nvSpPr>
        <p:spPr>
          <a:xfrm>
            <a:off x="1059518" y="3902860"/>
            <a:ext cx="3581400" cy="1224909"/>
          </a:xfrm>
          <a:prstGeom prst="rect">
            <a:avLst/>
          </a:prstGeom>
          <a:ln>
            <a:noFill/>
            <a:prstDash val="dash"/>
          </a:ln>
        </p:spPr>
        <p:style>
          <a:lnRef idx="2">
            <a:schemeClr val="accent1"/>
          </a:lnRef>
          <a:fillRef idx="1">
            <a:schemeClr val="lt1"/>
          </a:fillRef>
          <a:effectRef idx="0">
            <a:schemeClr val="accent1"/>
          </a:effectRef>
          <a:fontRef idx="minor">
            <a:schemeClr val="dk1"/>
          </a:fontRef>
        </p:style>
        <p:txBody>
          <a:bodyPr rIns="548640" rtlCol="0" anchor="t"/>
          <a:lstStyle/>
          <a:p>
            <a:pPr lvl="0" algn="r">
              <a:tabLst>
                <a:tab pos="2622550" algn="l"/>
              </a:tabLst>
              <a:defRPr/>
            </a:pPr>
            <a:r>
              <a:rPr lang="en-US" sz="2000" b="1" kern="0" dirty="0">
                <a:solidFill>
                  <a:schemeClr val="accent4">
                    <a:lumMod val="75000"/>
                  </a:schemeClr>
                </a:solidFill>
              </a:rPr>
              <a:t>Of voters say any </a:t>
            </a:r>
            <a:br>
              <a:rPr lang="en-US" sz="2000" b="1" kern="0" dirty="0">
                <a:solidFill>
                  <a:schemeClr val="accent4">
                    <a:lumMod val="75000"/>
                  </a:schemeClr>
                </a:solidFill>
              </a:rPr>
            </a:br>
            <a:r>
              <a:rPr lang="en-US" sz="2000" b="1" kern="0" dirty="0">
                <a:solidFill>
                  <a:schemeClr val="accent4">
                    <a:lumMod val="75000"/>
                  </a:schemeClr>
                </a:solidFill>
              </a:rPr>
              <a:t>unmasking was for</a:t>
            </a:r>
            <a:br>
              <a:rPr lang="en-US" sz="2000" b="1" kern="0" dirty="0">
                <a:solidFill>
                  <a:schemeClr val="accent4">
                    <a:lumMod val="75000"/>
                  </a:schemeClr>
                </a:solidFill>
              </a:rPr>
            </a:br>
            <a:r>
              <a:rPr lang="en-US" sz="2800" b="1" kern="0" dirty="0">
                <a:solidFill>
                  <a:schemeClr val="accent4">
                    <a:lumMod val="75000"/>
                  </a:schemeClr>
                </a:solidFill>
              </a:rPr>
              <a:t>political purposes </a:t>
            </a:r>
            <a:endParaRPr kumimoji="0" lang="en-US" sz="2000" b="1" i="0" u="none" strike="noStrike" kern="0" cap="none" spc="0" normalizeH="0" baseline="0" noProof="0" dirty="0">
              <a:ln>
                <a:noFill/>
              </a:ln>
              <a:solidFill>
                <a:schemeClr val="accent4">
                  <a:lumMod val="75000"/>
                </a:schemeClr>
              </a:solidFill>
              <a:effectLst/>
              <a:uLnTx/>
              <a:uFillTx/>
            </a:endParaRPr>
          </a:p>
        </p:txBody>
      </p:sp>
      <p:graphicFrame>
        <p:nvGraphicFramePr>
          <p:cNvPr id="9" name="Chart 8"/>
          <p:cNvGraphicFramePr/>
          <p:nvPr>
            <p:extLst/>
          </p:nvPr>
        </p:nvGraphicFramePr>
        <p:xfrm>
          <a:off x="3139891" y="2480257"/>
          <a:ext cx="5740398" cy="351674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2246895" y="3007525"/>
            <a:ext cx="1963270" cy="110799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chemeClr val="accent4">
                    <a:lumMod val="75000"/>
                  </a:schemeClr>
                </a:solidFill>
                <a:effectLst/>
                <a:uLnTx/>
                <a:uFillTx/>
              </a:rPr>
              <a:t>50</a:t>
            </a:r>
            <a:r>
              <a:rPr kumimoji="0" lang="en-US" sz="4400" b="1" i="0" u="none" strike="noStrike" kern="0" cap="none" spc="0" normalizeH="0" baseline="0" noProof="0" dirty="0">
                <a:ln>
                  <a:noFill/>
                </a:ln>
                <a:solidFill>
                  <a:schemeClr val="accent4">
                    <a:lumMod val="75000"/>
                  </a:schemeClr>
                </a:solidFill>
                <a:effectLst/>
                <a:uLnTx/>
                <a:uFillTx/>
              </a:rPr>
              <a:t>%</a:t>
            </a:r>
            <a:endParaRPr kumimoji="0" lang="en-US" sz="2400" b="1" i="0" u="none" strike="noStrike" kern="0" cap="none" spc="0" normalizeH="0" baseline="0" noProof="0" dirty="0">
              <a:ln>
                <a:noFill/>
              </a:ln>
              <a:solidFill>
                <a:schemeClr val="accent4">
                  <a:lumMod val="75000"/>
                </a:schemeClr>
              </a:solidFill>
              <a:effectLst/>
              <a:uLnTx/>
              <a:uFillTx/>
            </a:endParaRPr>
          </a:p>
        </p:txBody>
      </p:sp>
      <p:sp>
        <p:nvSpPr>
          <p:cNvPr id="11" name="TextBox 10"/>
          <p:cNvSpPr txBox="1"/>
          <p:nvPr/>
        </p:nvSpPr>
        <p:spPr>
          <a:xfrm>
            <a:off x="6853145" y="3007525"/>
            <a:ext cx="3581400" cy="123110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6600" b="1" kern="0" dirty="0">
                <a:solidFill>
                  <a:schemeClr val="accent1"/>
                </a:solidFill>
              </a:rPr>
              <a:t>50</a:t>
            </a:r>
            <a:r>
              <a:rPr kumimoji="0" lang="en-US" sz="4400" b="1" i="0" u="none" strike="noStrike" kern="0" cap="none" spc="0" normalizeH="0" baseline="0" noProof="0" dirty="0">
                <a:ln>
                  <a:noFill/>
                </a:ln>
                <a:solidFill>
                  <a:schemeClr val="accent1"/>
                </a:solidFill>
                <a:effectLst/>
                <a:uLnTx/>
                <a:uFillTx/>
              </a:rPr>
              <a:t>%</a:t>
            </a:r>
            <a:br>
              <a:rPr kumimoji="0" lang="en-US" sz="6600" b="1" i="0" u="none" strike="noStrike" kern="0" cap="none" spc="0" normalizeH="0" baseline="0" noProof="0" dirty="0">
                <a:ln>
                  <a:noFill/>
                </a:ln>
                <a:solidFill>
                  <a:schemeClr val="accent1"/>
                </a:solidFill>
                <a:effectLst/>
                <a:uLnTx/>
                <a:uFillTx/>
              </a:rPr>
            </a:br>
            <a:endParaRPr kumimoji="0" lang="en-US" sz="800" b="1" i="0" u="none" strike="noStrike" kern="0" cap="none" spc="0" normalizeH="0" baseline="0" noProof="0" dirty="0">
              <a:ln>
                <a:noFill/>
              </a:ln>
              <a:solidFill>
                <a:schemeClr val="accent1"/>
              </a:solidFill>
              <a:effectLst/>
              <a:uLnTx/>
              <a:uFillTx/>
            </a:endParaRPr>
          </a:p>
        </p:txBody>
      </p:sp>
      <p:sp>
        <p:nvSpPr>
          <p:cNvPr id="12" name="Rectangle 11"/>
          <p:cNvSpPr/>
          <p:nvPr/>
        </p:nvSpPr>
        <p:spPr>
          <a:xfrm>
            <a:off x="2604572" y="1905000"/>
            <a:ext cx="7256243" cy="646331"/>
          </a:xfrm>
          <a:prstGeom prst="rect">
            <a:avLst/>
          </a:prstGeom>
        </p:spPr>
        <p:txBody>
          <a:bodyPr wrap="square">
            <a:spAutoFit/>
          </a:bodyPr>
          <a:lstStyle/>
          <a:p>
            <a:pPr lvl="0" algn="ctr">
              <a:defRPr/>
            </a:pPr>
            <a:r>
              <a:rPr kumimoji="0" lang="en-US" sz="1800" b="1" i="0" u="none" strike="noStrike" kern="0" cap="none" spc="0" normalizeH="0" baseline="0" noProof="0" dirty="0">
                <a:ln>
                  <a:noFill/>
                </a:ln>
                <a:solidFill>
                  <a:srgbClr val="707276"/>
                </a:solidFill>
                <a:effectLst/>
                <a:uLnTx/>
                <a:uFillTx/>
              </a:rPr>
              <a:t>On </a:t>
            </a:r>
            <a:r>
              <a:rPr lang="en-US" b="1" kern="0" dirty="0">
                <a:solidFill>
                  <a:srgbClr val="707276"/>
                </a:solidFill>
              </a:rPr>
              <a:t>President Obama's national security advisor, Susan Rice, unmasking intelligence involving the Trump campaign and transition officials…</a:t>
            </a:r>
            <a:endParaRPr kumimoji="0" lang="en-US" sz="1800" b="1" i="0" u="none" strike="noStrike" kern="0" cap="none" spc="0" normalizeH="0" baseline="0" noProof="0" dirty="0">
              <a:ln>
                <a:noFill/>
              </a:ln>
              <a:solidFill>
                <a:srgbClr val="707276"/>
              </a:solidFill>
              <a:effectLst/>
              <a:uLnTx/>
              <a:uFillTx/>
            </a:endParaRPr>
          </a:p>
        </p:txBody>
      </p:sp>
      <p:sp>
        <p:nvSpPr>
          <p:cNvPr id="13" name="Rectangular Callout 12"/>
          <p:cNvSpPr/>
          <p:nvPr/>
        </p:nvSpPr>
        <p:spPr>
          <a:xfrm>
            <a:off x="8446752" y="5208065"/>
            <a:ext cx="2089392" cy="1115993"/>
          </a:xfrm>
          <a:prstGeom prst="wedgeRectCallout">
            <a:avLst>
              <a:gd name="adj1" fmla="val -19701"/>
              <a:gd name="adj2" fmla="val -68621"/>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400" kern="0" dirty="0">
                <a:solidFill>
                  <a:srgbClr val="707276"/>
                </a:solidFill>
              </a:rPr>
              <a:t>Highest among:</a:t>
            </a:r>
          </a:p>
          <a:p>
            <a:pPr marL="285750" indent="-285750">
              <a:buFont typeface="Arial" panose="020B0604020202020204" pitchFamily="34" charset="0"/>
              <a:buChar char="•"/>
              <a:defRPr/>
            </a:pPr>
            <a:r>
              <a:rPr lang="en-US" sz="1400" kern="0" dirty="0">
                <a:solidFill>
                  <a:srgbClr val="707276"/>
                </a:solidFill>
              </a:rPr>
              <a:t>Clinton voters (75%) </a:t>
            </a:r>
          </a:p>
          <a:p>
            <a:pPr marL="285750" indent="-285750">
              <a:buFont typeface="Arial" panose="020B0604020202020204" pitchFamily="34" charset="0"/>
              <a:buChar char="•"/>
              <a:defRPr/>
            </a:pPr>
            <a:r>
              <a:rPr lang="en-US" sz="1400" kern="0" dirty="0">
                <a:solidFill>
                  <a:srgbClr val="707276"/>
                </a:solidFill>
              </a:rPr>
              <a:t>Democrats (70%)</a:t>
            </a:r>
          </a:p>
          <a:p>
            <a:pPr marL="285750" indent="-285750">
              <a:buFont typeface="Arial" panose="020B0604020202020204" pitchFamily="34" charset="0"/>
              <a:buChar char="•"/>
              <a:defRPr/>
            </a:pPr>
            <a:r>
              <a:rPr lang="en-US" sz="1400" kern="0" dirty="0">
                <a:solidFill>
                  <a:srgbClr val="707276"/>
                </a:solidFill>
              </a:rPr>
              <a:t>Women (57%)</a:t>
            </a:r>
          </a:p>
          <a:p>
            <a:pPr marL="285750" indent="-285750">
              <a:buFont typeface="Arial" panose="020B0604020202020204" pitchFamily="34" charset="0"/>
              <a:buChar char="•"/>
              <a:defRPr/>
            </a:pPr>
            <a:r>
              <a:rPr lang="en-US" sz="1400" kern="0" dirty="0">
                <a:solidFill>
                  <a:srgbClr val="707276"/>
                </a:solidFill>
              </a:rPr>
              <a:t>Blacks (72%)</a:t>
            </a:r>
          </a:p>
        </p:txBody>
      </p:sp>
      <p:sp>
        <p:nvSpPr>
          <p:cNvPr id="15" name="Rectangular Callout 14"/>
          <p:cNvSpPr/>
          <p:nvPr/>
        </p:nvSpPr>
        <p:spPr>
          <a:xfrm>
            <a:off x="1805522" y="5213346"/>
            <a:ext cx="2089392" cy="1115993"/>
          </a:xfrm>
          <a:prstGeom prst="wedgeRectCallout">
            <a:avLst>
              <a:gd name="adj1" fmla="val -19701"/>
              <a:gd name="adj2" fmla="val -68621"/>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400" kern="0" dirty="0">
                <a:solidFill>
                  <a:srgbClr val="707276"/>
                </a:solidFill>
              </a:rPr>
              <a:t>Highest among:</a:t>
            </a:r>
          </a:p>
          <a:p>
            <a:pPr marL="285750" indent="-285750">
              <a:buFont typeface="Arial" panose="020B0604020202020204" pitchFamily="34" charset="0"/>
              <a:buChar char="•"/>
              <a:defRPr/>
            </a:pPr>
            <a:r>
              <a:rPr lang="en-US" sz="1400" kern="0" dirty="0">
                <a:solidFill>
                  <a:srgbClr val="707276"/>
                </a:solidFill>
              </a:rPr>
              <a:t>Trump voters (76%)</a:t>
            </a:r>
          </a:p>
          <a:p>
            <a:pPr marL="285750" indent="-285750">
              <a:buFont typeface="Arial" panose="020B0604020202020204" pitchFamily="34" charset="0"/>
              <a:buChar char="•"/>
              <a:defRPr/>
            </a:pPr>
            <a:r>
              <a:rPr lang="en-US" sz="1400" kern="0" dirty="0">
                <a:solidFill>
                  <a:srgbClr val="707276"/>
                </a:solidFill>
              </a:rPr>
              <a:t>Republicans (71%)</a:t>
            </a:r>
          </a:p>
          <a:p>
            <a:pPr marL="285750" indent="-285750">
              <a:buFont typeface="Arial" panose="020B0604020202020204" pitchFamily="34" charset="0"/>
              <a:buChar char="•"/>
              <a:defRPr/>
            </a:pPr>
            <a:r>
              <a:rPr lang="en-US" sz="1400" kern="0" dirty="0">
                <a:solidFill>
                  <a:srgbClr val="707276"/>
                </a:solidFill>
              </a:rPr>
              <a:t>Men (58%)</a:t>
            </a:r>
          </a:p>
        </p:txBody>
      </p:sp>
    </p:spTree>
    <p:extLst>
      <p:ext uri="{BB962C8B-B14F-4D97-AF65-F5344CB8AC3E}">
        <p14:creationId xmlns:p14="http://schemas.microsoft.com/office/powerpoint/2010/main" val="541237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Rectangle 1"/>
          <p:cNvSpPr/>
          <p:nvPr/>
        </p:nvSpPr>
        <p:spPr>
          <a:xfrm>
            <a:off x="3429000" y="0"/>
            <a:ext cx="533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777" name="think-cell Slide" r:id="rId4" imgW="540" imgH="541" progId="TCLayout.ActiveDocument.1">
                  <p:embed/>
                </p:oleObj>
              </mc:Choice>
              <mc:Fallback>
                <p:oleObj name="think-cell Slide" r:id="rId4" imgW="540" imgH="541"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4"/>
          <p:cNvSpPr txBox="1">
            <a:spLocks/>
          </p:cNvSpPr>
          <p:nvPr/>
        </p:nvSpPr>
        <p:spPr>
          <a:xfrm>
            <a:off x="3429000" y="3008885"/>
            <a:ext cx="5334000" cy="840230"/>
          </a:xfrm>
          <a:prstGeom prst="rect">
            <a:avLst/>
          </a:prstGeom>
          <a:noFill/>
        </p:spPr>
        <p:txBody>
          <a:bodyPr tIns="182880" bIns="182880" anchor="ctr" anchorCtr="0">
            <a:spAutoFit/>
          </a:bodyPr>
          <a:lst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a:lstStyle>
          <a:p>
            <a:pPr algn="ctr"/>
            <a:r>
              <a:rPr lang="en-US" sz="3600" dirty="0">
                <a:solidFill>
                  <a:srgbClr val="7FBA00"/>
                </a:solidFill>
                <a:latin typeface="Segoe UI" panose="020B0502040204020203" pitchFamily="34" charset="0"/>
                <a:cs typeface="Segoe UI" panose="020B0502040204020203" pitchFamily="34" charset="0"/>
              </a:rPr>
              <a:t>TAXES</a:t>
            </a:r>
          </a:p>
        </p:txBody>
      </p:sp>
    </p:spTree>
    <p:extLst>
      <p:ext uri="{BB962C8B-B14F-4D97-AF65-F5344CB8AC3E}">
        <p14:creationId xmlns:p14="http://schemas.microsoft.com/office/powerpoint/2010/main" val="835781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nvPr>
        </p:nvGraphicFramePr>
        <p:xfrm>
          <a:off x="6019800" y="2438400"/>
          <a:ext cx="6248400" cy="390110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792480" y="457200"/>
            <a:ext cx="10888896" cy="571500"/>
          </a:xfrm>
        </p:spPr>
        <p:txBody>
          <a:bodyPr/>
          <a:lstStyle/>
          <a:p>
            <a:r>
              <a:rPr lang="en-US" dirty="0"/>
              <a:t>Two-thirds of voters feel federal taxes are too high</a:t>
            </a:r>
          </a:p>
        </p:txBody>
      </p:sp>
      <p:sp>
        <p:nvSpPr>
          <p:cNvPr id="3" name="Text Placeholder 2"/>
          <p:cNvSpPr>
            <a:spLocks noGrp="1"/>
          </p:cNvSpPr>
          <p:nvPr>
            <p:ph type="body" idx="13"/>
          </p:nvPr>
        </p:nvSpPr>
        <p:spPr>
          <a:xfrm>
            <a:off x="792480" y="1060704"/>
            <a:ext cx="10880429" cy="315118"/>
          </a:xfrm>
        </p:spPr>
        <p:txBody>
          <a:bodyPr/>
          <a:lstStyle/>
          <a:p>
            <a:r>
              <a:rPr lang="en-US" dirty="0"/>
              <a:t>Over half feel paying taxes is frustrating and confusing, while less than half feel it is patriotic or feel good about paying them.</a:t>
            </a:r>
          </a:p>
        </p:txBody>
      </p:sp>
      <p:sp>
        <p:nvSpPr>
          <p:cNvPr id="7" name="Rectangle 6"/>
          <p:cNvSpPr/>
          <p:nvPr/>
        </p:nvSpPr>
        <p:spPr>
          <a:xfrm>
            <a:off x="457200" y="6370687"/>
            <a:ext cx="6096000" cy="487313"/>
          </a:xfrm>
          <a:prstGeom prst="rect">
            <a:avLst/>
          </a:prstGeom>
          <a:noFill/>
        </p:spPr>
        <p:txBody>
          <a:bodyPr>
            <a:spAutoFit/>
          </a:bodyPr>
          <a:lstStyle/>
          <a:p>
            <a:pPr lvl="0" defTabSz="457200">
              <a:spcBef>
                <a:spcPts val="60"/>
              </a:spcBef>
              <a:buClr>
                <a:srgbClr val="5F5F5F"/>
              </a:buClr>
            </a:pPr>
            <a:r>
              <a:rPr lang="en-US" sz="800" u="sng" dirty="0">
                <a:solidFill>
                  <a:srgbClr val="000000"/>
                </a:solidFill>
                <a:ea typeface="MS Mincho" panose="02020609040205080304" pitchFamily="49" charset="-128"/>
              </a:rPr>
              <a:t>BASE: Registered Voters (n=2027)</a:t>
            </a:r>
            <a:endParaRPr lang="en-US" sz="800" dirty="0">
              <a:solidFill>
                <a:srgbClr val="000000"/>
              </a:solidFill>
              <a:ea typeface="MS Mincho" panose="02020609040205080304" pitchFamily="49" charset="-128"/>
            </a:endParaRPr>
          </a:p>
          <a:p>
            <a:pPr lvl="0" defTabSz="457200">
              <a:spcBef>
                <a:spcPts val="60"/>
              </a:spcBef>
              <a:buClr>
                <a:srgbClr val="5F5F5F"/>
              </a:buClr>
            </a:pPr>
            <a:r>
              <a:rPr lang="en-US" sz="800" dirty="0">
                <a:solidFill>
                  <a:schemeClr val="tx2"/>
                </a:solidFill>
              </a:rPr>
              <a:t>TX4. Do you think federal taxes are too high, too low or just about right?</a:t>
            </a:r>
          </a:p>
          <a:p>
            <a:pPr lvl="0" defTabSz="457200">
              <a:spcBef>
                <a:spcPts val="60"/>
              </a:spcBef>
              <a:buClr>
                <a:srgbClr val="5F5F5F"/>
              </a:buClr>
            </a:pPr>
            <a:r>
              <a:rPr lang="en-US" sz="800" dirty="0">
                <a:solidFill>
                  <a:schemeClr val="tx2"/>
                </a:solidFill>
              </a:rPr>
              <a:t>TX7A. Please tell me if you agree or disagree with each of the following statements… </a:t>
            </a:r>
          </a:p>
        </p:txBody>
      </p:sp>
      <p:graphicFrame>
        <p:nvGraphicFramePr>
          <p:cNvPr id="8" name="Chart 7"/>
          <p:cNvGraphicFramePr/>
          <p:nvPr>
            <p:extLst/>
          </p:nvPr>
        </p:nvGraphicFramePr>
        <p:xfrm>
          <a:off x="420656" y="3352490"/>
          <a:ext cx="4303744" cy="1754124"/>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ed Rectangle 8"/>
          <p:cNvSpPr/>
          <p:nvPr/>
        </p:nvSpPr>
        <p:spPr>
          <a:xfrm>
            <a:off x="304800" y="2971800"/>
            <a:ext cx="1255745"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chemeClr val="accent1"/>
                </a:solidFill>
              </a:rPr>
              <a:t>Too low</a:t>
            </a:r>
            <a:endParaRPr lang="en-US" sz="1400" b="1" dirty="0">
              <a:solidFill>
                <a:schemeClr val="accent1"/>
              </a:solidFill>
            </a:endParaRPr>
          </a:p>
        </p:txBody>
      </p:sp>
      <p:sp>
        <p:nvSpPr>
          <p:cNvPr id="10" name="Rounded Rectangle 9"/>
          <p:cNvSpPr/>
          <p:nvPr/>
        </p:nvSpPr>
        <p:spPr>
          <a:xfrm>
            <a:off x="914400" y="2971800"/>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chemeClr val="accent2"/>
                </a:solidFill>
              </a:rPr>
              <a:t>About Right</a:t>
            </a:r>
            <a:endParaRPr lang="en-US" sz="1400" b="1" dirty="0">
              <a:solidFill>
                <a:schemeClr val="accent2"/>
              </a:solidFill>
            </a:endParaRPr>
          </a:p>
        </p:txBody>
      </p:sp>
      <p:sp>
        <p:nvSpPr>
          <p:cNvPr id="11" name="Rounded Rectangle 10"/>
          <p:cNvSpPr/>
          <p:nvPr/>
        </p:nvSpPr>
        <p:spPr>
          <a:xfrm>
            <a:off x="2743200" y="2971800"/>
            <a:ext cx="1576109"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chemeClr val="accent4">
                    <a:lumMod val="75000"/>
                  </a:schemeClr>
                </a:solidFill>
              </a:rPr>
              <a:t>Too High</a:t>
            </a:r>
            <a:endParaRPr lang="en-US" sz="1400" b="1" dirty="0">
              <a:solidFill>
                <a:schemeClr val="accent4">
                  <a:lumMod val="75000"/>
                </a:schemeClr>
              </a:solidFill>
            </a:endParaRPr>
          </a:p>
        </p:txBody>
      </p:sp>
      <p:sp>
        <p:nvSpPr>
          <p:cNvPr id="12" name="Rectangle 11"/>
          <p:cNvSpPr/>
          <p:nvPr/>
        </p:nvSpPr>
        <p:spPr>
          <a:xfrm>
            <a:off x="7543800" y="1905000"/>
            <a:ext cx="2608043"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7276"/>
                </a:solidFill>
                <a:effectLst/>
                <a:uLnTx/>
                <a:uFillTx/>
              </a:rPr>
              <a:t>Attitudes Towards Taxes</a:t>
            </a:r>
          </a:p>
        </p:txBody>
      </p:sp>
      <p:sp>
        <p:nvSpPr>
          <p:cNvPr id="16" name="Rounded Rectangle 15"/>
          <p:cNvSpPr/>
          <p:nvPr/>
        </p:nvSpPr>
        <p:spPr>
          <a:xfrm>
            <a:off x="5367783" y="3007530"/>
            <a:ext cx="956817" cy="65007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chemeClr val="accent1"/>
                </a:solidFill>
              </a:rPr>
              <a:t>66% </a:t>
            </a:r>
            <a:r>
              <a:rPr lang="en-US" sz="1600" b="1" dirty="0">
                <a:solidFill>
                  <a:schemeClr val="accent1"/>
                </a:solidFill>
              </a:rPr>
              <a:t>Agree</a:t>
            </a:r>
          </a:p>
        </p:txBody>
      </p:sp>
      <p:sp>
        <p:nvSpPr>
          <p:cNvPr id="17" name="Left Bracket 16"/>
          <p:cNvSpPr/>
          <p:nvPr/>
        </p:nvSpPr>
        <p:spPr>
          <a:xfrm>
            <a:off x="6324600" y="2438400"/>
            <a:ext cx="100584" cy="1877723"/>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8" name="Left Bracket 17"/>
          <p:cNvSpPr/>
          <p:nvPr/>
        </p:nvSpPr>
        <p:spPr>
          <a:xfrm>
            <a:off x="7820301" y="2468604"/>
            <a:ext cx="104499" cy="1646196"/>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9" name="Left Bracket 18"/>
          <p:cNvSpPr/>
          <p:nvPr/>
        </p:nvSpPr>
        <p:spPr>
          <a:xfrm>
            <a:off x="9372600" y="2468604"/>
            <a:ext cx="45719" cy="1341396"/>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0" name="Left Bracket 19"/>
          <p:cNvSpPr/>
          <p:nvPr/>
        </p:nvSpPr>
        <p:spPr>
          <a:xfrm>
            <a:off x="10820400" y="2465130"/>
            <a:ext cx="76200" cy="1040070"/>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2" name="Left Bracket 21"/>
          <p:cNvSpPr/>
          <p:nvPr/>
        </p:nvSpPr>
        <p:spPr>
          <a:xfrm>
            <a:off x="6324601" y="4953000"/>
            <a:ext cx="76199" cy="304800"/>
          </a:xfrm>
          <a:prstGeom prst="leftBracket">
            <a:avLst/>
          </a:prstGeom>
          <a:ln>
            <a:solidFill>
              <a:srgbClr val="A1002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Left Bracket 22"/>
          <p:cNvSpPr/>
          <p:nvPr/>
        </p:nvSpPr>
        <p:spPr>
          <a:xfrm>
            <a:off x="7772400" y="4724400"/>
            <a:ext cx="112991" cy="551049"/>
          </a:xfrm>
          <a:prstGeom prst="leftBracket">
            <a:avLst/>
          </a:prstGeom>
          <a:ln>
            <a:solidFill>
              <a:srgbClr val="A1002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4" name="Left Bracket 23"/>
          <p:cNvSpPr/>
          <p:nvPr/>
        </p:nvSpPr>
        <p:spPr>
          <a:xfrm>
            <a:off x="9372600" y="4724400"/>
            <a:ext cx="76200" cy="541755"/>
          </a:xfrm>
          <a:prstGeom prst="leftBracket">
            <a:avLst/>
          </a:prstGeom>
          <a:ln>
            <a:solidFill>
              <a:srgbClr val="A1002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5" name="Left Bracket 24"/>
          <p:cNvSpPr/>
          <p:nvPr/>
        </p:nvSpPr>
        <p:spPr>
          <a:xfrm>
            <a:off x="10820400" y="4572000"/>
            <a:ext cx="100584" cy="698748"/>
          </a:xfrm>
          <a:prstGeom prst="leftBracket">
            <a:avLst/>
          </a:prstGeom>
          <a:ln>
            <a:solidFill>
              <a:srgbClr val="A1002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Rounded Rectangle 26"/>
          <p:cNvSpPr/>
          <p:nvPr/>
        </p:nvSpPr>
        <p:spPr>
          <a:xfrm>
            <a:off x="6967983" y="2931330"/>
            <a:ext cx="956817" cy="65007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chemeClr val="accent1"/>
                </a:solidFill>
              </a:rPr>
              <a:t>57%</a:t>
            </a:r>
            <a:endParaRPr lang="en-US" sz="1600" b="1" dirty="0">
              <a:solidFill>
                <a:schemeClr val="accent1"/>
              </a:solidFill>
            </a:endParaRPr>
          </a:p>
        </p:txBody>
      </p:sp>
      <p:sp>
        <p:nvSpPr>
          <p:cNvPr id="28" name="Rounded Rectangle 27"/>
          <p:cNvSpPr/>
          <p:nvPr/>
        </p:nvSpPr>
        <p:spPr>
          <a:xfrm>
            <a:off x="8475818" y="2778930"/>
            <a:ext cx="956817" cy="65007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chemeClr val="accent1"/>
                </a:solidFill>
              </a:rPr>
              <a:t>47%</a:t>
            </a:r>
            <a:endParaRPr lang="en-US" sz="1600" b="1" dirty="0">
              <a:solidFill>
                <a:schemeClr val="accent1"/>
              </a:solidFill>
            </a:endParaRPr>
          </a:p>
        </p:txBody>
      </p:sp>
      <p:sp>
        <p:nvSpPr>
          <p:cNvPr id="29" name="Rounded Rectangle 28"/>
          <p:cNvSpPr/>
          <p:nvPr/>
        </p:nvSpPr>
        <p:spPr>
          <a:xfrm>
            <a:off x="9982200" y="2667000"/>
            <a:ext cx="956817" cy="65007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chemeClr val="accent1"/>
                </a:solidFill>
              </a:rPr>
              <a:t>38%</a:t>
            </a:r>
            <a:endParaRPr lang="en-US" sz="1600" b="1" dirty="0">
              <a:solidFill>
                <a:schemeClr val="accent1"/>
              </a:solidFill>
            </a:endParaRPr>
          </a:p>
        </p:txBody>
      </p:sp>
      <p:sp>
        <p:nvSpPr>
          <p:cNvPr id="30" name="Rounded Rectangle 29"/>
          <p:cNvSpPr/>
          <p:nvPr/>
        </p:nvSpPr>
        <p:spPr>
          <a:xfrm>
            <a:off x="5105400" y="4724400"/>
            <a:ext cx="1150211"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A10028"/>
                </a:solidFill>
              </a:rPr>
              <a:t>13%</a:t>
            </a:r>
          </a:p>
          <a:p>
            <a:pPr algn="ctr"/>
            <a:r>
              <a:rPr lang="en-US" sz="1600" b="1" dirty="0">
                <a:solidFill>
                  <a:srgbClr val="A10028"/>
                </a:solidFill>
              </a:rPr>
              <a:t>Disagree</a:t>
            </a:r>
          </a:p>
        </p:txBody>
      </p:sp>
      <p:sp>
        <p:nvSpPr>
          <p:cNvPr id="31" name="Rounded Rectangle 30"/>
          <p:cNvSpPr/>
          <p:nvPr/>
        </p:nvSpPr>
        <p:spPr>
          <a:xfrm>
            <a:off x="6825549" y="4701677"/>
            <a:ext cx="1150211"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A10028"/>
                </a:solidFill>
              </a:rPr>
              <a:t>20%</a:t>
            </a:r>
            <a:endParaRPr lang="en-US" sz="1600" b="1" dirty="0">
              <a:solidFill>
                <a:srgbClr val="A10028"/>
              </a:solidFill>
            </a:endParaRPr>
          </a:p>
        </p:txBody>
      </p:sp>
      <p:sp>
        <p:nvSpPr>
          <p:cNvPr id="32" name="Rounded Rectangle 31"/>
          <p:cNvSpPr/>
          <p:nvPr/>
        </p:nvSpPr>
        <p:spPr>
          <a:xfrm>
            <a:off x="8408601" y="4701677"/>
            <a:ext cx="1150211"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A10028"/>
                </a:solidFill>
              </a:rPr>
              <a:t>20%</a:t>
            </a:r>
            <a:endParaRPr lang="en-US" sz="1600" b="1" dirty="0">
              <a:solidFill>
                <a:srgbClr val="A10028"/>
              </a:solidFill>
            </a:endParaRPr>
          </a:p>
        </p:txBody>
      </p:sp>
      <p:sp>
        <p:nvSpPr>
          <p:cNvPr id="33" name="Rounded Rectangle 32"/>
          <p:cNvSpPr/>
          <p:nvPr/>
        </p:nvSpPr>
        <p:spPr>
          <a:xfrm>
            <a:off x="9906000" y="4572000"/>
            <a:ext cx="1150211"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A10028"/>
                </a:solidFill>
              </a:rPr>
              <a:t>26%</a:t>
            </a:r>
            <a:endParaRPr lang="en-US" sz="1600" b="1" dirty="0">
              <a:solidFill>
                <a:srgbClr val="A10028"/>
              </a:solidFill>
            </a:endParaRPr>
          </a:p>
        </p:txBody>
      </p:sp>
      <p:sp>
        <p:nvSpPr>
          <p:cNvPr id="34" name="Rectangle 33"/>
          <p:cNvSpPr/>
          <p:nvPr/>
        </p:nvSpPr>
        <p:spPr>
          <a:xfrm>
            <a:off x="1371600" y="1905000"/>
            <a:ext cx="2608043"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7276"/>
                </a:solidFill>
                <a:effectLst/>
                <a:uLnTx/>
                <a:uFillTx/>
              </a:rPr>
              <a:t>Federal Taxes</a:t>
            </a:r>
            <a:r>
              <a:rPr kumimoji="0" lang="en-US" sz="1800" b="1" i="0" u="none" strike="noStrike" kern="0" cap="none" spc="0" normalizeH="0" noProof="0" dirty="0">
                <a:ln>
                  <a:noFill/>
                </a:ln>
                <a:solidFill>
                  <a:srgbClr val="707276"/>
                </a:solidFill>
                <a:effectLst/>
                <a:uLnTx/>
                <a:uFillTx/>
              </a:rPr>
              <a:t> are…</a:t>
            </a:r>
            <a:endParaRPr kumimoji="0" lang="en-US" sz="1800" b="1" i="0" u="none" strike="noStrike" kern="0" cap="none" spc="0" normalizeH="0" baseline="0" noProof="0" dirty="0">
              <a:ln>
                <a:noFill/>
              </a:ln>
              <a:solidFill>
                <a:srgbClr val="707276"/>
              </a:solidFill>
              <a:effectLst/>
              <a:uLnTx/>
              <a:uFillTx/>
            </a:endParaRPr>
          </a:p>
        </p:txBody>
      </p:sp>
    </p:spTree>
    <p:extLst>
      <p:ext uri="{BB962C8B-B14F-4D97-AF65-F5344CB8AC3E}">
        <p14:creationId xmlns:p14="http://schemas.microsoft.com/office/powerpoint/2010/main" val="2240807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nvPr>
        </p:nvGraphicFramePr>
        <p:xfrm>
          <a:off x="2400772" y="2286000"/>
          <a:ext cx="8382000" cy="390110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Majority feel taxes should be lowered; VOTERS BLAST </a:t>
            </a:r>
            <a:br>
              <a:rPr lang="en-US" dirty="0"/>
            </a:br>
            <a:r>
              <a:rPr lang="en-US" dirty="0"/>
              <a:t>TAX SYSTEM</a:t>
            </a:r>
          </a:p>
        </p:txBody>
      </p:sp>
      <p:sp>
        <p:nvSpPr>
          <p:cNvPr id="3" name="Text Placeholder 2"/>
          <p:cNvSpPr>
            <a:spLocks noGrp="1"/>
          </p:cNvSpPr>
          <p:nvPr>
            <p:ph type="body" idx="13"/>
          </p:nvPr>
        </p:nvSpPr>
        <p:spPr/>
        <p:txBody>
          <a:bodyPr/>
          <a:lstStyle/>
          <a:p>
            <a:r>
              <a:rPr lang="en-US" dirty="0"/>
              <a:t>The only quality of the federal tax system with a positive rating is that taxes bring in the revenue needed to run the government.</a:t>
            </a:r>
          </a:p>
        </p:txBody>
      </p:sp>
      <p:sp>
        <p:nvSpPr>
          <p:cNvPr id="7" name="Rectangle 6"/>
          <p:cNvSpPr/>
          <p:nvPr/>
        </p:nvSpPr>
        <p:spPr>
          <a:xfrm>
            <a:off x="457200" y="6400800"/>
            <a:ext cx="6096000" cy="487313"/>
          </a:xfrm>
          <a:prstGeom prst="rect">
            <a:avLst/>
          </a:prstGeom>
          <a:noFill/>
        </p:spPr>
        <p:txBody>
          <a:bodyPr>
            <a:spAutoFit/>
          </a:bodyPr>
          <a:lstStyle/>
          <a:p>
            <a:pPr lvl="0" defTabSz="457200">
              <a:spcBef>
                <a:spcPts val="60"/>
              </a:spcBef>
              <a:buClr>
                <a:srgbClr val="5F5F5F"/>
              </a:buClr>
            </a:pPr>
            <a:r>
              <a:rPr lang="en-US" sz="800" u="sng" dirty="0">
                <a:solidFill>
                  <a:srgbClr val="000000"/>
                </a:solidFill>
                <a:ea typeface="MS Mincho" panose="02020609040205080304" pitchFamily="49" charset="-128"/>
              </a:rPr>
              <a:t>BASE: Registered Voters (n=2027)</a:t>
            </a:r>
            <a:endParaRPr lang="en-US" sz="800" dirty="0">
              <a:solidFill>
                <a:srgbClr val="000000"/>
              </a:solidFill>
              <a:ea typeface="MS Mincho" panose="02020609040205080304" pitchFamily="49" charset="-128"/>
            </a:endParaRPr>
          </a:p>
          <a:p>
            <a:pPr lvl="0" defTabSz="457200">
              <a:spcBef>
                <a:spcPts val="60"/>
              </a:spcBef>
              <a:buClr>
                <a:srgbClr val="5F5F5F"/>
              </a:buClr>
            </a:pPr>
            <a:r>
              <a:rPr lang="en-US" sz="800" dirty="0">
                <a:solidFill>
                  <a:schemeClr val="tx2"/>
                </a:solidFill>
              </a:rPr>
              <a:t>TX8. Please rate the U.S. federal tax system on each of the following qualities…</a:t>
            </a:r>
          </a:p>
          <a:p>
            <a:pPr lvl="0" defTabSz="457200">
              <a:spcBef>
                <a:spcPts val="60"/>
              </a:spcBef>
              <a:buClr>
                <a:srgbClr val="5F5F5F"/>
              </a:buClr>
            </a:pPr>
            <a:r>
              <a:rPr lang="en-US" sz="800" dirty="0">
                <a:solidFill>
                  <a:schemeClr val="tx2"/>
                </a:solidFill>
              </a:rPr>
              <a:t>TX16. In general, do you think federal taxes should be raised, lowered, or kept about the same?</a:t>
            </a:r>
          </a:p>
        </p:txBody>
      </p:sp>
      <p:sp>
        <p:nvSpPr>
          <p:cNvPr id="12" name="Rectangle 11"/>
          <p:cNvSpPr/>
          <p:nvPr/>
        </p:nvSpPr>
        <p:spPr>
          <a:xfrm>
            <a:off x="4752932" y="1905000"/>
            <a:ext cx="4201040"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rgbClr val="707276"/>
                </a:solidFill>
              </a:rPr>
              <a:t>Ratings of the </a:t>
            </a:r>
            <a:r>
              <a:rPr kumimoji="0" lang="en-US" sz="1800" b="1" i="0" u="none" strike="noStrike" kern="0" cap="none" spc="0" normalizeH="0" baseline="0" noProof="0" dirty="0">
                <a:ln>
                  <a:noFill/>
                </a:ln>
                <a:solidFill>
                  <a:srgbClr val="707276"/>
                </a:solidFill>
                <a:effectLst/>
                <a:uLnTx/>
                <a:uFillTx/>
              </a:rPr>
              <a:t>U.S. Federal Tax System</a:t>
            </a:r>
          </a:p>
        </p:txBody>
      </p:sp>
      <p:graphicFrame>
        <p:nvGraphicFramePr>
          <p:cNvPr id="5" name="Table 4"/>
          <p:cNvGraphicFramePr>
            <a:graphicFrameLocks noGrp="1"/>
          </p:cNvGraphicFramePr>
          <p:nvPr>
            <p:extLst/>
          </p:nvPr>
        </p:nvGraphicFramePr>
        <p:xfrm>
          <a:off x="10605247" y="2466375"/>
          <a:ext cx="609600" cy="3200400"/>
        </p:xfrm>
        <a:graphic>
          <a:graphicData uri="http://schemas.openxmlformats.org/drawingml/2006/table">
            <a:tbl>
              <a:tblPr/>
              <a:tblGrid>
                <a:gridCol w="609600">
                  <a:extLst>
                    <a:ext uri="{9D8B030D-6E8A-4147-A177-3AD203B41FA5}">
                      <a16:colId xmlns:a16="http://schemas.microsoft.com/office/drawing/2014/main" val="20000"/>
                    </a:ext>
                  </a:extLst>
                </a:gridCol>
              </a:tblGrid>
              <a:tr h="457200">
                <a:tc>
                  <a:txBody>
                    <a:bodyPr/>
                    <a:lstStyle/>
                    <a:p>
                      <a:pPr algn="ctr" fontAlgn="b"/>
                      <a:r>
                        <a:rPr lang="en-US" sz="1400" b="1" i="0" u="none" strike="noStrike" dirty="0">
                          <a:solidFill>
                            <a:srgbClr val="009DD9"/>
                          </a:solidFill>
                          <a:effectLst/>
                          <a:latin typeface="Calibri" panose="020F0502020204030204" pitchFamily="34" charset="0"/>
                        </a:rPr>
                        <a:t>53%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57200">
                <a:tc>
                  <a:txBody>
                    <a:bodyPr/>
                    <a:lstStyle/>
                    <a:p>
                      <a:pPr algn="ctr" fontAlgn="b"/>
                      <a:r>
                        <a:rPr lang="en-US" sz="1400" b="1" i="0" u="none" strike="noStrike" dirty="0">
                          <a:solidFill>
                            <a:srgbClr val="009DD9"/>
                          </a:solidFill>
                          <a:effectLst/>
                          <a:latin typeface="Calibri" panose="020F0502020204030204" pitchFamily="34" charset="0"/>
                        </a:rPr>
                        <a:t>35%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57200">
                <a:tc>
                  <a:txBody>
                    <a:bodyPr/>
                    <a:lstStyle/>
                    <a:p>
                      <a:pPr algn="ctr" fontAlgn="b"/>
                      <a:r>
                        <a:rPr lang="en-US" sz="1400" b="1" i="0" u="none" strike="noStrike" dirty="0">
                          <a:solidFill>
                            <a:srgbClr val="009DD9"/>
                          </a:solidFill>
                          <a:effectLst/>
                          <a:latin typeface="Calibri" panose="020F0502020204030204" pitchFamily="34" charset="0"/>
                        </a:rPr>
                        <a:t>27%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57200">
                <a:tc>
                  <a:txBody>
                    <a:bodyPr/>
                    <a:lstStyle/>
                    <a:p>
                      <a:pPr algn="ctr" fontAlgn="b"/>
                      <a:r>
                        <a:rPr lang="en-US" sz="1400" b="1" i="0" u="none" strike="noStrike" dirty="0">
                          <a:solidFill>
                            <a:srgbClr val="009DD9"/>
                          </a:solidFill>
                          <a:effectLst/>
                          <a:latin typeface="Calibri" panose="020F0502020204030204" pitchFamily="34" charset="0"/>
                        </a:rPr>
                        <a:t>27%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57200">
                <a:tc>
                  <a:txBody>
                    <a:bodyPr/>
                    <a:lstStyle/>
                    <a:p>
                      <a:pPr algn="ctr" fontAlgn="b"/>
                      <a:r>
                        <a:rPr lang="en-US" sz="1400" b="1" i="0" u="none" strike="noStrike" dirty="0">
                          <a:solidFill>
                            <a:srgbClr val="009DD9"/>
                          </a:solidFill>
                          <a:effectLst/>
                          <a:latin typeface="Calibri" panose="020F0502020204030204" pitchFamily="34" charset="0"/>
                        </a:rPr>
                        <a:t>27%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57200">
                <a:tc>
                  <a:txBody>
                    <a:bodyPr/>
                    <a:lstStyle/>
                    <a:p>
                      <a:pPr algn="ctr" fontAlgn="b"/>
                      <a:r>
                        <a:rPr lang="en-US" sz="1400" b="1" i="0" u="none" strike="noStrike" dirty="0">
                          <a:solidFill>
                            <a:srgbClr val="009DD9"/>
                          </a:solidFill>
                          <a:effectLst/>
                          <a:latin typeface="Calibri" panose="020F0502020204030204" pitchFamily="34" charset="0"/>
                        </a:rPr>
                        <a:t>25%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7200">
                <a:tc>
                  <a:txBody>
                    <a:bodyPr/>
                    <a:lstStyle/>
                    <a:p>
                      <a:pPr algn="ctr" fontAlgn="b"/>
                      <a:r>
                        <a:rPr lang="en-US" sz="1400" b="1" i="0" u="none" strike="noStrike" dirty="0">
                          <a:solidFill>
                            <a:srgbClr val="009DD9"/>
                          </a:solidFill>
                          <a:effectLst/>
                          <a:latin typeface="Calibri" panose="020F0502020204030204" pitchFamily="34" charset="0"/>
                        </a:rPr>
                        <a:t>25%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6" name="Rectangle 5"/>
          <p:cNvSpPr/>
          <p:nvPr/>
        </p:nvSpPr>
        <p:spPr>
          <a:xfrm>
            <a:off x="9955173" y="2072348"/>
            <a:ext cx="1655197" cy="369332"/>
          </a:xfrm>
          <a:prstGeom prst="rect">
            <a:avLst/>
          </a:prstGeom>
        </p:spPr>
        <p:txBody>
          <a:bodyPr wrap="none">
            <a:spAutoFit/>
          </a:bodyPr>
          <a:lstStyle/>
          <a:p>
            <a:pPr algn="ctr"/>
            <a:r>
              <a:rPr lang="en-US" b="1" dirty="0">
                <a:solidFill>
                  <a:srgbClr val="009DD9"/>
                </a:solidFill>
              </a:rPr>
              <a:t>Excellent/Good</a:t>
            </a:r>
          </a:p>
        </p:txBody>
      </p:sp>
      <p:grpSp>
        <p:nvGrpSpPr>
          <p:cNvPr id="35" name="Group 34"/>
          <p:cNvGrpSpPr/>
          <p:nvPr/>
        </p:nvGrpSpPr>
        <p:grpSpPr>
          <a:xfrm>
            <a:off x="609600" y="1808977"/>
            <a:ext cx="2354482" cy="3983303"/>
            <a:chOff x="8728020" y="1280160"/>
            <a:chExt cx="2838794" cy="3983303"/>
          </a:xfrm>
        </p:grpSpPr>
        <p:sp>
          <p:nvSpPr>
            <p:cNvPr id="36" name="TextBox 35"/>
            <p:cNvSpPr txBox="1"/>
            <p:nvPr/>
          </p:nvSpPr>
          <p:spPr>
            <a:xfrm>
              <a:off x="8730820" y="1280160"/>
              <a:ext cx="2362200"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a:noFill/>
                  </a:ln>
                  <a:solidFill>
                    <a:srgbClr val="A10028"/>
                  </a:solidFill>
                  <a:effectLst/>
                  <a:uLnTx/>
                  <a:uFillTx/>
                </a:rPr>
                <a:t>54%</a:t>
              </a:r>
            </a:p>
          </p:txBody>
        </p:sp>
        <p:sp>
          <p:nvSpPr>
            <p:cNvPr id="37" name="Rectangle 36"/>
            <p:cNvSpPr/>
            <p:nvPr/>
          </p:nvSpPr>
          <p:spPr>
            <a:xfrm>
              <a:off x="8730820" y="2216475"/>
              <a:ext cx="2667000" cy="304698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A10028"/>
                  </a:solidFill>
                  <a:effectLst/>
                  <a:uLnTx/>
                  <a:uFillTx/>
                </a:rPr>
                <a:t>of voters </a:t>
              </a:r>
              <a:br>
                <a:rPr kumimoji="0" lang="en-US" sz="2400" b="1" i="0" u="none" strike="noStrike" kern="0" cap="none" spc="0" normalizeH="0" baseline="0" noProof="0" dirty="0">
                  <a:ln>
                    <a:noFill/>
                  </a:ln>
                  <a:solidFill>
                    <a:srgbClr val="A10028"/>
                  </a:solidFill>
                  <a:effectLst/>
                  <a:uLnTx/>
                  <a:uFillTx/>
                </a:rPr>
              </a:br>
              <a:r>
                <a:rPr kumimoji="0" lang="en-US" sz="2400" b="1" i="0" u="none" strike="noStrike" kern="0" cap="none" spc="0" normalizeH="0" noProof="0" dirty="0">
                  <a:ln>
                    <a:noFill/>
                  </a:ln>
                  <a:solidFill>
                    <a:srgbClr val="A10028"/>
                  </a:solidFill>
                  <a:effectLst/>
                  <a:uLnTx/>
                  <a:uFillTx/>
                </a:rPr>
                <a:t>think taxes should be lowered</a:t>
              </a:r>
            </a:p>
            <a:p>
              <a:pPr marL="0" marR="0" lvl="0" indent="0" defTabSz="914400" eaLnBrk="1" fontAlgn="auto" latinLnBrk="0" hangingPunct="1">
                <a:lnSpc>
                  <a:spcPct val="100000"/>
                </a:lnSpc>
                <a:spcBef>
                  <a:spcPts val="0"/>
                </a:spcBef>
                <a:spcAft>
                  <a:spcPts val="0"/>
                </a:spcAft>
                <a:buClrTx/>
                <a:buSzTx/>
                <a:buFontTx/>
                <a:buNone/>
                <a:tabLst/>
                <a:defRPr/>
              </a:pPr>
              <a:r>
                <a:rPr lang="en-US" sz="2400" b="1" kern="0" dirty="0">
                  <a:solidFill>
                    <a:srgbClr val="A10028"/>
                  </a:solidFill>
                </a:rPr>
                <a:t>vs. 10% who feel they should be raised</a:t>
              </a:r>
              <a:endParaRPr kumimoji="0" lang="en-US" sz="2400" b="1" i="0" u="none" strike="noStrike" kern="0" cap="none" spc="0" normalizeH="0" baseline="0" noProof="0" dirty="0">
                <a:ln>
                  <a:noFill/>
                </a:ln>
                <a:solidFill>
                  <a:srgbClr val="A10028"/>
                </a:solidFill>
                <a:effectLst/>
                <a:uLnTx/>
                <a:uFillTx/>
              </a:endParaRPr>
            </a:p>
          </p:txBody>
        </p:sp>
        <p:sp>
          <p:nvSpPr>
            <p:cNvPr id="38" name="Rectangle 37"/>
            <p:cNvSpPr/>
            <p:nvPr/>
          </p:nvSpPr>
          <p:spPr>
            <a:xfrm>
              <a:off x="8728020" y="1393061"/>
              <a:ext cx="2838794" cy="2894070"/>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A10028"/>
                </a:solidFill>
                <a:effectLst/>
                <a:uLnTx/>
                <a:uFillTx/>
              </a:endParaRPr>
            </a:p>
          </p:txBody>
        </p:sp>
      </p:grpSp>
    </p:spTree>
    <p:extLst>
      <p:ext uri="{BB962C8B-B14F-4D97-AF65-F5344CB8AC3E}">
        <p14:creationId xmlns:p14="http://schemas.microsoft.com/office/powerpoint/2010/main" val="2690824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62% GiVE IRS NEGATIVE JOB RATINGS</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(n=2027)</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TX9. How would you rate the job that the Internal Revenue Service (IRS) does?</a:t>
            </a:r>
          </a:p>
        </p:txBody>
      </p:sp>
      <p:sp>
        <p:nvSpPr>
          <p:cNvPr id="15" name="Rectangle 14"/>
          <p:cNvSpPr/>
          <p:nvPr/>
        </p:nvSpPr>
        <p:spPr>
          <a:xfrm>
            <a:off x="4593367" y="2189114"/>
            <a:ext cx="3278654" cy="369332"/>
          </a:xfrm>
          <a:prstGeom prst="rect">
            <a:avLst/>
          </a:prstGeom>
        </p:spPr>
        <p:txBody>
          <a:bodyPr wrap="none">
            <a:spAutoFit/>
          </a:bodyPr>
          <a:lstStyle/>
          <a:p>
            <a:r>
              <a:rPr lang="en-US" b="1" dirty="0">
                <a:solidFill>
                  <a:srgbClr val="707276"/>
                </a:solidFill>
              </a:rPr>
              <a:t>View on the Job Done by the IRS</a:t>
            </a:r>
          </a:p>
        </p:txBody>
      </p:sp>
      <p:graphicFrame>
        <p:nvGraphicFramePr>
          <p:cNvPr id="11" name="Chart 10"/>
          <p:cNvGraphicFramePr/>
          <p:nvPr>
            <p:extLst/>
          </p:nvPr>
        </p:nvGraphicFramePr>
        <p:xfrm>
          <a:off x="1219200" y="2559929"/>
          <a:ext cx="9220200" cy="2895600"/>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a:xfrm>
            <a:off x="7598663" y="2612164"/>
            <a:ext cx="2328672" cy="55612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b="1" kern="0" dirty="0">
                <a:solidFill>
                  <a:srgbClr val="009DD9"/>
                </a:solidFill>
              </a:rPr>
              <a:t>38% </a:t>
            </a:r>
            <a:r>
              <a:rPr lang="en-US" sz="1600" b="1" kern="0" dirty="0">
                <a:solidFill>
                  <a:srgbClr val="009DD9"/>
                </a:solidFill>
              </a:rPr>
              <a:t>excellent/good</a:t>
            </a:r>
          </a:p>
        </p:txBody>
      </p:sp>
      <p:sp>
        <p:nvSpPr>
          <p:cNvPr id="8" name="Rounded Rectangle 7"/>
          <p:cNvSpPr/>
          <p:nvPr/>
        </p:nvSpPr>
        <p:spPr>
          <a:xfrm>
            <a:off x="3402283" y="2650264"/>
            <a:ext cx="2328672" cy="55612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b="1" kern="0" dirty="0">
                <a:solidFill>
                  <a:srgbClr val="A10028"/>
                </a:solidFill>
              </a:rPr>
              <a:t>62% </a:t>
            </a:r>
            <a:r>
              <a:rPr lang="en-US" sz="1600" b="1" kern="0" dirty="0">
                <a:solidFill>
                  <a:srgbClr val="A10028"/>
                </a:solidFill>
              </a:rPr>
              <a:t>fair/poor</a:t>
            </a:r>
          </a:p>
        </p:txBody>
      </p:sp>
      <p:sp>
        <p:nvSpPr>
          <p:cNvPr id="9" name="Left Bracket 8"/>
          <p:cNvSpPr/>
          <p:nvPr/>
        </p:nvSpPr>
        <p:spPr>
          <a:xfrm rot="5400000">
            <a:off x="4528519" y="607967"/>
            <a:ext cx="76200" cy="5120640"/>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10" name="Left Bracket 9"/>
          <p:cNvSpPr/>
          <p:nvPr/>
        </p:nvSpPr>
        <p:spPr>
          <a:xfrm rot="5400000">
            <a:off x="8711136" y="1568087"/>
            <a:ext cx="103727" cy="3200400"/>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Tree>
    <p:extLst>
      <p:ext uri="{BB962C8B-B14F-4D97-AF65-F5344CB8AC3E}">
        <p14:creationId xmlns:p14="http://schemas.microsoft.com/office/powerpoint/2010/main" val="959910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6431280" y="2438400"/>
            <a:ext cx="1828800" cy="1828800"/>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b="1" kern="0" dirty="0">
                <a:solidFill>
                  <a:srgbClr val="707276"/>
                </a:solidFill>
              </a:rPr>
              <a:t>61</a:t>
            </a:r>
            <a:r>
              <a:rPr kumimoji="0" lang="en-US" sz="2400" b="1" i="0" u="none" strike="noStrike" kern="0" cap="none" spc="0" normalizeH="0" baseline="0" noProof="0" dirty="0">
                <a:ln>
                  <a:noFill/>
                </a:ln>
                <a:solidFill>
                  <a:srgbClr val="707276"/>
                </a:solidFill>
                <a:effectLst/>
                <a:uLnTx/>
                <a:uFillTx/>
              </a:rPr>
              <a:t>% </a:t>
            </a:r>
            <a:br>
              <a:rPr kumimoji="0" lang="en-US" sz="2400" b="1" i="0" u="none" strike="noStrike" kern="0" cap="none" spc="0" normalizeH="0" baseline="0" noProof="0" dirty="0">
                <a:ln>
                  <a:noFill/>
                </a:ln>
                <a:solidFill>
                  <a:srgbClr val="707276"/>
                </a:solidFill>
                <a:effectLst/>
                <a:uLnTx/>
                <a:uFillTx/>
              </a:rPr>
            </a:br>
            <a:r>
              <a:rPr lang="en-US" sz="1200" b="1" kern="0" noProof="0" dirty="0">
                <a:solidFill>
                  <a:srgbClr val="707276"/>
                </a:solidFill>
              </a:rPr>
              <a:t>feel President Trump will hit political roadblocks</a:t>
            </a:r>
            <a:endParaRPr lang="en-US" sz="1200" kern="0" dirty="0">
              <a:solidFill>
                <a:srgbClr val="707276"/>
              </a:solidFill>
            </a:endParaRPr>
          </a:p>
        </p:txBody>
      </p:sp>
      <p:sp>
        <p:nvSpPr>
          <p:cNvPr id="19" name="Oval 18"/>
          <p:cNvSpPr/>
          <p:nvPr/>
        </p:nvSpPr>
        <p:spPr>
          <a:xfrm>
            <a:off x="828310" y="2013466"/>
            <a:ext cx="1828800" cy="1828800"/>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2400" b="1" i="0" u="none" strike="noStrike" kern="0" cap="none" spc="0" normalizeH="0" baseline="0" noProof="0" dirty="0">
                <a:ln>
                  <a:noFill/>
                </a:ln>
                <a:solidFill>
                  <a:srgbClr val="707276"/>
                </a:solidFill>
                <a:effectLst/>
                <a:uLnTx/>
                <a:uFillTx/>
              </a:rPr>
              <a:t>9% </a:t>
            </a:r>
            <a:br>
              <a:rPr kumimoji="0" lang="en-US" sz="3200" b="1" i="0" u="none" strike="noStrike" kern="0" cap="none" spc="0" normalizeH="0" baseline="0" noProof="0" dirty="0">
                <a:ln>
                  <a:noFill/>
                </a:ln>
                <a:solidFill>
                  <a:srgbClr val="707276"/>
                </a:solidFill>
                <a:effectLst/>
                <a:uLnTx/>
                <a:uFillTx/>
              </a:rPr>
            </a:br>
            <a:r>
              <a:rPr lang="en-US" sz="1200" b="1" kern="0" noProof="0" dirty="0">
                <a:solidFill>
                  <a:srgbClr val="707276"/>
                </a:solidFill>
              </a:rPr>
              <a:t>President T</a:t>
            </a:r>
            <a:r>
              <a:rPr lang="en-US" sz="1200" b="1" kern="0" dirty="0">
                <a:solidFill>
                  <a:srgbClr val="707276"/>
                </a:solidFill>
              </a:rPr>
              <a:t>rump and Republicans should not reach out to Democrats</a:t>
            </a:r>
            <a:endParaRPr lang="en-US" sz="1200" kern="0" dirty="0">
              <a:solidFill>
                <a:srgbClr val="707276"/>
              </a:solidFill>
            </a:endParaRPr>
          </a:p>
        </p:txBody>
      </p:sp>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01"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792480" y="723900"/>
            <a:ext cx="10104120" cy="571500"/>
          </a:xfrm>
        </p:spPr>
        <p:txBody>
          <a:bodyPr/>
          <a:lstStyle/>
          <a:p>
            <a:r>
              <a:rPr lang="en-US" dirty="0"/>
              <a:t>Over half feel PRESIDENT Trump won’t get tax reform done, mainly due to the democrats in congress</a:t>
            </a:r>
          </a:p>
        </p:txBody>
      </p:sp>
      <p:sp>
        <p:nvSpPr>
          <p:cNvPr id="3" name="Text Placeholder 2"/>
          <p:cNvSpPr>
            <a:spLocks noGrp="1"/>
          </p:cNvSpPr>
          <p:nvPr>
            <p:ph type="body" idx="13"/>
          </p:nvPr>
        </p:nvSpPr>
        <p:spPr/>
        <p:txBody>
          <a:bodyPr/>
          <a:lstStyle/>
          <a:p>
            <a:r>
              <a:rPr lang="en-US" dirty="0"/>
              <a:t>Over 9 in 10 feel President Trump and the Republicans should reach out to Democrats to work together on tax reform and infrastructure.</a:t>
            </a:r>
          </a:p>
        </p:txBody>
      </p:sp>
      <p:sp>
        <p:nvSpPr>
          <p:cNvPr id="4" name="Text Placeholder 3"/>
          <p:cNvSpPr>
            <a:spLocks noGrp="1"/>
          </p:cNvSpPr>
          <p:nvPr>
            <p:ph type="body" idx="15"/>
          </p:nvPr>
        </p:nvSpPr>
        <p:spPr>
          <a:xfrm>
            <a:off x="792482" y="6400800"/>
            <a:ext cx="10887287" cy="365760"/>
          </a:xfrm>
        </p:spPr>
        <p:txBody>
          <a:bodyPr/>
          <a:lstStyle/>
          <a:p>
            <a:r>
              <a:rPr lang="en-US" u="sng" dirty="0">
                <a:solidFill>
                  <a:srgbClr val="262626"/>
                </a:solidFill>
                <a:ea typeface="MS Mincho" panose="02020609040205080304" pitchFamily="49" charset="-128"/>
              </a:rPr>
              <a:t>BASE: Registered Voters (n=2027)</a:t>
            </a:r>
            <a:endParaRPr lang="en-US" dirty="0">
              <a:solidFill>
                <a:srgbClr val="262626"/>
              </a:solidFill>
              <a:ea typeface="MS Mincho" panose="02020609040205080304" pitchFamily="49" charset="-128"/>
            </a:endParaRPr>
          </a:p>
          <a:p>
            <a:pPr>
              <a:spcBef>
                <a:spcPts val="0"/>
              </a:spcBef>
            </a:pPr>
            <a:r>
              <a:rPr lang="en-US" dirty="0">
                <a:solidFill>
                  <a:srgbClr val="000000"/>
                </a:solidFill>
                <a:latin typeface="Calibri" panose="020F0502020204030204" pitchFamily="34" charset="0"/>
                <a:ea typeface="Arial" panose="020B0604020202020204" pitchFamily="34" charset="0"/>
                <a:cs typeface="Calibri" panose="020F0502020204030204" pitchFamily="34" charset="0"/>
              </a:rPr>
              <a:t>TX28. Should President Trump and the Republicans reach out to the Democrats to work together on tax reform and infrastructure or not reach out to them? </a:t>
            </a:r>
          </a:p>
          <a:p>
            <a:pPr>
              <a:spcBef>
                <a:spcPts val="0"/>
              </a:spcBef>
            </a:pPr>
            <a:r>
              <a:rPr lang="en-US" dirty="0">
                <a:solidFill>
                  <a:srgbClr val="000000"/>
                </a:solidFill>
                <a:latin typeface="Calibri" panose="020F0502020204030204" pitchFamily="34" charset="0"/>
                <a:ea typeface="Arial" panose="020B0604020202020204" pitchFamily="34" charset="0"/>
                <a:cs typeface="Calibri" panose="020F0502020204030204" pitchFamily="34" charset="0"/>
              </a:rPr>
              <a:t>TX30. Do you think President Trump will get some kind of tax reform done or do you think he will hit political road blocks and fail to get anything through Congress?</a:t>
            </a:r>
          </a:p>
          <a:p>
            <a:pPr>
              <a:spcBef>
                <a:spcPts val="0"/>
              </a:spcBef>
            </a:pPr>
            <a:r>
              <a:rPr lang="en-US" dirty="0">
                <a:solidFill>
                  <a:srgbClr val="000000"/>
                </a:solidFill>
                <a:latin typeface="Calibri" panose="020F0502020204030204" pitchFamily="34" charset="0"/>
                <a:ea typeface="Arial" panose="020B0604020202020204" pitchFamily="34" charset="0"/>
                <a:cs typeface="Arial" panose="020B0604020202020204" pitchFamily="34" charset="0"/>
              </a:rPr>
              <a:t>TX31. If tax reform hits roadblocks, who do you think will be to blame?</a:t>
            </a:r>
            <a:endParaRPr lang="en-US"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p:txBody>
      </p:sp>
      <p:grpSp>
        <p:nvGrpSpPr>
          <p:cNvPr id="18" name="Group 17"/>
          <p:cNvGrpSpPr/>
          <p:nvPr/>
        </p:nvGrpSpPr>
        <p:grpSpPr>
          <a:xfrm>
            <a:off x="3810000" y="3048000"/>
            <a:ext cx="3931920" cy="2743200"/>
            <a:chOff x="4800600" y="2566837"/>
            <a:chExt cx="5359400" cy="3547533"/>
          </a:xfrm>
        </p:grpSpPr>
        <p:graphicFrame>
          <p:nvGraphicFramePr>
            <p:cNvPr id="17" name="Chart 16"/>
            <p:cNvGraphicFramePr/>
            <p:nvPr>
              <p:extLst/>
            </p:nvPr>
          </p:nvGraphicFramePr>
          <p:xfrm>
            <a:off x="4800600" y="2566837"/>
            <a:ext cx="5359400" cy="3547533"/>
          </p:xfrm>
          <a:graphic>
            <a:graphicData uri="http://schemas.openxmlformats.org/drawingml/2006/chart">
              <c:chart xmlns:c="http://schemas.openxmlformats.org/drawingml/2006/chart" xmlns:r="http://schemas.openxmlformats.org/officeDocument/2006/relationships" r:id="rId6"/>
            </a:graphicData>
          </a:graphic>
        </p:graphicFrame>
        <p:sp>
          <p:nvSpPr>
            <p:cNvPr id="8" name="Oval 7"/>
            <p:cNvSpPr/>
            <p:nvPr/>
          </p:nvSpPr>
          <p:spPr>
            <a:xfrm>
              <a:off x="5848693" y="2592160"/>
              <a:ext cx="3263212"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accent1"/>
                  </a:solidFill>
                  <a:effectLst/>
                  <a:uLnTx/>
                  <a:uFillTx/>
                </a:rPr>
                <a:t>39%</a:t>
              </a:r>
              <a:br>
                <a:rPr kumimoji="0" lang="en-US" sz="3200" b="1" i="0" u="none" strike="noStrike" kern="0" cap="none" spc="0" normalizeH="0" baseline="0" noProof="0" dirty="0">
                  <a:ln>
                    <a:noFill/>
                  </a:ln>
                  <a:solidFill>
                    <a:schemeClr val="accent1"/>
                  </a:solidFill>
                  <a:effectLst/>
                  <a:uLnTx/>
                  <a:uFillTx/>
                </a:rPr>
              </a:br>
              <a:r>
                <a:rPr kumimoji="0" lang="en-US" sz="1600" b="1" i="0" u="none" strike="noStrike" kern="0" cap="none" spc="0" normalizeH="0" noProof="0" dirty="0">
                  <a:ln>
                    <a:noFill/>
                  </a:ln>
                  <a:solidFill>
                    <a:schemeClr val="accent1"/>
                  </a:solidFill>
                  <a:effectLst/>
                  <a:uLnTx/>
                  <a:uFillTx/>
                </a:rPr>
                <a:t>feel President Trump will get tax reform done</a:t>
              </a:r>
              <a:endParaRPr kumimoji="0" lang="en-US" sz="1600" i="0" u="none" strike="noStrike" kern="0" cap="none" spc="0" normalizeH="0" baseline="0" noProof="0" dirty="0">
                <a:ln>
                  <a:noFill/>
                </a:ln>
                <a:solidFill>
                  <a:schemeClr val="accent1"/>
                </a:solidFill>
                <a:effectLst/>
                <a:uLnTx/>
                <a:uFillTx/>
              </a:endParaRPr>
            </a:p>
          </p:txBody>
        </p:sp>
      </p:grpSp>
      <p:grpSp>
        <p:nvGrpSpPr>
          <p:cNvPr id="20" name="Group 19"/>
          <p:cNvGrpSpPr/>
          <p:nvPr/>
        </p:nvGrpSpPr>
        <p:grpSpPr>
          <a:xfrm>
            <a:off x="1112520" y="3048000"/>
            <a:ext cx="3931920" cy="2743200"/>
            <a:chOff x="4800600" y="2566837"/>
            <a:chExt cx="5359400" cy="3547533"/>
          </a:xfrm>
        </p:grpSpPr>
        <p:graphicFrame>
          <p:nvGraphicFramePr>
            <p:cNvPr id="21" name="Chart 20"/>
            <p:cNvGraphicFramePr/>
            <p:nvPr>
              <p:extLst/>
            </p:nvPr>
          </p:nvGraphicFramePr>
          <p:xfrm>
            <a:off x="4800600" y="2566837"/>
            <a:ext cx="5359400" cy="3547533"/>
          </p:xfrm>
          <a:graphic>
            <a:graphicData uri="http://schemas.openxmlformats.org/drawingml/2006/chart">
              <c:chart xmlns:c="http://schemas.openxmlformats.org/drawingml/2006/chart" xmlns:r="http://schemas.openxmlformats.org/officeDocument/2006/relationships" r:id="rId7"/>
            </a:graphicData>
          </a:graphic>
        </p:graphicFrame>
        <p:sp>
          <p:nvSpPr>
            <p:cNvPr id="22" name="Oval 21"/>
            <p:cNvSpPr/>
            <p:nvPr/>
          </p:nvSpPr>
          <p:spPr>
            <a:xfrm>
              <a:off x="5848694" y="2592160"/>
              <a:ext cx="3263212"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accent4">
                      <a:lumMod val="75000"/>
                    </a:schemeClr>
                  </a:solidFill>
                  <a:effectLst/>
                  <a:uLnTx/>
                  <a:uFillTx/>
                </a:rPr>
                <a:t>91% </a:t>
              </a:r>
              <a:br>
                <a:rPr kumimoji="0" lang="en-US" sz="4000" b="1" i="0" u="none" strike="noStrike" kern="0" cap="none" spc="0" normalizeH="0" baseline="0" noProof="0" dirty="0">
                  <a:ln>
                    <a:noFill/>
                  </a:ln>
                  <a:solidFill>
                    <a:schemeClr val="accent4">
                      <a:lumMod val="75000"/>
                    </a:schemeClr>
                  </a:solidFill>
                  <a:effectLst/>
                  <a:uLnTx/>
                  <a:uFillTx/>
                </a:rPr>
              </a:br>
              <a:r>
                <a:rPr lang="en-US" sz="1600" b="1" kern="0" noProof="0" dirty="0">
                  <a:solidFill>
                    <a:schemeClr val="accent4">
                      <a:lumMod val="75000"/>
                    </a:schemeClr>
                  </a:solidFill>
                </a:rPr>
                <a:t>President T</a:t>
              </a:r>
              <a:r>
                <a:rPr lang="en-US" sz="1600" b="1" kern="0" dirty="0">
                  <a:solidFill>
                    <a:schemeClr val="accent4">
                      <a:lumMod val="75000"/>
                    </a:schemeClr>
                  </a:solidFill>
                </a:rPr>
                <a:t>rump and Republicans should reach out to Democrats</a:t>
              </a:r>
              <a:endParaRPr kumimoji="0" lang="en-US" sz="1600" i="0" u="none" strike="noStrike" kern="0" cap="none" spc="0" normalizeH="0" baseline="0" noProof="0" dirty="0">
                <a:ln>
                  <a:noFill/>
                </a:ln>
                <a:solidFill>
                  <a:schemeClr val="accent4">
                    <a:lumMod val="75000"/>
                  </a:schemeClr>
                </a:solidFill>
                <a:effectLst/>
                <a:uLnTx/>
                <a:uFillTx/>
              </a:endParaRPr>
            </a:p>
          </p:txBody>
        </p:sp>
      </p:grpSp>
      <p:sp>
        <p:nvSpPr>
          <p:cNvPr id="28" name="Rectangle 27"/>
          <p:cNvSpPr/>
          <p:nvPr/>
        </p:nvSpPr>
        <p:spPr>
          <a:xfrm>
            <a:off x="2636520" y="2069068"/>
            <a:ext cx="3429000"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7276"/>
                </a:solidFill>
                <a:effectLst/>
                <a:uLnTx/>
                <a:uFillTx/>
              </a:rPr>
              <a:t>Tax Reform</a:t>
            </a:r>
          </a:p>
        </p:txBody>
      </p:sp>
      <p:sp>
        <p:nvSpPr>
          <p:cNvPr id="6" name="Down Arrow 5"/>
          <p:cNvSpPr/>
          <p:nvPr/>
        </p:nvSpPr>
        <p:spPr>
          <a:xfrm rot="16200000">
            <a:off x="8343900" y="3009900"/>
            <a:ext cx="685800" cy="609600"/>
          </a:xfrm>
          <a:prstGeom prst="downArrow">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8788651" y="1828800"/>
            <a:ext cx="3429000"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rgbClr val="707276"/>
                </a:solidFill>
              </a:rPr>
              <a:t>Blame for Roadblocks</a:t>
            </a:r>
            <a:endParaRPr kumimoji="0" lang="en-US" sz="1800" b="1" i="0" u="none" strike="noStrike" kern="0" cap="none" spc="0" normalizeH="0" baseline="0" noProof="0" dirty="0">
              <a:ln>
                <a:noFill/>
              </a:ln>
              <a:solidFill>
                <a:srgbClr val="707276"/>
              </a:solidFill>
              <a:effectLst/>
              <a:uLnTx/>
              <a:uFillTx/>
            </a:endParaRPr>
          </a:p>
        </p:txBody>
      </p:sp>
      <p:graphicFrame>
        <p:nvGraphicFramePr>
          <p:cNvPr id="30" name="Chart 29"/>
          <p:cNvGraphicFramePr/>
          <p:nvPr>
            <p:extLst/>
          </p:nvPr>
        </p:nvGraphicFramePr>
        <p:xfrm>
          <a:off x="8991600" y="2314780"/>
          <a:ext cx="3124200" cy="408601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714709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about one third want more revenue, one third revenue neutral tax cuts, and one third shrink government </a:t>
            </a:r>
          </a:p>
        </p:txBody>
      </p:sp>
      <p:sp>
        <p:nvSpPr>
          <p:cNvPr id="6" name="Text Placeholder 5"/>
          <p:cNvSpPr>
            <a:spLocks noGrp="1"/>
          </p:cNvSpPr>
          <p:nvPr>
            <p:ph type="body" idx="15"/>
          </p:nvPr>
        </p:nvSpPr>
        <p:spPr/>
        <p:txBody>
          <a:bodyPr/>
          <a:lstStyle/>
          <a:p>
            <a:endParaRPr lang="en-US"/>
          </a:p>
        </p:txBody>
      </p:sp>
      <p:sp>
        <p:nvSpPr>
          <p:cNvPr id="20" name="Text Placeholder 3"/>
          <p:cNvSpPr txBox="1">
            <a:spLocks/>
          </p:cNvSpPr>
          <p:nvPr/>
        </p:nvSpPr>
        <p:spPr>
          <a:xfrm>
            <a:off x="659281" y="5749992"/>
            <a:ext cx="10887287" cy="685800"/>
          </a:xfrm>
          <a:prstGeom prst="rect">
            <a:avLst/>
          </a:prstGeom>
        </p:spPr>
        <p:txBody>
          <a:bodyPr vert="horz" wrap="square" lIns="91440" tIns="0" rIns="91440" bIns="0" rtlCol="0" anchor="t" anchorCtr="0">
            <a:noAutofit/>
          </a:bodyPr>
          <a:lstStyle>
            <a:lvl1pPr marL="0" indent="0" algn="l" defTabSz="457200" rtl="0" eaLnBrk="1" latinLnBrk="0" hangingPunct="1">
              <a:lnSpc>
                <a:spcPct val="100000"/>
              </a:lnSpc>
              <a:spcBef>
                <a:spcPts val="60"/>
              </a:spcBef>
              <a:buClr>
                <a:srgbClr val="5F5F5F"/>
              </a:buClr>
              <a:buFont typeface="Arial"/>
              <a:buNone/>
              <a:defRPr sz="800" b="0" kern="1200" baseline="0">
                <a:solidFill>
                  <a:schemeClr val="tx1"/>
                </a:solidFill>
                <a:latin typeface="+mn-lt"/>
                <a:ea typeface="+mn-ea"/>
                <a:cs typeface="+mn-cs"/>
              </a:defRPr>
            </a:lvl1pPr>
            <a:lvl2pPr marL="457200" indent="0" algn="l" defTabSz="457200" rtl="0" eaLnBrk="1" latinLnBrk="0" hangingPunct="1">
              <a:lnSpc>
                <a:spcPct val="100000"/>
              </a:lnSpc>
              <a:spcBef>
                <a:spcPts val="800"/>
              </a:spcBef>
              <a:buClr>
                <a:srgbClr val="5F5F5F"/>
              </a:buClr>
              <a:buFont typeface="Arial" pitchFamily="34" charset="0"/>
              <a:buNone/>
              <a:defRPr sz="2000" b="1" kern="1200" baseline="0">
                <a:solidFill>
                  <a:srgbClr val="5F5F5F"/>
                </a:solidFill>
                <a:latin typeface="+mn-lt"/>
                <a:ea typeface="+mn-ea"/>
                <a:cs typeface="+mn-cs"/>
              </a:defRPr>
            </a:lvl2pPr>
            <a:lvl3pPr marL="914400" indent="0" algn="l" defTabSz="457200" rtl="0" eaLnBrk="1" latinLnBrk="0" hangingPunct="1">
              <a:lnSpc>
                <a:spcPct val="100000"/>
              </a:lnSpc>
              <a:spcBef>
                <a:spcPts val="700"/>
              </a:spcBef>
              <a:buClr>
                <a:srgbClr val="5F5F5F"/>
              </a:buClr>
              <a:buFont typeface="Arial"/>
              <a:buNone/>
              <a:defRPr sz="1800" b="1" kern="1200" baseline="0">
                <a:solidFill>
                  <a:srgbClr val="5F5F5F"/>
                </a:solidFill>
                <a:latin typeface="+mn-lt"/>
                <a:ea typeface="+mn-ea"/>
                <a:cs typeface="+mn-cs"/>
              </a:defRPr>
            </a:lvl3pPr>
            <a:lvl4pPr marL="13716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4pPr>
            <a:lvl5pPr marL="18288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u="sng" dirty="0">
                <a:solidFill>
                  <a:schemeClr val="tx2"/>
                </a:solidFill>
                <a:ea typeface="MS Mincho" panose="02020609040205080304" pitchFamily="49" charset="-128"/>
              </a:rPr>
              <a:t>BASE: Registered Voters and Assigned to TX17A (n=492)</a:t>
            </a:r>
            <a:endParaRPr lang="en-US" dirty="0">
              <a:solidFill>
                <a:schemeClr val="tx2"/>
              </a:solidFill>
              <a:ea typeface="MS Mincho" panose="02020609040205080304" pitchFamily="49" charset="-128"/>
            </a:endParaRPr>
          </a:p>
          <a:p>
            <a:r>
              <a:rPr lang="en-US" dirty="0">
                <a:solidFill>
                  <a:schemeClr val="tx2"/>
                </a:solidFill>
              </a:rPr>
              <a:t>TX17A. Should any changes to the tax system be revenue neutral, be designed to raise more revenue to reduce the deficit, or be designed to raise less revenue to shrink the size of government?</a:t>
            </a:r>
          </a:p>
          <a:p>
            <a:r>
              <a:rPr lang="en-US" u="sng" dirty="0">
                <a:solidFill>
                  <a:schemeClr val="tx2"/>
                </a:solidFill>
                <a:ea typeface="MS Mincho" panose="02020609040205080304" pitchFamily="49" charset="-128"/>
              </a:rPr>
              <a:t>BASE: Registered Voters and Assigned to TX17B (n=524)</a:t>
            </a:r>
            <a:endParaRPr lang="en-US" dirty="0">
              <a:solidFill>
                <a:schemeClr val="tx2"/>
              </a:solidFill>
              <a:ea typeface="MS Mincho" panose="02020609040205080304" pitchFamily="49" charset="-128"/>
            </a:endParaRPr>
          </a:p>
          <a:p>
            <a:r>
              <a:rPr lang="en-US" dirty="0">
                <a:solidFill>
                  <a:schemeClr val="tx2"/>
                </a:solidFill>
              </a:rPr>
              <a:t>TX17B. Should any changes to the tax system be revenue neutral, be designed to raise more revenue to increase government services, or be designed to raise less revenue to shrink the size of government?</a:t>
            </a:r>
          </a:p>
          <a:p>
            <a:r>
              <a:rPr lang="en-US" u="sng" dirty="0">
                <a:solidFill>
                  <a:schemeClr val="tx2"/>
                </a:solidFill>
                <a:ea typeface="MS Mincho" panose="02020609040205080304" pitchFamily="49" charset="-128"/>
              </a:rPr>
              <a:t>BASE: Registered Voters and Assigned to TX17C (n=493)</a:t>
            </a:r>
            <a:endParaRPr lang="en-US" dirty="0">
              <a:solidFill>
                <a:schemeClr val="tx2"/>
              </a:solidFill>
            </a:endParaRPr>
          </a:p>
          <a:p>
            <a:r>
              <a:rPr lang="en-US" dirty="0">
                <a:solidFill>
                  <a:schemeClr val="tx2"/>
                </a:solidFill>
              </a:rPr>
              <a:t>TX17C Should any changes to the tax system be revenue neutral, be designed to raise more revenue  to reduce the deficit, or be designed to raise less revenue to expand the economy?</a:t>
            </a:r>
          </a:p>
          <a:p>
            <a:r>
              <a:rPr lang="en-US" u="sng" dirty="0">
                <a:solidFill>
                  <a:schemeClr val="tx2"/>
                </a:solidFill>
                <a:ea typeface="MS Mincho" panose="02020609040205080304" pitchFamily="49" charset="-128"/>
              </a:rPr>
              <a:t>BASE: Registered Voters and Assigned to TX17D (n=518)</a:t>
            </a:r>
            <a:endParaRPr lang="en-US" dirty="0">
              <a:solidFill>
                <a:schemeClr val="tx2"/>
              </a:solidFill>
            </a:endParaRPr>
          </a:p>
          <a:p>
            <a:r>
              <a:rPr lang="en-US" dirty="0">
                <a:solidFill>
                  <a:schemeClr val="tx2"/>
                </a:solidFill>
              </a:rPr>
              <a:t>TX17D Should any changes to the tax system be revenue neutral, be designed to raise more revenue to increase government services, or be designed to raise less revenue to expand the economy?</a:t>
            </a:r>
          </a:p>
        </p:txBody>
      </p:sp>
      <p:sp>
        <p:nvSpPr>
          <p:cNvPr id="11" name="Rectangle 10"/>
          <p:cNvSpPr/>
          <p:nvPr/>
        </p:nvSpPr>
        <p:spPr>
          <a:xfrm>
            <a:off x="2743200" y="1752600"/>
            <a:ext cx="6166764"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rgbClr val="707276"/>
                </a:solidFill>
              </a:rPr>
              <a:t>How Should Changes to the Tax System Affect Revenue?</a:t>
            </a:r>
            <a:endParaRPr kumimoji="0" lang="en-US" sz="1800" b="1" i="0" u="none" strike="noStrike" kern="0" cap="none" spc="0" normalizeH="0" baseline="0" noProof="0" dirty="0">
              <a:ln>
                <a:noFill/>
              </a:ln>
              <a:solidFill>
                <a:srgbClr val="707276"/>
              </a:solidFill>
              <a:effectLst/>
              <a:uLnTx/>
              <a:uFillTx/>
            </a:endParaRPr>
          </a:p>
        </p:txBody>
      </p:sp>
      <p:grpSp>
        <p:nvGrpSpPr>
          <p:cNvPr id="4" name="Group 3"/>
          <p:cNvGrpSpPr/>
          <p:nvPr/>
        </p:nvGrpSpPr>
        <p:grpSpPr>
          <a:xfrm>
            <a:off x="-152400" y="2416158"/>
            <a:ext cx="3810000" cy="2891816"/>
            <a:chOff x="1403556" y="3017222"/>
            <a:chExt cx="3810000" cy="2891816"/>
          </a:xfrm>
        </p:grpSpPr>
        <p:grpSp>
          <p:nvGrpSpPr>
            <p:cNvPr id="14" name="Group 13"/>
            <p:cNvGrpSpPr/>
            <p:nvPr/>
          </p:nvGrpSpPr>
          <p:grpSpPr>
            <a:xfrm>
              <a:off x="1403556" y="3017222"/>
              <a:ext cx="3810000" cy="2891816"/>
              <a:chOff x="1156444" y="3742098"/>
              <a:chExt cx="3810000" cy="2891816"/>
            </a:xfrm>
          </p:grpSpPr>
          <p:graphicFrame>
            <p:nvGraphicFramePr>
              <p:cNvPr id="15" name="Chart 14"/>
              <p:cNvGraphicFramePr/>
              <p:nvPr>
                <p:extLst/>
              </p:nvPr>
            </p:nvGraphicFramePr>
            <p:xfrm>
              <a:off x="1156444" y="3742098"/>
              <a:ext cx="3810000" cy="2891816"/>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angle 15"/>
              <p:cNvSpPr/>
              <p:nvPr/>
            </p:nvSpPr>
            <p:spPr>
              <a:xfrm>
                <a:off x="3365127" y="4388250"/>
                <a:ext cx="792224" cy="100329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99568" rIns="0" bIns="106680" numCol="1" spcCol="1270" anchor="ctr" anchorCtr="0">
                <a:noAutofit/>
              </a:bodyPr>
              <a:lstStyle/>
              <a:p>
                <a:pPr lvl="0" algn="ctr" defTabSz="1244600">
                  <a:lnSpc>
                    <a:spcPct val="90000"/>
                  </a:lnSpc>
                  <a:spcBef>
                    <a:spcPct val="0"/>
                  </a:spcBef>
                  <a:spcAft>
                    <a:spcPct val="35000"/>
                  </a:spcAft>
                  <a:defRPr/>
                </a:pPr>
                <a:r>
                  <a:rPr lang="en-US" sz="1200" b="1" dirty="0">
                    <a:solidFill>
                      <a:schemeClr val="bg1"/>
                    </a:solidFill>
                  </a:rPr>
                  <a:t>36</a:t>
                </a:r>
                <a:r>
                  <a:rPr kumimoji="0" lang="en-US" sz="1200" b="1" i="0" u="none" strike="noStrike" kern="1200" cap="none" spc="0" normalizeH="0" baseline="0" noProof="0" dirty="0">
                    <a:ln>
                      <a:noFill/>
                    </a:ln>
                    <a:solidFill>
                      <a:schemeClr val="bg1"/>
                    </a:solidFill>
                    <a:effectLst/>
                    <a:uLnTx/>
                    <a:uFillTx/>
                  </a:rPr>
                  <a:t>%</a:t>
                </a:r>
                <a:br>
                  <a:rPr kumimoji="0" lang="en-US" sz="1200" b="1" i="0" u="none" strike="noStrike" kern="1200" cap="none" spc="0" normalizeH="0" baseline="0" noProof="0" dirty="0">
                    <a:ln>
                      <a:noFill/>
                    </a:ln>
                    <a:solidFill>
                      <a:schemeClr val="bg1"/>
                    </a:solidFill>
                    <a:effectLst/>
                    <a:uLnTx/>
                    <a:uFillTx/>
                  </a:rPr>
                </a:br>
                <a:r>
                  <a:rPr lang="en-US" sz="1200" b="1" dirty="0">
                    <a:solidFill>
                      <a:schemeClr val="bg1"/>
                    </a:solidFill>
                  </a:rPr>
                  <a:t>Raise more revenue to reduce the deficit</a:t>
                </a:r>
                <a:endParaRPr kumimoji="0" lang="en-US" sz="1200" b="1" i="0" u="none" strike="noStrike" kern="1200" cap="none" spc="0" normalizeH="0" baseline="0" noProof="0" dirty="0">
                  <a:ln>
                    <a:noFill/>
                  </a:ln>
                  <a:solidFill>
                    <a:schemeClr val="bg1"/>
                  </a:solidFill>
                  <a:effectLst/>
                  <a:uLnTx/>
                  <a:uFillTx/>
                </a:endParaRPr>
              </a:p>
            </p:txBody>
          </p:sp>
        </p:grpSp>
        <p:sp>
          <p:nvSpPr>
            <p:cNvPr id="12" name="Rectangle 11"/>
            <p:cNvSpPr/>
            <p:nvPr/>
          </p:nvSpPr>
          <p:spPr>
            <a:xfrm>
              <a:off x="2215237" y="4724400"/>
              <a:ext cx="2011424" cy="100329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99568" rIns="0" bIns="106680" numCol="1" spcCol="1270" anchor="ctr" anchorCtr="0">
              <a:noAutofit/>
            </a:bodyPr>
            <a:lstStyle/>
            <a:p>
              <a:pPr lvl="0" algn="ctr" defTabSz="1244600">
                <a:lnSpc>
                  <a:spcPct val="90000"/>
                </a:lnSpc>
                <a:spcBef>
                  <a:spcPct val="0"/>
                </a:spcBef>
                <a:spcAft>
                  <a:spcPct val="35000"/>
                </a:spcAft>
                <a:defRPr/>
              </a:pPr>
              <a:r>
                <a:rPr lang="en-US" sz="1200" b="1" dirty="0">
                  <a:solidFill>
                    <a:schemeClr val="bg1"/>
                  </a:solidFill>
                </a:rPr>
                <a:t>32</a:t>
              </a:r>
              <a:r>
                <a:rPr kumimoji="0" lang="en-US" sz="1200" b="1" i="0" u="none" strike="noStrike" kern="1200" cap="none" spc="0" normalizeH="0" baseline="0" noProof="0" dirty="0">
                  <a:ln>
                    <a:noFill/>
                  </a:ln>
                  <a:solidFill>
                    <a:schemeClr val="bg1"/>
                  </a:solidFill>
                  <a:effectLst/>
                  <a:uLnTx/>
                  <a:uFillTx/>
                </a:rPr>
                <a:t>%</a:t>
              </a:r>
              <a:br>
                <a:rPr kumimoji="0" lang="en-US" sz="1200" b="1" i="0" u="none" strike="noStrike" kern="1200" cap="none" spc="0" normalizeH="0" baseline="0" noProof="0" dirty="0">
                  <a:ln>
                    <a:noFill/>
                  </a:ln>
                  <a:solidFill>
                    <a:schemeClr val="bg1"/>
                  </a:solidFill>
                  <a:effectLst/>
                  <a:uLnTx/>
                  <a:uFillTx/>
                </a:rPr>
              </a:br>
              <a:r>
                <a:rPr lang="en-US" sz="1200" b="1" dirty="0">
                  <a:solidFill>
                    <a:schemeClr val="bg1"/>
                  </a:solidFill>
                </a:rPr>
                <a:t>Revenue neutral</a:t>
              </a:r>
              <a:endParaRPr kumimoji="0" lang="en-US" sz="1200" b="1" i="0" u="none" strike="noStrike" kern="1200" cap="none" spc="0" normalizeH="0" baseline="0" noProof="0" dirty="0">
                <a:ln>
                  <a:noFill/>
                </a:ln>
                <a:solidFill>
                  <a:schemeClr val="bg1"/>
                </a:solidFill>
                <a:effectLst/>
                <a:uLnTx/>
                <a:uFillTx/>
              </a:endParaRPr>
            </a:p>
          </p:txBody>
        </p:sp>
        <p:sp>
          <p:nvSpPr>
            <p:cNvPr id="13" name="Rectangle 12"/>
            <p:cNvSpPr/>
            <p:nvPr/>
          </p:nvSpPr>
          <p:spPr>
            <a:xfrm>
              <a:off x="2035353" y="3605641"/>
              <a:ext cx="1004419" cy="100329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99568" rIns="0" bIns="106680" numCol="1" spcCol="1270" anchor="ctr" anchorCtr="0">
              <a:noAutofit/>
            </a:bodyPr>
            <a:lstStyle/>
            <a:p>
              <a:pPr lvl="0" algn="ctr" defTabSz="1244600">
                <a:lnSpc>
                  <a:spcPct val="90000"/>
                </a:lnSpc>
                <a:spcBef>
                  <a:spcPct val="0"/>
                </a:spcBef>
                <a:spcAft>
                  <a:spcPct val="35000"/>
                </a:spcAft>
                <a:defRPr/>
              </a:pPr>
              <a:r>
                <a:rPr lang="en-US" sz="1200" b="1" dirty="0">
                  <a:solidFill>
                    <a:schemeClr val="bg1"/>
                  </a:solidFill>
                </a:rPr>
                <a:t>    32</a:t>
              </a:r>
              <a:r>
                <a:rPr kumimoji="0" lang="en-US" sz="1200" b="1" i="0" u="none" strike="noStrike" kern="1200" cap="none" spc="0" normalizeH="0" baseline="0" noProof="0" dirty="0">
                  <a:ln>
                    <a:noFill/>
                  </a:ln>
                  <a:solidFill>
                    <a:schemeClr val="bg1"/>
                  </a:solidFill>
                  <a:effectLst/>
                  <a:uLnTx/>
                  <a:uFillTx/>
                </a:rPr>
                <a:t>%</a:t>
              </a:r>
              <a:br>
                <a:rPr kumimoji="0" lang="en-US" sz="1200" b="1" i="0" u="none" strike="noStrike" kern="1200" cap="none" spc="0" normalizeH="0" baseline="0" noProof="0" dirty="0">
                  <a:ln>
                    <a:noFill/>
                  </a:ln>
                  <a:solidFill>
                    <a:schemeClr val="bg1"/>
                  </a:solidFill>
                  <a:effectLst/>
                  <a:uLnTx/>
                  <a:uFillTx/>
                </a:rPr>
              </a:br>
              <a:r>
                <a:rPr lang="en-US" sz="1200" b="1" dirty="0">
                  <a:solidFill>
                    <a:schemeClr val="bg1"/>
                  </a:solidFill>
                </a:rPr>
                <a:t>Raise less revenue to shrink the size of the government</a:t>
              </a:r>
              <a:endParaRPr kumimoji="0" lang="en-US" sz="1200" b="1" i="0" u="none" strike="noStrike" kern="1200" cap="none" spc="0" normalizeH="0" baseline="0" noProof="0" dirty="0">
                <a:ln>
                  <a:noFill/>
                </a:ln>
                <a:solidFill>
                  <a:schemeClr val="bg1"/>
                </a:solidFill>
                <a:effectLst/>
                <a:uLnTx/>
                <a:uFillTx/>
              </a:endParaRPr>
            </a:p>
          </p:txBody>
        </p:sp>
      </p:grpSp>
      <p:grpSp>
        <p:nvGrpSpPr>
          <p:cNvPr id="5" name="Group 4"/>
          <p:cNvGrpSpPr/>
          <p:nvPr/>
        </p:nvGrpSpPr>
        <p:grpSpPr>
          <a:xfrm>
            <a:off x="2514600" y="2362200"/>
            <a:ext cx="4412207" cy="2920560"/>
            <a:chOff x="6351248" y="2989240"/>
            <a:chExt cx="4412207" cy="2920560"/>
          </a:xfrm>
        </p:grpSpPr>
        <p:grpSp>
          <p:nvGrpSpPr>
            <p:cNvPr id="21" name="Group 20"/>
            <p:cNvGrpSpPr/>
            <p:nvPr/>
          </p:nvGrpSpPr>
          <p:grpSpPr>
            <a:xfrm>
              <a:off x="6351248" y="2989240"/>
              <a:ext cx="4412207" cy="2920560"/>
              <a:chOff x="160536" y="3688140"/>
              <a:chExt cx="4412207" cy="2920560"/>
            </a:xfrm>
          </p:grpSpPr>
          <p:graphicFrame>
            <p:nvGraphicFramePr>
              <p:cNvPr id="22" name="Chart 21"/>
              <p:cNvGraphicFramePr/>
              <p:nvPr>
                <p:extLst/>
              </p:nvPr>
            </p:nvGraphicFramePr>
            <p:xfrm>
              <a:off x="160536" y="3688140"/>
              <a:ext cx="4412207" cy="2920560"/>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22"/>
              <p:cNvSpPr/>
              <p:nvPr/>
            </p:nvSpPr>
            <p:spPr>
              <a:xfrm>
                <a:off x="2680191" y="4268582"/>
                <a:ext cx="859894" cy="100329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99568" rIns="0" bIns="106680" numCol="1" spcCol="1270" anchor="ctr" anchorCtr="0">
                <a:noAutofit/>
              </a:bodyPr>
              <a:lstStyle/>
              <a:p>
                <a:pPr lvl="0" algn="ctr" defTabSz="1244600">
                  <a:lnSpc>
                    <a:spcPct val="90000"/>
                  </a:lnSpc>
                  <a:spcBef>
                    <a:spcPct val="0"/>
                  </a:spcBef>
                  <a:spcAft>
                    <a:spcPct val="35000"/>
                  </a:spcAft>
                  <a:defRPr/>
                </a:pPr>
                <a:r>
                  <a:rPr lang="en-US" sz="1200" b="1" dirty="0">
                    <a:solidFill>
                      <a:schemeClr val="bg1"/>
                    </a:solidFill>
                  </a:rPr>
                  <a:t>30</a:t>
                </a:r>
                <a:r>
                  <a:rPr kumimoji="0" lang="en-US" sz="1200" b="1" i="0" u="none" strike="noStrike" kern="1200" cap="none" spc="0" normalizeH="0" baseline="0" noProof="0" dirty="0">
                    <a:ln>
                      <a:noFill/>
                    </a:ln>
                    <a:solidFill>
                      <a:schemeClr val="bg1"/>
                    </a:solidFill>
                    <a:effectLst/>
                    <a:uLnTx/>
                    <a:uFillTx/>
                  </a:rPr>
                  <a:t>%</a:t>
                </a:r>
                <a:br>
                  <a:rPr kumimoji="0" lang="en-US" sz="1200" b="1" i="0" u="none" strike="noStrike" kern="1200" cap="none" spc="0" normalizeH="0" baseline="0" noProof="0" dirty="0">
                    <a:ln>
                      <a:noFill/>
                    </a:ln>
                    <a:solidFill>
                      <a:schemeClr val="bg1"/>
                    </a:solidFill>
                    <a:effectLst/>
                    <a:uLnTx/>
                    <a:uFillTx/>
                  </a:rPr>
                </a:br>
                <a:r>
                  <a:rPr lang="en-US" sz="1200" b="1" dirty="0">
                    <a:solidFill>
                      <a:schemeClr val="bg1"/>
                    </a:solidFill>
                  </a:rPr>
                  <a:t>Raise more revenue to increase government services</a:t>
                </a:r>
                <a:endParaRPr kumimoji="0" lang="en-US" sz="1200" b="1" i="0" u="none" strike="noStrike" kern="1200" cap="none" spc="0" normalizeH="0" baseline="0" noProof="0" dirty="0">
                  <a:ln>
                    <a:noFill/>
                  </a:ln>
                  <a:solidFill>
                    <a:schemeClr val="bg1"/>
                  </a:solidFill>
                  <a:effectLst/>
                  <a:uLnTx/>
                  <a:uFillTx/>
                </a:endParaRPr>
              </a:p>
            </p:txBody>
          </p:sp>
        </p:grpSp>
        <p:sp>
          <p:nvSpPr>
            <p:cNvPr id="25" name="Rectangle 24"/>
            <p:cNvSpPr/>
            <p:nvPr/>
          </p:nvSpPr>
          <p:spPr>
            <a:xfrm>
              <a:off x="7658843" y="4720991"/>
              <a:ext cx="2011424" cy="100329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99568" rIns="0" bIns="106680" numCol="1" spcCol="1270" anchor="ctr" anchorCtr="0">
              <a:noAutofit/>
            </a:bodyPr>
            <a:lstStyle/>
            <a:p>
              <a:pPr lvl="0" algn="ctr" defTabSz="1244600">
                <a:lnSpc>
                  <a:spcPct val="90000"/>
                </a:lnSpc>
                <a:spcBef>
                  <a:spcPct val="0"/>
                </a:spcBef>
                <a:spcAft>
                  <a:spcPct val="35000"/>
                </a:spcAft>
                <a:defRPr/>
              </a:pPr>
              <a:r>
                <a:rPr lang="en-US" sz="1200" b="1" dirty="0">
                  <a:solidFill>
                    <a:schemeClr val="bg1"/>
                  </a:solidFill>
                </a:rPr>
                <a:t>36</a:t>
              </a:r>
              <a:r>
                <a:rPr kumimoji="0" lang="en-US" sz="1200" b="1" i="0" u="none" strike="noStrike" kern="1200" cap="none" spc="0" normalizeH="0" baseline="0" noProof="0" dirty="0">
                  <a:ln>
                    <a:noFill/>
                  </a:ln>
                  <a:solidFill>
                    <a:schemeClr val="bg1"/>
                  </a:solidFill>
                  <a:effectLst/>
                  <a:uLnTx/>
                  <a:uFillTx/>
                </a:rPr>
                <a:t>%</a:t>
              </a:r>
              <a:br>
                <a:rPr kumimoji="0" lang="en-US" sz="1200" b="1" i="0" u="none" strike="noStrike" kern="1200" cap="none" spc="0" normalizeH="0" baseline="0" noProof="0" dirty="0">
                  <a:ln>
                    <a:noFill/>
                  </a:ln>
                  <a:solidFill>
                    <a:schemeClr val="bg1"/>
                  </a:solidFill>
                  <a:effectLst/>
                  <a:uLnTx/>
                  <a:uFillTx/>
                </a:rPr>
              </a:br>
              <a:r>
                <a:rPr lang="en-US" sz="1200" b="1" dirty="0">
                  <a:solidFill>
                    <a:schemeClr val="bg1"/>
                  </a:solidFill>
                </a:rPr>
                <a:t>Revenue neutral</a:t>
              </a:r>
              <a:endParaRPr kumimoji="0" lang="en-US" sz="1200" b="1" i="0" u="none" strike="noStrike" kern="1200" cap="none" spc="0" normalizeH="0" baseline="0" noProof="0" dirty="0">
                <a:ln>
                  <a:noFill/>
                </a:ln>
                <a:solidFill>
                  <a:schemeClr val="bg1"/>
                </a:solidFill>
                <a:effectLst/>
                <a:uLnTx/>
                <a:uFillTx/>
              </a:endParaRPr>
            </a:p>
          </p:txBody>
        </p:sp>
        <p:sp>
          <p:nvSpPr>
            <p:cNvPr id="26" name="Rectangle 25"/>
            <p:cNvSpPr/>
            <p:nvPr/>
          </p:nvSpPr>
          <p:spPr>
            <a:xfrm>
              <a:off x="7410655" y="3667476"/>
              <a:ext cx="775818" cy="100329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99568" rIns="0" bIns="106680" numCol="1" spcCol="1270" anchor="ctr" anchorCtr="0">
              <a:noAutofit/>
            </a:bodyPr>
            <a:lstStyle/>
            <a:p>
              <a:pPr lvl="0" algn="ctr" defTabSz="1244600">
                <a:lnSpc>
                  <a:spcPct val="90000"/>
                </a:lnSpc>
                <a:spcBef>
                  <a:spcPct val="0"/>
                </a:spcBef>
                <a:spcAft>
                  <a:spcPct val="35000"/>
                </a:spcAft>
                <a:defRPr/>
              </a:pPr>
              <a:r>
                <a:rPr lang="en-US" sz="1200" b="1" dirty="0">
                  <a:solidFill>
                    <a:schemeClr val="bg1"/>
                  </a:solidFill>
                </a:rPr>
                <a:t>    34</a:t>
              </a:r>
              <a:r>
                <a:rPr kumimoji="0" lang="en-US" sz="1200" b="1" i="0" u="none" strike="noStrike" kern="1200" cap="none" spc="0" normalizeH="0" baseline="0" noProof="0" dirty="0">
                  <a:ln>
                    <a:noFill/>
                  </a:ln>
                  <a:solidFill>
                    <a:schemeClr val="bg1"/>
                  </a:solidFill>
                  <a:effectLst/>
                  <a:uLnTx/>
                  <a:uFillTx/>
                </a:rPr>
                <a:t>%</a:t>
              </a:r>
              <a:br>
                <a:rPr kumimoji="0" lang="en-US" sz="1200" b="1" i="0" u="none" strike="noStrike" kern="1200" cap="none" spc="0" normalizeH="0" baseline="0" noProof="0" dirty="0">
                  <a:ln>
                    <a:noFill/>
                  </a:ln>
                  <a:solidFill>
                    <a:schemeClr val="bg1"/>
                  </a:solidFill>
                  <a:effectLst/>
                  <a:uLnTx/>
                  <a:uFillTx/>
                </a:rPr>
              </a:br>
              <a:r>
                <a:rPr lang="en-US" sz="1200" b="1" dirty="0">
                  <a:solidFill>
                    <a:schemeClr val="bg1"/>
                  </a:solidFill>
                </a:rPr>
                <a:t>Raise less revenue to shrink the size of the government</a:t>
              </a:r>
              <a:endParaRPr kumimoji="0" lang="en-US" sz="1200" b="1" i="0" u="none" strike="noStrike" kern="1200" cap="none" spc="0" normalizeH="0" baseline="0" noProof="0" dirty="0">
                <a:ln>
                  <a:noFill/>
                </a:ln>
                <a:solidFill>
                  <a:schemeClr val="bg1"/>
                </a:solidFill>
                <a:effectLst/>
                <a:uLnTx/>
                <a:uFillTx/>
              </a:endParaRPr>
            </a:p>
          </p:txBody>
        </p:sp>
      </p:grpSp>
      <p:grpSp>
        <p:nvGrpSpPr>
          <p:cNvPr id="18" name="Group 17"/>
          <p:cNvGrpSpPr/>
          <p:nvPr/>
        </p:nvGrpSpPr>
        <p:grpSpPr>
          <a:xfrm>
            <a:off x="5692564" y="2422206"/>
            <a:ext cx="3810000" cy="2891816"/>
            <a:chOff x="1403556" y="3017222"/>
            <a:chExt cx="3810000" cy="2891816"/>
          </a:xfrm>
        </p:grpSpPr>
        <p:grpSp>
          <p:nvGrpSpPr>
            <p:cNvPr id="19" name="Group 18"/>
            <p:cNvGrpSpPr/>
            <p:nvPr/>
          </p:nvGrpSpPr>
          <p:grpSpPr>
            <a:xfrm>
              <a:off x="1403556" y="3017222"/>
              <a:ext cx="3810000" cy="2891816"/>
              <a:chOff x="1156444" y="3742098"/>
              <a:chExt cx="3810000" cy="2891816"/>
            </a:xfrm>
          </p:grpSpPr>
          <p:graphicFrame>
            <p:nvGraphicFramePr>
              <p:cNvPr id="28" name="Chart 27"/>
              <p:cNvGraphicFramePr/>
              <p:nvPr>
                <p:extLst/>
              </p:nvPr>
            </p:nvGraphicFramePr>
            <p:xfrm>
              <a:off x="1156444" y="3742098"/>
              <a:ext cx="3810000" cy="2891816"/>
            </p:xfrm>
            <a:graphic>
              <a:graphicData uri="http://schemas.openxmlformats.org/drawingml/2006/chart">
                <c:chart xmlns:c="http://schemas.openxmlformats.org/drawingml/2006/chart" xmlns:r="http://schemas.openxmlformats.org/officeDocument/2006/relationships" r:id="rId4"/>
              </a:graphicData>
            </a:graphic>
          </p:graphicFrame>
          <p:sp>
            <p:nvSpPr>
              <p:cNvPr id="29" name="Rectangle 28"/>
              <p:cNvSpPr/>
              <p:nvPr/>
            </p:nvSpPr>
            <p:spPr>
              <a:xfrm>
                <a:off x="3365127" y="4388250"/>
                <a:ext cx="792224" cy="100329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99568" rIns="0" bIns="106680" numCol="1" spcCol="1270" anchor="ctr" anchorCtr="0">
                <a:noAutofit/>
              </a:bodyPr>
              <a:lstStyle/>
              <a:p>
                <a:pPr lvl="0" algn="ctr" defTabSz="1244600">
                  <a:lnSpc>
                    <a:spcPct val="90000"/>
                  </a:lnSpc>
                  <a:spcBef>
                    <a:spcPct val="0"/>
                  </a:spcBef>
                  <a:spcAft>
                    <a:spcPct val="35000"/>
                  </a:spcAft>
                  <a:defRPr/>
                </a:pPr>
                <a:r>
                  <a:rPr lang="en-US" sz="1200" b="1" dirty="0">
                    <a:solidFill>
                      <a:schemeClr val="bg1"/>
                    </a:solidFill>
                  </a:rPr>
                  <a:t>33</a:t>
                </a:r>
                <a:r>
                  <a:rPr kumimoji="0" lang="en-US" sz="1200" b="1" i="0" u="none" strike="noStrike" kern="1200" cap="none" spc="0" normalizeH="0" baseline="0" noProof="0" dirty="0">
                    <a:ln>
                      <a:noFill/>
                    </a:ln>
                    <a:solidFill>
                      <a:schemeClr val="bg1"/>
                    </a:solidFill>
                    <a:effectLst/>
                    <a:uLnTx/>
                    <a:uFillTx/>
                  </a:rPr>
                  <a:t>%</a:t>
                </a:r>
                <a:br>
                  <a:rPr kumimoji="0" lang="en-US" sz="1200" b="1" i="0" u="none" strike="noStrike" kern="1200" cap="none" spc="0" normalizeH="0" baseline="0" noProof="0" dirty="0">
                    <a:ln>
                      <a:noFill/>
                    </a:ln>
                    <a:solidFill>
                      <a:schemeClr val="bg1"/>
                    </a:solidFill>
                    <a:effectLst/>
                    <a:uLnTx/>
                    <a:uFillTx/>
                  </a:rPr>
                </a:br>
                <a:r>
                  <a:rPr lang="en-US" sz="1200" b="1" dirty="0">
                    <a:solidFill>
                      <a:schemeClr val="bg1"/>
                    </a:solidFill>
                  </a:rPr>
                  <a:t>Raise more revenue to reduce the deficit</a:t>
                </a:r>
                <a:endParaRPr kumimoji="0" lang="en-US" sz="1200" b="1" i="0" u="none" strike="noStrike" kern="1200" cap="none" spc="0" normalizeH="0" baseline="0" noProof="0" dirty="0">
                  <a:ln>
                    <a:noFill/>
                  </a:ln>
                  <a:solidFill>
                    <a:schemeClr val="bg1"/>
                  </a:solidFill>
                  <a:effectLst/>
                  <a:uLnTx/>
                  <a:uFillTx/>
                </a:endParaRPr>
              </a:p>
            </p:txBody>
          </p:sp>
        </p:grpSp>
        <p:sp>
          <p:nvSpPr>
            <p:cNvPr id="24" name="Rectangle 23"/>
            <p:cNvSpPr/>
            <p:nvPr/>
          </p:nvSpPr>
          <p:spPr>
            <a:xfrm>
              <a:off x="2215237" y="4724400"/>
              <a:ext cx="2011424" cy="100329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99568" rIns="0" bIns="106680" numCol="1" spcCol="1270" anchor="ctr" anchorCtr="0">
              <a:noAutofit/>
            </a:bodyPr>
            <a:lstStyle/>
            <a:p>
              <a:pPr lvl="0" algn="ctr" defTabSz="1244600">
                <a:lnSpc>
                  <a:spcPct val="90000"/>
                </a:lnSpc>
                <a:spcBef>
                  <a:spcPct val="0"/>
                </a:spcBef>
                <a:spcAft>
                  <a:spcPct val="35000"/>
                </a:spcAft>
                <a:defRPr/>
              </a:pPr>
              <a:r>
                <a:rPr lang="en-US" sz="1200" b="1" dirty="0">
                  <a:solidFill>
                    <a:schemeClr val="bg1"/>
                  </a:solidFill>
                </a:rPr>
                <a:t>37</a:t>
              </a:r>
              <a:r>
                <a:rPr kumimoji="0" lang="en-US" sz="1200" b="1" i="0" u="none" strike="noStrike" kern="1200" cap="none" spc="0" normalizeH="0" baseline="0" noProof="0" dirty="0">
                  <a:ln>
                    <a:noFill/>
                  </a:ln>
                  <a:solidFill>
                    <a:schemeClr val="bg1"/>
                  </a:solidFill>
                  <a:effectLst/>
                  <a:uLnTx/>
                  <a:uFillTx/>
                </a:rPr>
                <a:t>%</a:t>
              </a:r>
              <a:br>
                <a:rPr kumimoji="0" lang="en-US" sz="1200" b="1" i="0" u="none" strike="noStrike" kern="1200" cap="none" spc="0" normalizeH="0" baseline="0" noProof="0" dirty="0">
                  <a:ln>
                    <a:noFill/>
                  </a:ln>
                  <a:solidFill>
                    <a:schemeClr val="bg1"/>
                  </a:solidFill>
                  <a:effectLst/>
                  <a:uLnTx/>
                  <a:uFillTx/>
                </a:rPr>
              </a:br>
              <a:r>
                <a:rPr lang="en-US" sz="1200" b="1" dirty="0">
                  <a:solidFill>
                    <a:schemeClr val="bg1"/>
                  </a:solidFill>
                </a:rPr>
                <a:t>Revenue neutral</a:t>
              </a:r>
              <a:endParaRPr kumimoji="0" lang="en-US" sz="1200" b="1" i="0" u="none" strike="noStrike" kern="1200" cap="none" spc="0" normalizeH="0" baseline="0" noProof="0" dirty="0">
                <a:ln>
                  <a:noFill/>
                </a:ln>
                <a:solidFill>
                  <a:schemeClr val="bg1"/>
                </a:solidFill>
                <a:effectLst/>
                <a:uLnTx/>
                <a:uFillTx/>
              </a:endParaRPr>
            </a:p>
          </p:txBody>
        </p:sp>
        <p:sp>
          <p:nvSpPr>
            <p:cNvPr id="27" name="Rectangle 26"/>
            <p:cNvSpPr/>
            <p:nvPr/>
          </p:nvSpPr>
          <p:spPr>
            <a:xfrm>
              <a:off x="2035353" y="3605641"/>
              <a:ext cx="1004419" cy="100329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99568" rIns="0" bIns="106680" numCol="1" spcCol="1270" anchor="ctr" anchorCtr="0">
              <a:noAutofit/>
            </a:bodyPr>
            <a:lstStyle/>
            <a:p>
              <a:pPr lvl="0" algn="ctr" defTabSz="1244600">
                <a:lnSpc>
                  <a:spcPct val="90000"/>
                </a:lnSpc>
                <a:spcBef>
                  <a:spcPct val="0"/>
                </a:spcBef>
                <a:spcAft>
                  <a:spcPct val="35000"/>
                </a:spcAft>
                <a:defRPr/>
              </a:pPr>
              <a:r>
                <a:rPr lang="en-US" sz="1200" b="1" dirty="0">
                  <a:solidFill>
                    <a:schemeClr val="bg1"/>
                  </a:solidFill>
                </a:rPr>
                <a:t>    31</a:t>
              </a:r>
              <a:r>
                <a:rPr kumimoji="0" lang="en-US" sz="1200" b="1" i="0" u="none" strike="noStrike" kern="1200" cap="none" spc="0" normalizeH="0" baseline="0" noProof="0" dirty="0">
                  <a:ln>
                    <a:noFill/>
                  </a:ln>
                  <a:solidFill>
                    <a:schemeClr val="bg1"/>
                  </a:solidFill>
                  <a:effectLst/>
                  <a:uLnTx/>
                  <a:uFillTx/>
                </a:rPr>
                <a:t>%</a:t>
              </a:r>
              <a:br>
                <a:rPr kumimoji="0" lang="en-US" sz="1200" b="1" i="0" u="none" strike="noStrike" kern="1200" cap="none" spc="0" normalizeH="0" baseline="0" noProof="0" dirty="0">
                  <a:ln>
                    <a:noFill/>
                  </a:ln>
                  <a:solidFill>
                    <a:schemeClr val="bg1"/>
                  </a:solidFill>
                  <a:effectLst/>
                  <a:uLnTx/>
                  <a:uFillTx/>
                </a:rPr>
              </a:br>
              <a:r>
                <a:rPr lang="en-US" sz="1200" b="1" dirty="0">
                  <a:solidFill>
                    <a:schemeClr val="bg1"/>
                  </a:solidFill>
                </a:rPr>
                <a:t>Raise less revenue to expand the economy</a:t>
              </a:r>
              <a:endParaRPr kumimoji="0" lang="en-US" sz="1200" b="1" i="0" u="none" strike="noStrike" kern="1200" cap="none" spc="0" normalizeH="0" baseline="0" noProof="0" dirty="0">
                <a:ln>
                  <a:noFill/>
                </a:ln>
                <a:solidFill>
                  <a:schemeClr val="bg1"/>
                </a:solidFill>
                <a:effectLst/>
                <a:uLnTx/>
                <a:uFillTx/>
              </a:endParaRPr>
            </a:p>
          </p:txBody>
        </p:sp>
      </p:grpSp>
      <p:grpSp>
        <p:nvGrpSpPr>
          <p:cNvPr id="30" name="Group 29"/>
          <p:cNvGrpSpPr/>
          <p:nvPr/>
        </p:nvGrpSpPr>
        <p:grpSpPr>
          <a:xfrm>
            <a:off x="8359564" y="2368248"/>
            <a:ext cx="4412207" cy="2920560"/>
            <a:chOff x="6351248" y="2989240"/>
            <a:chExt cx="4412207" cy="2920560"/>
          </a:xfrm>
        </p:grpSpPr>
        <p:grpSp>
          <p:nvGrpSpPr>
            <p:cNvPr id="31" name="Group 30"/>
            <p:cNvGrpSpPr/>
            <p:nvPr/>
          </p:nvGrpSpPr>
          <p:grpSpPr>
            <a:xfrm>
              <a:off x="6351248" y="2989240"/>
              <a:ext cx="4412207" cy="2920560"/>
              <a:chOff x="160536" y="3688140"/>
              <a:chExt cx="4412207" cy="2920560"/>
            </a:xfrm>
          </p:grpSpPr>
          <p:graphicFrame>
            <p:nvGraphicFramePr>
              <p:cNvPr id="34" name="Chart 33"/>
              <p:cNvGraphicFramePr/>
              <p:nvPr>
                <p:extLst/>
              </p:nvPr>
            </p:nvGraphicFramePr>
            <p:xfrm>
              <a:off x="160536" y="3688140"/>
              <a:ext cx="4412207" cy="2920560"/>
            </p:xfrm>
            <a:graphic>
              <a:graphicData uri="http://schemas.openxmlformats.org/drawingml/2006/chart">
                <c:chart xmlns:c="http://schemas.openxmlformats.org/drawingml/2006/chart" xmlns:r="http://schemas.openxmlformats.org/officeDocument/2006/relationships" r:id="rId5"/>
              </a:graphicData>
            </a:graphic>
          </p:graphicFrame>
          <p:sp>
            <p:nvSpPr>
              <p:cNvPr id="35" name="Rectangle 34"/>
              <p:cNvSpPr/>
              <p:nvPr/>
            </p:nvSpPr>
            <p:spPr>
              <a:xfrm>
                <a:off x="2596598" y="4139078"/>
                <a:ext cx="859894" cy="100329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99568" rIns="0" bIns="106680" numCol="1" spcCol="1270" anchor="ctr" anchorCtr="0">
                <a:noAutofit/>
              </a:bodyPr>
              <a:lstStyle/>
              <a:p>
                <a:pPr lvl="0" algn="ctr" defTabSz="1244600">
                  <a:lnSpc>
                    <a:spcPct val="90000"/>
                  </a:lnSpc>
                  <a:spcBef>
                    <a:spcPct val="0"/>
                  </a:spcBef>
                  <a:spcAft>
                    <a:spcPct val="35000"/>
                  </a:spcAft>
                  <a:defRPr/>
                </a:pPr>
                <a:r>
                  <a:rPr lang="en-US" sz="1200" b="1" noProof="0" dirty="0">
                    <a:solidFill>
                      <a:schemeClr val="bg1"/>
                    </a:solidFill>
                  </a:rPr>
                  <a:t>25</a:t>
                </a:r>
                <a:r>
                  <a:rPr kumimoji="0" lang="en-US" sz="1200" b="1" i="0" u="none" strike="noStrike" kern="1200" cap="none" spc="0" normalizeH="0" baseline="0" noProof="0" dirty="0">
                    <a:ln>
                      <a:noFill/>
                    </a:ln>
                    <a:solidFill>
                      <a:schemeClr val="bg1"/>
                    </a:solidFill>
                    <a:effectLst/>
                    <a:uLnTx/>
                    <a:uFillTx/>
                  </a:rPr>
                  <a:t>%</a:t>
                </a:r>
                <a:br>
                  <a:rPr kumimoji="0" lang="en-US" sz="1200" b="1" i="0" u="none" strike="noStrike" kern="1200" cap="none" spc="0" normalizeH="0" baseline="0" noProof="0" dirty="0">
                    <a:ln>
                      <a:noFill/>
                    </a:ln>
                    <a:solidFill>
                      <a:schemeClr val="bg1"/>
                    </a:solidFill>
                    <a:effectLst/>
                    <a:uLnTx/>
                    <a:uFillTx/>
                  </a:rPr>
                </a:br>
                <a:r>
                  <a:rPr lang="en-US" sz="1200" b="1" dirty="0">
                    <a:solidFill>
                      <a:schemeClr val="bg1"/>
                    </a:solidFill>
                  </a:rPr>
                  <a:t>Raise more revenue to increase government services</a:t>
                </a:r>
                <a:endParaRPr kumimoji="0" lang="en-US" sz="1200" b="1" i="0" u="none" strike="noStrike" kern="1200" cap="none" spc="0" normalizeH="0" baseline="0" noProof="0" dirty="0">
                  <a:ln>
                    <a:noFill/>
                  </a:ln>
                  <a:solidFill>
                    <a:schemeClr val="bg1"/>
                  </a:solidFill>
                  <a:effectLst/>
                  <a:uLnTx/>
                  <a:uFillTx/>
                </a:endParaRPr>
              </a:p>
            </p:txBody>
          </p:sp>
        </p:grpSp>
        <p:sp>
          <p:nvSpPr>
            <p:cNvPr id="32" name="Rectangle 31"/>
            <p:cNvSpPr/>
            <p:nvPr/>
          </p:nvSpPr>
          <p:spPr>
            <a:xfrm>
              <a:off x="7658843" y="4720991"/>
              <a:ext cx="2011424" cy="100329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99568" rIns="0" bIns="106680" numCol="1" spcCol="1270" anchor="ctr" anchorCtr="0">
              <a:noAutofit/>
            </a:bodyPr>
            <a:lstStyle/>
            <a:p>
              <a:pPr lvl="0" algn="ctr" defTabSz="1244600">
                <a:lnSpc>
                  <a:spcPct val="90000"/>
                </a:lnSpc>
                <a:spcBef>
                  <a:spcPct val="0"/>
                </a:spcBef>
                <a:spcAft>
                  <a:spcPct val="35000"/>
                </a:spcAft>
                <a:defRPr/>
              </a:pPr>
              <a:r>
                <a:rPr lang="en-US" sz="1200" b="1" dirty="0">
                  <a:solidFill>
                    <a:schemeClr val="bg1"/>
                  </a:solidFill>
                </a:rPr>
                <a:t>37</a:t>
              </a:r>
              <a:r>
                <a:rPr kumimoji="0" lang="en-US" sz="1200" b="1" i="0" u="none" strike="noStrike" kern="1200" cap="none" spc="0" normalizeH="0" baseline="0" noProof="0" dirty="0">
                  <a:ln>
                    <a:noFill/>
                  </a:ln>
                  <a:solidFill>
                    <a:schemeClr val="bg1"/>
                  </a:solidFill>
                  <a:effectLst/>
                  <a:uLnTx/>
                  <a:uFillTx/>
                </a:rPr>
                <a:t>%</a:t>
              </a:r>
              <a:br>
                <a:rPr kumimoji="0" lang="en-US" sz="1200" b="1" i="0" u="none" strike="noStrike" kern="1200" cap="none" spc="0" normalizeH="0" baseline="0" noProof="0" dirty="0">
                  <a:ln>
                    <a:noFill/>
                  </a:ln>
                  <a:solidFill>
                    <a:schemeClr val="bg1"/>
                  </a:solidFill>
                  <a:effectLst/>
                  <a:uLnTx/>
                  <a:uFillTx/>
                </a:rPr>
              </a:br>
              <a:r>
                <a:rPr lang="en-US" sz="1200" b="1" dirty="0">
                  <a:solidFill>
                    <a:schemeClr val="bg1"/>
                  </a:solidFill>
                </a:rPr>
                <a:t>Revenue neutral</a:t>
              </a:r>
              <a:endParaRPr kumimoji="0" lang="en-US" sz="1200" b="1" i="0" u="none" strike="noStrike" kern="1200" cap="none" spc="0" normalizeH="0" baseline="0" noProof="0" dirty="0">
                <a:ln>
                  <a:noFill/>
                </a:ln>
                <a:solidFill>
                  <a:schemeClr val="bg1"/>
                </a:solidFill>
                <a:effectLst/>
                <a:uLnTx/>
                <a:uFillTx/>
              </a:endParaRPr>
            </a:p>
          </p:txBody>
        </p:sp>
        <p:sp>
          <p:nvSpPr>
            <p:cNvPr id="33" name="Rectangle 32"/>
            <p:cNvSpPr/>
            <p:nvPr/>
          </p:nvSpPr>
          <p:spPr>
            <a:xfrm>
              <a:off x="7410655" y="3667476"/>
              <a:ext cx="775818" cy="100329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99568" rIns="0" bIns="106680" numCol="1" spcCol="1270" anchor="ctr" anchorCtr="0">
              <a:noAutofit/>
            </a:bodyPr>
            <a:lstStyle/>
            <a:p>
              <a:pPr lvl="0" algn="ctr" defTabSz="1244600">
                <a:lnSpc>
                  <a:spcPct val="90000"/>
                </a:lnSpc>
                <a:spcBef>
                  <a:spcPct val="0"/>
                </a:spcBef>
                <a:spcAft>
                  <a:spcPct val="35000"/>
                </a:spcAft>
                <a:defRPr/>
              </a:pPr>
              <a:r>
                <a:rPr lang="en-US" sz="1200" b="1" dirty="0">
                  <a:solidFill>
                    <a:schemeClr val="bg1"/>
                  </a:solidFill>
                </a:rPr>
                <a:t>    38</a:t>
              </a:r>
              <a:r>
                <a:rPr kumimoji="0" lang="en-US" sz="1200" b="1" i="0" u="none" strike="noStrike" kern="1200" cap="none" spc="0" normalizeH="0" baseline="0" noProof="0" dirty="0">
                  <a:ln>
                    <a:noFill/>
                  </a:ln>
                  <a:solidFill>
                    <a:schemeClr val="bg1"/>
                  </a:solidFill>
                  <a:effectLst/>
                  <a:uLnTx/>
                  <a:uFillTx/>
                </a:rPr>
                <a:t>%</a:t>
              </a:r>
              <a:br>
                <a:rPr kumimoji="0" lang="en-US" sz="1200" b="1" i="0" u="none" strike="noStrike" kern="1200" cap="none" spc="0" normalizeH="0" baseline="0" noProof="0" dirty="0">
                  <a:ln>
                    <a:noFill/>
                  </a:ln>
                  <a:solidFill>
                    <a:schemeClr val="bg1"/>
                  </a:solidFill>
                  <a:effectLst/>
                  <a:uLnTx/>
                  <a:uFillTx/>
                </a:rPr>
              </a:br>
              <a:r>
                <a:rPr lang="en-US" sz="1200" b="1" dirty="0">
                  <a:solidFill>
                    <a:schemeClr val="bg1"/>
                  </a:solidFill>
                </a:rPr>
                <a:t>Raise less revenue to expand the economy</a:t>
              </a:r>
              <a:endParaRPr kumimoji="0" lang="en-US" sz="1200" b="1" i="0" u="none" strike="noStrike" kern="1200" cap="none" spc="0" normalizeH="0" baseline="0" noProof="0" dirty="0">
                <a:ln>
                  <a:noFill/>
                </a:ln>
                <a:solidFill>
                  <a:schemeClr val="bg1"/>
                </a:solidFill>
                <a:effectLst/>
                <a:uLnTx/>
                <a:uFillTx/>
              </a:endParaRPr>
            </a:p>
          </p:txBody>
        </p:sp>
      </p:grpSp>
    </p:spTree>
    <p:extLst>
      <p:ext uri="{BB962C8B-B14F-4D97-AF65-F5344CB8AC3E}">
        <p14:creationId xmlns:p14="http://schemas.microsoft.com/office/powerpoint/2010/main" val="1654261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30"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Majority favors key parts of Trump income tax plan</a:t>
            </a:r>
          </a:p>
        </p:txBody>
      </p:sp>
      <p:sp>
        <p:nvSpPr>
          <p:cNvPr id="3" name="Text Placeholder 2"/>
          <p:cNvSpPr>
            <a:spLocks noGrp="1"/>
          </p:cNvSpPr>
          <p:nvPr>
            <p:ph type="body" idx="13"/>
          </p:nvPr>
        </p:nvSpPr>
        <p:spPr/>
        <p:txBody>
          <a:bodyPr/>
          <a:lstStyle/>
          <a:p>
            <a:r>
              <a:rPr lang="en-US" dirty="0">
                <a:solidFill>
                  <a:srgbClr val="44546A"/>
                </a:solidFill>
              </a:rPr>
              <a:t>71% favor set of proposals as a plan.</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(n=2027)</a:t>
            </a:r>
            <a:endParaRPr lang="en-US" dirty="0">
              <a:solidFill>
                <a:srgbClr val="262626"/>
              </a:solidFill>
              <a:ea typeface="MS Mincho" panose="02020609040205080304" pitchFamily="49" charset="-128"/>
            </a:endParaRPr>
          </a:p>
          <a:p>
            <a:pPr>
              <a:spcBef>
                <a:spcPts val="0"/>
              </a:spcBef>
            </a:pPr>
            <a:r>
              <a:rPr lang="en-US" dirty="0">
                <a:solidFill>
                  <a:srgbClr val="000000"/>
                </a:solidFill>
                <a:latin typeface="Calibri" panose="020F0502020204030204" pitchFamily="34" charset="0"/>
                <a:ea typeface="Arial" panose="020B0604020202020204" pitchFamily="34" charset="0"/>
                <a:cs typeface="Calibri" panose="020F0502020204030204" pitchFamily="34" charset="0"/>
              </a:rPr>
              <a:t>TX18. Please indicate whether you support or oppose each of the following tax proposals.</a:t>
            </a:r>
          </a:p>
          <a:p>
            <a:pPr>
              <a:spcBef>
                <a:spcPts val="0"/>
              </a:spcBef>
            </a:pPr>
            <a:r>
              <a:rPr lang="en-US" dirty="0">
                <a:solidFill>
                  <a:srgbClr val="000000"/>
                </a:solidFill>
                <a:latin typeface="Calibri" panose="020F0502020204030204" pitchFamily="34" charset="0"/>
                <a:ea typeface="Arial" panose="020B0604020202020204" pitchFamily="34" charset="0"/>
                <a:cs typeface="Arial" panose="020B0604020202020204" pitchFamily="34" charset="0"/>
              </a:rPr>
              <a:t>TX19. If each of the previous proposals were all in a single tax reform plan would you favor or oppose the plan?</a:t>
            </a:r>
            <a:endParaRPr lang="en-US"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p:txBody>
      </p:sp>
      <p:sp>
        <p:nvSpPr>
          <p:cNvPr id="28" name="Rectangle 27"/>
          <p:cNvSpPr/>
          <p:nvPr/>
        </p:nvSpPr>
        <p:spPr>
          <a:xfrm>
            <a:off x="4648200" y="1752600"/>
            <a:ext cx="4267200"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rgbClr val="707276"/>
                </a:solidFill>
              </a:rPr>
              <a:t>Attitudes Towards </a:t>
            </a:r>
            <a:r>
              <a:rPr kumimoji="0" lang="en-US" sz="1800" b="1" i="0" u="none" strike="noStrike" kern="0" cap="none" spc="0" normalizeH="0" baseline="0" noProof="0" dirty="0">
                <a:ln>
                  <a:noFill/>
                </a:ln>
                <a:solidFill>
                  <a:srgbClr val="707276"/>
                </a:solidFill>
                <a:effectLst/>
                <a:uLnTx/>
                <a:uFillTx/>
              </a:rPr>
              <a:t>Tax Proposals</a:t>
            </a:r>
          </a:p>
        </p:txBody>
      </p:sp>
      <p:grpSp>
        <p:nvGrpSpPr>
          <p:cNvPr id="23" name="Group 22"/>
          <p:cNvGrpSpPr/>
          <p:nvPr/>
        </p:nvGrpSpPr>
        <p:grpSpPr>
          <a:xfrm>
            <a:off x="3962400" y="2133600"/>
            <a:ext cx="5358198" cy="4267200"/>
            <a:chOff x="4765385" y="2649199"/>
            <a:chExt cx="6424998" cy="3733800"/>
          </a:xfrm>
        </p:grpSpPr>
        <p:graphicFrame>
          <p:nvGraphicFramePr>
            <p:cNvPr id="29" name="Chart 28"/>
            <p:cNvGraphicFramePr/>
            <p:nvPr>
              <p:extLst/>
            </p:nvPr>
          </p:nvGraphicFramePr>
          <p:xfrm>
            <a:off x="4765385" y="2807732"/>
            <a:ext cx="6424998" cy="3575267"/>
          </p:xfrm>
          <a:graphic>
            <a:graphicData uri="http://schemas.openxmlformats.org/drawingml/2006/chart">
              <c:chart xmlns:c="http://schemas.openxmlformats.org/drawingml/2006/chart" xmlns:r="http://schemas.openxmlformats.org/officeDocument/2006/relationships" r:id="rId6"/>
            </a:graphicData>
          </a:graphic>
        </p:graphicFrame>
        <p:sp>
          <p:nvSpPr>
            <p:cNvPr id="30" name="TextBox 29"/>
            <p:cNvSpPr txBox="1"/>
            <p:nvPr/>
          </p:nvSpPr>
          <p:spPr>
            <a:xfrm>
              <a:off x="8968740" y="2649199"/>
              <a:ext cx="1392904" cy="338554"/>
            </a:xfrm>
            <a:prstGeom prst="rect">
              <a:avLst/>
            </a:prstGeom>
            <a:noFill/>
          </p:spPr>
          <p:txBody>
            <a:bodyPr wrap="square" rtlCol="0">
              <a:spAutoFit/>
            </a:bodyPr>
            <a:lstStyle/>
            <a:p>
              <a:r>
                <a:rPr lang="en-US" sz="1600" b="1" dirty="0"/>
                <a:t>Support</a:t>
              </a:r>
            </a:p>
          </p:txBody>
        </p:sp>
        <p:sp>
          <p:nvSpPr>
            <p:cNvPr id="31" name="TextBox 30"/>
            <p:cNvSpPr txBox="1"/>
            <p:nvPr/>
          </p:nvSpPr>
          <p:spPr>
            <a:xfrm>
              <a:off x="6365585" y="2649199"/>
              <a:ext cx="1371600" cy="338554"/>
            </a:xfrm>
            <a:prstGeom prst="rect">
              <a:avLst/>
            </a:prstGeom>
            <a:noFill/>
          </p:spPr>
          <p:txBody>
            <a:bodyPr wrap="square" rtlCol="0">
              <a:spAutoFit/>
            </a:bodyPr>
            <a:lstStyle/>
            <a:p>
              <a:r>
                <a:rPr lang="en-US" sz="1600" b="1" dirty="0"/>
                <a:t>Oppose</a:t>
              </a:r>
            </a:p>
          </p:txBody>
        </p:sp>
      </p:grpSp>
      <p:graphicFrame>
        <p:nvGraphicFramePr>
          <p:cNvPr id="6" name="Table 5"/>
          <p:cNvGraphicFramePr>
            <a:graphicFrameLocks noGrp="1"/>
          </p:cNvGraphicFramePr>
          <p:nvPr>
            <p:extLst/>
          </p:nvPr>
        </p:nvGraphicFramePr>
        <p:xfrm>
          <a:off x="381000" y="2133600"/>
          <a:ext cx="4191000" cy="3834897"/>
        </p:xfrm>
        <a:graphic>
          <a:graphicData uri="http://schemas.openxmlformats.org/drawingml/2006/table">
            <a:tbl>
              <a:tblPr>
                <a:tableStyleId>{5C22544A-7EE6-4342-B048-85BDC9FD1C3A}</a:tableStyleId>
              </a:tblPr>
              <a:tblGrid>
                <a:gridCol w="4191000">
                  <a:extLst>
                    <a:ext uri="{9D8B030D-6E8A-4147-A177-3AD203B41FA5}">
                      <a16:colId xmlns:a16="http://schemas.microsoft.com/office/drawing/2014/main" val="20000"/>
                    </a:ext>
                  </a:extLst>
                </a:gridCol>
              </a:tblGrid>
              <a:tr h="1041738">
                <a:tc>
                  <a:txBody>
                    <a:bodyPr/>
                    <a:lstStyle/>
                    <a:p>
                      <a:pPr algn="r" fontAlgn="b"/>
                      <a:r>
                        <a:rPr lang="en-US" sz="1400" b="0" i="0" u="none" strike="noStrike" dirty="0">
                          <a:solidFill>
                            <a:schemeClr val="bg2"/>
                          </a:solidFill>
                          <a:effectLst/>
                          <a:latin typeface="Calibri" panose="020F0502020204030204" pitchFamily="34" charset="0"/>
                        </a:rPr>
                        <a:t>Reducing the federal tax brackets to a zero percent tax for families under 30k, 15% for families earning 30k to 45k, 25% for families earning up to 125k, and 33% above 125k</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11686">
                <a:tc>
                  <a:txBody>
                    <a:bodyPr/>
                    <a:lstStyle/>
                    <a:p>
                      <a:pPr algn="r" fontAlgn="b"/>
                      <a:r>
                        <a:rPr lang="en-US" sz="1400" b="0" i="0" u="none" strike="noStrike">
                          <a:solidFill>
                            <a:schemeClr val="bg2"/>
                          </a:solidFill>
                          <a:effectLst/>
                          <a:latin typeface="Calibri" panose="020F0502020204030204" pitchFamily="34" charset="0"/>
                        </a:rPr>
                        <a:t>Eliminating gift and inheritance taxes</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27871">
                <a:tc>
                  <a:txBody>
                    <a:bodyPr/>
                    <a:lstStyle/>
                    <a:p>
                      <a:pPr algn="r" fontAlgn="b"/>
                      <a:r>
                        <a:rPr lang="en-US" sz="1400" b="0" i="0" u="none" strike="noStrike" dirty="0">
                          <a:solidFill>
                            <a:schemeClr val="bg2"/>
                          </a:solidFill>
                          <a:effectLst/>
                          <a:latin typeface="Calibri" panose="020F0502020204030204" pitchFamily="34" charset="0"/>
                        </a:rPr>
                        <a:t>Limiting itemized deductions including those for charitable and state and local taxes to $200,000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10806">
                <a:tc>
                  <a:txBody>
                    <a:bodyPr/>
                    <a:lstStyle/>
                    <a:p>
                      <a:pPr algn="r" fontAlgn="b"/>
                      <a:r>
                        <a:rPr lang="en-US" sz="1400" b="0" i="0" u="none" strike="noStrike">
                          <a:solidFill>
                            <a:schemeClr val="bg2"/>
                          </a:solidFill>
                          <a:effectLst/>
                          <a:latin typeface="Calibri" panose="020F0502020204030204" pitchFamily="34" charset="0"/>
                        </a:rPr>
                        <a:t>Replacing personal and dependent exceptions with a higher standard deduction</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42796">
                <a:tc>
                  <a:txBody>
                    <a:bodyPr/>
                    <a:lstStyle/>
                    <a:p>
                      <a:pPr algn="r" fontAlgn="b"/>
                      <a:r>
                        <a:rPr lang="en-US" sz="1400" b="0" i="0" u="none" strike="noStrike" dirty="0">
                          <a:solidFill>
                            <a:schemeClr val="bg2"/>
                          </a:solidFill>
                          <a:effectLst/>
                          <a:latin typeface="Calibri" panose="020F0502020204030204" pitchFamily="34" charset="0"/>
                        </a:rPr>
                        <a:t>Eliminating the alternative minimum tax</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nvGrpSpPr>
          <p:cNvPr id="12" name="Group 11"/>
          <p:cNvGrpSpPr/>
          <p:nvPr/>
        </p:nvGrpSpPr>
        <p:grpSpPr>
          <a:xfrm>
            <a:off x="9525000" y="2438400"/>
            <a:ext cx="2354482" cy="3006971"/>
            <a:chOff x="8728020" y="1280160"/>
            <a:chExt cx="2838794" cy="3006971"/>
          </a:xfrm>
        </p:grpSpPr>
        <p:sp>
          <p:nvSpPr>
            <p:cNvPr id="13" name="TextBox 12"/>
            <p:cNvSpPr txBox="1"/>
            <p:nvPr/>
          </p:nvSpPr>
          <p:spPr>
            <a:xfrm>
              <a:off x="8884485" y="1280160"/>
              <a:ext cx="2362200"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a:noFill/>
                  </a:ln>
                  <a:solidFill>
                    <a:srgbClr val="A10028"/>
                  </a:solidFill>
                  <a:effectLst/>
                  <a:uLnTx/>
                  <a:uFillTx/>
                </a:rPr>
                <a:t>71%</a:t>
              </a:r>
            </a:p>
          </p:txBody>
        </p:sp>
        <p:sp>
          <p:nvSpPr>
            <p:cNvPr id="14" name="Rectangle 13"/>
            <p:cNvSpPr/>
            <p:nvPr/>
          </p:nvSpPr>
          <p:spPr>
            <a:xfrm>
              <a:off x="8730820" y="2216475"/>
              <a:ext cx="2667000" cy="193899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A10028"/>
                  </a:solidFill>
                  <a:effectLst/>
                  <a:uLnTx/>
                  <a:uFillTx/>
                </a:rPr>
                <a:t>Favor a single tax reform plan that includes all of these proposals</a:t>
              </a:r>
            </a:p>
          </p:txBody>
        </p:sp>
        <p:sp>
          <p:nvSpPr>
            <p:cNvPr id="15" name="Rectangle 14"/>
            <p:cNvSpPr/>
            <p:nvPr/>
          </p:nvSpPr>
          <p:spPr>
            <a:xfrm>
              <a:off x="8728020" y="1393061"/>
              <a:ext cx="2838794" cy="2894070"/>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A10028"/>
                </a:solidFill>
                <a:effectLst/>
                <a:uLnTx/>
                <a:uFillTx/>
              </a:endParaRPr>
            </a:p>
          </p:txBody>
        </p:sp>
      </p:grpSp>
      <p:sp>
        <p:nvSpPr>
          <p:cNvPr id="16" name="Rectangular Callout 15"/>
          <p:cNvSpPr/>
          <p:nvPr/>
        </p:nvSpPr>
        <p:spPr>
          <a:xfrm>
            <a:off x="9692578" y="5410500"/>
            <a:ext cx="2089392" cy="1115993"/>
          </a:xfrm>
          <a:prstGeom prst="wedgeRectCallout">
            <a:avLst>
              <a:gd name="adj1" fmla="val -21945"/>
              <a:gd name="adj2" fmla="val -49713"/>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400" kern="0" dirty="0">
                <a:solidFill>
                  <a:srgbClr val="707276"/>
                </a:solidFill>
              </a:rPr>
              <a:t>Highest among:</a:t>
            </a:r>
          </a:p>
          <a:p>
            <a:pPr marL="285750" indent="-285750">
              <a:buFont typeface="Arial" panose="020B0604020202020204" pitchFamily="34" charset="0"/>
              <a:buChar char="•"/>
              <a:defRPr/>
            </a:pPr>
            <a:r>
              <a:rPr lang="en-US" sz="1400" kern="0" dirty="0">
                <a:solidFill>
                  <a:srgbClr val="707276"/>
                </a:solidFill>
              </a:rPr>
              <a:t>Trump voters (82%)</a:t>
            </a:r>
          </a:p>
          <a:p>
            <a:pPr marL="285750" indent="-285750">
              <a:buFont typeface="Arial" panose="020B0604020202020204" pitchFamily="34" charset="0"/>
              <a:buChar char="•"/>
              <a:defRPr/>
            </a:pPr>
            <a:r>
              <a:rPr lang="en-US" sz="1400" kern="0" dirty="0">
                <a:solidFill>
                  <a:srgbClr val="707276"/>
                </a:solidFill>
              </a:rPr>
              <a:t>Republicans (78%)</a:t>
            </a:r>
          </a:p>
          <a:p>
            <a:pPr marL="285750" indent="-285750">
              <a:buFont typeface="Arial" panose="020B0604020202020204" pitchFamily="34" charset="0"/>
              <a:buChar char="•"/>
              <a:defRPr/>
            </a:pPr>
            <a:r>
              <a:rPr lang="en-US" sz="1400" kern="0" dirty="0">
                <a:solidFill>
                  <a:srgbClr val="707276"/>
                </a:solidFill>
              </a:rPr>
              <a:t>65+ (76%)</a:t>
            </a:r>
          </a:p>
        </p:txBody>
      </p:sp>
    </p:spTree>
    <p:extLst>
      <p:ext uri="{BB962C8B-B14F-4D97-AF65-F5344CB8AC3E}">
        <p14:creationId xmlns:p14="http://schemas.microsoft.com/office/powerpoint/2010/main" val="3707866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Rectangle 1"/>
          <p:cNvSpPr/>
          <p:nvPr/>
        </p:nvSpPr>
        <p:spPr>
          <a:xfrm>
            <a:off x="3429000" y="0"/>
            <a:ext cx="533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37" name="think-cell Slide" r:id="rId4" imgW="540" imgH="541" progId="TCLayout.ActiveDocument.1">
                  <p:embed/>
                </p:oleObj>
              </mc:Choice>
              <mc:Fallback>
                <p:oleObj name="think-cell Slide" r:id="rId4" imgW="540" imgH="541"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4"/>
          <p:cNvSpPr txBox="1">
            <a:spLocks/>
          </p:cNvSpPr>
          <p:nvPr/>
        </p:nvSpPr>
        <p:spPr>
          <a:xfrm>
            <a:off x="3429000" y="2773436"/>
            <a:ext cx="5334000" cy="1311128"/>
          </a:xfrm>
          <a:prstGeom prst="rect">
            <a:avLst/>
          </a:prstGeom>
          <a:noFill/>
        </p:spPr>
        <p:txBody>
          <a:bodyPr tIns="182880" bIns="182880" anchor="ctr" anchorCtr="0">
            <a:spAutoFit/>
          </a:bodyPr>
          <a:lst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a:lstStyle>
          <a:p>
            <a:pPr algn="ctr"/>
            <a:r>
              <a:rPr lang="en-US" sz="3600" dirty="0">
                <a:solidFill>
                  <a:srgbClr val="7FBA00"/>
                </a:solidFill>
                <a:latin typeface="Segoe UI" panose="020B0502040204020203" pitchFamily="34" charset="0"/>
                <a:cs typeface="Segoe UI" panose="020B0502040204020203" pitchFamily="34" charset="0"/>
              </a:rPr>
              <a:t>THE country and </a:t>
            </a:r>
            <a:br>
              <a:rPr lang="en-US" sz="3600" dirty="0">
                <a:solidFill>
                  <a:srgbClr val="7FBA00"/>
                </a:solidFill>
                <a:latin typeface="Segoe UI" panose="020B0502040204020203" pitchFamily="34" charset="0"/>
                <a:cs typeface="Segoe UI" panose="020B0502040204020203" pitchFamily="34" charset="0"/>
              </a:rPr>
            </a:br>
            <a:r>
              <a:rPr lang="en-US" sz="3600" dirty="0">
                <a:solidFill>
                  <a:srgbClr val="7FBA00"/>
                </a:solidFill>
                <a:latin typeface="Segoe UI" panose="020B0502040204020203" pitchFamily="34" charset="0"/>
                <a:cs typeface="Segoe UI" panose="020B0502040204020203" pitchFamily="34" charset="0"/>
              </a:rPr>
              <a:t>the economy</a:t>
            </a:r>
          </a:p>
        </p:txBody>
      </p:sp>
    </p:spTree>
    <p:extLst>
      <p:ext uri="{BB962C8B-B14F-4D97-AF65-F5344CB8AC3E}">
        <p14:creationId xmlns:p14="http://schemas.microsoft.com/office/powerpoint/2010/main" val="1835916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49"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792480" y="762000"/>
            <a:ext cx="10789920" cy="571500"/>
          </a:xfrm>
        </p:spPr>
        <p:txBody>
          <a:bodyPr/>
          <a:lstStyle/>
          <a:p>
            <a:r>
              <a:rPr lang="en-US" dirty="0"/>
              <a:t>None of the options for ELIMINATING DEDUCTIONS are favored by the majority of voters</a:t>
            </a:r>
          </a:p>
        </p:txBody>
      </p:sp>
      <p:sp>
        <p:nvSpPr>
          <p:cNvPr id="3" name="Text Placeholder 2"/>
          <p:cNvSpPr>
            <a:spLocks noGrp="1"/>
          </p:cNvSpPr>
          <p:nvPr>
            <p:ph type="body" idx="13"/>
          </p:nvPr>
        </p:nvSpPr>
        <p:spPr>
          <a:xfrm>
            <a:off x="792480" y="1318260"/>
            <a:ext cx="10880429" cy="315118"/>
          </a:xfrm>
        </p:spPr>
        <p:txBody>
          <a:bodyPr/>
          <a:lstStyle/>
          <a:p>
            <a:r>
              <a:rPr lang="en-US" dirty="0"/>
              <a:t>Two-thirds are in favor of a $200,000 tax cap on these deductions combined instead of eliminating these deductions.</a:t>
            </a:r>
            <a:endParaRPr lang="en-US" dirty="0">
              <a:solidFill>
                <a:srgbClr val="44546A"/>
              </a:solidFill>
            </a:endParaRPr>
          </a:p>
        </p:txBody>
      </p:sp>
      <p:sp>
        <p:nvSpPr>
          <p:cNvPr id="4" name="Text Placeholder 3"/>
          <p:cNvSpPr>
            <a:spLocks noGrp="1"/>
          </p:cNvSpPr>
          <p:nvPr>
            <p:ph type="body" idx="15"/>
          </p:nvPr>
        </p:nvSpPr>
        <p:spPr>
          <a:xfrm>
            <a:off x="792482" y="6400800"/>
            <a:ext cx="10887287" cy="365760"/>
          </a:xfrm>
        </p:spPr>
        <p:txBody>
          <a:bodyPr/>
          <a:lstStyle/>
          <a:p>
            <a:r>
              <a:rPr lang="en-US" u="sng" dirty="0">
                <a:solidFill>
                  <a:srgbClr val="262626"/>
                </a:solidFill>
                <a:ea typeface="MS Mincho" panose="02020609040205080304" pitchFamily="49" charset="-128"/>
              </a:rPr>
              <a:t>BASE: Registered Voters (n=2027)</a:t>
            </a:r>
            <a:endParaRPr lang="en-US" dirty="0">
              <a:solidFill>
                <a:srgbClr val="262626"/>
              </a:solidFill>
              <a:ea typeface="MS Mincho" panose="02020609040205080304" pitchFamily="49" charset="-128"/>
            </a:endParaRPr>
          </a:p>
          <a:p>
            <a:pPr>
              <a:spcBef>
                <a:spcPts val="0"/>
              </a:spcBef>
            </a:pPr>
            <a:r>
              <a:rPr lang="en-US" dirty="0">
                <a:solidFill>
                  <a:srgbClr val="000000"/>
                </a:solidFill>
                <a:latin typeface="Calibri" panose="020F0502020204030204" pitchFamily="34" charset="0"/>
                <a:ea typeface="Arial" panose="020B0604020202020204" pitchFamily="34" charset="0"/>
                <a:cs typeface="Calibri" panose="020F0502020204030204" pitchFamily="34" charset="0"/>
              </a:rPr>
              <a:t>TX23. As part of lowering rates and simplifying the tax code would you favor or oppose each of the following options?</a:t>
            </a:r>
          </a:p>
          <a:p>
            <a:pPr>
              <a:spcBef>
                <a:spcPts val="0"/>
              </a:spcBef>
            </a:pPr>
            <a:r>
              <a:rPr lang="en-US" dirty="0">
                <a:solidFill>
                  <a:srgbClr val="000000"/>
                </a:solidFill>
                <a:latin typeface="Calibri" panose="020F0502020204030204" pitchFamily="34" charset="0"/>
                <a:ea typeface="Arial" panose="020B0604020202020204" pitchFamily="34" charset="0"/>
                <a:cs typeface="Arial" panose="020B0604020202020204" pitchFamily="34" charset="0"/>
              </a:rPr>
              <a:t>TX24. Instead of eliminating the deductions mentioned previously, would you favor or oppose a $200,000 cap on all these deductions when combined?</a:t>
            </a:r>
            <a:endParaRPr lang="en-US"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p:txBody>
      </p:sp>
      <p:sp>
        <p:nvSpPr>
          <p:cNvPr id="28" name="Rectangle 27"/>
          <p:cNvSpPr/>
          <p:nvPr/>
        </p:nvSpPr>
        <p:spPr>
          <a:xfrm>
            <a:off x="3581400" y="1764268"/>
            <a:ext cx="5767002"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7276"/>
                </a:solidFill>
                <a:effectLst/>
                <a:uLnTx/>
                <a:uFillTx/>
              </a:rPr>
              <a:t>Options for Lowering</a:t>
            </a:r>
            <a:r>
              <a:rPr kumimoji="0" lang="en-US" sz="1800" b="1" i="0" u="none" strike="noStrike" kern="0" cap="none" spc="0" normalizeH="0" noProof="0" dirty="0">
                <a:ln>
                  <a:noFill/>
                </a:ln>
                <a:solidFill>
                  <a:srgbClr val="707276"/>
                </a:solidFill>
                <a:effectLst/>
                <a:uLnTx/>
                <a:uFillTx/>
              </a:rPr>
              <a:t> Tax Rates and Simplifying Tax Code</a:t>
            </a:r>
            <a:endParaRPr kumimoji="0" lang="en-US" sz="1800" b="1" i="0" u="none" strike="noStrike" kern="0" cap="none" spc="0" normalizeH="0" baseline="0" noProof="0" dirty="0">
              <a:ln>
                <a:noFill/>
              </a:ln>
              <a:solidFill>
                <a:srgbClr val="707276"/>
              </a:solidFill>
              <a:effectLst/>
              <a:uLnTx/>
              <a:uFillTx/>
            </a:endParaRPr>
          </a:p>
        </p:txBody>
      </p:sp>
      <p:grpSp>
        <p:nvGrpSpPr>
          <p:cNvPr id="23" name="Group 22"/>
          <p:cNvGrpSpPr/>
          <p:nvPr/>
        </p:nvGrpSpPr>
        <p:grpSpPr>
          <a:xfrm>
            <a:off x="4395402" y="2133600"/>
            <a:ext cx="5358198" cy="4267200"/>
            <a:chOff x="4765385" y="2649199"/>
            <a:chExt cx="6424998" cy="3733800"/>
          </a:xfrm>
        </p:grpSpPr>
        <p:graphicFrame>
          <p:nvGraphicFramePr>
            <p:cNvPr id="29" name="Chart 28"/>
            <p:cNvGraphicFramePr/>
            <p:nvPr>
              <p:extLst/>
            </p:nvPr>
          </p:nvGraphicFramePr>
          <p:xfrm>
            <a:off x="4765385" y="2807732"/>
            <a:ext cx="6424998" cy="3575267"/>
          </p:xfrm>
          <a:graphic>
            <a:graphicData uri="http://schemas.openxmlformats.org/drawingml/2006/chart">
              <c:chart xmlns:c="http://schemas.openxmlformats.org/drawingml/2006/chart" xmlns:r="http://schemas.openxmlformats.org/officeDocument/2006/relationships" r:id="rId6"/>
            </a:graphicData>
          </a:graphic>
        </p:graphicFrame>
        <p:sp>
          <p:nvSpPr>
            <p:cNvPr id="30" name="TextBox 29"/>
            <p:cNvSpPr txBox="1"/>
            <p:nvPr/>
          </p:nvSpPr>
          <p:spPr>
            <a:xfrm>
              <a:off x="8968740" y="2649199"/>
              <a:ext cx="1392904" cy="296235"/>
            </a:xfrm>
            <a:prstGeom prst="rect">
              <a:avLst/>
            </a:prstGeom>
            <a:noFill/>
          </p:spPr>
          <p:txBody>
            <a:bodyPr wrap="square" rtlCol="0">
              <a:spAutoFit/>
            </a:bodyPr>
            <a:lstStyle/>
            <a:p>
              <a:r>
                <a:rPr lang="en-US" sz="1600" b="1" dirty="0"/>
                <a:t>Favor</a:t>
              </a:r>
            </a:p>
          </p:txBody>
        </p:sp>
        <p:sp>
          <p:nvSpPr>
            <p:cNvPr id="31" name="TextBox 30"/>
            <p:cNvSpPr txBox="1"/>
            <p:nvPr/>
          </p:nvSpPr>
          <p:spPr>
            <a:xfrm>
              <a:off x="6365585" y="2649199"/>
              <a:ext cx="1371600" cy="338554"/>
            </a:xfrm>
            <a:prstGeom prst="rect">
              <a:avLst/>
            </a:prstGeom>
            <a:noFill/>
          </p:spPr>
          <p:txBody>
            <a:bodyPr wrap="square" rtlCol="0">
              <a:spAutoFit/>
            </a:bodyPr>
            <a:lstStyle/>
            <a:p>
              <a:r>
                <a:rPr lang="en-US" sz="1600" b="1" dirty="0"/>
                <a:t>Oppose</a:t>
              </a:r>
            </a:p>
          </p:txBody>
        </p:sp>
      </p:grpSp>
      <p:graphicFrame>
        <p:nvGraphicFramePr>
          <p:cNvPr id="6" name="Table 5"/>
          <p:cNvGraphicFramePr>
            <a:graphicFrameLocks noGrp="1"/>
          </p:cNvGraphicFramePr>
          <p:nvPr>
            <p:extLst/>
          </p:nvPr>
        </p:nvGraphicFramePr>
        <p:xfrm>
          <a:off x="533400" y="1905000"/>
          <a:ext cx="4191000" cy="4038600"/>
        </p:xfrm>
        <a:graphic>
          <a:graphicData uri="http://schemas.openxmlformats.org/drawingml/2006/table">
            <a:tbl>
              <a:tblPr>
                <a:tableStyleId>{5C22544A-7EE6-4342-B048-85BDC9FD1C3A}</a:tableStyleId>
              </a:tblPr>
              <a:tblGrid>
                <a:gridCol w="4191000">
                  <a:extLst>
                    <a:ext uri="{9D8B030D-6E8A-4147-A177-3AD203B41FA5}">
                      <a16:colId xmlns:a16="http://schemas.microsoft.com/office/drawing/2014/main" val="20000"/>
                    </a:ext>
                  </a:extLst>
                </a:gridCol>
              </a:tblGrid>
              <a:tr h="1041738">
                <a:tc>
                  <a:txBody>
                    <a:bodyPr/>
                    <a:lstStyle/>
                    <a:p>
                      <a:pPr algn="r" fontAlgn="b"/>
                      <a:r>
                        <a:rPr lang="en-US" sz="1400" b="0" i="0" u="none" strike="noStrike" dirty="0">
                          <a:solidFill>
                            <a:schemeClr val="bg2"/>
                          </a:solidFill>
                          <a:effectLst/>
                          <a:latin typeface="Calibri" panose="020F0502020204030204" pitchFamily="34" charset="0"/>
                        </a:rPr>
                        <a:t>Eliminating the deduction for municipal bonds</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87062">
                <a:tc>
                  <a:txBody>
                    <a:bodyPr/>
                    <a:lstStyle/>
                    <a:p>
                      <a:pPr algn="r" fontAlgn="b"/>
                      <a:r>
                        <a:rPr lang="en-US" sz="1400" b="0" i="0" u="none" strike="noStrike" dirty="0">
                          <a:solidFill>
                            <a:schemeClr val="bg2"/>
                          </a:solidFill>
                          <a:effectLst/>
                          <a:latin typeface="Calibri" panose="020F0502020204030204" pitchFamily="34" charset="0"/>
                        </a:rPr>
                        <a:t>Eliminating the deduction for state and local taxes paid</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62000">
                <a:tc>
                  <a:txBody>
                    <a:bodyPr/>
                    <a:lstStyle/>
                    <a:p>
                      <a:pPr algn="r" fontAlgn="b"/>
                      <a:r>
                        <a:rPr lang="en-US" sz="1400" b="0" i="0" u="none" strike="noStrike" dirty="0">
                          <a:solidFill>
                            <a:schemeClr val="bg2"/>
                          </a:solidFill>
                          <a:effectLst/>
                          <a:latin typeface="Calibri" panose="020F0502020204030204" pitchFamily="34" charset="0"/>
                        </a:rPr>
                        <a:t>Eliminating the charitable deduction</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62000">
                <a:tc>
                  <a:txBody>
                    <a:bodyPr/>
                    <a:lstStyle/>
                    <a:p>
                      <a:pPr algn="r" fontAlgn="b"/>
                      <a:r>
                        <a:rPr lang="en-US" sz="1400" b="0" i="0" u="none" strike="noStrike" dirty="0">
                          <a:solidFill>
                            <a:schemeClr val="bg2"/>
                          </a:solidFill>
                          <a:effectLst/>
                          <a:latin typeface="Calibri" panose="020F0502020204030204" pitchFamily="34" charset="0"/>
                        </a:rPr>
                        <a:t>Eliminating the deduction for employer based healthcare</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85800">
                <a:tc>
                  <a:txBody>
                    <a:bodyPr/>
                    <a:lstStyle/>
                    <a:p>
                      <a:pPr algn="r" fontAlgn="b"/>
                      <a:r>
                        <a:rPr lang="en-US" sz="1400" b="0" i="0" u="none" strike="noStrike" dirty="0">
                          <a:solidFill>
                            <a:schemeClr val="bg2"/>
                          </a:solidFill>
                          <a:effectLst/>
                          <a:latin typeface="Calibri" panose="020F0502020204030204" pitchFamily="34" charset="0"/>
                        </a:rPr>
                        <a:t>Eliminating the mortgage deduction</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nvGrpSpPr>
          <p:cNvPr id="12" name="Group 11"/>
          <p:cNvGrpSpPr/>
          <p:nvPr/>
        </p:nvGrpSpPr>
        <p:grpSpPr>
          <a:xfrm>
            <a:off x="9525000" y="2286000"/>
            <a:ext cx="2514600" cy="4339650"/>
            <a:chOff x="8728020" y="1356360"/>
            <a:chExt cx="2838794" cy="4339650"/>
          </a:xfrm>
        </p:grpSpPr>
        <p:sp>
          <p:nvSpPr>
            <p:cNvPr id="14" name="Rectangle 13"/>
            <p:cNvSpPr/>
            <p:nvPr/>
          </p:nvSpPr>
          <p:spPr>
            <a:xfrm>
              <a:off x="8728020" y="1356360"/>
              <a:ext cx="2667000" cy="433965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A10028"/>
                  </a:solidFill>
                  <a:effectLst/>
                  <a:uLnTx/>
                  <a:uFillTx/>
                </a:rPr>
                <a:t>Instead of eliminating these deductions, </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2400" b="1" kern="0" dirty="0">
                <a:solidFill>
                  <a:srgbClr val="A10028"/>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A10028"/>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3600" b="1" kern="0" dirty="0">
                  <a:solidFill>
                    <a:srgbClr val="A10028"/>
                  </a:solidFill>
                </a:rPr>
                <a:t>f</a:t>
              </a:r>
              <a:r>
                <a:rPr kumimoji="0" lang="en-US" sz="3600" b="1" i="0" u="none" strike="noStrike" kern="0" cap="none" spc="0" normalizeH="0" baseline="0" noProof="0" dirty="0" err="1">
                  <a:ln>
                    <a:noFill/>
                  </a:ln>
                  <a:solidFill>
                    <a:srgbClr val="A10028"/>
                  </a:solidFill>
                  <a:effectLst/>
                  <a:uLnTx/>
                  <a:uFillTx/>
                </a:rPr>
                <a:t>avor</a:t>
              </a:r>
              <a:r>
                <a:rPr kumimoji="0" lang="en-US" sz="3600" b="1" i="0" u="none" strike="noStrike" kern="0" cap="none" spc="0" normalizeH="0" baseline="0" noProof="0" dirty="0">
                  <a:ln>
                    <a:noFill/>
                  </a:ln>
                  <a:solidFill>
                    <a:srgbClr val="A10028"/>
                  </a:solidFill>
                  <a:effectLst/>
                  <a:uLnTx/>
                  <a:uFillTx/>
                </a:rPr>
                <a:t> </a:t>
              </a:r>
              <a:br>
                <a:rPr kumimoji="0" lang="en-US" sz="3600" b="1" i="0" u="none" strike="noStrike" kern="0" cap="none" spc="0" normalizeH="0" baseline="0" noProof="0" dirty="0">
                  <a:ln>
                    <a:noFill/>
                  </a:ln>
                  <a:solidFill>
                    <a:srgbClr val="A10028"/>
                  </a:solidFill>
                  <a:effectLst/>
                  <a:uLnTx/>
                  <a:uFillTx/>
                </a:rPr>
              </a:br>
              <a:r>
                <a:rPr kumimoji="0" lang="en-US" sz="2400" b="1" i="0" u="none" strike="noStrike" kern="0" cap="none" spc="0" normalizeH="0" baseline="0" noProof="0" dirty="0">
                  <a:ln>
                    <a:noFill/>
                  </a:ln>
                  <a:solidFill>
                    <a:srgbClr val="A10028"/>
                  </a:solidFill>
                  <a:effectLst/>
                  <a:uLnTx/>
                  <a:uFillTx/>
                </a:rPr>
                <a:t>a $200,000 cap on these deductions combined</a:t>
              </a:r>
            </a:p>
          </p:txBody>
        </p:sp>
        <p:sp>
          <p:nvSpPr>
            <p:cNvPr id="13" name="TextBox 12"/>
            <p:cNvSpPr txBox="1"/>
            <p:nvPr/>
          </p:nvSpPr>
          <p:spPr>
            <a:xfrm>
              <a:off x="8911768" y="2651760"/>
              <a:ext cx="2362200"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a:noFill/>
                  </a:ln>
                  <a:solidFill>
                    <a:srgbClr val="A10028"/>
                  </a:solidFill>
                  <a:effectLst/>
                  <a:uLnTx/>
                  <a:uFillTx/>
                </a:rPr>
                <a:t>68%</a:t>
              </a:r>
            </a:p>
          </p:txBody>
        </p:sp>
        <p:sp>
          <p:nvSpPr>
            <p:cNvPr id="15" name="Rectangle 14"/>
            <p:cNvSpPr/>
            <p:nvPr/>
          </p:nvSpPr>
          <p:spPr>
            <a:xfrm>
              <a:off x="8728020" y="1393061"/>
              <a:ext cx="2838794" cy="2894070"/>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A10028"/>
                </a:solidFill>
                <a:effectLst/>
                <a:uLnTx/>
                <a:uFillTx/>
              </a:endParaRPr>
            </a:p>
          </p:txBody>
        </p:sp>
      </p:grpSp>
    </p:spTree>
    <p:extLst>
      <p:ext uri="{BB962C8B-B14F-4D97-AF65-F5344CB8AC3E}">
        <p14:creationId xmlns:p14="http://schemas.microsoft.com/office/powerpoint/2010/main" val="3952339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76200" y="2370159"/>
          <a:ext cx="4953000" cy="3798627"/>
        </p:xfrm>
        <a:graphic>
          <a:graphicData uri="http://schemas.openxmlformats.org/drawingml/2006/table">
            <a:tbl>
              <a:tblPr>
                <a:tableStyleId>{5C22544A-7EE6-4342-B048-85BDC9FD1C3A}</a:tableStyleId>
              </a:tblPr>
              <a:tblGrid>
                <a:gridCol w="4953000">
                  <a:extLst>
                    <a:ext uri="{9D8B030D-6E8A-4147-A177-3AD203B41FA5}">
                      <a16:colId xmlns:a16="http://schemas.microsoft.com/office/drawing/2014/main" val="20000"/>
                    </a:ext>
                  </a:extLst>
                </a:gridCol>
              </a:tblGrid>
              <a:tr h="837604">
                <a:tc>
                  <a:txBody>
                    <a:bodyPr/>
                    <a:lstStyle/>
                    <a:p>
                      <a:pPr algn="r" fontAlgn="b"/>
                      <a:r>
                        <a:rPr lang="en-US" sz="1400" b="0" i="0" u="none" strike="noStrike" dirty="0">
                          <a:solidFill>
                            <a:schemeClr val="bg2"/>
                          </a:solidFill>
                          <a:effectLst/>
                          <a:latin typeface="Calibri" panose="020F0502020204030204" pitchFamily="34" charset="0"/>
                        </a:rPr>
                        <a:t>A tax surcharge of 10 percent on all incomes above $5 million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32833">
                <a:tc>
                  <a:txBody>
                    <a:bodyPr/>
                    <a:lstStyle/>
                    <a:p>
                      <a:pPr algn="r" fontAlgn="b"/>
                      <a:r>
                        <a:rPr lang="en-US" sz="1400" b="0" i="0" u="none" strike="noStrike">
                          <a:solidFill>
                            <a:schemeClr val="bg2"/>
                          </a:solidFill>
                          <a:effectLst/>
                          <a:latin typeface="Calibri" panose="020F0502020204030204" pitchFamily="34" charset="0"/>
                        </a:rPr>
                        <a:t>A tax on robots that replace human jobs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12681">
                <a:tc>
                  <a:txBody>
                    <a:bodyPr/>
                    <a:lstStyle/>
                    <a:p>
                      <a:pPr algn="r" fontAlgn="b"/>
                      <a:r>
                        <a:rPr lang="en-US" sz="1400" b="0" i="0" u="none" strike="noStrike" dirty="0">
                          <a:solidFill>
                            <a:schemeClr val="bg2"/>
                          </a:solidFill>
                          <a:effectLst/>
                          <a:latin typeface="Calibri" panose="020F0502020204030204" pitchFamily="34" charset="0"/>
                        </a:rPr>
                        <a:t>Putting a tax on the use of all carbon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12681">
                <a:tc>
                  <a:txBody>
                    <a:bodyPr/>
                    <a:lstStyle/>
                    <a:p>
                      <a:pPr algn="r" fontAlgn="b"/>
                      <a:r>
                        <a:rPr lang="en-US" sz="1400" b="0" i="0" u="none" strike="noStrike">
                          <a:solidFill>
                            <a:schemeClr val="bg2"/>
                          </a:solidFill>
                          <a:effectLst/>
                          <a:latin typeface="Calibri" panose="020F0502020204030204" pitchFamily="34" charset="0"/>
                        </a:rPr>
                        <a:t>A national sales tax</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51414">
                <a:tc>
                  <a:txBody>
                    <a:bodyPr/>
                    <a:lstStyle/>
                    <a:p>
                      <a:pPr algn="r" fontAlgn="b"/>
                      <a:r>
                        <a:rPr lang="en-US" sz="1400" b="0" i="0" u="none" strike="noStrike">
                          <a:solidFill>
                            <a:schemeClr val="bg2"/>
                          </a:solidFill>
                          <a:effectLst/>
                          <a:latin typeface="Calibri" panose="020F0502020204030204" pitchFamily="34" charset="0"/>
                        </a:rPr>
                        <a:t>Raising the gasoline tax</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51414">
                <a:tc>
                  <a:txBody>
                    <a:bodyPr/>
                    <a:lstStyle/>
                    <a:p>
                      <a:pPr algn="r" fontAlgn="b"/>
                      <a:r>
                        <a:rPr lang="en-US" sz="1400" b="0" i="0" u="none" strike="noStrike" dirty="0">
                          <a:solidFill>
                            <a:schemeClr val="bg2"/>
                          </a:solidFill>
                          <a:effectLst/>
                          <a:latin typeface="Calibri" panose="020F0502020204030204" pitchFamily="34" charset="0"/>
                        </a:rPr>
                        <a:t>A federal tax on broadband usage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pSp>
        <p:nvGrpSpPr>
          <p:cNvPr id="23" name="Group 22"/>
          <p:cNvGrpSpPr/>
          <p:nvPr/>
        </p:nvGrpSpPr>
        <p:grpSpPr>
          <a:xfrm>
            <a:off x="4395402" y="2209800"/>
            <a:ext cx="5358198" cy="4191000"/>
            <a:chOff x="4765385" y="2715874"/>
            <a:chExt cx="6424998" cy="3667125"/>
          </a:xfrm>
        </p:grpSpPr>
        <p:graphicFrame>
          <p:nvGraphicFramePr>
            <p:cNvPr id="29" name="Chart 28"/>
            <p:cNvGraphicFramePr/>
            <p:nvPr>
              <p:extLst/>
            </p:nvPr>
          </p:nvGraphicFramePr>
          <p:xfrm>
            <a:off x="4765385" y="2807732"/>
            <a:ext cx="6424998" cy="3575267"/>
          </p:xfrm>
          <a:graphic>
            <a:graphicData uri="http://schemas.openxmlformats.org/drawingml/2006/chart">
              <c:chart xmlns:c="http://schemas.openxmlformats.org/drawingml/2006/chart" xmlns:r="http://schemas.openxmlformats.org/officeDocument/2006/relationships" r:id="rId4"/>
            </a:graphicData>
          </a:graphic>
        </p:graphicFrame>
        <p:sp>
          <p:nvSpPr>
            <p:cNvPr id="30" name="TextBox 29"/>
            <p:cNvSpPr txBox="1"/>
            <p:nvPr/>
          </p:nvSpPr>
          <p:spPr>
            <a:xfrm>
              <a:off x="8723361" y="2715874"/>
              <a:ext cx="1392904" cy="296235"/>
            </a:xfrm>
            <a:prstGeom prst="rect">
              <a:avLst/>
            </a:prstGeom>
            <a:noFill/>
          </p:spPr>
          <p:txBody>
            <a:bodyPr wrap="square" rtlCol="0">
              <a:spAutoFit/>
            </a:bodyPr>
            <a:lstStyle/>
            <a:p>
              <a:r>
                <a:rPr lang="en-US" sz="1600" b="1" dirty="0"/>
                <a:t>Favor</a:t>
              </a:r>
            </a:p>
          </p:txBody>
        </p:sp>
        <p:sp>
          <p:nvSpPr>
            <p:cNvPr id="31" name="TextBox 30"/>
            <p:cNvSpPr txBox="1"/>
            <p:nvPr/>
          </p:nvSpPr>
          <p:spPr>
            <a:xfrm>
              <a:off x="6987309" y="2715874"/>
              <a:ext cx="1371600" cy="338554"/>
            </a:xfrm>
            <a:prstGeom prst="rect">
              <a:avLst/>
            </a:prstGeom>
            <a:noFill/>
          </p:spPr>
          <p:txBody>
            <a:bodyPr wrap="square" rtlCol="0">
              <a:spAutoFit/>
            </a:bodyPr>
            <a:lstStyle/>
            <a:p>
              <a:r>
                <a:rPr lang="en-US" sz="1600" b="1" dirty="0"/>
                <a:t>Oppose</a:t>
              </a:r>
            </a:p>
          </p:txBody>
        </p:sp>
      </p:grpSp>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874" name="think-cell Slide" r:id="rId5" imgW="540" imgH="541" progId="TCLayout.ActiveDocument.1">
                  <p:embed/>
                </p:oleObj>
              </mc:Choice>
              <mc:Fallback>
                <p:oleObj name="think-cell Slide" r:id="rId5" imgW="540" imgH="541" progId="TCLayout.ActiveDocument.1">
                  <p:embed/>
                  <p:pic>
                    <p:nvPicPr>
                      <p:cNvPr id="5" name="Object 4"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85800" y="762000"/>
            <a:ext cx="11628120" cy="571500"/>
          </a:xfrm>
        </p:spPr>
        <p:txBody>
          <a:bodyPr/>
          <a:lstStyle/>
          <a:p>
            <a:r>
              <a:rPr lang="en-US" dirty="0"/>
              <a:t>A surcharge on incomes over $5M is favored by 8 in 10 voters</a:t>
            </a:r>
          </a:p>
        </p:txBody>
      </p:sp>
      <p:sp>
        <p:nvSpPr>
          <p:cNvPr id="3" name="Text Placeholder 2"/>
          <p:cNvSpPr>
            <a:spLocks noGrp="1"/>
          </p:cNvSpPr>
          <p:nvPr>
            <p:ph type="body" idx="13"/>
          </p:nvPr>
        </p:nvSpPr>
        <p:spPr>
          <a:xfrm>
            <a:off x="685800" y="1295400"/>
            <a:ext cx="10515600" cy="435406"/>
          </a:xfrm>
        </p:spPr>
        <p:txBody>
          <a:bodyPr/>
          <a:lstStyle/>
          <a:p>
            <a:r>
              <a:rPr lang="en-US" dirty="0"/>
              <a:t>Robot Tax Popular; Internet Tax Opposed.</a:t>
            </a:r>
          </a:p>
        </p:txBody>
      </p:sp>
      <p:sp>
        <p:nvSpPr>
          <p:cNvPr id="4" name="Text Placeholder 3"/>
          <p:cNvSpPr>
            <a:spLocks noGrp="1"/>
          </p:cNvSpPr>
          <p:nvPr>
            <p:ph type="body" idx="15"/>
          </p:nvPr>
        </p:nvSpPr>
        <p:spPr>
          <a:xfrm>
            <a:off x="792482" y="6400800"/>
            <a:ext cx="10887287" cy="365760"/>
          </a:xfrm>
        </p:spPr>
        <p:txBody>
          <a:bodyPr/>
          <a:lstStyle/>
          <a:p>
            <a:r>
              <a:rPr lang="en-US" u="sng" dirty="0">
                <a:solidFill>
                  <a:srgbClr val="262626"/>
                </a:solidFill>
                <a:ea typeface="MS Mincho" panose="02020609040205080304" pitchFamily="49" charset="-128"/>
              </a:rPr>
              <a:t>BASE: Registered Voters (n=2027)</a:t>
            </a:r>
            <a:endParaRPr lang="en-US" dirty="0">
              <a:solidFill>
                <a:srgbClr val="262626"/>
              </a:solidFill>
              <a:ea typeface="MS Mincho" panose="02020609040205080304" pitchFamily="49" charset="-128"/>
            </a:endParaRPr>
          </a:p>
          <a:p>
            <a:pPr>
              <a:spcBef>
                <a:spcPts val="0"/>
              </a:spcBef>
            </a:pPr>
            <a:r>
              <a:rPr lang="en-US" dirty="0">
                <a:solidFill>
                  <a:srgbClr val="000000"/>
                </a:solidFill>
                <a:latin typeface="Calibri" panose="020F0502020204030204" pitchFamily="34" charset="0"/>
                <a:ea typeface="Arial" panose="020B0604020202020204" pitchFamily="34" charset="0"/>
                <a:cs typeface="Calibri" panose="020F0502020204030204" pitchFamily="34" charset="0"/>
              </a:rPr>
              <a:t>TX24A. Here are some other possible ways to raise new sources of revenue for the government. Please indicate whether you favor or oppose each of the following ideas to raise money.</a:t>
            </a:r>
          </a:p>
        </p:txBody>
      </p:sp>
      <p:sp>
        <p:nvSpPr>
          <p:cNvPr id="28" name="Rectangle 27"/>
          <p:cNvSpPr/>
          <p:nvPr/>
        </p:nvSpPr>
        <p:spPr>
          <a:xfrm>
            <a:off x="5081202" y="1752600"/>
            <a:ext cx="4267200"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7276"/>
                </a:solidFill>
                <a:effectLst/>
                <a:uLnTx/>
                <a:uFillTx/>
              </a:rPr>
              <a:t>Options for Raising Revenue</a:t>
            </a:r>
          </a:p>
        </p:txBody>
      </p:sp>
      <p:sp>
        <p:nvSpPr>
          <p:cNvPr id="18" name="TextBox 1"/>
          <p:cNvSpPr txBox="1"/>
          <p:nvPr/>
        </p:nvSpPr>
        <p:spPr>
          <a:xfrm>
            <a:off x="5943600" y="4495800"/>
            <a:ext cx="699031" cy="4354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solidFill>
                  <a:schemeClr val="bg1"/>
                </a:solidFill>
              </a:rPr>
              <a:t>64%</a:t>
            </a:r>
          </a:p>
        </p:txBody>
      </p:sp>
      <p:sp>
        <p:nvSpPr>
          <p:cNvPr id="19" name="TextBox 1"/>
          <p:cNvSpPr txBox="1"/>
          <p:nvPr/>
        </p:nvSpPr>
        <p:spPr>
          <a:xfrm>
            <a:off x="5715000" y="5105400"/>
            <a:ext cx="699031" cy="4354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solidFill>
                  <a:schemeClr val="bg1"/>
                </a:solidFill>
              </a:rPr>
              <a:t>77%</a:t>
            </a:r>
          </a:p>
        </p:txBody>
      </p:sp>
    </p:spTree>
    <p:extLst>
      <p:ext uri="{BB962C8B-B14F-4D97-AF65-F5344CB8AC3E}">
        <p14:creationId xmlns:p14="http://schemas.microsoft.com/office/powerpoint/2010/main" val="106272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899"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Slight majority of Voters feel border tax COULD</a:t>
            </a:r>
            <a:br>
              <a:rPr lang="en-US" dirty="0"/>
            </a:br>
            <a:r>
              <a:rPr lang="en-US" dirty="0"/>
              <a:t>expand jobs and the economy</a:t>
            </a:r>
          </a:p>
        </p:txBody>
      </p:sp>
      <p:sp>
        <p:nvSpPr>
          <p:cNvPr id="4" name="Text Placeholder 3"/>
          <p:cNvSpPr>
            <a:spLocks noGrp="1"/>
          </p:cNvSpPr>
          <p:nvPr>
            <p:ph type="body" idx="13"/>
          </p:nvPr>
        </p:nvSpPr>
        <p:spPr/>
        <p:txBody>
          <a:bodyPr/>
          <a:lstStyle/>
          <a:p>
            <a:r>
              <a:rPr lang="en-US" dirty="0">
                <a:ea typeface="MS Mincho" panose="02020609040205080304" pitchFamily="49" charset="-128"/>
              </a:rPr>
              <a:t>A majority of voters are in favor of a border tax.</a:t>
            </a:r>
          </a:p>
        </p:txBody>
      </p:sp>
      <p:sp>
        <p:nvSpPr>
          <p:cNvPr id="7" name="Text Placeholder 6"/>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(n=2027)</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TX21 A plan that encompasses all of the previous proposals would likely involve a revenue loss for the government. To counteract this, one idea is to raise revenue with a border tax </a:t>
            </a:r>
            <a:br>
              <a:rPr lang="en-US" dirty="0">
                <a:solidFill>
                  <a:srgbClr val="262626"/>
                </a:solidFill>
                <a:ea typeface="MS Mincho" panose="02020609040205080304" pitchFamily="49" charset="-128"/>
              </a:rPr>
            </a:br>
            <a:r>
              <a:rPr lang="en-US" dirty="0">
                <a:solidFill>
                  <a:srgbClr val="262626"/>
                </a:solidFill>
                <a:ea typeface="MS Mincho" panose="02020609040205080304" pitchFamily="49" charset="-128"/>
              </a:rPr>
              <a:t>of 20 percent for all goods made outside the U.S. Would you favor or oppose such a tax?</a:t>
            </a:r>
          </a:p>
          <a:p>
            <a:r>
              <a:rPr lang="en-US" dirty="0">
                <a:solidFill>
                  <a:srgbClr val="262626"/>
                </a:solidFill>
                <a:ea typeface="MS Mincho" panose="02020609040205080304" pitchFamily="49" charset="-128"/>
              </a:rPr>
              <a:t>TX22. Do you think a border tax would expand jobs and the economy at home or just raise prices for imported goods without stimulating jobs and the economy?</a:t>
            </a:r>
          </a:p>
        </p:txBody>
      </p:sp>
      <p:grpSp>
        <p:nvGrpSpPr>
          <p:cNvPr id="6" name="Group 5"/>
          <p:cNvGrpSpPr/>
          <p:nvPr/>
        </p:nvGrpSpPr>
        <p:grpSpPr>
          <a:xfrm>
            <a:off x="914400" y="2079602"/>
            <a:ext cx="5181600" cy="4397398"/>
            <a:chOff x="3456445" y="1786257"/>
            <a:chExt cx="5181600" cy="4397398"/>
          </a:xfrm>
        </p:grpSpPr>
        <p:grpSp>
          <p:nvGrpSpPr>
            <p:cNvPr id="3" name="Group 2"/>
            <p:cNvGrpSpPr/>
            <p:nvPr/>
          </p:nvGrpSpPr>
          <p:grpSpPr>
            <a:xfrm>
              <a:off x="3606620" y="2487673"/>
              <a:ext cx="4986702" cy="3695982"/>
              <a:chOff x="3606620" y="2487673"/>
              <a:chExt cx="4986702" cy="3695982"/>
            </a:xfrm>
          </p:grpSpPr>
          <p:sp>
            <p:nvSpPr>
              <p:cNvPr id="19" name="Oval 18"/>
              <p:cNvSpPr/>
              <p:nvPr/>
            </p:nvSpPr>
            <p:spPr>
              <a:xfrm>
                <a:off x="3606620" y="2487673"/>
                <a:ext cx="1847992" cy="1847992"/>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707276"/>
                    </a:solidFill>
                    <a:effectLst/>
                    <a:uLnTx/>
                    <a:uFillTx/>
                  </a:rPr>
                  <a:t>38% </a:t>
                </a:r>
                <a:br>
                  <a:rPr kumimoji="0" lang="en-US" sz="3200" b="1" i="0" u="none" strike="noStrike" kern="0" cap="none" spc="0" normalizeH="0" baseline="0" noProof="0" dirty="0">
                    <a:ln>
                      <a:noFill/>
                    </a:ln>
                    <a:solidFill>
                      <a:srgbClr val="707276"/>
                    </a:solidFill>
                    <a:effectLst/>
                    <a:uLnTx/>
                    <a:uFillTx/>
                  </a:rPr>
                </a:br>
                <a:r>
                  <a:rPr kumimoji="0" lang="en-US" sz="2800" b="1" i="0" u="none" strike="noStrike" kern="0" cap="none" spc="0" normalizeH="0" baseline="0" noProof="0" dirty="0">
                    <a:ln>
                      <a:noFill/>
                    </a:ln>
                    <a:solidFill>
                      <a:srgbClr val="707276"/>
                    </a:solidFill>
                    <a:effectLst/>
                    <a:uLnTx/>
                    <a:uFillTx/>
                  </a:rPr>
                  <a:t>oppose</a:t>
                </a:r>
                <a:endParaRPr kumimoji="0" lang="en-US" sz="1200" b="0" i="0" u="none" strike="noStrike" kern="0" cap="none" spc="0" normalizeH="0" baseline="0" noProof="0" dirty="0">
                  <a:ln>
                    <a:noFill/>
                  </a:ln>
                  <a:solidFill>
                    <a:srgbClr val="707276"/>
                  </a:solidFill>
                  <a:effectLst/>
                  <a:uLnTx/>
                  <a:uFillTx/>
                </a:endParaRPr>
              </a:p>
            </p:txBody>
          </p:sp>
          <p:grpSp>
            <p:nvGrpSpPr>
              <p:cNvPr id="20" name="Group 19"/>
              <p:cNvGrpSpPr/>
              <p:nvPr/>
            </p:nvGrpSpPr>
            <p:grpSpPr>
              <a:xfrm>
                <a:off x="4233681" y="2487675"/>
                <a:ext cx="4359641" cy="3695980"/>
                <a:chOff x="5471819" y="2592160"/>
                <a:chExt cx="4016961" cy="3263212"/>
              </a:xfrm>
            </p:grpSpPr>
            <p:graphicFrame>
              <p:nvGraphicFramePr>
                <p:cNvPr id="21" name="Chart 20"/>
                <p:cNvGraphicFramePr/>
                <p:nvPr>
                  <p:extLst>
                    <p:ext uri="{D42A27DB-BD31-4B8C-83A1-F6EECF244321}">
                      <p14:modId xmlns:p14="http://schemas.microsoft.com/office/powerpoint/2010/main" val="2081595874"/>
                    </p:ext>
                  </p:extLst>
                </p:nvPr>
              </p:nvGraphicFramePr>
              <p:xfrm>
                <a:off x="5471819" y="2894297"/>
                <a:ext cx="4016961" cy="2658937"/>
              </p:xfrm>
              <a:graphic>
                <a:graphicData uri="http://schemas.openxmlformats.org/drawingml/2006/chart">
                  <c:chart xmlns:c="http://schemas.openxmlformats.org/drawingml/2006/chart" xmlns:r="http://schemas.openxmlformats.org/officeDocument/2006/relationships" r:id="rId6"/>
                </a:graphicData>
              </a:graphic>
            </p:graphicFrame>
            <p:sp>
              <p:nvSpPr>
                <p:cNvPr id="22" name="Oval 21"/>
                <p:cNvSpPr/>
                <p:nvPr/>
              </p:nvSpPr>
              <p:spPr>
                <a:xfrm>
                  <a:off x="5848694" y="2592160"/>
                  <a:ext cx="3263212"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chemeClr val="accent4">
                          <a:lumMod val="75000"/>
                        </a:schemeClr>
                      </a:solidFill>
                      <a:effectLst/>
                      <a:uLnTx/>
                      <a:uFillTx/>
                    </a:rPr>
                    <a:t>62% </a:t>
                  </a:r>
                  <a:br>
                    <a:rPr kumimoji="0" lang="en-US" sz="4000" b="1" i="0" u="none" strike="noStrike" kern="0" cap="none" spc="0" normalizeH="0" baseline="0" noProof="0" dirty="0">
                      <a:ln>
                        <a:noFill/>
                      </a:ln>
                      <a:solidFill>
                        <a:schemeClr val="accent4">
                          <a:lumMod val="75000"/>
                        </a:schemeClr>
                      </a:solidFill>
                      <a:effectLst/>
                      <a:uLnTx/>
                      <a:uFillTx/>
                    </a:rPr>
                  </a:br>
                  <a:r>
                    <a:rPr kumimoji="0" lang="en-US" sz="2800" b="1" i="0" u="none" strike="noStrike" kern="0" cap="none" spc="0" normalizeH="0" baseline="0" noProof="0" dirty="0">
                      <a:ln>
                        <a:noFill/>
                      </a:ln>
                      <a:solidFill>
                        <a:schemeClr val="accent4">
                          <a:lumMod val="75000"/>
                        </a:schemeClr>
                      </a:solidFill>
                      <a:effectLst/>
                      <a:uLnTx/>
                      <a:uFillTx/>
                    </a:rPr>
                    <a:t>favor</a:t>
                  </a:r>
                  <a:endParaRPr kumimoji="0" lang="en-US" sz="1600" i="0" u="none" strike="noStrike" kern="0" cap="none" spc="0" normalizeH="0" baseline="0" noProof="0" dirty="0">
                    <a:ln>
                      <a:noFill/>
                    </a:ln>
                    <a:solidFill>
                      <a:schemeClr val="accent4">
                        <a:lumMod val="75000"/>
                      </a:schemeClr>
                    </a:solidFill>
                    <a:effectLst/>
                    <a:uLnTx/>
                    <a:uFillTx/>
                  </a:endParaRPr>
                </a:p>
              </p:txBody>
            </p:sp>
          </p:grpSp>
        </p:grpSp>
        <p:sp>
          <p:nvSpPr>
            <p:cNvPr id="10" name="Rectangle 9"/>
            <p:cNvSpPr/>
            <p:nvPr/>
          </p:nvSpPr>
          <p:spPr>
            <a:xfrm>
              <a:off x="3456445" y="1786257"/>
              <a:ext cx="5181600" cy="92333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rgbClr val="707276"/>
                  </a:solidFill>
                </a:rPr>
                <a:t>Attitude towards a plan that raises revenue with a border tax of 20% for all goods made outside the U.S…</a:t>
              </a:r>
              <a:endParaRPr kumimoji="0" lang="en-US" sz="1800" b="1" i="0" u="none" strike="noStrike" kern="0" cap="none" spc="0" normalizeH="0" baseline="0" noProof="0" dirty="0">
                <a:ln>
                  <a:noFill/>
                </a:ln>
                <a:solidFill>
                  <a:srgbClr val="707276"/>
                </a:solidFill>
                <a:effectLst/>
                <a:uLnTx/>
                <a:uFillTx/>
              </a:endParaRPr>
            </a:p>
          </p:txBody>
        </p:sp>
      </p:grpSp>
      <p:grpSp>
        <p:nvGrpSpPr>
          <p:cNvPr id="13" name="Group 12"/>
          <p:cNvGrpSpPr/>
          <p:nvPr/>
        </p:nvGrpSpPr>
        <p:grpSpPr>
          <a:xfrm>
            <a:off x="6626303" y="1735797"/>
            <a:ext cx="5718097" cy="4537573"/>
            <a:chOff x="3148500" y="1646082"/>
            <a:chExt cx="5718097" cy="4537573"/>
          </a:xfrm>
        </p:grpSpPr>
        <p:grpSp>
          <p:nvGrpSpPr>
            <p:cNvPr id="14" name="Group 13"/>
            <p:cNvGrpSpPr/>
            <p:nvPr/>
          </p:nvGrpSpPr>
          <p:grpSpPr>
            <a:xfrm>
              <a:off x="3148500" y="2029553"/>
              <a:ext cx="5718097" cy="4154102"/>
              <a:chOff x="3148500" y="2029553"/>
              <a:chExt cx="5718097" cy="4154102"/>
            </a:xfrm>
          </p:grpSpPr>
          <p:sp>
            <p:nvSpPr>
              <p:cNvPr id="16" name="Oval 15"/>
              <p:cNvSpPr/>
              <p:nvPr/>
            </p:nvSpPr>
            <p:spPr>
              <a:xfrm>
                <a:off x="3148500" y="2029553"/>
                <a:ext cx="2306112" cy="2306112"/>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707276"/>
                    </a:solidFill>
                    <a:effectLst/>
                    <a:uLnTx/>
                    <a:uFillTx/>
                  </a:rPr>
                  <a:t>47% </a:t>
                </a:r>
                <a:br>
                  <a:rPr kumimoji="0" lang="en-US" sz="3200" b="1" i="0" u="none" strike="noStrike" kern="0" cap="none" spc="0" normalizeH="0" baseline="0" noProof="0" dirty="0">
                    <a:ln>
                      <a:noFill/>
                    </a:ln>
                    <a:solidFill>
                      <a:srgbClr val="707276"/>
                    </a:solidFill>
                    <a:effectLst/>
                    <a:uLnTx/>
                    <a:uFillTx/>
                  </a:rPr>
                </a:br>
                <a:r>
                  <a:rPr kumimoji="0" lang="en-US" sz="1600" b="1" i="0" u="none" strike="noStrike" kern="0" cap="none" spc="0" normalizeH="0" baseline="0" noProof="0" dirty="0">
                    <a:ln>
                      <a:noFill/>
                    </a:ln>
                    <a:solidFill>
                      <a:srgbClr val="707276"/>
                    </a:solidFill>
                    <a:effectLst/>
                    <a:uLnTx/>
                    <a:uFillTx/>
                  </a:rPr>
                  <a:t>raise prices</a:t>
                </a:r>
                <a:r>
                  <a:rPr kumimoji="0" lang="en-US" sz="1600" b="1" i="0" u="none" strike="noStrike" kern="0" cap="none" spc="0" normalizeH="0" noProof="0" dirty="0">
                    <a:ln>
                      <a:noFill/>
                    </a:ln>
                    <a:solidFill>
                      <a:srgbClr val="707276"/>
                    </a:solidFill>
                    <a:effectLst/>
                    <a:uLnTx/>
                    <a:uFillTx/>
                  </a:rPr>
                  <a:t> for imported good without stimulating the economy</a:t>
                </a:r>
                <a:endParaRPr kumimoji="0" lang="en-US" sz="1600" b="0" i="0" u="none" strike="noStrike" kern="0" cap="none" spc="0" normalizeH="0" baseline="0" noProof="0" dirty="0">
                  <a:ln>
                    <a:noFill/>
                  </a:ln>
                  <a:solidFill>
                    <a:srgbClr val="707276"/>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707276"/>
                  </a:solidFill>
                  <a:effectLst/>
                  <a:uLnTx/>
                  <a:uFillTx/>
                </a:endParaRPr>
              </a:p>
            </p:txBody>
          </p:sp>
          <p:grpSp>
            <p:nvGrpSpPr>
              <p:cNvPr id="17" name="Group 16"/>
              <p:cNvGrpSpPr/>
              <p:nvPr/>
            </p:nvGrpSpPr>
            <p:grpSpPr>
              <a:xfrm>
                <a:off x="3960405" y="2487675"/>
                <a:ext cx="4906192" cy="3695980"/>
                <a:chOff x="5220024" y="2592160"/>
                <a:chExt cx="4520552" cy="3263212"/>
              </a:xfrm>
            </p:grpSpPr>
            <p:graphicFrame>
              <p:nvGraphicFramePr>
                <p:cNvPr id="18" name="Chart 17"/>
                <p:cNvGraphicFramePr/>
                <p:nvPr>
                  <p:extLst>
                    <p:ext uri="{D42A27DB-BD31-4B8C-83A1-F6EECF244321}">
                      <p14:modId xmlns:p14="http://schemas.microsoft.com/office/powerpoint/2010/main" val="3402711588"/>
                    </p:ext>
                  </p:extLst>
                </p:nvPr>
              </p:nvGraphicFramePr>
              <p:xfrm>
                <a:off x="5220024" y="2727627"/>
                <a:ext cx="4520552" cy="2992277"/>
              </p:xfrm>
              <a:graphic>
                <a:graphicData uri="http://schemas.openxmlformats.org/drawingml/2006/chart">
                  <c:chart xmlns:c="http://schemas.openxmlformats.org/drawingml/2006/chart" xmlns:r="http://schemas.openxmlformats.org/officeDocument/2006/relationships" r:id="rId7"/>
                </a:graphicData>
              </a:graphic>
            </p:graphicFrame>
            <p:sp>
              <p:nvSpPr>
                <p:cNvPr id="23" name="Oval 22"/>
                <p:cNvSpPr/>
                <p:nvPr/>
              </p:nvSpPr>
              <p:spPr>
                <a:xfrm>
                  <a:off x="5848694" y="2592160"/>
                  <a:ext cx="3263212"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chemeClr val="accent4">
                          <a:lumMod val="75000"/>
                        </a:schemeClr>
                      </a:solidFill>
                      <a:effectLst/>
                      <a:uLnTx/>
                      <a:uFillTx/>
                    </a:rPr>
                    <a:t>53% </a:t>
                  </a:r>
                  <a:br>
                    <a:rPr kumimoji="0" lang="en-US" sz="4000" b="1" i="0" u="none" strike="noStrike" kern="0" cap="none" spc="0" normalizeH="0" baseline="0" noProof="0" dirty="0">
                      <a:ln>
                        <a:noFill/>
                      </a:ln>
                      <a:solidFill>
                        <a:schemeClr val="accent4">
                          <a:lumMod val="75000"/>
                        </a:schemeClr>
                      </a:solidFill>
                      <a:effectLst/>
                      <a:uLnTx/>
                      <a:uFillTx/>
                    </a:rPr>
                  </a:br>
                  <a:r>
                    <a:rPr kumimoji="0" lang="en-US" sz="1600" b="1" i="0" u="none" strike="noStrike" kern="0" cap="none" spc="0" normalizeH="0" baseline="0" noProof="0" dirty="0">
                      <a:ln>
                        <a:noFill/>
                      </a:ln>
                      <a:solidFill>
                        <a:schemeClr val="accent4">
                          <a:lumMod val="75000"/>
                        </a:schemeClr>
                      </a:solidFill>
                      <a:effectLst/>
                      <a:uLnTx/>
                      <a:uFillTx/>
                    </a:rPr>
                    <a:t>expand jobs</a:t>
                  </a:r>
                  <a:r>
                    <a:rPr kumimoji="0" lang="en-US" sz="1600" b="1" i="0" u="none" strike="noStrike" kern="0" cap="none" spc="0" normalizeH="0" noProof="0" dirty="0">
                      <a:ln>
                        <a:noFill/>
                      </a:ln>
                      <a:solidFill>
                        <a:schemeClr val="accent4">
                          <a:lumMod val="75000"/>
                        </a:schemeClr>
                      </a:solidFill>
                      <a:effectLst/>
                      <a:uLnTx/>
                      <a:uFillTx/>
                    </a:rPr>
                    <a:t> and the economy</a:t>
                  </a:r>
                  <a:endParaRPr kumimoji="0" lang="en-US" sz="1600" i="0" u="none" strike="noStrike" kern="0" cap="none" spc="0" normalizeH="0" baseline="0" noProof="0" dirty="0">
                    <a:ln>
                      <a:noFill/>
                    </a:ln>
                    <a:solidFill>
                      <a:schemeClr val="accent4">
                        <a:lumMod val="75000"/>
                      </a:schemeClr>
                    </a:solidFill>
                    <a:effectLst/>
                    <a:uLnTx/>
                    <a:uFillTx/>
                  </a:endParaRPr>
                </a:p>
              </p:txBody>
            </p:sp>
          </p:grpSp>
        </p:grpSp>
        <p:sp>
          <p:nvSpPr>
            <p:cNvPr id="15" name="Rectangle 14"/>
            <p:cNvSpPr/>
            <p:nvPr/>
          </p:nvSpPr>
          <p:spPr>
            <a:xfrm>
              <a:off x="3171946" y="1646082"/>
              <a:ext cx="5181600"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rgbClr val="707276"/>
                  </a:solidFill>
                </a:rPr>
                <a:t>The Border Tax Would…</a:t>
              </a:r>
              <a:endParaRPr kumimoji="0" lang="en-US" sz="1800" b="1" i="0" u="none" strike="noStrike" kern="0" cap="none" spc="0" normalizeH="0" baseline="0" noProof="0" dirty="0">
                <a:ln>
                  <a:noFill/>
                </a:ln>
                <a:solidFill>
                  <a:srgbClr val="707276"/>
                </a:solidFill>
                <a:effectLst/>
                <a:uLnTx/>
                <a:uFillTx/>
              </a:endParaRPr>
            </a:p>
          </p:txBody>
        </p:sp>
      </p:grpSp>
      <p:sp>
        <p:nvSpPr>
          <p:cNvPr id="11" name="Rectangular Callout 10"/>
          <p:cNvSpPr/>
          <p:nvPr/>
        </p:nvSpPr>
        <p:spPr>
          <a:xfrm>
            <a:off x="8910277" y="5967537"/>
            <a:ext cx="2089392" cy="837629"/>
          </a:xfrm>
          <a:prstGeom prst="wedgeRectCallout">
            <a:avLst>
              <a:gd name="adj1" fmla="val 15085"/>
              <a:gd name="adj2" fmla="val -83968"/>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400" kern="0" dirty="0">
                <a:solidFill>
                  <a:srgbClr val="707276"/>
                </a:solidFill>
              </a:rPr>
              <a:t>Highest among:</a:t>
            </a:r>
          </a:p>
          <a:p>
            <a:pPr marL="285750" indent="-285750">
              <a:buFont typeface="Arial" panose="020B0604020202020204" pitchFamily="34" charset="0"/>
              <a:buChar char="•"/>
              <a:defRPr/>
            </a:pPr>
            <a:r>
              <a:rPr lang="en-US" sz="1400" kern="0" dirty="0">
                <a:solidFill>
                  <a:srgbClr val="707276"/>
                </a:solidFill>
              </a:rPr>
              <a:t>Blacks (62%)</a:t>
            </a:r>
          </a:p>
          <a:p>
            <a:pPr marL="285750" indent="-285750">
              <a:buFont typeface="Arial" panose="020B0604020202020204" pitchFamily="34" charset="0"/>
              <a:buChar char="•"/>
              <a:defRPr/>
            </a:pPr>
            <a:r>
              <a:rPr lang="en-US" sz="1400" kern="0" dirty="0">
                <a:solidFill>
                  <a:srgbClr val="707276"/>
                </a:solidFill>
              </a:rPr>
              <a:t>Republicans (66%)</a:t>
            </a:r>
          </a:p>
        </p:txBody>
      </p:sp>
      <p:cxnSp>
        <p:nvCxnSpPr>
          <p:cNvPr id="25" name="Straight Connector 24"/>
          <p:cNvCxnSpPr/>
          <p:nvPr/>
        </p:nvCxnSpPr>
        <p:spPr>
          <a:xfrm flipV="1">
            <a:off x="6324600" y="2133600"/>
            <a:ext cx="0" cy="4114800"/>
          </a:xfrm>
          <a:prstGeom prst="line">
            <a:avLst/>
          </a:prstGeom>
          <a:ln>
            <a:solidFill>
              <a:srgbClr val="D6D6D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5335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457200" y="2362200"/>
            <a:ext cx="1828800" cy="1828800"/>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2400" b="1" i="0" u="none" strike="noStrike" kern="0" cap="none" spc="0" normalizeH="0" baseline="0" noProof="0" dirty="0">
                <a:ln>
                  <a:noFill/>
                </a:ln>
                <a:solidFill>
                  <a:srgbClr val="707276"/>
                </a:solidFill>
                <a:effectLst/>
                <a:uLnTx/>
                <a:uFillTx/>
              </a:rPr>
              <a:t>52% </a:t>
            </a:r>
            <a:br>
              <a:rPr kumimoji="0" lang="en-US" sz="3200" b="1" i="0" u="none" strike="noStrike" kern="0" cap="none" spc="0" normalizeH="0" baseline="0" noProof="0" dirty="0">
                <a:ln>
                  <a:noFill/>
                </a:ln>
                <a:solidFill>
                  <a:srgbClr val="707276"/>
                </a:solidFill>
                <a:effectLst/>
                <a:uLnTx/>
                <a:uFillTx/>
              </a:rPr>
            </a:br>
            <a:r>
              <a:rPr lang="en-US" sz="1200" b="1" kern="0" dirty="0">
                <a:solidFill>
                  <a:srgbClr val="707276"/>
                </a:solidFill>
              </a:rPr>
              <a:t>oppose </a:t>
            </a:r>
            <a:r>
              <a:rPr lang="en-US" sz="1200" kern="0" dirty="0">
                <a:solidFill>
                  <a:srgbClr val="707276"/>
                </a:solidFill>
              </a:rPr>
              <a:t>cutting from 35% to 25%</a:t>
            </a:r>
          </a:p>
        </p:txBody>
      </p:sp>
      <p:sp>
        <p:nvSpPr>
          <p:cNvPr id="24" name="Oval 23"/>
          <p:cNvSpPr/>
          <p:nvPr/>
        </p:nvSpPr>
        <p:spPr>
          <a:xfrm>
            <a:off x="8001000" y="2509256"/>
            <a:ext cx="1828800" cy="1828800"/>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b="1" kern="0" dirty="0">
                <a:solidFill>
                  <a:srgbClr val="707276"/>
                </a:solidFill>
              </a:rPr>
              <a:t>18</a:t>
            </a:r>
            <a:r>
              <a:rPr kumimoji="0" lang="en-US" sz="2400" b="1" i="0" u="none" strike="noStrike" kern="0" cap="none" spc="0" normalizeH="0" baseline="0" noProof="0" dirty="0">
                <a:ln>
                  <a:noFill/>
                </a:ln>
                <a:solidFill>
                  <a:srgbClr val="707276"/>
                </a:solidFill>
                <a:effectLst/>
                <a:uLnTx/>
                <a:uFillTx/>
              </a:rPr>
              <a:t>% </a:t>
            </a:r>
            <a:br>
              <a:rPr kumimoji="0" lang="en-US" sz="2400" b="1" i="0" u="none" strike="noStrike" kern="0" cap="none" spc="0" normalizeH="0" baseline="0" noProof="0" dirty="0">
                <a:ln>
                  <a:noFill/>
                </a:ln>
                <a:solidFill>
                  <a:srgbClr val="707276"/>
                </a:solidFill>
                <a:effectLst/>
                <a:uLnTx/>
                <a:uFillTx/>
              </a:rPr>
            </a:br>
            <a:r>
              <a:rPr lang="en-US" sz="1200" b="1" kern="0" dirty="0">
                <a:solidFill>
                  <a:srgbClr val="707276"/>
                </a:solidFill>
              </a:rPr>
              <a:t>oppose </a:t>
            </a:r>
            <a:r>
              <a:rPr lang="en-US" sz="1200" kern="0" dirty="0">
                <a:solidFill>
                  <a:srgbClr val="707276"/>
                </a:solidFill>
              </a:rPr>
              <a:t>cutting even if overseas money would fund infrastructure program in U.S..</a:t>
            </a:r>
          </a:p>
        </p:txBody>
      </p:sp>
      <p:sp>
        <p:nvSpPr>
          <p:cNvPr id="7" name="Oval 6"/>
          <p:cNvSpPr/>
          <p:nvPr/>
        </p:nvSpPr>
        <p:spPr>
          <a:xfrm>
            <a:off x="4343400" y="2351512"/>
            <a:ext cx="1828800" cy="1828800"/>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b="1" kern="0" dirty="0">
                <a:solidFill>
                  <a:srgbClr val="707276"/>
                </a:solidFill>
              </a:rPr>
              <a:t>22</a:t>
            </a:r>
            <a:r>
              <a:rPr kumimoji="0" lang="en-US" sz="2400" b="1" i="0" u="none" strike="noStrike" kern="0" cap="none" spc="0" normalizeH="0" baseline="0" noProof="0" dirty="0">
                <a:ln>
                  <a:noFill/>
                </a:ln>
                <a:solidFill>
                  <a:srgbClr val="707276"/>
                </a:solidFill>
                <a:effectLst/>
                <a:uLnTx/>
                <a:uFillTx/>
              </a:rPr>
              <a:t>% </a:t>
            </a:r>
            <a:br>
              <a:rPr kumimoji="0" lang="en-US" sz="2400" b="1" i="0" u="none" strike="noStrike" kern="0" cap="none" spc="0" normalizeH="0" baseline="0" noProof="0" dirty="0">
                <a:ln>
                  <a:noFill/>
                </a:ln>
                <a:solidFill>
                  <a:srgbClr val="707276"/>
                </a:solidFill>
                <a:effectLst/>
                <a:uLnTx/>
                <a:uFillTx/>
              </a:rPr>
            </a:br>
            <a:r>
              <a:rPr lang="en-US" sz="1200" b="1" kern="0" noProof="0" dirty="0">
                <a:solidFill>
                  <a:srgbClr val="707276"/>
                </a:solidFill>
              </a:rPr>
              <a:t>oppose</a:t>
            </a:r>
            <a:r>
              <a:rPr lang="en-US" sz="1200" b="1" kern="0" dirty="0">
                <a:solidFill>
                  <a:srgbClr val="707276"/>
                </a:solidFill>
              </a:rPr>
              <a:t> </a:t>
            </a:r>
            <a:r>
              <a:rPr lang="en-US" sz="1200" kern="0" dirty="0">
                <a:solidFill>
                  <a:srgbClr val="707276"/>
                </a:solidFill>
              </a:rPr>
              <a:t>cutting even if foreign profits brought back to U.S.</a:t>
            </a:r>
          </a:p>
        </p:txBody>
      </p:sp>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21"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548640" y="1235578"/>
            <a:ext cx="11247120" cy="571500"/>
          </a:xfrm>
        </p:spPr>
        <p:txBody>
          <a:bodyPr/>
          <a:lstStyle/>
          <a:p>
            <a:r>
              <a:rPr lang="en-US" dirty="0"/>
              <a:t>Voters are fairly evenLY SPLIT ON CORPORATE TAX REDUCTION</a:t>
            </a:r>
            <a:br>
              <a:rPr lang="en-US" dirty="0"/>
            </a:br>
            <a:r>
              <a:rPr lang="en-US" dirty="0"/>
              <a:t>BUT FAVOR IT IF OVERSEAS PROFITS REPATRIATED OR PAIRED</a:t>
            </a:r>
            <a:br>
              <a:rPr lang="en-US" dirty="0"/>
            </a:br>
            <a:r>
              <a:rPr lang="en-US" dirty="0"/>
              <a:t>WITH INFRastructure</a:t>
            </a:r>
          </a:p>
        </p:txBody>
      </p:sp>
      <p:sp>
        <p:nvSpPr>
          <p:cNvPr id="4" name="Text Placeholder 3"/>
          <p:cNvSpPr>
            <a:spLocks noGrp="1"/>
          </p:cNvSpPr>
          <p:nvPr>
            <p:ph type="body" idx="15"/>
          </p:nvPr>
        </p:nvSpPr>
        <p:spPr>
          <a:xfrm>
            <a:off x="792482" y="6400800"/>
            <a:ext cx="10887287" cy="365760"/>
          </a:xfrm>
        </p:spPr>
        <p:txBody>
          <a:bodyPr/>
          <a:lstStyle/>
          <a:p>
            <a:r>
              <a:rPr lang="en-US" u="sng" dirty="0">
                <a:solidFill>
                  <a:srgbClr val="262626"/>
                </a:solidFill>
                <a:ea typeface="MS Mincho" panose="02020609040205080304" pitchFamily="49" charset="-128"/>
              </a:rPr>
              <a:t>BASE: Registered Voters (n=2027)</a:t>
            </a:r>
            <a:endParaRPr lang="en-US" dirty="0">
              <a:solidFill>
                <a:srgbClr val="262626"/>
              </a:solidFill>
              <a:ea typeface="MS Mincho" panose="02020609040205080304" pitchFamily="49" charset="-128"/>
            </a:endParaRPr>
          </a:p>
          <a:p>
            <a:pPr>
              <a:spcBef>
                <a:spcPts val="0"/>
              </a:spcBef>
            </a:pPr>
            <a:r>
              <a:rPr lang="en-US" dirty="0">
                <a:solidFill>
                  <a:srgbClr val="000000"/>
                </a:solidFill>
                <a:latin typeface="Calibri" panose="020F0502020204030204" pitchFamily="34" charset="0"/>
                <a:ea typeface="Arial" panose="020B0604020202020204" pitchFamily="34" charset="0"/>
                <a:cs typeface="Calibri" panose="020F0502020204030204" pitchFamily="34" charset="0"/>
              </a:rPr>
              <a:t>TX11. Would you favor or oppose cutting the corporate tax rate from 35 per cent to 20 per cent?</a:t>
            </a:r>
            <a:endParaRPr lang="en-US" dirty="0">
              <a:solidFill>
                <a:srgbClr val="000000"/>
              </a:solidFill>
              <a:latin typeface="Calibri" panose="020F0502020204030204" pitchFamily="34" charset="0"/>
              <a:ea typeface="Arial" panose="020B0604020202020204" pitchFamily="34" charset="0"/>
              <a:cs typeface="Arial" panose="020B0604020202020204" pitchFamily="34" charset="0"/>
            </a:endParaRPr>
          </a:p>
          <a:p>
            <a:pPr>
              <a:spcBef>
                <a:spcPts val="0"/>
              </a:spcBef>
            </a:pPr>
            <a:r>
              <a:rPr lang="en-US" dirty="0">
                <a:solidFill>
                  <a:srgbClr val="000000"/>
                </a:solidFill>
                <a:latin typeface="Calibri" panose="020F0502020204030204" pitchFamily="34" charset="0"/>
                <a:ea typeface="Arial" panose="020B0604020202020204" pitchFamily="34" charset="0"/>
                <a:cs typeface="Calibri" panose="020F0502020204030204" pitchFamily="34" charset="0"/>
              </a:rPr>
              <a:t>TX12. Right now, most companies maintain their foreign profits overseas because they would have to pay corporate taxes on it if they brought those funds back to the U.S. and there are now trillions deposited overseas. Would you favor or oppose cutting the corporate tax rate if companies brought back those profits to the U.S.?</a:t>
            </a:r>
          </a:p>
          <a:p>
            <a:pPr>
              <a:spcBef>
                <a:spcPts val="0"/>
              </a:spcBef>
            </a:pPr>
            <a:r>
              <a:rPr lang="en-US" dirty="0">
                <a:solidFill>
                  <a:srgbClr val="000000"/>
                </a:solidFill>
                <a:latin typeface="Calibri" panose="020F0502020204030204" pitchFamily="34" charset="0"/>
                <a:ea typeface="Arial" panose="020B0604020202020204" pitchFamily="34" charset="0"/>
                <a:cs typeface="Arial" panose="020B0604020202020204" pitchFamily="34" charset="0"/>
              </a:rPr>
              <a:t>TX13. Would you favor or oppose cutting the corporate tax rate if taxes on the money brought back from overseas, even at reduced rates, would fund an infrastructure program in the U.S.?</a:t>
            </a:r>
            <a:endParaRPr lang="en-US"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p:txBody>
      </p:sp>
      <p:grpSp>
        <p:nvGrpSpPr>
          <p:cNvPr id="18" name="Group 17"/>
          <p:cNvGrpSpPr/>
          <p:nvPr/>
        </p:nvGrpSpPr>
        <p:grpSpPr>
          <a:xfrm>
            <a:off x="4770120" y="3048000"/>
            <a:ext cx="3931920" cy="2743200"/>
            <a:chOff x="4800600" y="2566837"/>
            <a:chExt cx="5359400" cy="3547533"/>
          </a:xfrm>
        </p:grpSpPr>
        <p:graphicFrame>
          <p:nvGraphicFramePr>
            <p:cNvPr id="17" name="Chart 16"/>
            <p:cNvGraphicFramePr/>
            <p:nvPr>
              <p:extLst/>
            </p:nvPr>
          </p:nvGraphicFramePr>
          <p:xfrm>
            <a:off x="4800600" y="2566837"/>
            <a:ext cx="5359400" cy="3547533"/>
          </p:xfrm>
          <a:graphic>
            <a:graphicData uri="http://schemas.openxmlformats.org/drawingml/2006/chart">
              <c:chart xmlns:c="http://schemas.openxmlformats.org/drawingml/2006/chart" xmlns:r="http://schemas.openxmlformats.org/officeDocument/2006/relationships" r:id="rId6"/>
            </a:graphicData>
          </a:graphic>
        </p:graphicFrame>
        <p:sp>
          <p:nvSpPr>
            <p:cNvPr id="8" name="Oval 7"/>
            <p:cNvSpPr/>
            <p:nvPr/>
          </p:nvSpPr>
          <p:spPr>
            <a:xfrm>
              <a:off x="5848693" y="2592160"/>
              <a:ext cx="3263212"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accent1"/>
                  </a:solidFill>
                  <a:effectLst/>
                  <a:uLnTx/>
                  <a:uFillTx/>
                </a:rPr>
                <a:t>78%</a:t>
              </a:r>
              <a:br>
                <a:rPr kumimoji="0" lang="en-US" sz="3200" b="1" i="0" u="none" strike="noStrike" kern="0" cap="none" spc="0" normalizeH="0" baseline="0" noProof="0" dirty="0">
                  <a:ln>
                    <a:noFill/>
                  </a:ln>
                  <a:solidFill>
                    <a:schemeClr val="accent1"/>
                  </a:solidFill>
                  <a:effectLst/>
                  <a:uLnTx/>
                  <a:uFillTx/>
                </a:rPr>
              </a:br>
              <a:r>
                <a:rPr kumimoji="0" lang="en-US" sz="1600" b="1" i="0" u="none" strike="noStrike" kern="0" cap="none" spc="0" normalizeH="0" noProof="0" dirty="0">
                  <a:ln>
                    <a:noFill/>
                  </a:ln>
                  <a:solidFill>
                    <a:schemeClr val="accent1"/>
                  </a:solidFill>
                  <a:effectLst/>
                  <a:uLnTx/>
                  <a:uFillTx/>
                </a:rPr>
                <a:t>favor </a:t>
              </a:r>
              <a:r>
                <a:rPr kumimoji="0" lang="en-US" sz="1600" i="0" u="none" strike="noStrike" kern="0" cap="none" spc="0" normalizeH="0" noProof="0" dirty="0">
                  <a:ln>
                    <a:noFill/>
                  </a:ln>
                  <a:solidFill>
                    <a:schemeClr val="accent1"/>
                  </a:solidFill>
                  <a:effectLst/>
                  <a:uLnTx/>
                  <a:uFillTx/>
                </a:rPr>
                <a:t>cutting if foreign profits brought back to U.S.</a:t>
              </a:r>
              <a:endParaRPr kumimoji="0" lang="en-US" sz="1600" i="0" u="none" strike="noStrike" kern="0" cap="none" spc="0" normalizeH="0" baseline="0" noProof="0" dirty="0">
                <a:ln>
                  <a:noFill/>
                </a:ln>
                <a:solidFill>
                  <a:schemeClr val="accent1"/>
                </a:solidFill>
                <a:effectLst/>
                <a:uLnTx/>
                <a:uFillTx/>
              </a:endParaRPr>
            </a:p>
          </p:txBody>
        </p:sp>
      </p:grpSp>
      <p:grpSp>
        <p:nvGrpSpPr>
          <p:cNvPr id="20" name="Group 19"/>
          <p:cNvGrpSpPr/>
          <p:nvPr/>
        </p:nvGrpSpPr>
        <p:grpSpPr>
          <a:xfrm>
            <a:off x="1112520" y="3048000"/>
            <a:ext cx="3931920" cy="2743200"/>
            <a:chOff x="4800600" y="2566837"/>
            <a:chExt cx="5359400" cy="3547533"/>
          </a:xfrm>
        </p:grpSpPr>
        <p:graphicFrame>
          <p:nvGraphicFramePr>
            <p:cNvPr id="21" name="Chart 20"/>
            <p:cNvGraphicFramePr/>
            <p:nvPr>
              <p:extLst/>
            </p:nvPr>
          </p:nvGraphicFramePr>
          <p:xfrm>
            <a:off x="4800600" y="2566837"/>
            <a:ext cx="5359400" cy="3547533"/>
          </p:xfrm>
          <a:graphic>
            <a:graphicData uri="http://schemas.openxmlformats.org/drawingml/2006/chart">
              <c:chart xmlns:c="http://schemas.openxmlformats.org/drawingml/2006/chart" xmlns:r="http://schemas.openxmlformats.org/officeDocument/2006/relationships" r:id="rId7"/>
            </a:graphicData>
          </a:graphic>
        </p:graphicFrame>
        <p:sp>
          <p:nvSpPr>
            <p:cNvPr id="22" name="Oval 21"/>
            <p:cNvSpPr/>
            <p:nvPr/>
          </p:nvSpPr>
          <p:spPr>
            <a:xfrm>
              <a:off x="5848694" y="2592160"/>
              <a:ext cx="3263212"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accent4">
                      <a:lumMod val="75000"/>
                    </a:schemeClr>
                  </a:solidFill>
                  <a:effectLst/>
                  <a:uLnTx/>
                  <a:uFillTx/>
                </a:rPr>
                <a:t>48% </a:t>
              </a:r>
              <a:br>
                <a:rPr kumimoji="0" lang="en-US" sz="4000" b="1" i="0" u="none" strike="noStrike" kern="0" cap="none" spc="0" normalizeH="0" baseline="0" noProof="0" dirty="0">
                  <a:ln>
                    <a:noFill/>
                  </a:ln>
                  <a:solidFill>
                    <a:schemeClr val="accent4">
                      <a:lumMod val="75000"/>
                    </a:schemeClr>
                  </a:solidFill>
                  <a:effectLst/>
                  <a:uLnTx/>
                  <a:uFillTx/>
                </a:rPr>
              </a:br>
              <a:r>
                <a:rPr kumimoji="0" lang="en-US" sz="1600" b="1" i="0" u="none" strike="noStrike" kern="0" cap="none" spc="0" normalizeH="0" baseline="0" noProof="0" dirty="0">
                  <a:ln>
                    <a:noFill/>
                  </a:ln>
                  <a:solidFill>
                    <a:schemeClr val="accent4">
                      <a:lumMod val="75000"/>
                    </a:schemeClr>
                  </a:solidFill>
                  <a:effectLst/>
                  <a:uLnTx/>
                  <a:uFillTx/>
                </a:rPr>
                <a:t>favor </a:t>
              </a:r>
              <a:r>
                <a:rPr kumimoji="0" lang="en-US" sz="1600" i="0" u="none" strike="noStrike" kern="0" cap="none" spc="0" normalizeH="0" baseline="0" noProof="0" dirty="0">
                  <a:ln>
                    <a:noFill/>
                  </a:ln>
                  <a:solidFill>
                    <a:schemeClr val="accent4">
                      <a:lumMod val="75000"/>
                    </a:schemeClr>
                  </a:solidFill>
                  <a:effectLst/>
                  <a:uLnTx/>
                  <a:uFillTx/>
                </a:rPr>
                <a:t>cutting </a:t>
              </a:r>
              <a:r>
                <a:rPr kumimoji="0" lang="en-US" sz="1600" i="0" u="none" strike="noStrike" kern="0" cap="none" spc="0" normalizeH="0" noProof="0" dirty="0">
                  <a:ln>
                    <a:noFill/>
                  </a:ln>
                  <a:solidFill>
                    <a:schemeClr val="accent4">
                      <a:lumMod val="75000"/>
                    </a:schemeClr>
                  </a:solidFill>
                  <a:effectLst/>
                  <a:uLnTx/>
                  <a:uFillTx/>
                </a:rPr>
                <a:t>from 35% to 25%</a:t>
              </a:r>
              <a:endParaRPr kumimoji="0" lang="en-US" sz="1600" i="0" u="none" strike="noStrike" kern="0" cap="none" spc="0" normalizeH="0" baseline="0" noProof="0" dirty="0">
                <a:ln>
                  <a:noFill/>
                </a:ln>
                <a:solidFill>
                  <a:schemeClr val="accent4">
                    <a:lumMod val="75000"/>
                  </a:schemeClr>
                </a:solidFill>
                <a:effectLst/>
                <a:uLnTx/>
                <a:uFillTx/>
              </a:endParaRPr>
            </a:p>
          </p:txBody>
        </p:sp>
      </p:grpSp>
      <p:grpSp>
        <p:nvGrpSpPr>
          <p:cNvPr id="25" name="Group 24"/>
          <p:cNvGrpSpPr/>
          <p:nvPr/>
        </p:nvGrpSpPr>
        <p:grpSpPr>
          <a:xfrm>
            <a:off x="8641080" y="3042656"/>
            <a:ext cx="3931920" cy="2743200"/>
            <a:chOff x="4800600" y="2566837"/>
            <a:chExt cx="5359400" cy="3547533"/>
          </a:xfrm>
        </p:grpSpPr>
        <p:graphicFrame>
          <p:nvGraphicFramePr>
            <p:cNvPr id="26" name="Chart 25"/>
            <p:cNvGraphicFramePr/>
            <p:nvPr>
              <p:extLst/>
            </p:nvPr>
          </p:nvGraphicFramePr>
          <p:xfrm>
            <a:off x="4800600" y="2566837"/>
            <a:ext cx="5359400" cy="3547533"/>
          </p:xfrm>
          <a:graphic>
            <a:graphicData uri="http://schemas.openxmlformats.org/drawingml/2006/chart">
              <c:chart xmlns:c="http://schemas.openxmlformats.org/drawingml/2006/chart" xmlns:r="http://schemas.openxmlformats.org/officeDocument/2006/relationships" r:id="rId8"/>
            </a:graphicData>
          </a:graphic>
        </p:graphicFrame>
        <p:sp>
          <p:nvSpPr>
            <p:cNvPr id="27" name="Oval 26"/>
            <p:cNvSpPr/>
            <p:nvPr/>
          </p:nvSpPr>
          <p:spPr>
            <a:xfrm>
              <a:off x="5901562" y="2672290"/>
              <a:ext cx="3263212"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3200" b="1" i="0" u="none" strike="noStrike" kern="0" cap="none" spc="0" normalizeH="0" baseline="0" noProof="0" dirty="0">
                  <a:ln>
                    <a:noFill/>
                  </a:ln>
                  <a:solidFill>
                    <a:schemeClr val="accent2"/>
                  </a:solidFill>
                  <a:effectLst/>
                  <a:uLnTx/>
                  <a:uFillTx/>
                </a:rPr>
                <a:t>82% </a:t>
              </a:r>
              <a:br>
                <a:rPr kumimoji="0" lang="en-US" sz="4000" b="1" i="0" u="none" strike="noStrike" kern="0" cap="none" spc="0" normalizeH="0" baseline="0" noProof="0" dirty="0">
                  <a:ln>
                    <a:noFill/>
                  </a:ln>
                  <a:solidFill>
                    <a:schemeClr val="accent2"/>
                  </a:solidFill>
                  <a:effectLst/>
                  <a:uLnTx/>
                  <a:uFillTx/>
                </a:rPr>
              </a:br>
              <a:r>
                <a:rPr lang="en-US" sz="1600" b="1" kern="0" dirty="0">
                  <a:solidFill>
                    <a:schemeClr val="accent2"/>
                  </a:solidFill>
                </a:rPr>
                <a:t>favor </a:t>
              </a:r>
              <a:r>
                <a:rPr lang="en-US" sz="1600" kern="0" dirty="0">
                  <a:solidFill>
                    <a:schemeClr val="accent2"/>
                  </a:solidFill>
                </a:rPr>
                <a:t>cutting if overseas money would fund an infrastructure program in the U.S.</a:t>
              </a:r>
              <a:endParaRPr kumimoji="0" lang="en-US" sz="1600" b="1" i="0" u="none" strike="noStrike" kern="0" cap="none" spc="0" normalizeH="0" baseline="0" noProof="0" dirty="0">
                <a:ln>
                  <a:noFill/>
                </a:ln>
                <a:solidFill>
                  <a:schemeClr val="accent2"/>
                </a:solidFill>
                <a:effectLst/>
                <a:uLnTx/>
                <a:uFillTx/>
              </a:endParaRPr>
            </a:p>
          </p:txBody>
        </p:sp>
      </p:grpSp>
      <p:sp>
        <p:nvSpPr>
          <p:cNvPr id="28" name="Rectangle 27"/>
          <p:cNvSpPr/>
          <p:nvPr/>
        </p:nvSpPr>
        <p:spPr>
          <a:xfrm>
            <a:off x="4343400" y="1955390"/>
            <a:ext cx="4267200"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7276"/>
                </a:solidFill>
                <a:effectLst/>
                <a:uLnTx/>
                <a:uFillTx/>
              </a:rPr>
              <a:t>Opinion</a:t>
            </a:r>
            <a:r>
              <a:rPr kumimoji="0" lang="en-US" sz="1800" b="1" i="0" u="none" strike="noStrike" kern="0" cap="none" spc="0" normalizeH="0" noProof="0" dirty="0">
                <a:ln>
                  <a:noFill/>
                </a:ln>
                <a:solidFill>
                  <a:srgbClr val="707276"/>
                </a:solidFill>
                <a:effectLst/>
                <a:uLnTx/>
                <a:uFillTx/>
              </a:rPr>
              <a:t> on Cutting </a:t>
            </a:r>
            <a:r>
              <a:rPr kumimoji="0" lang="en-US" sz="1800" b="1" i="0" u="none" strike="noStrike" kern="0" cap="none" spc="0" normalizeH="0" baseline="0" noProof="0" dirty="0">
                <a:ln>
                  <a:noFill/>
                </a:ln>
                <a:solidFill>
                  <a:srgbClr val="707276"/>
                </a:solidFill>
                <a:effectLst/>
                <a:uLnTx/>
                <a:uFillTx/>
              </a:rPr>
              <a:t>Corporate Tax Rate</a:t>
            </a:r>
          </a:p>
        </p:txBody>
      </p:sp>
    </p:spTree>
    <p:extLst>
      <p:ext uri="{BB962C8B-B14F-4D97-AF65-F5344CB8AC3E}">
        <p14:creationId xmlns:p14="http://schemas.microsoft.com/office/powerpoint/2010/main" val="1220805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45"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792480" y="723900"/>
            <a:ext cx="11247120" cy="571500"/>
          </a:xfrm>
        </p:spPr>
        <p:txBody>
          <a:bodyPr/>
          <a:lstStyle/>
          <a:p>
            <a:r>
              <a:rPr lang="en-US" dirty="0"/>
              <a:t>Voters WOULD RETAIN RESEARCH AND DEVELOPMENT TAX </a:t>
            </a:r>
            <a:br>
              <a:rPr lang="en-US" dirty="0"/>
            </a:br>
            <a:r>
              <a:rPr lang="en-US" dirty="0"/>
              <a:t>CREDITS AND ACCELERATED DEPRECIATION</a:t>
            </a:r>
          </a:p>
        </p:txBody>
      </p:sp>
      <p:sp>
        <p:nvSpPr>
          <p:cNvPr id="3" name="Text Placeholder 2"/>
          <p:cNvSpPr>
            <a:spLocks noGrp="1"/>
          </p:cNvSpPr>
          <p:nvPr>
            <p:ph type="body" idx="13"/>
          </p:nvPr>
        </p:nvSpPr>
        <p:spPr/>
        <p:txBody>
          <a:bodyPr/>
          <a:lstStyle/>
          <a:p>
            <a:r>
              <a:rPr lang="en-US" dirty="0"/>
              <a:t>Over two-thirds would eliminate the deduction for deferred income of foreign held corporations.</a:t>
            </a:r>
          </a:p>
        </p:txBody>
      </p:sp>
      <p:sp>
        <p:nvSpPr>
          <p:cNvPr id="4" name="Text Placeholder 3"/>
          <p:cNvSpPr>
            <a:spLocks noGrp="1"/>
          </p:cNvSpPr>
          <p:nvPr>
            <p:ph type="body" idx="15"/>
          </p:nvPr>
        </p:nvSpPr>
        <p:spPr>
          <a:xfrm>
            <a:off x="792482" y="6400800"/>
            <a:ext cx="10887287" cy="365760"/>
          </a:xfrm>
        </p:spPr>
        <p:txBody>
          <a:bodyPr/>
          <a:lstStyle/>
          <a:p>
            <a:r>
              <a:rPr lang="en-US" u="sng" dirty="0">
                <a:solidFill>
                  <a:srgbClr val="262626"/>
                </a:solidFill>
                <a:ea typeface="MS Mincho" panose="02020609040205080304" pitchFamily="49" charset="-128"/>
              </a:rPr>
              <a:t>BASE: Registered Voters (n=2027)</a:t>
            </a:r>
            <a:endParaRPr lang="en-US" dirty="0">
              <a:solidFill>
                <a:srgbClr val="262626"/>
              </a:solidFill>
              <a:ea typeface="MS Mincho" panose="02020609040205080304" pitchFamily="49" charset="-128"/>
            </a:endParaRPr>
          </a:p>
          <a:p>
            <a:pPr>
              <a:spcBef>
                <a:spcPts val="0"/>
              </a:spcBef>
            </a:pPr>
            <a:r>
              <a:rPr lang="en-US" dirty="0">
                <a:solidFill>
                  <a:srgbClr val="000000"/>
                </a:solidFill>
                <a:latin typeface="Calibri" panose="020F0502020204030204" pitchFamily="34" charset="0"/>
                <a:ea typeface="Arial" panose="020B0604020202020204" pitchFamily="34" charset="0"/>
                <a:cs typeface="Calibri" panose="020F0502020204030204" pitchFamily="34" charset="0"/>
              </a:rPr>
              <a:t>TX14. Tax laws allow corporations to not pay taxes on income that is used for certain purposes.   Would you keep or eliminate each of the following corporate tax deductions or credits?</a:t>
            </a:r>
            <a:endParaRPr lang="en-US"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p:txBody>
      </p:sp>
      <p:sp>
        <p:nvSpPr>
          <p:cNvPr id="28" name="Rectangle 27"/>
          <p:cNvSpPr/>
          <p:nvPr/>
        </p:nvSpPr>
        <p:spPr>
          <a:xfrm>
            <a:off x="2514600" y="1911439"/>
            <a:ext cx="6858000"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7276"/>
                </a:solidFill>
                <a:effectLst/>
                <a:uLnTx/>
                <a:uFillTx/>
              </a:rPr>
              <a:t>Opinion towards</a:t>
            </a:r>
            <a:r>
              <a:rPr kumimoji="0" lang="en-US" sz="1800" b="1" i="0" u="none" strike="noStrike" kern="0" cap="none" spc="0" normalizeH="0" noProof="0" dirty="0">
                <a:ln>
                  <a:noFill/>
                </a:ln>
                <a:solidFill>
                  <a:srgbClr val="707276"/>
                </a:solidFill>
                <a:effectLst/>
                <a:uLnTx/>
                <a:uFillTx/>
              </a:rPr>
              <a:t> Changing </a:t>
            </a:r>
            <a:r>
              <a:rPr kumimoji="0" lang="en-US" sz="1800" b="1" i="0" u="none" strike="noStrike" kern="0" cap="none" spc="0" normalizeH="0" baseline="0" noProof="0" dirty="0">
                <a:ln>
                  <a:noFill/>
                </a:ln>
                <a:solidFill>
                  <a:srgbClr val="707276"/>
                </a:solidFill>
                <a:effectLst/>
                <a:uLnTx/>
                <a:uFillTx/>
              </a:rPr>
              <a:t>Corporate Tax Rate Deductions/Credits</a:t>
            </a:r>
          </a:p>
        </p:txBody>
      </p:sp>
      <p:grpSp>
        <p:nvGrpSpPr>
          <p:cNvPr id="23" name="Group 22"/>
          <p:cNvGrpSpPr/>
          <p:nvPr/>
        </p:nvGrpSpPr>
        <p:grpSpPr>
          <a:xfrm>
            <a:off x="4114800" y="2438400"/>
            <a:ext cx="6424998" cy="3733800"/>
            <a:chOff x="4765385" y="2649199"/>
            <a:chExt cx="6424998" cy="3733800"/>
          </a:xfrm>
        </p:grpSpPr>
        <p:graphicFrame>
          <p:nvGraphicFramePr>
            <p:cNvPr id="29" name="Chart 28"/>
            <p:cNvGraphicFramePr/>
            <p:nvPr>
              <p:extLst/>
            </p:nvPr>
          </p:nvGraphicFramePr>
          <p:xfrm>
            <a:off x="4765385" y="2807732"/>
            <a:ext cx="6424998" cy="3575267"/>
          </p:xfrm>
          <a:graphic>
            <a:graphicData uri="http://schemas.openxmlformats.org/drawingml/2006/chart">
              <c:chart xmlns:c="http://schemas.openxmlformats.org/drawingml/2006/chart" xmlns:r="http://schemas.openxmlformats.org/officeDocument/2006/relationships" r:id="rId6"/>
            </a:graphicData>
          </a:graphic>
        </p:graphicFrame>
        <p:sp>
          <p:nvSpPr>
            <p:cNvPr id="30" name="TextBox 29"/>
            <p:cNvSpPr txBox="1"/>
            <p:nvPr/>
          </p:nvSpPr>
          <p:spPr>
            <a:xfrm>
              <a:off x="8968740" y="2649199"/>
              <a:ext cx="1392905" cy="338554"/>
            </a:xfrm>
            <a:prstGeom prst="rect">
              <a:avLst/>
            </a:prstGeom>
            <a:noFill/>
          </p:spPr>
          <p:txBody>
            <a:bodyPr wrap="square" rtlCol="0">
              <a:spAutoFit/>
            </a:bodyPr>
            <a:lstStyle/>
            <a:p>
              <a:r>
                <a:rPr lang="en-US" sz="1600" b="1" dirty="0"/>
                <a:t>Keep</a:t>
              </a:r>
            </a:p>
          </p:txBody>
        </p:sp>
        <p:sp>
          <p:nvSpPr>
            <p:cNvPr id="31" name="TextBox 30"/>
            <p:cNvSpPr txBox="1"/>
            <p:nvPr/>
          </p:nvSpPr>
          <p:spPr>
            <a:xfrm>
              <a:off x="6365585" y="2649199"/>
              <a:ext cx="1371600" cy="338554"/>
            </a:xfrm>
            <a:prstGeom prst="rect">
              <a:avLst/>
            </a:prstGeom>
            <a:noFill/>
          </p:spPr>
          <p:txBody>
            <a:bodyPr wrap="square" rtlCol="0">
              <a:spAutoFit/>
            </a:bodyPr>
            <a:lstStyle/>
            <a:p>
              <a:r>
                <a:rPr lang="en-US" sz="1600" b="1" dirty="0"/>
                <a:t>Eliminate</a:t>
              </a:r>
            </a:p>
          </p:txBody>
        </p:sp>
      </p:grpSp>
      <p:graphicFrame>
        <p:nvGraphicFramePr>
          <p:cNvPr id="6" name="Table 5"/>
          <p:cNvGraphicFramePr>
            <a:graphicFrameLocks noGrp="1"/>
          </p:cNvGraphicFramePr>
          <p:nvPr>
            <p:extLst/>
          </p:nvPr>
        </p:nvGraphicFramePr>
        <p:xfrm>
          <a:off x="762000" y="2749333"/>
          <a:ext cx="3840480" cy="3276600"/>
        </p:xfrm>
        <a:graphic>
          <a:graphicData uri="http://schemas.openxmlformats.org/drawingml/2006/table">
            <a:tbl>
              <a:tblPr>
                <a:tableStyleId>{5C22544A-7EE6-4342-B048-85BDC9FD1C3A}</a:tableStyleId>
              </a:tblPr>
              <a:tblGrid>
                <a:gridCol w="3840480">
                  <a:extLst>
                    <a:ext uri="{9D8B030D-6E8A-4147-A177-3AD203B41FA5}">
                      <a16:colId xmlns:a16="http://schemas.microsoft.com/office/drawing/2014/main" val="20000"/>
                    </a:ext>
                  </a:extLst>
                </a:gridCol>
              </a:tblGrid>
              <a:tr h="594360">
                <a:tc>
                  <a:txBody>
                    <a:bodyPr/>
                    <a:lstStyle/>
                    <a:p>
                      <a:pPr algn="r" fontAlgn="b"/>
                      <a:r>
                        <a:rPr lang="en-US" sz="1600" u="none" strike="noStrike" dirty="0">
                          <a:solidFill>
                            <a:schemeClr val="bg2"/>
                          </a:solidFill>
                          <a:effectLst/>
                        </a:rPr>
                        <a:t>Low Income Housing </a:t>
                      </a:r>
                      <a:endParaRPr lang="en-US" sz="1600" b="0" i="0" u="none" strike="noStrike" dirty="0">
                        <a:solidFill>
                          <a:schemeClr val="bg2"/>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01040">
                <a:tc>
                  <a:txBody>
                    <a:bodyPr/>
                    <a:lstStyle/>
                    <a:p>
                      <a:pPr algn="r" fontAlgn="b"/>
                      <a:r>
                        <a:rPr lang="en-US" sz="1600" u="none" strike="noStrike" dirty="0">
                          <a:solidFill>
                            <a:schemeClr val="bg2"/>
                          </a:solidFill>
                          <a:effectLst/>
                        </a:rPr>
                        <a:t>Research and Development Tax Credit </a:t>
                      </a:r>
                      <a:endParaRPr lang="en-US" sz="1600" b="0" i="0" u="none" strike="noStrike" dirty="0">
                        <a:solidFill>
                          <a:schemeClr val="bg2"/>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85800">
                <a:tc>
                  <a:txBody>
                    <a:bodyPr/>
                    <a:lstStyle/>
                    <a:p>
                      <a:pPr algn="r" fontAlgn="b"/>
                      <a:r>
                        <a:rPr lang="en-US" sz="1600" u="none" strike="noStrike" dirty="0">
                          <a:solidFill>
                            <a:schemeClr val="bg2"/>
                          </a:solidFill>
                          <a:effectLst/>
                        </a:rPr>
                        <a:t>Accelerated depreciation of machinery </a:t>
                      </a:r>
                      <a:endParaRPr lang="en-US" sz="1600" b="0" i="0" u="none" strike="noStrike" dirty="0">
                        <a:solidFill>
                          <a:schemeClr val="bg2"/>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94360">
                <a:tc>
                  <a:txBody>
                    <a:bodyPr/>
                    <a:lstStyle/>
                    <a:p>
                      <a:pPr algn="r" fontAlgn="b"/>
                      <a:r>
                        <a:rPr lang="en-US" sz="1600" u="none" strike="noStrike" dirty="0">
                          <a:solidFill>
                            <a:schemeClr val="bg2"/>
                          </a:solidFill>
                          <a:effectLst/>
                        </a:rPr>
                        <a:t>Alcohol Fuel Credit</a:t>
                      </a:r>
                      <a:endParaRPr lang="en-US" sz="1600" b="0" i="0" u="none" strike="noStrike" dirty="0">
                        <a:solidFill>
                          <a:schemeClr val="bg2"/>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01040">
                <a:tc>
                  <a:txBody>
                    <a:bodyPr/>
                    <a:lstStyle/>
                    <a:p>
                      <a:pPr algn="r" fontAlgn="b"/>
                      <a:r>
                        <a:rPr lang="en-US" sz="1600" u="none" strike="noStrike" dirty="0">
                          <a:solidFill>
                            <a:schemeClr val="bg2"/>
                          </a:solidFill>
                          <a:effectLst/>
                        </a:rPr>
                        <a:t>Deferred Income of Foreign Held Corporations</a:t>
                      </a:r>
                      <a:endParaRPr lang="en-US" sz="1600" b="0" i="0" u="none" strike="noStrike" dirty="0">
                        <a:solidFill>
                          <a:schemeClr val="bg2"/>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52516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69"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792480" y="608277"/>
            <a:ext cx="10888896" cy="571500"/>
          </a:xfrm>
        </p:spPr>
        <p:txBody>
          <a:bodyPr/>
          <a:lstStyle/>
          <a:p>
            <a:r>
              <a:rPr lang="en-US" dirty="0"/>
              <a:t>Over half feel the capital gains tax should continue as is</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(n=2027)</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TX20. Do you think capital gains and qualified dividends should continue at current rates of 15% and 20% for households over $250,000, or should they have the same rates as other income in the previous proposals?</a:t>
            </a:r>
          </a:p>
        </p:txBody>
      </p:sp>
      <p:grpSp>
        <p:nvGrpSpPr>
          <p:cNvPr id="6" name="Group 5"/>
          <p:cNvGrpSpPr/>
          <p:nvPr/>
        </p:nvGrpSpPr>
        <p:grpSpPr>
          <a:xfrm>
            <a:off x="3442041" y="2357470"/>
            <a:ext cx="5581305" cy="3973196"/>
            <a:chOff x="2647696" y="1762457"/>
            <a:chExt cx="5581305" cy="3973196"/>
          </a:xfrm>
        </p:grpSpPr>
        <p:sp>
          <p:nvSpPr>
            <p:cNvPr id="19" name="Oval 18"/>
            <p:cNvSpPr/>
            <p:nvPr/>
          </p:nvSpPr>
          <p:spPr>
            <a:xfrm>
              <a:off x="2647696" y="1762457"/>
              <a:ext cx="2306112" cy="2306112"/>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707276"/>
                  </a:solidFill>
                  <a:effectLst/>
                  <a:uLnTx/>
                  <a:uFillTx/>
                </a:rPr>
                <a:t>44% </a:t>
              </a:r>
              <a:br>
                <a:rPr kumimoji="0" lang="en-US" sz="3200" b="1" i="0" u="none" strike="noStrike" kern="0" cap="none" spc="0" normalizeH="0" baseline="0" noProof="0" dirty="0">
                  <a:ln>
                    <a:noFill/>
                  </a:ln>
                  <a:solidFill>
                    <a:srgbClr val="707276"/>
                  </a:solidFill>
                  <a:effectLst/>
                  <a:uLnTx/>
                  <a:uFillTx/>
                </a:rPr>
              </a:br>
              <a:r>
                <a:rPr kumimoji="0" lang="en-US" sz="1600" b="1" i="0" u="none" strike="noStrike" kern="0" cap="none" spc="0" normalizeH="0" baseline="0" noProof="0" dirty="0">
                  <a:ln>
                    <a:noFill/>
                  </a:ln>
                  <a:solidFill>
                    <a:srgbClr val="707276"/>
                  </a:solidFill>
                  <a:effectLst/>
                  <a:uLnTx/>
                  <a:uFillTx/>
                </a:rPr>
                <a:t>have same tax rate as other income in a tax plan</a:t>
              </a:r>
              <a:endParaRPr kumimoji="0" lang="en-US" sz="1600" b="0" i="0" u="none" strike="noStrike" kern="0" cap="none" spc="0" normalizeH="0" baseline="0" noProof="0" dirty="0">
                <a:ln>
                  <a:noFill/>
                </a:ln>
                <a:solidFill>
                  <a:srgbClr val="707276"/>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707276"/>
                </a:solidFill>
                <a:effectLst/>
                <a:uLnTx/>
                <a:uFillTx/>
              </a:endParaRPr>
            </a:p>
          </p:txBody>
        </p:sp>
        <p:grpSp>
          <p:nvGrpSpPr>
            <p:cNvPr id="20" name="Group 19"/>
            <p:cNvGrpSpPr/>
            <p:nvPr/>
          </p:nvGrpSpPr>
          <p:grpSpPr>
            <a:xfrm>
              <a:off x="3505199" y="2039673"/>
              <a:ext cx="4723802" cy="3695980"/>
              <a:chOff x="4800600" y="2196616"/>
              <a:chExt cx="4352499" cy="3263212"/>
            </a:xfrm>
          </p:grpSpPr>
          <p:graphicFrame>
            <p:nvGraphicFramePr>
              <p:cNvPr id="21" name="Chart 20"/>
              <p:cNvGraphicFramePr/>
              <p:nvPr>
                <p:extLst/>
              </p:nvPr>
            </p:nvGraphicFramePr>
            <p:xfrm>
              <a:off x="4800600" y="2566838"/>
              <a:ext cx="4352499" cy="2881038"/>
            </p:xfrm>
            <a:graphic>
              <a:graphicData uri="http://schemas.openxmlformats.org/drawingml/2006/chart">
                <c:chart xmlns:c="http://schemas.openxmlformats.org/drawingml/2006/chart" xmlns:r="http://schemas.openxmlformats.org/officeDocument/2006/relationships" r:id="rId6"/>
              </a:graphicData>
            </a:graphic>
          </p:graphicFrame>
          <p:sp>
            <p:nvSpPr>
              <p:cNvPr id="22" name="Oval 21"/>
              <p:cNvSpPr/>
              <p:nvPr/>
            </p:nvSpPr>
            <p:spPr>
              <a:xfrm>
                <a:off x="5345244" y="2196616"/>
                <a:ext cx="3263212"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chemeClr val="accent4">
                        <a:lumMod val="75000"/>
                      </a:schemeClr>
                    </a:solidFill>
                    <a:effectLst/>
                    <a:uLnTx/>
                    <a:uFillTx/>
                  </a:rPr>
                  <a:t>56% </a:t>
                </a:r>
                <a:br>
                  <a:rPr kumimoji="0" lang="en-US" sz="4000" b="1" i="0" u="none" strike="noStrike" kern="0" cap="none" spc="0" normalizeH="0" baseline="0" noProof="0" dirty="0">
                    <a:ln>
                      <a:noFill/>
                    </a:ln>
                    <a:solidFill>
                      <a:schemeClr val="accent4">
                        <a:lumMod val="75000"/>
                      </a:schemeClr>
                    </a:solidFill>
                    <a:effectLst/>
                    <a:uLnTx/>
                    <a:uFillTx/>
                  </a:rPr>
                </a:br>
                <a:r>
                  <a:rPr kumimoji="0" lang="en-US" sz="1600" b="1" i="0" u="none" strike="noStrike" kern="0" cap="none" spc="0" normalizeH="0" baseline="0" noProof="0" dirty="0">
                    <a:ln>
                      <a:noFill/>
                    </a:ln>
                    <a:solidFill>
                      <a:schemeClr val="accent4">
                        <a:lumMod val="75000"/>
                      </a:schemeClr>
                    </a:solidFill>
                    <a:effectLst/>
                    <a:uLnTx/>
                    <a:uFillTx/>
                  </a:rPr>
                  <a:t>continue at current rate</a:t>
                </a:r>
                <a:endParaRPr kumimoji="0" lang="en-US" sz="1600" i="0" u="none" strike="noStrike" kern="0" cap="none" spc="0" normalizeH="0" baseline="0" noProof="0" dirty="0">
                  <a:ln>
                    <a:noFill/>
                  </a:ln>
                  <a:solidFill>
                    <a:schemeClr val="accent4">
                      <a:lumMod val="75000"/>
                    </a:schemeClr>
                  </a:solidFill>
                  <a:effectLst/>
                  <a:uLnTx/>
                  <a:uFillTx/>
                </a:endParaRPr>
              </a:p>
            </p:txBody>
          </p:sp>
        </p:grpSp>
      </p:grpSp>
      <p:sp>
        <p:nvSpPr>
          <p:cNvPr id="10" name="Rectangle 9"/>
          <p:cNvSpPr/>
          <p:nvPr/>
        </p:nvSpPr>
        <p:spPr>
          <a:xfrm>
            <a:off x="3292473" y="1941969"/>
            <a:ext cx="5880441"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7276"/>
                </a:solidFill>
                <a:effectLst/>
                <a:uLnTx/>
                <a:uFillTx/>
              </a:rPr>
              <a:t>Tax Rate on Capital Gain and Qualified Dividends Should…</a:t>
            </a:r>
          </a:p>
        </p:txBody>
      </p:sp>
    </p:spTree>
    <p:extLst>
      <p:ext uri="{BB962C8B-B14F-4D97-AF65-F5344CB8AC3E}">
        <p14:creationId xmlns:p14="http://schemas.microsoft.com/office/powerpoint/2010/main" val="24563629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Rectangle 1"/>
          <p:cNvSpPr/>
          <p:nvPr/>
        </p:nvSpPr>
        <p:spPr>
          <a:xfrm>
            <a:off x="3429000" y="0"/>
            <a:ext cx="533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993" name="think-cell Slide" r:id="rId4" imgW="540" imgH="541" progId="TCLayout.ActiveDocument.1">
                  <p:embed/>
                </p:oleObj>
              </mc:Choice>
              <mc:Fallback>
                <p:oleObj name="think-cell Slide" r:id="rId4" imgW="540" imgH="541"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4"/>
          <p:cNvSpPr txBox="1">
            <a:spLocks/>
          </p:cNvSpPr>
          <p:nvPr/>
        </p:nvSpPr>
        <p:spPr>
          <a:xfrm>
            <a:off x="3429000" y="3008885"/>
            <a:ext cx="5334000" cy="840230"/>
          </a:xfrm>
          <a:prstGeom prst="rect">
            <a:avLst/>
          </a:prstGeom>
          <a:noFill/>
        </p:spPr>
        <p:txBody>
          <a:bodyPr tIns="182880" bIns="182880" anchor="ctr" anchorCtr="0">
            <a:spAutoFit/>
          </a:bodyPr>
          <a:lst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a:lstStyle>
          <a:p>
            <a:pPr algn="ctr"/>
            <a:r>
              <a:rPr lang="en-US" sz="3600" dirty="0">
                <a:solidFill>
                  <a:srgbClr val="7FBA00"/>
                </a:solidFill>
                <a:latin typeface="Segoe UI" panose="020B0502040204020203" pitchFamily="34" charset="0"/>
                <a:cs typeface="Segoe UI" panose="020B0502040204020203" pitchFamily="34" charset="0"/>
              </a:rPr>
              <a:t>BUDGET</a:t>
            </a:r>
          </a:p>
        </p:txBody>
      </p:sp>
    </p:spTree>
    <p:extLst>
      <p:ext uri="{BB962C8B-B14F-4D97-AF65-F5344CB8AC3E}">
        <p14:creationId xmlns:p14="http://schemas.microsoft.com/office/powerpoint/2010/main" val="29434148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150719" y="1840468"/>
            <a:ext cx="3088281" cy="369332"/>
          </a:xfrm>
          <a:prstGeom prst="rect">
            <a:avLst/>
          </a:prstGeom>
        </p:spPr>
        <p:txBody>
          <a:bodyPr wrap="none">
            <a:spAutoFit/>
          </a:bodyPr>
          <a:lstStyle/>
          <a:p>
            <a:r>
              <a:rPr lang="en-US" b="1" dirty="0">
                <a:solidFill>
                  <a:srgbClr val="707276"/>
                </a:solidFill>
              </a:rPr>
              <a:t> Government Budget Priorities</a:t>
            </a:r>
          </a:p>
        </p:txBody>
      </p:sp>
      <p:sp>
        <p:nvSpPr>
          <p:cNvPr id="2" name="Title 1"/>
          <p:cNvSpPr>
            <a:spLocks noGrp="1"/>
          </p:cNvSpPr>
          <p:nvPr>
            <p:ph type="title"/>
          </p:nvPr>
        </p:nvSpPr>
        <p:spPr>
          <a:xfrm>
            <a:off x="792480" y="676656"/>
            <a:ext cx="9951720" cy="571500"/>
          </a:xfrm>
        </p:spPr>
        <p:txBody>
          <a:bodyPr/>
          <a:lstStyle/>
          <a:p>
            <a:r>
              <a:rPr lang="en-US" dirty="0"/>
              <a:t>BY FAR, VOTERS FEEL STIMULATING THE ECONOMY SHOULD BE TOP Government BUDGET PRIORITY</a:t>
            </a:r>
          </a:p>
        </p:txBody>
      </p:sp>
      <p:sp>
        <p:nvSpPr>
          <p:cNvPr id="12" name="Text Placeholder 3"/>
          <p:cNvSpPr>
            <a:spLocks noGrp="1"/>
          </p:cNvSpPr>
          <p:nvPr>
            <p:ph type="body" idx="15"/>
          </p:nvPr>
        </p:nvSpPr>
        <p:spPr>
          <a:xfrm>
            <a:off x="792482" y="6172200"/>
            <a:ext cx="10887287" cy="685800"/>
          </a:xfrm>
        </p:spPr>
        <p:txBody>
          <a:bodyPr/>
          <a:lstStyle/>
          <a:p>
            <a:r>
              <a:rPr lang="en-US" u="sng" dirty="0">
                <a:solidFill>
                  <a:schemeClr val="tx2"/>
                </a:solidFill>
                <a:ea typeface="MS Mincho" panose="02020609040205080304" pitchFamily="49" charset="-128"/>
              </a:rPr>
              <a:t>BASE: Registered Voters (n=2027)</a:t>
            </a:r>
            <a:endParaRPr lang="en-US" dirty="0">
              <a:solidFill>
                <a:schemeClr val="tx2"/>
              </a:solidFill>
              <a:ea typeface="MS Mincho" panose="02020609040205080304" pitchFamily="49" charset="-128"/>
            </a:endParaRPr>
          </a:p>
          <a:p>
            <a:r>
              <a:rPr lang="en-US" dirty="0">
                <a:solidFill>
                  <a:schemeClr val="tx2"/>
                </a:solidFill>
              </a:rPr>
              <a:t>B1A. What do you feel should be the top priority in the government's budget?</a:t>
            </a:r>
          </a:p>
          <a:p>
            <a:r>
              <a:rPr lang="en-US" dirty="0">
                <a:solidFill>
                  <a:schemeClr val="tx2"/>
                </a:solidFill>
              </a:rPr>
              <a:t>B1B. What do you feel should be the second priority in the government's budget?</a:t>
            </a:r>
          </a:p>
        </p:txBody>
      </p:sp>
      <p:graphicFrame>
        <p:nvGraphicFramePr>
          <p:cNvPr id="16" name="Chart 15"/>
          <p:cNvGraphicFramePr/>
          <p:nvPr>
            <p:extLst/>
          </p:nvPr>
        </p:nvGraphicFramePr>
        <p:xfrm>
          <a:off x="2057400" y="2146457"/>
          <a:ext cx="6858000" cy="43775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00346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nvPr>
        </p:nvGraphicFramePr>
        <p:xfrm>
          <a:off x="3841165" y="2390045"/>
          <a:ext cx="3657600" cy="370595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Majority of Voters feel it is important to reduce the budget deficit</a:t>
            </a:r>
          </a:p>
        </p:txBody>
      </p:sp>
      <p:sp>
        <p:nvSpPr>
          <p:cNvPr id="6" name="Rounded Rectangle 5"/>
          <p:cNvSpPr/>
          <p:nvPr/>
        </p:nvSpPr>
        <p:spPr>
          <a:xfrm>
            <a:off x="6481993" y="5117655"/>
            <a:ext cx="2280797" cy="55612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3600" b="1" kern="0" dirty="0">
                <a:solidFill>
                  <a:srgbClr val="A10028"/>
                </a:solidFill>
              </a:rPr>
              <a:t>28%</a:t>
            </a:r>
            <a:br>
              <a:rPr lang="en-US" sz="3600" b="1" kern="0" dirty="0">
                <a:solidFill>
                  <a:srgbClr val="A10028"/>
                </a:solidFill>
              </a:rPr>
            </a:br>
            <a:r>
              <a:rPr lang="en-US" b="1" kern="0" dirty="0">
                <a:solidFill>
                  <a:srgbClr val="A10028"/>
                </a:solidFill>
              </a:rPr>
              <a:t>Not at all/Somewhat</a:t>
            </a:r>
            <a:br>
              <a:rPr lang="en-US" b="1" kern="0" dirty="0">
                <a:solidFill>
                  <a:srgbClr val="A10028"/>
                </a:solidFill>
              </a:rPr>
            </a:br>
            <a:r>
              <a:rPr lang="en-US" b="1" kern="0" dirty="0">
                <a:solidFill>
                  <a:srgbClr val="A10028"/>
                </a:solidFill>
              </a:rPr>
              <a:t>Important</a:t>
            </a:r>
          </a:p>
        </p:txBody>
      </p:sp>
      <p:sp>
        <p:nvSpPr>
          <p:cNvPr id="7" name="Rounded Rectangle 6"/>
          <p:cNvSpPr/>
          <p:nvPr/>
        </p:nvSpPr>
        <p:spPr>
          <a:xfrm>
            <a:off x="6481993" y="3285661"/>
            <a:ext cx="1879037" cy="576891"/>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3600" b="1" kern="0" dirty="0">
                <a:solidFill>
                  <a:srgbClr val="009DD9"/>
                </a:solidFill>
              </a:rPr>
              <a:t>72%</a:t>
            </a:r>
            <a:br>
              <a:rPr lang="en-US" sz="3600" b="1" kern="0" dirty="0">
                <a:solidFill>
                  <a:srgbClr val="009DD9"/>
                </a:solidFill>
              </a:rPr>
            </a:br>
            <a:r>
              <a:rPr lang="en-US" b="1" kern="0" dirty="0">
                <a:solidFill>
                  <a:srgbClr val="009DD9"/>
                </a:solidFill>
              </a:rPr>
              <a:t>Extremely/Very</a:t>
            </a:r>
            <a:br>
              <a:rPr lang="en-US" b="1" kern="0" dirty="0">
                <a:solidFill>
                  <a:srgbClr val="009DD9"/>
                </a:solidFill>
              </a:rPr>
            </a:br>
            <a:r>
              <a:rPr lang="en-US" b="1" kern="0" dirty="0">
                <a:solidFill>
                  <a:srgbClr val="009DD9"/>
                </a:solidFill>
              </a:rPr>
              <a:t>Important</a:t>
            </a:r>
          </a:p>
        </p:txBody>
      </p:sp>
      <p:sp>
        <p:nvSpPr>
          <p:cNvPr id="8" name="Rounded Rectangle 7"/>
          <p:cNvSpPr/>
          <p:nvPr/>
        </p:nvSpPr>
        <p:spPr>
          <a:xfrm>
            <a:off x="3886200" y="2841283"/>
            <a:ext cx="1143000"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defRPr/>
            </a:pPr>
            <a:r>
              <a:rPr lang="en-US" sz="1200" kern="0" dirty="0">
                <a:solidFill>
                  <a:srgbClr val="707276"/>
                </a:solidFill>
              </a:rPr>
              <a:t>Extremely important</a:t>
            </a:r>
            <a:endParaRPr lang="en-US" sz="1000" kern="0" dirty="0">
              <a:solidFill>
                <a:srgbClr val="707276"/>
              </a:solidFill>
            </a:endParaRPr>
          </a:p>
        </p:txBody>
      </p:sp>
      <p:sp>
        <p:nvSpPr>
          <p:cNvPr id="9" name="Rounded Rectangle 8"/>
          <p:cNvSpPr/>
          <p:nvPr/>
        </p:nvSpPr>
        <p:spPr>
          <a:xfrm>
            <a:off x="3886200" y="3964960"/>
            <a:ext cx="1143000"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defRPr/>
            </a:pPr>
            <a:r>
              <a:rPr lang="en-US" sz="1200" kern="0" dirty="0">
                <a:solidFill>
                  <a:srgbClr val="707276"/>
                </a:solidFill>
              </a:rPr>
              <a:t>Very important</a:t>
            </a:r>
            <a:endParaRPr lang="en-US" sz="1000" kern="0" dirty="0">
              <a:solidFill>
                <a:srgbClr val="707276"/>
              </a:solidFill>
            </a:endParaRPr>
          </a:p>
        </p:txBody>
      </p:sp>
      <p:sp>
        <p:nvSpPr>
          <p:cNvPr id="10" name="Rounded Rectangle 9"/>
          <p:cNvSpPr/>
          <p:nvPr/>
        </p:nvSpPr>
        <p:spPr>
          <a:xfrm>
            <a:off x="3886200" y="5046932"/>
            <a:ext cx="1143000"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defRPr/>
            </a:pPr>
            <a:r>
              <a:rPr lang="en-US" sz="1200" kern="0" dirty="0">
                <a:solidFill>
                  <a:srgbClr val="707276"/>
                </a:solidFill>
              </a:rPr>
              <a:t>Somewhat important</a:t>
            </a:r>
            <a:endParaRPr lang="en-US" sz="1000" kern="0" dirty="0">
              <a:solidFill>
                <a:srgbClr val="707276"/>
              </a:solidFill>
            </a:endParaRPr>
          </a:p>
        </p:txBody>
      </p:sp>
      <p:sp>
        <p:nvSpPr>
          <p:cNvPr id="11" name="Rounded Rectangle 10"/>
          <p:cNvSpPr/>
          <p:nvPr/>
        </p:nvSpPr>
        <p:spPr>
          <a:xfrm>
            <a:off x="3886200" y="5463677"/>
            <a:ext cx="1143000"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defRPr/>
            </a:pPr>
            <a:r>
              <a:rPr lang="en-US" sz="1200" kern="0" dirty="0">
                <a:solidFill>
                  <a:srgbClr val="707276"/>
                </a:solidFill>
              </a:rPr>
              <a:t>Not at all </a:t>
            </a:r>
            <a:r>
              <a:rPr lang="en-US" sz="1200" kern="0" dirty="0" err="1">
                <a:solidFill>
                  <a:srgbClr val="707276"/>
                </a:solidFill>
              </a:rPr>
              <a:t>importan</a:t>
            </a:r>
            <a:r>
              <a:rPr lang="en-US" sz="1200" kern="0" dirty="0">
                <a:solidFill>
                  <a:srgbClr val="707276"/>
                </a:solidFill>
              </a:rPr>
              <a:t>t</a:t>
            </a:r>
            <a:endParaRPr lang="en-US" sz="1000" kern="0" dirty="0">
              <a:solidFill>
                <a:srgbClr val="707276"/>
              </a:solidFill>
            </a:endParaRPr>
          </a:p>
        </p:txBody>
      </p:sp>
      <p:sp>
        <p:nvSpPr>
          <p:cNvPr id="12" name="Rectangle 11"/>
          <p:cNvSpPr/>
          <p:nvPr/>
        </p:nvSpPr>
        <p:spPr>
          <a:xfrm>
            <a:off x="2824603" y="1925536"/>
            <a:ext cx="6243197" cy="369332"/>
          </a:xfrm>
          <a:prstGeom prst="rect">
            <a:avLst/>
          </a:prstGeom>
        </p:spPr>
        <p:txBody>
          <a:bodyPr wrap="square">
            <a:spAutoFit/>
          </a:bodyPr>
          <a:lstStyle/>
          <a:p>
            <a:pPr algn="ctr">
              <a:defRPr/>
            </a:pPr>
            <a:r>
              <a:rPr lang="en-US" b="1" kern="0" dirty="0">
                <a:solidFill>
                  <a:srgbClr val="707276"/>
                </a:solidFill>
              </a:rPr>
              <a:t>Importance of Reducing Budget Deficit</a:t>
            </a:r>
          </a:p>
        </p:txBody>
      </p:sp>
      <p:sp>
        <p:nvSpPr>
          <p:cNvPr id="13" name="Text Placeholder 3"/>
          <p:cNvSpPr>
            <a:spLocks noGrp="1"/>
          </p:cNvSpPr>
          <p:nvPr>
            <p:ph type="body" idx="15"/>
          </p:nvPr>
        </p:nvSpPr>
        <p:spPr/>
        <p:txBody>
          <a:bodyPr/>
          <a:lstStyle/>
          <a:p>
            <a:r>
              <a:rPr lang="en-US" u="sng" dirty="0">
                <a:solidFill>
                  <a:schemeClr val="tx2"/>
                </a:solidFill>
                <a:ea typeface="MS Mincho" panose="02020609040205080304" pitchFamily="49" charset="-128"/>
              </a:rPr>
              <a:t>BASE: Registered Voters (n=2027)</a:t>
            </a:r>
            <a:endParaRPr lang="en-US" dirty="0">
              <a:solidFill>
                <a:schemeClr val="tx2"/>
              </a:solidFill>
              <a:ea typeface="MS Mincho" panose="02020609040205080304" pitchFamily="49" charset="-128"/>
            </a:endParaRPr>
          </a:p>
          <a:p>
            <a:r>
              <a:rPr lang="en-US" dirty="0">
                <a:solidFill>
                  <a:schemeClr val="tx2"/>
                </a:solidFill>
              </a:rPr>
              <a:t>B16 The federal budget deficit in 2016 was $587 billion, which is 3.2% of the U.S. economy. How important do you think it is to reduce the budget deficit?</a:t>
            </a:r>
          </a:p>
        </p:txBody>
      </p:sp>
      <p:sp>
        <p:nvSpPr>
          <p:cNvPr id="14" name="Left Bracket 13"/>
          <p:cNvSpPr/>
          <p:nvPr/>
        </p:nvSpPr>
        <p:spPr>
          <a:xfrm flipH="1">
            <a:off x="6419170" y="4937911"/>
            <a:ext cx="89717" cy="914400"/>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kern="0" dirty="0">
              <a:solidFill>
                <a:sysClr val="windowText" lastClr="000000"/>
              </a:solidFill>
            </a:endParaRPr>
          </a:p>
        </p:txBody>
      </p:sp>
      <p:sp>
        <p:nvSpPr>
          <p:cNvPr id="15" name="Left Bracket 14"/>
          <p:cNvSpPr/>
          <p:nvPr/>
        </p:nvSpPr>
        <p:spPr>
          <a:xfrm flipH="1">
            <a:off x="6411099" y="2519070"/>
            <a:ext cx="97787" cy="2377440"/>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kern="0" dirty="0">
              <a:solidFill>
                <a:sysClr val="windowText" lastClr="000000"/>
              </a:solidFill>
            </a:endParaRPr>
          </a:p>
        </p:txBody>
      </p:sp>
    </p:spTree>
    <p:extLst>
      <p:ext uri="{BB962C8B-B14F-4D97-AF65-F5344CB8AC3E}">
        <p14:creationId xmlns:p14="http://schemas.microsoft.com/office/powerpoint/2010/main" val="880740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872" y="1119671"/>
            <a:ext cx="10888896" cy="571500"/>
          </a:xfrm>
        </p:spPr>
        <p:txBody>
          <a:bodyPr/>
          <a:lstStyle/>
          <a:p>
            <a:r>
              <a:rPr lang="en-US" dirty="0"/>
              <a:t>Majority would support proposal to increase defense </a:t>
            </a:r>
            <a:br>
              <a:rPr lang="en-US" dirty="0"/>
            </a:br>
            <a:r>
              <a:rPr lang="en-US" dirty="0"/>
              <a:t>spend by 10%, CUT DISCRETIONARY BY 10%; MAJORITY  oppose plan to FAVOR DISCRETIONARY OVER MILITARY.</a:t>
            </a:r>
          </a:p>
        </p:txBody>
      </p:sp>
      <p:sp>
        <p:nvSpPr>
          <p:cNvPr id="4" name="Text Placeholder 3"/>
          <p:cNvSpPr>
            <a:spLocks noGrp="1"/>
          </p:cNvSpPr>
          <p:nvPr>
            <p:ph type="body" idx="15"/>
          </p:nvPr>
        </p:nvSpPr>
        <p:spPr/>
        <p:txBody>
          <a:bodyPr/>
          <a:lstStyle/>
          <a:p>
            <a:r>
              <a:rPr lang="en-US" u="sng" dirty="0">
                <a:solidFill>
                  <a:schemeClr val="tx2"/>
                </a:solidFill>
                <a:ea typeface="MS Mincho" panose="02020609040205080304" pitchFamily="49" charset="-128"/>
              </a:rPr>
              <a:t>BASE: Registered Voters (n=2027)</a:t>
            </a:r>
            <a:endParaRPr lang="en-US" dirty="0">
              <a:solidFill>
                <a:schemeClr val="tx2"/>
              </a:solidFill>
              <a:ea typeface="MS Mincho" panose="02020609040205080304" pitchFamily="49" charset="-128"/>
            </a:endParaRPr>
          </a:p>
          <a:p>
            <a:r>
              <a:rPr lang="en-US" dirty="0">
                <a:solidFill>
                  <a:schemeClr val="tx2"/>
                </a:solidFill>
              </a:rPr>
              <a:t>B5 One proposal for the coming budget is to increase defense spending by 10 percent, leave Social Security and Medicare expenditures unchanged, and decrease all other expenditures by 10 percent. Do you support or oppose this proposal?</a:t>
            </a:r>
          </a:p>
          <a:p>
            <a:r>
              <a:rPr lang="en-US" dirty="0">
                <a:solidFill>
                  <a:schemeClr val="tx2"/>
                </a:solidFill>
              </a:rPr>
              <a:t>B6 Another proposal for the coming budget is to decrease defense spending by 10 percent, leave Social Security and Medicare expenditures unchanged, and increase all other expenditures by 10 percent. Do you support or oppose this proposal?</a:t>
            </a:r>
          </a:p>
        </p:txBody>
      </p:sp>
      <p:cxnSp>
        <p:nvCxnSpPr>
          <p:cNvPr id="13" name="Straight Connector 12"/>
          <p:cNvCxnSpPr/>
          <p:nvPr/>
        </p:nvCxnSpPr>
        <p:spPr>
          <a:xfrm flipV="1">
            <a:off x="6400800" y="2131170"/>
            <a:ext cx="0" cy="4114800"/>
          </a:xfrm>
          <a:prstGeom prst="line">
            <a:avLst/>
          </a:prstGeom>
          <a:ln>
            <a:solidFill>
              <a:srgbClr val="D6D6D6"/>
            </a:solidFill>
          </a:ln>
        </p:spPr>
        <p:style>
          <a:lnRef idx="2">
            <a:schemeClr val="accent1"/>
          </a:lnRef>
          <a:fillRef idx="0">
            <a:schemeClr val="accent1"/>
          </a:fillRef>
          <a:effectRef idx="1">
            <a:schemeClr val="accent1"/>
          </a:effectRef>
          <a:fontRef idx="minor">
            <a:schemeClr val="tx1"/>
          </a:fontRef>
        </p:style>
      </p:cxnSp>
      <p:graphicFrame>
        <p:nvGraphicFramePr>
          <p:cNvPr id="15" name="Chart 14"/>
          <p:cNvGraphicFramePr/>
          <p:nvPr>
            <p:extLst/>
          </p:nvPr>
        </p:nvGraphicFramePr>
        <p:xfrm>
          <a:off x="367925" y="2885919"/>
          <a:ext cx="5823414" cy="3286281"/>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angle 15"/>
          <p:cNvSpPr/>
          <p:nvPr/>
        </p:nvSpPr>
        <p:spPr>
          <a:xfrm>
            <a:off x="2971800" y="4000265"/>
            <a:ext cx="2442691" cy="100329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99568" rIns="0" bIns="106680" numCol="1" spcCol="1270" anchor="ctr" anchorCtr="0">
            <a:noAutofit/>
          </a:bodyPr>
          <a:lstStyle/>
          <a:p>
            <a:pPr algn="ctr" defTabSz="1244600">
              <a:lnSpc>
                <a:spcPct val="90000"/>
              </a:lnSpc>
              <a:spcBef>
                <a:spcPct val="0"/>
              </a:spcBef>
              <a:spcAft>
                <a:spcPct val="35000"/>
              </a:spcAft>
              <a:defRPr/>
            </a:pPr>
            <a:r>
              <a:rPr lang="en-US" sz="2400" b="1" dirty="0">
                <a:solidFill>
                  <a:srgbClr val="FFFFFF"/>
                </a:solidFill>
              </a:rPr>
              <a:t>53%</a:t>
            </a:r>
            <a:br>
              <a:rPr lang="en-US" sz="2400" b="1" dirty="0">
                <a:solidFill>
                  <a:srgbClr val="FFFFFF"/>
                </a:solidFill>
              </a:rPr>
            </a:br>
            <a:r>
              <a:rPr lang="en-US" sz="2000" b="1" dirty="0">
                <a:solidFill>
                  <a:srgbClr val="FFFFFF"/>
                </a:solidFill>
              </a:rPr>
              <a:t>support</a:t>
            </a:r>
            <a:endParaRPr lang="en-US" sz="1200" b="1" dirty="0">
              <a:solidFill>
                <a:srgbClr val="FFFFFF"/>
              </a:solidFill>
            </a:endParaRPr>
          </a:p>
        </p:txBody>
      </p:sp>
      <p:sp>
        <p:nvSpPr>
          <p:cNvPr id="17" name="Rectangle 16"/>
          <p:cNvSpPr/>
          <p:nvPr/>
        </p:nvSpPr>
        <p:spPr>
          <a:xfrm>
            <a:off x="1126007" y="3964170"/>
            <a:ext cx="2442691" cy="100329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99568" rIns="0" bIns="106680" numCol="1" spcCol="1270" anchor="ctr" anchorCtr="0">
            <a:noAutofit/>
          </a:bodyPr>
          <a:lstStyle/>
          <a:p>
            <a:pPr algn="ctr" defTabSz="1244600">
              <a:lnSpc>
                <a:spcPct val="90000"/>
              </a:lnSpc>
              <a:spcBef>
                <a:spcPct val="0"/>
              </a:spcBef>
              <a:spcAft>
                <a:spcPct val="35000"/>
              </a:spcAft>
              <a:defRPr/>
            </a:pPr>
            <a:r>
              <a:rPr lang="en-US" sz="2400" b="1" dirty="0">
                <a:solidFill>
                  <a:srgbClr val="FFFFFF"/>
                </a:solidFill>
              </a:rPr>
              <a:t>47%</a:t>
            </a:r>
            <a:br>
              <a:rPr lang="en-US" sz="2400" b="1" dirty="0">
                <a:solidFill>
                  <a:srgbClr val="FFFFFF"/>
                </a:solidFill>
              </a:rPr>
            </a:br>
            <a:r>
              <a:rPr lang="en-US" sz="2000" b="1" dirty="0">
                <a:solidFill>
                  <a:srgbClr val="FFFFFF"/>
                </a:solidFill>
              </a:rPr>
              <a:t>oppose</a:t>
            </a:r>
            <a:endParaRPr lang="en-US" sz="1200" b="1" dirty="0">
              <a:solidFill>
                <a:srgbClr val="FFFFFF"/>
              </a:solidFill>
            </a:endParaRPr>
          </a:p>
        </p:txBody>
      </p:sp>
      <p:sp>
        <p:nvSpPr>
          <p:cNvPr id="19" name="Rectangle 18"/>
          <p:cNvSpPr/>
          <p:nvPr/>
        </p:nvSpPr>
        <p:spPr>
          <a:xfrm>
            <a:off x="533399" y="1977155"/>
            <a:ext cx="5638801" cy="923330"/>
          </a:xfrm>
          <a:prstGeom prst="rect">
            <a:avLst/>
          </a:prstGeom>
        </p:spPr>
        <p:txBody>
          <a:bodyPr wrap="square">
            <a:spAutoFit/>
          </a:bodyPr>
          <a:lstStyle/>
          <a:p>
            <a:pPr algn="ctr">
              <a:defRPr/>
            </a:pPr>
            <a:r>
              <a:rPr lang="en-US" b="1" kern="0" dirty="0">
                <a:solidFill>
                  <a:srgbClr val="707276"/>
                </a:solidFill>
              </a:rPr>
              <a:t>Attitudes Towards Proposal to </a:t>
            </a:r>
            <a:r>
              <a:rPr lang="en-US" b="1" kern="0" dirty="0">
                <a:solidFill>
                  <a:srgbClr val="FF8300"/>
                </a:solidFill>
              </a:rPr>
              <a:t>Increase</a:t>
            </a:r>
            <a:r>
              <a:rPr lang="en-US" b="1" kern="0" dirty="0">
                <a:solidFill>
                  <a:srgbClr val="707276"/>
                </a:solidFill>
              </a:rPr>
              <a:t> Defense Spending by 10%, Leave Social Security/Medicare Unchanged, and </a:t>
            </a:r>
            <a:r>
              <a:rPr lang="en-US" b="1" kern="0" dirty="0">
                <a:solidFill>
                  <a:srgbClr val="FF8300"/>
                </a:solidFill>
              </a:rPr>
              <a:t>Decrease</a:t>
            </a:r>
            <a:r>
              <a:rPr lang="en-US" b="1" kern="0" dirty="0">
                <a:solidFill>
                  <a:srgbClr val="707276"/>
                </a:solidFill>
              </a:rPr>
              <a:t> all Other Expenditures by 10%</a:t>
            </a:r>
          </a:p>
        </p:txBody>
      </p:sp>
      <p:graphicFrame>
        <p:nvGraphicFramePr>
          <p:cNvPr id="20" name="Chart 19"/>
          <p:cNvGraphicFramePr/>
          <p:nvPr>
            <p:extLst/>
          </p:nvPr>
        </p:nvGraphicFramePr>
        <p:xfrm>
          <a:off x="6516304" y="2885919"/>
          <a:ext cx="5823414" cy="3286281"/>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21"/>
          <p:cNvSpPr/>
          <p:nvPr/>
        </p:nvSpPr>
        <p:spPr>
          <a:xfrm>
            <a:off x="6477000" y="1977155"/>
            <a:ext cx="5638801" cy="923330"/>
          </a:xfrm>
          <a:prstGeom prst="rect">
            <a:avLst/>
          </a:prstGeom>
        </p:spPr>
        <p:txBody>
          <a:bodyPr wrap="square">
            <a:spAutoFit/>
          </a:bodyPr>
          <a:lstStyle/>
          <a:p>
            <a:pPr algn="ctr">
              <a:defRPr/>
            </a:pPr>
            <a:r>
              <a:rPr lang="en-US" b="1" kern="0" dirty="0">
                <a:solidFill>
                  <a:srgbClr val="707276"/>
                </a:solidFill>
              </a:rPr>
              <a:t>Attitudes Towards Proposal to </a:t>
            </a:r>
            <a:r>
              <a:rPr lang="en-US" b="1" kern="0" dirty="0">
                <a:solidFill>
                  <a:srgbClr val="FF8300"/>
                </a:solidFill>
              </a:rPr>
              <a:t>Decrease</a:t>
            </a:r>
            <a:r>
              <a:rPr lang="en-US" b="1" kern="0" dirty="0">
                <a:solidFill>
                  <a:srgbClr val="707276"/>
                </a:solidFill>
              </a:rPr>
              <a:t> Defense Spending by 10%, Leave Social Security/Medicare Unchanged, and </a:t>
            </a:r>
            <a:r>
              <a:rPr lang="en-US" b="1" kern="0" dirty="0">
                <a:solidFill>
                  <a:srgbClr val="FF8300"/>
                </a:solidFill>
              </a:rPr>
              <a:t>Increase</a:t>
            </a:r>
            <a:r>
              <a:rPr lang="en-US" b="1" kern="0" dirty="0">
                <a:solidFill>
                  <a:srgbClr val="707276"/>
                </a:solidFill>
              </a:rPr>
              <a:t> all Other Expenditures by 10%</a:t>
            </a:r>
          </a:p>
        </p:txBody>
      </p:sp>
      <p:sp>
        <p:nvSpPr>
          <p:cNvPr id="23" name="Rectangle 22"/>
          <p:cNvSpPr/>
          <p:nvPr/>
        </p:nvSpPr>
        <p:spPr>
          <a:xfrm>
            <a:off x="9106077" y="4064867"/>
            <a:ext cx="2442691" cy="100329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99568" rIns="0" bIns="106680" numCol="1" spcCol="1270" anchor="ctr" anchorCtr="0">
            <a:noAutofit/>
          </a:bodyPr>
          <a:lstStyle/>
          <a:p>
            <a:pPr algn="ctr" defTabSz="1244600">
              <a:lnSpc>
                <a:spcPct val="90000"/>
              </a:lnSpc>
              <a:spcBef>
                <a:spcPct val="0"/>
              </a:spcBef>
              <a:spcAft>
                <a:spcPct val="35000"/>
              </a:spcAft>
              <a:defRPr/>
            </a:pPr>
            <a:r>
              <a:rPr lang="en-US" sz="2400" b="1" dirty="0">
                <a:solidFill>
                  <a:srgbClr val="FFFFFF"/>
                </a:solidFill>
              </a:rPr>
              <a:t>41%</a:t>
            </a:r>
            <a:br>
              <a:rPr lang="en-US" sz="2400" b="1" dirty="0">
                <a:solidFill>
                  <a:srgbClr val="FFFFFF"/>
                </a:solidFill>
              </a:rPr>
            </a:br>
            <a:r>
              <a:rPr lang="en-US" sz="2000" b="1" dirty="0">
                <a:solidFill>
                  <a:srgbClr val="FFFFFF"/>
                </a:solidFill>
              </a:rPr>
              <a:t>support</a:t>
            </a:r>
            <a:endParaRPr lang="en-US" sz="1200" b="1" dirty="0">
              <a:solidFill>
                <a:srgbClr val="FFFFFF"/>
              </a:solidFill>
            </a:endParaRPr>
          </a:p>
        </p:txBody>
      </p:sp>
      <p:sp>
        <p:nvSpPr>
          <p:cNvPr id="24" name="Rectangle 23"/>
          <p:cNvSpPr/>
          <p:nvPr/>
        </p:nvSpPr>
        <p:spPr>
          <a:xfrm>
            <a:off x="7260284" y="4028772"/>
            <a:ext cx="2442691" cy="100329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99568" rIns="0" bIns="106680" numCol="1" spcCol="1270" anchor="ctr" anchorCtr="0">
            <a:noAutofit/>
          </a:bodyPr>
          <a:lstStyle/>
          <a:p>
            <a:pPr algn="ctr" defTabSz="1244600">
              <a:lnSpc>
                <a:spcPct val="90000"/>
              </a:lnSpc>
              <a:spcBef>
                <a:spcPct val="0"/>
              </a:spcBef>
              <a:spcAft>
                <a:spcPct val="35000"/>
              </a:spcAft>
              <a:defRPr/>
            </a:pPr>
            <a:r>
              <a:rPr lang="en-US" sz="2400" b="1" dirty="0">
                <a:solidFill>
                  <a:srgbClr val="FFFFFF"/>
                </a:solidFill>
              </a:rPr>
              <a:t>59%</a:t>
            </a:r>
            <a:br>
              <a:rPr lang="en-US" sz="2400" b="1" dirty="0">
                <a:solidFill>
                  <a:srgbClr val="FFFFFF"/>
                </a:solidFill>
              </a:rPr>
            </a:br>
            <a:r>
              <a:rPr lang="en-US" sz="2000" b="1" dirty="0">
                <a:solidFill>
                  <a:srgbClr val="FFFFFF"/>
                </a:solidFill>
              </a:rPr>
              <a:t>oppose</a:t>
            </a:r>
            <a:endParaRPr lang="en-US" sz="1200" b="1" dirty="0">
              <a:solidFill>
                <a:srgbClr val="FFFFFF"/>
              </a:solidFill>
            </a:endParaRPr>
          </a:p>
        </p:txBody>
      </p:sp>
    </p:spTree>
    <p:extLst>
      <p:ext uri="{BB962C8B-B14F-4D97-AF65-F5344CB8AC3E}">
        <p14:creationId xmlns:p14="http://schemas.microsoft.com/office/powerpoint/2010/main" val="2305087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537697" y="152400"/>
            <a:ext cx="10059142" cy="8077201"/>
            <a:chOff x="380214" y="66452"/>
            <a:chExt cx="9519481" cy="8077201"/>
          </a:xfrm>
        </p:grpSpPr>
        <p:graphicFrame>
          <p:nvGraphicFramePr>
            <p:cNvPr id="32" name="Chart 31"/>
            <p:cNvGraphicFramePr/>
            <p:nvPr>
              <p:extLst>
                <p:ext uri="{D42A27DB-BD31-4B8C-83A1-F6EECF244321}">
                  <p14:modId xmlns:p14="http://schemas.microsoft.com/office/powerpoint/2010/main" val="192897205"/>
                </p:ext>
              </p:extLst>
            </p:nvPr>
          </p:nvGraphicFramePr>
          <p:xfrm>
            <a:off x="1570663" y="66452"/>
            <a:ext cx="8329032" cy="4212923"/>
          </p:xfrm>
          <a:graphic>
            <a:graphicData uri="http://schemas.openxmlformats.org/drawingml/2006/chart">
              <c:chart xmlns:c="http://schemas.openxmlformats.org/drawingml/2006/chart" xmlns:r="http://schemas.openxmlformats.org/officeDocument/2006/relationships" r:id="rId2"/>
            </a:graphicData>
          </a:graphic>
        </p:graphicFrame>
        <p:grpSp>
          <p:nvGrpSpPr>
            <p:cNvPr id="21" name="Group 20"/>
            <p:cNvGrpSpPr/>
            <p:nvPr/>
          </p:nvGrpSpPr>
          <p:grpSpPr>
            <a:xfrm>
              <a:off x="380214" y="1571342"/>
              <a:ext cx="9519481" cy="6572311"/>
              <a:chOff x="380214" y="1571342"/>
              <a:chExt cx="9519481" cy="6572311"/>
            </a:xfrm>
          </p:grpSpPr>
          <p:graphicFrame>
            <p:nvGraphicFramePr>
              <p:cNvPr id="33" name="Chart 32"/>
              <p:cNvGraphicFramePr/>
              <p:nvPr>
                <p:extLst>
                  <p:ext uri="{D42A27DB-BD31-4B8C-83A1-F6EECF244321}">
                    <p14:modId xmlns:p14="http://schemas.microsoft.com/office/powerpoint/2010/main" val="1546583998"/>
                  </p:ext>
                </p:extLst>
              </p:nvPr>
            </p:nvGraphicFramePr>
            <p:xfrm>
              <a:off x="1568122" y="4000277"/>
              <a:ext cx="8329031" cy="4143376"/>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Straight Connector 16"/>
              <p:cNvCxnSpPr/>
              <p:nvPr/>
            </p:nvCxnSpPr>
            <p:spPr>
              <a:xfrm>
                <a:off x="1670095" y="4140911"/>
                <a:ext cx="8229600" cy="0"/>
              </a:xfrm>
              <a:prstGeom prst="line">
                <a:avLst/>
              </a:prstGeom>
              <a:ln>
                <a:solidFill>
                  <a:srgbClr val="707276"/>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671518" y="1571342"/>
                <a:ext cx="167125"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707276"/>
                  </a:solidFill>
                  <a:effectLst/>
                  <a:uLnTx/>
                  <a:uFillTx/>
                </a:endParaRPr>
              </a:p>
            </p:txBody>
          </p:sp>
          <p:sp>
            <p:nvSpPr>
              <p:cNvPr id="13" name="Rectangle 12"/>
              <p:cNvSpPr/>
              <p:nvPr/>
            </p:nvSpPr>
            <p:spPr>
              <a:xfrm>
                <a:off x="7198529" y="1571342"/>
                <a:ext cx="167125"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707276"/>
                  </a:solidFill>
                  <a:effectLst/>
                  <a:uLnTx/>
                  <a:uFillTx/>
                </a:endParaRPr>
              </a:p>
            </p:txBody>
          </p:sp>
          <p:sp>
            <p:nvSpPr>
              <p:cNvPr id="31" name="Rectangle 30"/>
              <p:cNvSpPr/>
              <p:nvPr/>
            </p:nvSpPr>
            <p:spPr>
              <a:xfrm>
                <a:off x="520371" y="2980642"/>
                <a:ext cx="1351332" cy="400110"/>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707276"/>
                    </a:solidFill>
                    <a:effectLst/>
                    <a:uLnTx/>
                    <a:uFillTx/>
                  </a:rPr>
                  <a:t>Right Track</a:t>
                </a:r>
              </a:p>
            </p:txBody>
          </p:sp>
          <p:sp>
            <p:nvSpPr>
              <p:cNvPr id="34" name="Rectangle 33"/>
              <p:cNvSpPr/>
              <p:nvPr/>
            </p:nvSpPr>
            <p:spPr>
              <a:xfrm>
                <a:off x="380214" y="4796897"/>
                <a:ext cx="1510285" cy="400110"/>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707276"/>
                    </a:solidFill>
                    <a:effectLst/>
                    <a:uLnTx/>
                    <a:uFillTx/>
                  </a:rPr>
                  <a:t>Wrong Track</a:t>
                </a:r>
              </a:p>
            </p:txBody>
          </p:sp>
        </p:grpSp>
      </p:grpSp>
      <p:sp>
        <p:nvSpPr>
          <p:cNvPr id="2" name="Title 1"/>
          <p:cNvSpPr>
            <a:spLocks noGrp="1"/>
          </p:cNvSpPr>
          <p:nvPr>
            <p:ph type="title"/>
          </p:nvPr>
        </p:nvSpPr>
        <p:spPr>
          <a:xfrm>
            <a:off x="792480" y="676656"/>
            <a:ext cx="10408920" cy="571500"/>
          </a:xfrm>
        </p:spPr>
        <p:txBody>
          <a:bodyPr/>
          <a:lstStyle/>
          <a:p>
            <a:r>
              <a:rPr lang="en-US" sz="3200" dirty="0"/>
              <a:t>Similar to PREVIOUS </a:t>
            </a:r>
            <a:r>
              <a:rPr lang="en-US" sz="3200" dirty="0" err="1"/>
              <a:t>monthS</a:t>
            </a:r>
            <a:r>
              <a:rPr lang="en-US" sz="3200" dirty="0"/>
              <a:t>, Voters feel economy is on the right track more so than the country</a:t>
            </a:r>
          </a:p>
        </p:txBody>
      </p:sp>
      <p:sp>
        <p:nvSpPr>
          <p:cNvPr id="3" name="Text Placeholder 2"/>
          <p:cNvSpPr>
            <a:spLocks noGrp="1"/>
          </p:cNvSpPr>
          <p:nvPr>
            <p:ph type="body" idx="13"/>
          </p:nvPr>
        </p:nvSpPr>
        <p:spPr/>
        <p:txBody>
          <a:bodyPr/>
          <a:lstStyle/>
          <a:p>
            <a:r>
              <a:rPr lang="en-US" sz="1600" dirty="0"/>
              <a:t>Over one third of voters feel the country is on the right track compared to 2 in 5 who say the same for the economy.</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(February n=2148; March n= 2092; April n=2027)</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M1. In general, do you think the country is on the right track or is it off on the wrong track?</a:t>
            </a:r>
          </a:p>
          <a:p>
            <a:r>
              <a:rPr lang="en-US" dirty="0">
                <a:solidFill>
                  <a:srgbClr val="262626"/>
                </a:solidFill>
                <a:ea typeface="MS Mincho" panose="02020609040205080304" pitchFamily="49" charset="-128"/>
              </a:rPr>
              <a:t>M2. In general, do you think the American economy is on right track or is it off on the wrong track?</a:t>
            </a:r>
          </a:p>
        </p:txBody>
      </p:sp>
      <p:sp>
        <p:nvSpPr>
          <p:cNvPr id="18" name="Rounded Rectangular Callout 17"/>
          <p:cNvSpPr/>
          <p:nvPr/>
        </p:nvSpPr>
        <p:spPr>
          <a:xfrm>
            <a:off x="5361795" y="2880217"/>
            <a:ext cx="1731250" cy="1033563"/>
          </a:xfrm>
          <a:prstGeom prst="wedgeRoundRectCallout">
            <a:avLst>
              <a:gd name="adj1" fmla="val -54941"/>
              <a:gd name="adj2" fmla="val 18362"/>
              <a:gd name="adj3" fmla="val 16667"/>
            </a:avLst>
          </a:prstGeom>
          <a:noFill/>
          <a:ln>
            <a:solidFill>
              <a:srgbClr val="707276"/>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707276"/>
                </a:solidFill>
                <a:effectLst/>
                <a:uLnTx/>
                <a:uFillTx/>
              </a:rPr>
              <a:t>Particularly true of:</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707276"/>
                </a:solidFill>
                <a:effectLst/>
                <a:uLnTx/>
                <a:uFillTx/>
              </a:rPr>
              <a:t>Men (</a:t>
            </a:r>
            <a:r>
              <a:rPr lang="en-US" sz="1400" kern="0" dirty="0">
                <a:solidFill>
                  <a:srgbClr val="707276"/>
                </a:solidFill>
              </a:rPr>
              <a:t>45</a:t>
            </a:r>
            <a:r>
              <a:rPr kumimoji="0" lang="en-US" sz="1400" b="0" i="0" u="none" strike="noStrike" kern="0" cap="none" spc="0" normalizeH="0" baseline="0" noProof="0" dirty="0">
                <a:ln>
                  <a:noFill/>
                </a:ln>
                <a:solidFill>
                  <a:srgbClr val="707276"/>
                </a:solidFill>
                <a:effectLst/>
                <a:uLnTx/>
                <a:uFillTx/>
              </a:rPr>
              <a:t>%)</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707276"/>
                </a:solidFill>
                <a:effectLst/>
                <a:uLnTx/>
                <a:uFillTx/>
              </a:rPr>
              <a:t>Republicans (64%)</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707276"/>
                </a:solidFill>
                <a:effectLst/>
                <a:uLnTx/>
                <a:uFillTx/>
              </a:rPr>
              <a:t>Trump voters (72%)</a:t>
            </a:r>
          </a:p>
        </p:txBody>
      </p:sp>
      <p:sp>
        <p:nvSpPr>
          <p:cNvPr id="19" name="Rounded Rectangular Callout 18"/>
          <p:cNvSpPr/>
          <p:nvPr/>
        </p:nvSpPr>
        <p:spPr>
          <a:xfrm>
            <a:off x="5401940" y="4651268"/>
            <a:ext cx="1691105" cy="1018012"/>
          </a:xfrm>
          <a:prstGeom prst="wedgeRoundRectCallout">
            <a:avLst>
              <a:gd name="adj1" fmla="val -56481"/>
              <a:gd name="adj2" fmla="val 9084"/>
              <a:gd name="adj3" fmla="val 16667"/>
            </a:avLst>
          </a:prstGeom>
          <a:noFill/>
          <a:ln>
            <a:solidFill>
              <a:srgbClr val="707276"/>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707276"/>
                </a:solidFill>
                <a:effectLst/>
                <a:uLnTx/>
                <a:uFillTx/>
              </a:rPr>
              <a:t>Particularly true of:</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707276"/>
                </a:solidFill>
                <a:effectLst/>
                <a:uLnTx/>
                <a:uFillTx/>
              </a:rPr>
              <a:t>Blacks (66%)</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707276"/>
                </a:solidFill>
                <a:effectLst/>
                <a:uLnTx/>
                <a:uFillTx/>
              </a:rPr>
              <a:t>Democrats (</a:t>
            </a:r>
            <a:r>
              <a:rPr lang="en-US" sz="1400" kern="0" dirty="0">
                <a:solidFill>
                  <a:srgbClr val="707276"/>
                </a:solidFill>
              </a:rPr>
              <a:t>69</a:t>
            </a:r>
            <a:r>
              <a:rPr kumimoji="0" lang="en-US" sz="1400" b="0" i="0" u="none" strike="noStrike" kern="0" cap="none" spc="0" normalizeH="0" baseline="0" noProof="0" dirty="0">
                <a:ln>
                  <a:noFill/>
                </a:ln>
                <a:solidFill>
                  <a:srgbClr val="707276"/>
                </a:solidFill>
                <a:effectLst/>
                <a:uLnTx/>
                <a:uFillTx/>
              </a:rPr>
              <a:t>%)</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707276"/>
                </a:solidFill>
                <a:effectLst/>
                <a:uLnTx/>
                <a:uFillTx/>
              </a:rPr>
              <a:t>Clinton voters (77%)</a:t>
            </a:r>
          </a:p>
        </p:txBody>
      </p:sp>
      <p:sp>
        <p:nvSpPr>
          <p:cNvPr id="20" name="Rounded Rectangular Callout 19"/>
          <p:cNvSpPr/>
          <p:nvPr/>
        </p:nvSpPr>
        <p:spPr>
          <a:xfrm>
            <a:off x="10439400" y="4495800"/>
            <a:ext cx="1752600" cy="1173480"/>
          </a:xfrm>
          <a:prstGeom prst="wedgeRoundRectCallout">
            <a:avLst>
              <a:gd name="adj1" fmla="val -71549"/>
              <a:gd name="adj2" fmla="val -29456"/>
              <a:gd name="adj3" fmla="val 16667"/>
            </a:avLst>
          </a:prstGeom>
          <a:noFill/>
          <a:ln>
            <a:solidFill>
              <a:srgbClr val="707276"/>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707276"/>
                </a:solidFill>
                <a:effectLst/>
                <a:uLnTx/>
                <a:uFillTx/>
              </a:rPr>
              <a:t>Particularly true of:</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707276"/>
                </a:solidFill>
                <a:effectLst/>
                <a:uLnTx/>
                <a:uFillTx/>
              </a:rPr>
              <a:t>Women (42%)</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707276"/>
                </a:solidFill>
                <a:effectLst/>
                <a:uLnTx/>
                <a:uFillTx/>
              </a:rPr>
              <a:t>Blacks (52%)</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707276"/>
                </a:solidFill>
                <a:effectLst/>
                <a:uLnTx/>
                <a:uFillTx/>
              </a:rPr>
              <a:t>Clinton voters (</a:t>
            </a:r>
            <a:r>
              <a:rPr lang="en-US" sz="1400" kern="0" noProof="0" dirty="0">
                <a:solidFill>
                  <a:srgbClr val="707276"/>
                </a:solidFill>
              </a:rPr>
              <a:t>54</a:t>
            </a:r>
            <a:r>
              <a:rPr kumimoji="0" lang="en-US" sz="1400" b="0" i="0" u="none" strike="noStrike" kern="0" cap="none" spc="0" normalizeH="0" baseline="0" noProof="0" dirty="0">
                <a:ln>
                  <a:noFill/>
                </a:ln>
                <a:solidFill>
                  <a:srgbClr val="707276"/>
                </a:solidFill>
                <a:effectLst/>
                <a:uLnTx/>
                <a:uFillTx/>
              </a:rPr>
              <a:t>%)</a:t>
            </a:r>
          </a:p>
        </p:txBody>
      </p:sp>
      <p:sp>
        <p:nvSpPr>
          <p:cNvPr id="23" name="Rounded Rectangular Callout 22"/>
          <p:cNvSpPr/>
          <p:nvPr/>
        </p:nvSpPr>
        <p:spPr>
          <a:xfrm>
            <a:off x="10341100" y="2479989"/>
            <a:ext cx="1744029" cy="1539342"/>
          </a:xfrm>
          <a:prstGeom prst="wedgeRoundRectCallout">
            <a:avLst>
              <a:gd name="adj1" fmla="val -64185"/>
              <a:gd name="adj2" fmla="val -15142"/>
              <a:gd name="adj3" fmla="val 16667"/>
            </a:avLst>
          </a:prstGeom>
          <a:noFill/>
          <a:ln>
            <a:solidFill>
              <a:srgbClr val="707276"/>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707276"/>
                </a:solidFill>
                <a:effectLst/>
                <a:uLnTx/>
                <a:uFillTx/>
              </a:rPr>
              <a:t>Particularly true of:</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707276"/>
                </a:solidFill>
                <a:effectLst/>
                <a:uLnTx/>
                <a:uFillTx/>
              </a:rPr>
              <a:t>Whites (</a:t>
            </a:r>
            <a:r>
              <a:rPr lang="en-US" sz="1400" kern="0" dirty="0">
                <a:solidFill>
                  <a:srgbClr val="707276"/>
                </a:solidFill>
              </a:rPr>
              <a:t>48</a:t>
            </a:r>
            <a:r>
              <a:rPr kumimoji="0" lang="en-US" sz="1400" b="0" i="0" u="none" strike="noStrike" kern="0" cap="none" spc="0" normalizeH="0" baseline="0" noProof="0" dirty="0">
                <a:ln>
                  <a:noFill/>
                </a:ln>
                <a:solidFill>
                  <a:srgbClr val="707276"/>
                </a:solidFill>
                <a:effectLst/>
                <a:uLnTx/>
                <a:uFillTx/>
              </a:rPr>
              <a:t>%)</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707276"/>
                </a:solidFill>
                <a:effectLst/>
                <a:uLnTx/>
                <a:uFillTx/>
              </a:rPr>
              <a:t>Republicans (</a:t>
            </a:r>
            <a:r>
              <a:rPr lang="en-US" sz="1400" kern="0" dirty="0">
                <a:solidFill>
                  <a:srgbClr val="707276"/>
                </a:solidFill>
              </a:rPr>
              <a:t>68</a:t>
            </a:r>
            <a:r>
              <a:rPr kumimoji="0" lang="en-US" sz="1400" b="0" i="0" u="none" strike="noStrike" kern="0" cap="none" spc="0" normalizeH="0" baseline="0" noProof="0" dirty="0">
                <a:ln>
                  <a:noFill/>
                </a:ln>
                <a:solidFill>
                  <a:srgbClr val="707276"/>
                </a:solidFill>
                <a:effectLst/>
                <a:uLnTx/>
                <a:uFillTx/>
              </a:rPr>
              <a:t>%)</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707276"/>
                </a:solidFill>
                <a:effectLst/>
                <a:uLnTx/>
                <a:uFillTx/>
              </a:rPr>
              <a:t>Trump voters (72%)</a:t>
            </a:r>
          </a:p>
        </p:txBody>
      </p:sp>
      <p:graphicFrame>
        <p:nvGraphicFramePr>
          <p:cNvPr id="6" name="Table 5"/>
          <p:cNvGraphicFramePr>
            <a:graphicFrameLocks noGrp="1"/>
          </p:cNvGraphicFramePr>
          <p:nvPr>
            <p:extLst>
              <p:ext uri="{D42A27DB-BD31-4B8C-83A1-F6EECF244321}">
                <p14:modId xmlns:p14="http://schemas.microsoft.com/office/powerpoint/2010/main" val="2910479288"/>
              </p:ext>
            </p:extLst>
          </p:nvPr>
        </p:nvGraphicFramePr>
        <p:xfrm>
          <a:off x="1900700" y="1676400"/>
          <a:ext cx="3677073" cy="768340"/>
        </p:xfrm>
        <a:graphic>
          <a:graphicData uri="http://schemas.openxmlformats.org/drawingml/2006/table">
            <a:tbl>
              <a:tblPr firstRow="1" bandRow="1">
                <a:tableStyleId>{5C22544A-7EE6-4342-B048-85BDC9FD1C3A}</a:tableStyleId>
              </a:tblPr>
              <a:tblGrid>
                <a:gridCol w="1225691">
                  <a:extLst>
                    <a:ext uri="{9D8B030D-6E8A-4147-A177-3AD203B41FA5}">
                      <a16:colId xmlns:a16="http://schemas.microsoft.com/office/drawing/2014/main" val="20000"/>
                    </a:ext>
                  </a:extLst>
                </a:gridCol>
                <a:gridCol w="1225691">
                  <a:extLst>
                    <a:ext uri="{9D8B030D-6E8A-4147-A177-3AD203B41FA5}">
                      <a16:colId xmlns:a16="http://schemas.microsoft.com/office/drawing/2014/main" val="20001"/>
                    </a:ext>
                  </a:extLst>
                </a:gridCol>
                <a:gridCol w="1225691">
                  <a:extLst>
                    <a:ext uri="{9D8B030D-6E8A-4147-A177-3AD203B41FA5}">
                      <a16:colId xmlns:a16="http://schemas.microsoft.com/office/drawing/2014/main" val="20002"/>
                    </a:ext>
                  </a:extLst>
                </a:gridCol>
              </a:tblGrid>
              <a:tr h="384170">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7276"/>
                          </a:solidFill>
                          <a:effectLst/>
                          <a:uLnTx/>
                          <a:uFillTx/>
                        </a:rPr>
                        <a:t>The Country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4170">
                <a:tc>
                  <a:txBody>
                    <a:bodyPr/>
                    <a:lstStyle/>
                    <a:p>
                      <a:pPr algn="ctr"/>
                      <a:r>
                        <a:rPr lang="en-US" dirty="0"/>
                        <a:t>February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dirty="0"/>
                        <a:t>March</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dirty="0"/>
                        <a:t>April</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1715597323"/>
              </p:ext>
            </p:extLst>
          </p:nvPr>
        </p:nvGraphicFramePr>
        <p:xfrm>
          <a:off x="6762327" y="1676400"/>
          <a:ext cx="3677073" cy="768340"/>
        </p:xfrm>
        <a:graphic>
          <a:graphicData uri="http://schemas.openxmlformats.org/drawingml/2006/table">
            <a:tbl>
              <a:tblPr firstRow="1" bandRow="1">
                <a:tableStyleId>{5C22544A-7EE6-4342-B048-85BDC9FD1C3A}</a:tableStyleId>
              </a:tblPr>
              <a:tblGrid>
                <a:gridCol w="1225691">
                  <a:extLst>
                    <a:ext uri="{9D8B030D-6E8A-4147-A177-3AD203B41FA5}">
                      <a16:colId xmlns:a16="http://schemas.microsoft.com/office/drawing/2014/main" val="20000"/>
                    </a:ext>
                  </a:extLst>
                </a:gridCol>
                <a:gridCol w="1225691">
                  <a:extLst>
                    <a:ext uri="{9D8B030D-6E8A-4147-A177-3AD203B41FA5}">
                      <a16:colId xmlns:a16="http://schemas.microsoft.com/office/drawing/2014/main" val="20001"/>
                    </a:ext>
                  </a:extLst>
                </a:gridCol>
                <a:gridCol w="1225691">
                  <a:extLst>
                    <a:ext uri="{9D8B030D-6E8A-4147-A177-3AD203B41FA5}">
                      <a16:colId xmlns:a16="http://schemas.microsoft.com/office/drawing/2014/main" val="20002"/>
                    </a:ext>
                  </a:extLst>
                </a:gridCol>
              </a:tblGrid>
              <a:tr h="384170">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7276"/>
                          </a:solidFill>
                          <a:effectLst/>
                          <a:uLnTx/>
                          <a:uFillTx/>
                        </a:rPr>
                        <a:t>The Economy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4170">
                <a:tc>
                  <a:txBody>
                    <a:bodyPr/>
                    <a:lstStyle/>
                    <a:p>
                      <a:pPr algn="ctr"/>
                      <a:r>
                        <a:rPr lang="en-US" dirty="0"/>
                        <a:t>February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dirty="0"/>
                        <a:t>March</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dirty="0"/>
                        <a:t>April</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853203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nvPr>
        </p:nvGraphicFramePr>
        <p:xfrm>
          <a:off x="867821" y="2359965"/>
          <a:ext cx="3910640" cy="4217304"/>
        </p:xfrm>
        <a:graphic>
          <a:graphicData uri="http://schemas.openxmlformats.org/drawingml/2006/table">
            <a:tbl>
              <a:tblPr>
                <a:tableStyleId>{5C22544A-7EE6-4342-B048-85BDC9FD1C3A}</a:tableStyleId>
              </a:tblPr>
              <a:tblGrid>
                <a:gridCol w="3910640">
                  <a:extLst>
                    <a:ext uri="{9D8B030D-6E8A-4147-A177-3AD203B41FA5}">
                      <a16:colId xmlns:a16="http://schemas.microsoft.com/office/drawing/2014/main" val="20000"/>
                    </a:ext>
                  </a:extLst>
                </a:gridCol>
              </a:tblGrid>
              <a:tr h="351442">
                <a:tc>
                  <a:txBody>
                    <a:bodyPr/>
                    <a:lstStyle/>
                    <a:p>
                      <a:pPr marL="0" marR="0" algn="r">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Programs that fight crime and equip police departments</a:t>
                      </a:r>
                    </a:p>
                  </a:txBody>
                  <a:tcPr marL="9525" marR="9525" marT="9525" marB="0" anchor="ctr">
                    <a:noFill/>
                  </a:tcPr>
                </a:tc>
                <a:extLst>
                  <a:ext uri="{0D108BD9-81ED-4DB2-BD59-A6C34878D82A}">
                    <a16:rowId xmlns:a16="http://schemas.microsoft.com/office/drawing/2014/main" val="10000"/>
                  </a:ext>
                </a:extLst>
              </a:tr>
              <a:tr h="351442">
                <a:tc>
                  <a:txBody>
                    <a:bodyPr/>
                    <a:lstStyle/>
                    <a:p>
                      <a:pPr marL="0" marR="0" algn="r">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The military</a:t>
                      </a:r>
                    </a:p>
                  </a:txBody>
                  <a:tcPr marL="9525" marR="9525" marT="9525" marB="0" anchor="ctr">
                    <a:noFill/>
                  </a:tcPr>
                </a:tc>
                <a:extLst>
                  <a:ext uri="{0D108BD9-81ED-4DB2-BD59-A6C34878D82A}">
                    <a16:rowId xmlns:a16="http://schemas.microsoft.com/office/drawing/2014/main" val="10001"/>
                  </a:ext>
                </a:extLst>
              </a:tr>
              <a:tr h="351442">
                <a:tc>
                  <a:txBody>
                    <a:bodyPr/>
                    <a:lstStyle/>
                    <a:p>
                      <a:pPr marL="0" marR="0" algn="r">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Funding for the environmental protection agency (EPA)</a:t>
                      </a:r>
                    </a:p>
                  </a:txBody>
                  <a:tcPr marL="9525" marR="9525" marT="9525" marB="0" anchor="ctr">
                    <a:noFill/>
                  </a:tcPr>
                </a:tc>
                <a:extLst>
                  <a:ext uri="{0D108BD9-81ED-4DB2-BD59-A6C34878D82A}">
                    <a16:rowId xmlns:a16="http://schemas.microsoft.com/office/drawing/2014/main" val="10002"/>
                  </a:ext>
                </a:extLst>
              </a:tr>
              <a:tr h="351442">
                <a:tc>
                  <a:txBody>
                    <a:bodyPr/>
                    <a:lstStyle/>
                    <a:p>
                      <a:pPr marL="0" marR="0" algn="r">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The space program and its agency, NASA</a:t>
                      </a:r>
                    </a:p>
                  </a:txBody>
                  <a:tcPr marL="9525" marR="9525" marT="9525" marB="0" anchor="ctr">
                    <a:noFill/>
                  </a:tcPr>
                </a:tc>
                <a:extLst>
                  <a:ext uri="{0D108BD9-81ED-4DB2-BD59-A6C34878D82A}">
                    <a16:rowId xmlns:a16="http://schemas.microsoft.com/office/drawing/2014/main" val="10003"/>
                  </a:ext>
                </a:extLst>
              </a:tr>
              <a:tr h="351442">
                <a:tc>
                  <a:txBody>
                    <a:bodyPr/>
                    <a:lstStyle/>
                    <a:p>
                      <a:pPr marL="0" marR="0" algn="r">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Funding to universities and colleges for research</a:t>
                      </a:r>
                    </a:p>
                  </a:txBody>
                  <a:tcPr marL="9525" marR="9525" marT="9525" marB="0" anchor="ctr">
                    <a:noFill/>
                  </a:tcPr>
                </a:tc>
                <a:extLst>
                  <a:ext uri="{0D108BD9-81ED-4DB2-BD59-A6C34878D82A}">
                    <a16:rowId xmlns:a16="http://schemas.microsoft.com/office/drawing/2014/main" val="10004"/>
                  </a:ext>
                </a:extLst>
              </a:tr>
              <a:tr h="351442">
                <a:tc>
                  <a:txBody>
                    <a:bodyPr/>
                    <a:lstStyle/>
                    <a:p>
                      <a:pPr marL="0" marR="0" algn="r">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The food stamp program</a:t>
                      </a:r>
                    </a:p>
                  </a:txBody>
                  <a:tcPr marL="9525" marR="9525" marT="9525" marB="0" anchor="ctr">
                    <a:noFill/>
                  </a:tcPr>
                </a:tc>
                <a:extLst>
                  <a:ext uri="{0D108BD9-81ED-4DB2-BD59-A6C34878D82A}">
                    <a16:rowId xmlns:a16="http://schemas.microsoft.com/office/drawing/2014/main" val="10005"/>
                  </a:ext>
                </a:extLst>
              </a:tr>
              <a:tr h="351442">
                <a:tc>
                  <a:txBody>
                    <a:bodyPr/>
                    <a:lstStyle/>
                    <a:p>
                      <a:pPr marL="0" marR="0" algn="r">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Planned Parenthood</a:t>
                      </a:r>
                    </a:p>
                  </a:txBody>
                  <a:tcPr marL="9525" marR="9525" marT="9525" marB="0" anchor="ctr">
                    <a:noFill/>
                  </a:tcPr>
                </a:tc>
                <a:extLst>
                  <a:ext uri="{0D108BD9-81ED-4DB2-BD59-A6C34878D82A}">
                    <a16:rowId xmlns:a16="http://schemas.microsoft.com/office/drawing/2014/main" val="10006"/>
                  </a:ext>
                </a:extLst>
              </a:tr>
              <a:tr h="351442">
                <a:tc>
                  <a:txBody>
                    <a:bodyPr/>
                    <a:lstStyle/>
                    <a:p>
                      <a:pPr marL="0" marR="0" algn="r">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Funding for the National Endowment for the Arts</a:t>
                      </a:r>
                    </a:p>
                  </a:txBody>
                  <a:tcPr marL="9525" marR="9525" marT="9525" marB="0" anchor="ctr">
                    <a:noFill/>
                  </a:tcPr>
                </a:tc>
                <a:extLst>
                  <a:ext uri="{0D108BD9-81ED-4DB2-BD59-A6C34878D82A}">
                    <a16:rowId xmlns:a16="http://schemas.microsoft.com/office/drawing/2014/main" val="10007"/>
                  </a:ext>
                </a:extLst>
              </a:tr>
              <a:tr h="351442">
                <a:tc>
                  <a:txBody>
                    <a:bodyPr/>
                    <a:lstStyle/>
                    <a:p>
                      <a:pPr marL="0" marR="0" algn="r">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The TV-based Public Broadcasting System</a:t>
                      </a:r>
                    </a:p>
                  </a:txBody>
                  <a:tcPr marL="9525" marR="9525" marT="9525" marB="0" anchor="ctr">
                    <a:noFill/>
                  </a:tcPr>
                </a:tc>
                <a:extLst>
                  <a:ext uri="{0D108BD9-81ED-4DB2-BD59-A6C34878D82A}">
                    <a16:rowId xmlns:a16="http://schemas.microsoft.com/office/drawing/2014/main" val="10008"/>
                  </a:ext>
                </a:extLst>
              </a:tr>
              <a:tr h="351442">
                <a:tc>
                  <a:txBody>
                    <a:bodyPr/>
                    <a:lstStyle/>
                    <a:p>
                      <a:pPr marL="0" marR="0" algn="r">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National Public Radio</a:t>
                      </a:r>
                    </a:p>
                  </a:txBody>
                  <a:tcPr marL="9525" marR="9525" marT="9525" marB="0" anchor="ctr">
                    <a:noFill/>
                  </a:tcPr>
                </a:tc>
                <a:extLst>
                  <a:ext uri="{0D108BD9-81ED-4DB2-BD59-A6C34878D82A}">
                    <a16:rowId xmlns:a16="http://schemas.microsoft.com/office/drawing/2014/main" val="10009"/>
                  </a:ext>
                </a:extLst>
              </a:tr>
              <a:tr h="351442">
                <a:tc>
                  <a:txBody>
                    <a:bodyPr/>
                    <a:lstStyle/>
                    <a:p>
                      <a:pPr marL="0" marR="0" algn="r">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Funding for the Internal Revenue Service (IRS)</a:t>
                      </a:r>
                    </a:p>
                  </a:txBody>
                  <a:tcPr marL="9525" marR="9525" marT="9525" marB="0" anchor="ctr">
                    <a:noFill/>
                  </a:tcPr>
                </a:tc>
                <a:extLst>
                  <a:ext uri="{0D108BD9-81ED-4DB2-BD59-A6C34878D82A}">
                    <a16:rowId xmlns:a16="http://schemas.microsoft.com/office/drawing/2014/main" val="10010"/>
                  </a:ext>
                </a:extLst>
              </a:tr>
              <a:tr h="351442">
                <a:tc>
                  <a:txBody>
                    <a:bodyPr/>
                    <a:lstStyle/>
                    <a:p>
                      <a:pPr marL="0" marR="0" algn="r">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Foreign aid programs</a:t>
                      </a:r>
                    </a:p>
                  </a:txBody>
                  <a:tcPr marL="9525" marR="9525" marT="9525" marB="0" anchor="ctr">
                    <a:noFill/>
                  </a:tcPr>
                </a:tc>
                <a:extLst>
                  <a:ext uri="{0D108BD9-81ED-4DB2-BD59-A6C34878D82A}">
                    <a16:rowId xmlns:a16="http://schemas.microsoft.com/office/drawing/2014/main" val="10011"/>
                  </a:ext>
                </a:extLst>
              </a:tr>
            </a:tbl>
          </a:graphicData>
        </a:graphic>
      </p:graphicFrame>
      <p:graphicFrame>
        <p:nvGraphicFramePr>
          <p:cNvPr id="6" name="Chart 5"/>
          <p:cNvGraphicFramePr/>
          <p:nvPr>
            <p:extLst/>
          </p:nvPr>
        </p:nvGraphicFramePr>
        <p:xfrm>
          <a:off x="4714663" y="2210827"/>
          <a:ext cx="6282578" cy="449925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3651250" y="1806419"/>
            <a:ext cx="6002352" cy="369332"/>
          </a:xfrm>
          <a:prstGeom prst="rect">
            <a:avLst/>
          </a:prstGeom>
        </p:spPr>
        <p:txBody>
          <a:bodyPr wrap="square">
            <a:spAutoFit/>
          </a:bodyPr>
          <a:lstStyle/>
          <a:p>
            <a:pPr algn="ctr"/>
            <a:r>
              <a:rPr lang="en-US" b="1" dirty="0">
                <a:solidFill>
                  <a:srgbClr val="707276"/>
                </a:solidFill>
              </a:rPr>
              <a:t>Opinions on Changes to Federal Funding</a:t>
            </a:r>
          </a:p>
        </p:txBody>
      </p:sp>
      <p:sp>
        <p:nvSpPr>
          <p:cNvPr id="2" name="Title 1"/>
          <p:cNvSpPr>
            <a:spLocks noGrp="1"/>
          </p:cNvSpPr>
          <p:nvPr>
            <p:ph type="title"/>
          </p:nvPr>
        </p:nvSpPr>
        <p:spPr/>
        <p:txBody>
          <a:bodyPr/>
          <a:lstStyle/>
          <a:p>
            <a:r>
              <a:rPr lang="en-US" dirty="0"/>
              <a:t>Majority of voters favor increasing programs that </a:t>
            </a:r>
            <a:br>
              <a:rPr lang="en-US" dirty="0"/>
            </a:br>
            <a:r>
              <a:rPr lang="en-US" dirty="0"/>
              <a:t>fight crime and equip police departments</a:t>
            </a:r>
          </a:p>
        </p:txBody>
      </p:sp>
      <p:sp>
        <p:nvSpPr>
          <p:cNvPr id="3" name="Text Placeholder 2"/>
          <p:cNvSpPr>
            <a:spLocks noGrp="1"/>
          </p:cNvSpPr>
          <p:nvPr>
            <p:ph type="body" idx="13"/>
          </p:nvPr>
        </p:nvSpPr>
        <p:spPr>
          <a:xfrm>
            <a:off x="792481" y="1280160"/>
            <a:ext cx="10485120" cy="282229"/>
          </a:xfrm>
        </p:spPr>
        <p:txBody>
          <a:bodyPr/>
          <a:lstStyle/>
          <a:p>
            <a:r>
              <a:rPr lang="en-US" dirty="0"/>
              <a:t>For most programs (including NASA, college research, food stamps, Planned Parenthood, the Arts), a plurality favor keeping federal funding the same but significant numbers favor cuts</a:t>
            </a:r>
          </a:p>
        </p:txBody>
      </p:sp>
      <p:sp>
        <p:nvSpPr>
          <p:cNvPr id="4" name="Text Placeholder 3"/>
          <p:cNvSpPr>
            <a:spLocks noGrp="1"/>
          </p:cNvSpPr>
          <p:nvPr>
            <p:ph type="body" idx="15"/>
          </p:nvPr>
        </p:nvSpPr>
        <p:spPr/>
        <p:txBody>
          <a:bodyPr/>
          <a:lstStyle/>
          <a:p>
            <a:r>
              <a:rPr lang="en-US" u="sng" dirty="0">
                <a:solidFill>
                  <a:schemeClr val="tx2"/>
                </a:solidFill>
                <a:ea typeface="MS Mincho" panose="02020609040205080304" pitchFamily="49" charset="-128"/>
              </a:rPr>
              <a:t>BASE: Registered Voters (n=2027)</a:t>
            </a:r>
            <a:endParaRPr lang="en-US" dirty="0">
              <a:solidFill>
                <a:schemeClr val="tx2"/>
              </a:solidFill>
              <a:ea typeface="MS Mincho" panose="02020609040205080304" pitchFamily="49" charset="-128"/>
            </a:endParaRPr>
          </a:p>
          <a:p>
            <a:r>
              <a:rPr lang="en-US" dirty="0">
                <a:solidFill>
                  <a:schemeClr val="tx2"/>
                </a:solidFill>
              </a:rPr>
              <a:t>B7 Would you like to see federal funding for each of these programs increased, decreased, or kept the same?</a:t>
            </a:r>
            <a:endParaRPr lang="en-US" dirty="0"/>
          </a:p>
        </p:txBody>
      </p:sp>
      <p:sp>
        <p:nvSpPr>
          <p:cNvPr id="11" name="Rounded Rectangle 10"/>
          <p:cNvSpPr/>
          <p:nvPr/>
        </p:nvSpPr>
        <p:spPr>
          <a:xfrm>
            <a:off x="8644128" y="1966797"/>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defRPr/>
            </a:pPr>
            <a:r>
              <a:rPr lang="en-US" sz="1600" b="1" kern="0" dirty="0">
                <a:solidFill>
                  <a:srgbClr val="009DD9"/>
                </a:solidFill>
              </a:rPr>
              <a:t>Increase</a:t>
            </a:r>
            <a:endParaRPr lang="en-US" sz="1100" b="1" kern="0" dirty="0">
              <a:solidFill>
                <a:srgbClr val="009DD9"/>
              </a:solidFill>
            </a:endParaRPr>
          </a:p>
        </p:txBody>
      </p:sp>
      <p:sp>
        <p:nvSpPr>
          <p:cNvPr id="12" name="Rounded Rectangle 11"/>
          <p:cNvSpPr/>
          <p:nvPr/>
        </p:nvSpPr>
        <p:spPr>
          <a:xfrm>
            <a:off x="6346722" y="1966797"/>
            <a:ext cx="2440336"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1600" b="1" kern="0" dirty="0">
                <a:solidFill>
                  <a:srgbClr val="FF8300"/>
                </a:solidFill>
              </a:rPr>
              <a:t>Keep the same</a:t>
            </a:r>
            <a:endParaRPr lang="en-US" sz="1100" b="1" kern="0" dirty="0">
              <a:solidFill>
                <a:srgbClr val="FF8300"/>
              </a:solidFill>
            </a:endParaRPr>
          </a:p>
        </p:txBody>
      </p:sp>
      <p:sp>
        <p:nvSpPr>
          <p:cNvPr id="13" name="Rounded Rectangle 12"/>
          <p:cNvSpPr/>
          <p:nvPr/>
        </p:nvSpPr>
        <p:spPr>
          <a:xfrm>
            <a:off x="4267200" y="1966797"/>
            <a:ext cx="1920758"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1600" b="1" kern="0" dirty="0">
                <a:solidFill>
                  <a:srgbClr val="D70036">
                    <a:lumMod val="75000"/>
                  </a:srgbClr>
                </a:solidFill>
              </a:rPr>
              <a:t>Decrease</a:t>
            </a:r>
            <a:endParaRPr lang="en-US" sz="1100" b="1" kern="0" dirty="0">
              <a:solidFill>
                <a:srgbClr val="D70036">
                  <a:lumMod val="75000"/>
                </a:srgbClr>
              </a:solidFill>
            </a:endParaRPr>
          </a:p>
        </p:txBody>
      </p:sp>
    </p:spTree>
    <p:extLst>
      <p:ext uri="{BB962C8B-B14F-4D97-AF65-F5344CB8AC3E}">
        <p14:creationId xmlns:p14="http://schemas.microsoft.com/office/powerpoint/2010/main" val="20149526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around half of voters favor keeping federal budget </a:t>
            </a:r>
            <a:br>
              <a:rPr lang="en-US" dirty="0"/>
            </a:br>
            <a:r>
              <a:rPr lang="en-US" dirty="0"/>
              <a:t>the same for most items</a:t>
            </a:r>
          </a:p>
        </p:txBody>
      </p:sp>
      <p:sp>
        <p:nvSpPr>
          <p:cNvPr id="3" name="Text Placeholder 2"/>
          <p:cNvSpPr>
            <a:spLocks noGrp="1"/>
          </p:cNvSpPr>
          <p:nvPr>
            <p:ph type="body" idx="13"/>
          </p:nvPr>
        </p:nvSpPr>
        <p:spPr/>
        <p:txBody>
          <a:bodyPr/>
          <a:lstStyle/>
          <a:p>
            <a:r>
              <a:rPr lang="en-US" dirty="0"/>
              <a:t>Around 4 in 10 favor spending more on Social Security and Medicare.</a:t>
            </a:r>
          </a:p>
        </p:txBody>
      </p:sp>
      <p:graphicFrame>
        <p:nvGraphicFramePr>
          <p:cNvPr id="5" name="Chart 4"/>
          <p:cNvGraphicFramePr/>
          <p:nvPr>
            <p:extLst/>
          </p:nvPr>
        </p:nvGraphicFramePr>
        <p:xfrm>
          <a:off x="990600" y="2747930"/>
          <a:ext cx="9269457" cy="3689090"/>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7543800" y="2430384"/>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b="1" kern="0" dirty="0">
                <a:solidFill>
                  <a:srgbClr val="009DD9"/>
                </a:solidFill>
              </a:rPr>
              <a:t>More</a:t>
            </a:r>
            <a:endParaRPr lang="en-US" sz="1600" b="1" kern="0" dirty="0">
              <a:solidFill>
                <a:srgbClr val="009DD9"/>
              </a:solidFill>
            </a:endParaRPr>
          </a:p>
        </p:txBody>
      </p:sp>
      <p:sp>
        <p:nvSpPr>
          <p:cNvPr id="7" name="Rounded Rectangle 6"/>
          <p:cNvSpPr/>
          <p:nvPr/>
        </p:nvSpPr>
        <p:spPr>
          <a:xfrm>
            <a:off x="4648200" y="2430384"/>
            <a:ext cx="2440336"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b="1" kern="0" dirty="0">
                <a:solidFill>
                  <a:srgbClr val="FF8300"/>
                </a:solidFill>
              </a:rPr>
              <a:t>Keep the same</a:t>
            </a:r>
            <a:endParaRPr lang="en-US" sz="1600" b="1" kern="0" dirty="0">
              <a:solidFill>
                <a:srgbClr val="FF8300"/>
              </a:solidFill>
            </a:endParaRPr>
          </a:p>
        </p:txBody>
      </p:sp>
      <p:sp>
        <p:nvSpPr>
          <p:cNvPr id="8" name="Rounded Rectangle 7"/>
          <p:cNvSpPr/>
          <p:nvPr/>
        </p:nvSpPr>
        <p:spPr>
          <a:xfrm>
            <a:off x="3105852" y="2430384"/>
            <a:ext cx="1920758"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b="1" kern="0" dirty="0">
                <a:solidFill>
                  <a:srgbClr val="D70036">
                    <a:lumMod val="75000"/>
                  </a:srgbClr>
                </a:solidFill>
              </a:rPr>
              <a:t>Less</a:t>
            </a:r>
            <a:endParaRPr lang="en-US" sz="1600" b="1" kern="0" dirty="0">
              <a:solidFill>
                <a:srgbClr val="D70036">
                  <a:lumMod val="75000"/>
                </a:srgbClr>
              </a:solidFill>
            </a:endParaRPr>
          </a:p>
        </p:txBody>
      </p:sp>
      <p:sp>
        <p:nvSpPr>
          <p:cNvPr id="9" name="Rectangle 8"/>
          <p:cNvSpPr/>
          <p:nvPr/>
        </p:nvSpPr>
        <p:spPr>
          <a:xfrm>
            <a:off x="4572000" y="1884314"/>
            <a:ext cx="4163041" cy="369332"/>
          </a:xfrm>
          <a:prstGeom prst="rect">
            <a:avLst/>
          </a:prstGeom>
        </p:spPr>
        <p:txBody>
          <a:bodyPr wrap="square">
            <a:spAutoFit/>
          </a:bodyPr>
          <a:lstStyle/>
          <a:p>
            <a:pPr algn="ctr">
              <a:defRPr/>
            </a:pPr>
            <a:r>
              <a:rPr lang="en-US" b="1" kern="0" dirty="0">
                <a:solidFill>
                  <a:srgbClr val="707276"/>
                </a:solidFill>
              </a:rPr>
              <a:t>Opinion on Federal Budget Spending</a:t>
            </a:r>
          </a:p>
        </p:txBody>
      </p:sp>
      <p:sp>
        <p:nvSpPr>
          <p:cNvPr id="10" name="Text Placeholder 3"/>
          <p:cNvSpPr txBox="1">
            <a:spLocks/>
          </p:cNvSpPr>
          <p:nvPr/>
        </p:nvSpPr>
        <p:spPr>
          <a:xfrm>
            <a:off x="792482" y="6172200"/>
            <a:ext cx="10887287" cy="685800"/>
          </a:xfrm>
          <a:prstGeom prst="rect">
            <a:avLst/>
          </a:prstGeom>
        </p:spPr>
        <p:txBody>
          <a:bodyPr vert="horz" wrap="square" lIns="91440" tIns="0" rIns="91440" bIns="0" rtlCol="0" anchor="b" anchorCtr="0">
            <a:noAutofit/>
          </a:bodyPr>
          <a:lstStyle>
            <a:lvl1pPr marL="0" indent="0" algn="l" defTabSz="457200" rtl="0" eaLnBrk="1" latinLnBrk="0" hangingPunct="1">
              <a:lnSpc>
                <a:spcPct val="100000"/>
              </a:lnSpc>
              <a:spcBef>
                <a:spcPts val="60"/>
              </a:spcBef>
              <a:buClr>
                <a:srgbClr val="5F5F5F"/>
              </a:buClr>
              <a:buFont typeface="Arial"/>
              <a:buNone/>
              <a:defRPr sz="800" b="0" kern="1200" baseline="0">
                <a:solidFill>
                  <a:schemeClr val="tx1"/>
                </a:solidFill>
                <a:latin typeface="+mn-lt"/>
                <a:ea typeface="+mn-ea"/>
                <a:cs typeface="+mn-cs"/>
              </a:defRPr>
            </a:lvl1pPr>
            <a:lvl2pPr marL="457200" indent="0" algn="l" defTabSz="457200" rtl="0" eaLnBrk="1" latinLnBrk="0" hangingPunct="1">
              <a:lnSpc>
                <a:spcPct val="100000"/>
              </a:lnSpc>
              <a:spcBef>
                <a:spcPts val="800"/>
              </a:spcBef>
              <a:buClr>
                <a:srgbClr val="5F5F5F"/>
              </a:buClr>
              <a:buFont typeface="Arial" pitchFamily="34" charset="0"/>
              <a:buNone/>
              <a:defRPr sz="2000" b="1" kern="1200" baseline="0">
                <a:solidFill>
                  <a:srgbClr val="5F5F5F"/>
                </a:solidFill>
                <a:latin typeface="+mn-lt"/>
                <a:ea typeface="+mn-ea"/>
                <a:cs typeface="+mn-cs"/>
              </a:defRPr>
            </a:lvl2pPr>
            <a:lvl3pPr marL="914400" indent="0" algn="l" defTabSz="457200" rtl="0" eaLnBrk="1" latinLnBrk="0" hangingPunct="1">
              <a:lnSpc>
                <a:spcPct val="100000"/>
              </a:lnSpc>
              <a:spcBef>
                <a:spcPts val="700"/>
              </a:spcBef>
              <a:buClr>
                <a:srgbClr val="5F5F5F"/>
              </a:buClr>
              <a:buFont typeface="Arial"/>
              <a:buNone/>
              <a:defRPr sz="1800" b="1" kern="1200" baseline="0">
                <a:solidFill>
                  <a:srgbClr val="5F5F5F"/>
                </a:solidFill>
                <a:latin typeface="+mn-lt"/>
                <a:ea typeface="+mn-ea"/>
                <a:cs typeface="+mn-cs"/>
              </a:defRPr>
            </a:lvl3pPr>
            <a:lvl4pPr marL="13716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4pPr>
            <a:lvl5pPr marL="18288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u="sng" dirty="0">
                <a:solidFill>
                  <a:srgbClr val="000000"/>
                </a:solidFill>
                <a:ea typeface="MS Mincho" panose="02020609040205080304" pitchFamily="49" charset="-128"/>
              </a:rPr>
              <a:t>BASE: Registered Voters (n=2027)</a:t>
            </a:r>
            <a:endParaRPr lang="en-US" dirty="0">
              <a:solidFill>
                <a:srgbClr val="000000"/>
              </a:solidFill>
              <a:ea typeface="MS Mincho" panose="02020609040205080304" pitchFamily="49" charset="-128"/>
            </a:endParaRPr>
          </a:p>
          <a:p>
            <a:r>
              <a:rPr lang="en-US" dirty="0">
                <a:solidFill>
                  <a:srgbClr val="000000"/>
                </a:solidFill>
              </a:rPr>
              <a:t>B4. Overall, would you favor spending more or less on each of these areas of the federal budget?</a:t>
            </a:r>
          </a:p>
        </p:txBody>
      </p:sp>
    </p:spTree>
    <p:extLst>
      <p:ext uri="{BB962C8B-B14F-4D97-AF65-F5344CB8AC3E}">
        <p14:creationId xmlns:p14="http://schemas.microsoft.com/office/powerpoint/2010/main" val="7167592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Most voters feel the elderly don’t receive enough support</a:t>
            </a:r>
          </a:p>
        </p:txBody>
      </p:sp>
      <p:grpSp>
        <p:nvGrpSpPr>
          <p:cNvPr id="14" name="Group 13"/>
          <p:cNvGrpSpPr/>
          <p:nvPr/>
        </p:nvGrpSpPr>
        <p:grpSpPr>
          <a:xfrm>
            <a:off x="3467343" y="1969021"/>
            <a:ext cx="5530702" cy="4534356"/>
            <a:chOff x="367924" y="2336744"/>
            <a:chExt cx="5530702" cy="4534356"/>
          </a:xfrm>
        </p:grpSpPr>
        <p:graphicFrame>
          <p:nvGraphicFramePr>
            <p:cNvPr id="15" name="Chart 14"/>
            <p:cNvGraphicFramePr/>
            <p:nvPr>
              <p:extLst/>
            </p:nvPr>
          </p:nvGraphicFramePr>
          <p:xfrm>
            <a:off x="367924" y="3323567"/>
            <a:ext cx="5359400" cy="3547533"/>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angle 15"/>
            <p:cNvSpPr/>
            <p:nvPr/>
          </p:nvSpPr>
          <p:spPr>
            <a:xfrm>
              <a:off x="3034925" y="4630016"/>
              <a:ext cx="2011424" cy="100329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99568" rIns="0" bIns="106680" numCol="1" spcCol="1270" anchor="ctr" anchorCtr="0">
              <a:noAutofit/>
            </a:bodyPr>
            <a:lstStyle/>
            <a:p>
              <a:pPr algn="ctr" defTabSz="1244600">
                <a:lnSpc>
                  <a:spcPct val="90000"/>
                </a:lnSpc>
                <a:spcBef>
                  <a:spcPct val="0"/>
                </a:spcBef>
                <a:spcAft>
                  <a:spcPct val="35000"/>
                </a:spcAft>
                <a:defRPr/>
              </a:pPr>
              <a:r>
                <a:rPr lang="en-US" sz="2400" b="1" dirty="0">
                  <a:solidFill>
                    <a:srgbClr val="FFFFFF"/>
                  </a:solidFill>
                </a:rPr>
                <a:t>67%</a:t>
              </a:r>
              <a:br>
                <a:rPr lang="en-US" sz="2400" b="1" dirty="0">
                  <a:solidFill>
                    <a:srgbClr val="FFFFFF"/>
                  </a:solidFill>
                </a:rPr>
              </a:br>
              <a:r>
                <a:rPr lang="en-US" sz="2000" b="1" dirty="0">
                  <a:solidFill>
                    <a:srgbClr val="FFFFFF"/>
                  </a:solidFill>
                </a:rPr>
                <a:t>Too Little</a:t>
              </a:r>
              <a:endParaRPr lang="en-US" sz="1200" b="1" dirty="0">
                <a:solidFill>
                  <a:srgbClr val="FFFFFF"/>
                </a:solidFill>
              </a:endParaRPr>
            </a:p>
          </p:txBody>
        </p:sp>
        <p:sp>
          <p:nvSpPr>
            <p:cNvPr id="17" name="Rectangle 16"/>
            <p:cNvSpPr/>
            <p:nvPr/>
          </p:nvSpPr>
          <p:spPr>
            <a:xfrm>
              <a:off x="948906" y="4194696"/>
              <a:ext cx="2248056" cy="100329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99568" rIns="0" bIns="106680" numCol="1" spcCol="1270" anchor="ctr" anchorCtr="0">
              <a:noAutofit/>
            </a:bodyPr>
            <a:lstStyle/>
            <a:p>
              <a:pPr algn="ctr" defTabSz="1244600">
                <a:lnSpc>
                  <a:spcPct val="90000"/>
                </a:lnSpc>
                <a:spcBef>
                  <a:spcPct val="0"/>
                </a:spcBef>
                <a:spcAft>
                  <a:spcPct val="35000"/>
                </a:spcAft>
                <a:defRPr/>
              </a:pPr>
              <a:r>
                <a:rPr lang="en-US" sz="2400" b="1" dirty="0">
                  <a:solidFill>
                    <a:srgbClr val="FFFFFF"/>
                  </a:solidFill>
                </a:rPr>
                <a:t>27%</a:t>
              </a:r>
              <a:br>
                <a:rPr lang="en-US" sz="2400" b="1" dirty="0">
                  <a:solidFill>
                    <a:srgbClr val="FFFFFF"/>
                  </a:solidFill>
                </a:rPr>
              </a:br>
              <a:r>
                <a:rPr lang="en-US" sz="2000" b="1" dirty="0">
                  <a:solidFill>
                    <a:srgbClr val="FFFFFF"/>
                  </a:solidFill>
                </a:rPr>
                <a:t>Adequate</a:t>
              </a:r>
              <a:br>
                <a:rPr lang="en-US" sz="2000" b="1" dirty="0">
                  <a:solidFill>
                    <a:srgbClr val="FFFFFF"/>
                  </a:solidFill>
                </a:rPr>
              </a:br>
              <a:r>
                <a:rPr lang="en-US" sz="2000" b="1" dirty="0">
                  <a:solidFill>
                    <a:srgbClr val="FFFFFF"/>
                  </a:solidFill>
                </a:rPr>
                <a:t>Amount</a:t>
              </a:r>
              <a:endParaRPr lang="en-US" sz="1200" b="1" dirty="0">
                <a:solidFill>
                  <a:srgbClr val="FFFFFF"/>
                </a:solidFill>
              </a:endParaRPr>
            </a:p>
          </p:txBody>
        </p:sp>
        <p:sp>
          <p:nvSpPr>
            <p:cNvPr id="18" name="Rectangle 17"/>
            <p:cNvSpPr/>
            <p:nvPr/>
          </p:nvSpPr>
          <p:spPr>
            <a:xfrm>
              <a:off x="1845168" y="2691393"/>
              <a:ext cx="1861866" cy="100329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99568" rIns="0" bIns="106680" numCol="1" spcCol="1270" anchor="ctr" anchorCtr="0">
              <a:noAutofit/>
            </a:bodyPr>
            <a:lstStyle/>
            <a:p>
              <a:pPr algn="ctr" defTabSz="1244600">
                <a:lnSpc>
                  <a:spcPct val="90000"/>
                </a:lnSpc>
                <a:spcBef>
                  <a:spcPct val="0"/>
                </a:spcBef>
                <a:spcAft>
                  <a:spcPct val="35000"/>
                </a:spcAft>
                <a:defRPr/>
              </a:pPr>
              <a:r>
                <a:rPr lang="en-US" sz="2400" b="1" dirty="0">
                  <a:solidFill>
                    <a:srgbClr val="5F5F5F"/>
                  </a:solidFill>
                </a:rPr>
                <a:t>5%</a:t>
              </a:r>
              <a:br>
                <a:rPr lang="en-US" sz="2000" b="1" dirty="0">
                  <a:solidFill>
                    <a:srgbClr val="5F5F5F"/>
                  </a:solidFill>
                </a:rPr>
              </a:br>
              <a:r>
                <a:rPr lang="en-US" sz="2000" b="1" dirty="0">
                  <a:solidFill>
                    <a:srgbClr val="5F5F5F"/>
                  </a:solidFill>
                </a:rPr>
                <a:t>Too Much</a:t>
              </a:r>
              <a:endParaRPr lang="en-US" sz="1200" b="1" dirty="0">
                <a:solidFill>
                  <a:srgbClr val="5F5F5F"/>
                </a:solidFill>
              </a:endParaRPr>
            </a:p>
          </p:txBody>
        </p:sp>
        <p:sp>
          <p:nvSpPr>
            <p:cNvPr id="19" name="Rectangle 18"/>
            <p:cNvSpPr/>
            <p:nvPr/>
          </p:nvSpPr>
          <p:spPr>
            <a:xfrm>
              <a:off x="493862" y="2336744"/>
              <a:ext cx="5404764" cy="369332"/>
            </a:xfrm>
            <a:prstGeom prst="rect">
              <a:avLst/>
            </a:prstGeom>
          </p:spPr>
          <p:txBody>
            <a:bodyPr wrap="square">
              <a:spAutoFit/>
            </a:bodyPr>
            <a:lstStyle/>
            <a:p>
              <a:pPr algn="ctr">
                <a:defRPr/>
              </a:pPr>
              <a:r>
                <a:rPr lang="en-US" b="1" kern="0" dirty="0">
                  <a:solidFill>
                    <a:srgbClr val="707276"/>
                  </a:solidFill>
                </a:rPr>
                <a:t>Opinion of U.S. Providing Support for Elderly People</a:t>
              </a:r>
            </a:p>
          </p:txBody>
        </p:sp>
      </p:grpSp>
      <p:sp>
        <p:nvSpPr>
          <p:cNvPr id="20" name="Text Placeholder 3"/>
          <p:cNvSpPr txBox="1">
            <a:spLocks/>
          </p:cNvSpPr>
          <p:nvPr/>
        </p:nvSpPr>
        <p:spPr>
          <a:xfrm>
            <a:off x="792482" y="6172200"/>
            <a:ext cx="10887287" cy="685800"/>
          </a:xfrm>
          <a:prstGeom prst="rect">
            <a:avLst/>
          </a:prstGeom>
        </p:spPr>
        <p:txBody>
          <a:bodyPr vert="horz" wrap="square" lIns="91440" tIns="0" rIns="91440" bIns="0" rtlCol="0" anchor="b" anchorCtr="0">
            <a:noAutofit/>
          </a:bodyPr>
          <a:lstStyle>
            <a:lvl1pPr marL="0" indent="0" algn="l" defTabSz="457200" rtl="0" eaLnBrk="1" latinLnBrk="0" hangingPunct="1">
              <a:lnSpc>
                <a:spcPct val="100000"/>
              </a:lnSpc>
              <a:spcBef>
                <a:spcPts val="60"/>
              </a:spcBef>
              <a:buClr>
                <a:srgbClr val="5F5F5F"/>
              </a:buClr>
              <a:buFont typeface="Arial"/>
              <a:buNone/>
              <a:defRPr sz="800" b="0" kern="1200" baseline="0">
                <a:solidFill>
                  <a:schemeClr val="tx1"/>
                </a:solidFill>
                <a:latin typeface="+mn-lt"/>
                <a:ea typeface="+mn-ea"/>
                <a:cs typeface="+mn-cs"/>
              </a:defRPr>
            </a:lvl1pPr>
            <a:lvl2pPr marL="457200" indent="0" algn="l" defTabSz="457200" rtl="0" eaLnBrk="1" latinLnBrk="0" hangingPunct="1">
              <a:lnSpc>
                <a:spcPct val="100000"/>
              </a:lnSpc>
              <a:spcBef>
                <a:spcPts val="800"/>
              </a:spcBef>
              <a:buClr>
                <a:srgbClr val="5F5F5F"/>
              </a:buClr>
              <a:buFont typeface="Arial" pitchFamily="34" charset="0"/>
              <a:buNone/>
              <a:defRPr sz="2000" b="1" kern="1200" baseline="0">
                <a:solidFill>
                  <a:srgbClr val="5F5F5F"/>
                </a:solidFill>
                <a:latin typeface="+mn-lt"/>
                <a:ea typeface="+mn-ea"/>
                <a:cs typeface="+mn-cs"/>
              </a:defRPr>
            </a:lvl2pPr>
            <a:lvl3pPr marL="914400" indent="0" algn="l" defTabSz="457200" rtl="0" eaLnBrk="1" latinLnBrk="0" hangingPunct="1">
              <a:lnSpc>
                <a:spcPct val="100000"/>
              </a:lnSpc>
              <a:spcBef>
                <a:spcPts val="700"/>
              </a:spcBef>
              <a:buClr>
                <a:srgbClr val="5F5F5F"/>
              </a:buClr>
              <a:buFont typeface="Arial"/>
              <a:buNone/>
              <a:defRPr sz="1800" b="1" kern="1200" baseline="0">
                <a:solidFill>
                  <a:srgbClr val="5F5F5F"/>
                </a:solidFill>
                <a:latin typeface="+mn-lt"/>
                <a:ea typeface="+mn-ea"/>
                <a:cs typeface="+mn-cs"/>
              </a:defRPr>
            </a:lvl3pPr>
            <a:lvl4pPr marL="13716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4pPr>
            <a:lvl5pPr marL="18288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u="sng" dirty="0">
                <a:solidFill>
                  <a:srgbClr val="000000"/>
                </a:solidFill>
                <a:ea typeface="MS Mincho" panose="02020609040205080304" pitchFamily="49" charset="-128"/>
              </a:rPr>
              <a:t>BASE: Registered Voters (n=2027)</a:t>
            </a:r>
            <a:endParaRPr lang="en-US" dirty="0">
              <a:solidFill>
                <a:srgbClr val="000000"/>
              </a:solidFill>
              <a:ea typeface="MS Mincho" panose="02020609040205080304" pitchFamily="49" charset="-128"/>
            </a:endParaRPr>
          </a:p>
          <a:p>
            <a:r>
              <a:rPr lang="en-US" dirty="0">
                <a:solidFill>
                  <a:srgbClr val="000000"/>
                </a:solidFill>
              </a:rPr>
              <a:t>B2. The U.S. government has various programs to provide income, medical care, and other support for elderly people. Which statement best describes your view about the way the U.S. provides for elderly people?</a:t>
            </a:r>
          </a:p>
        </p:txBody>
      </p:sp>
    </p:spTree>
    <p:extLst>
      <p:ext uri="{BB962C8B-B14F-4D97-AF65-F5344CB8AC3E}">
        <p14:creationId xmlns:p14="http://schemas.microsoft.com/office/powerpoint/2010/main" val="21812805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7315200" y="2390992"/>
            <a:ext cx="2306112" cy="2306112"/>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9DD9"/>
                </a:solidFill>
              </a:rPr>
              <a:t>38% </a:t>
            </a:r>
            <a:br>
              <a:rPr lang="en-US" sz="3200" b="1" dirty="0">
                <a:solidFill>
                  <a:srgbClr val="707276"/>
                </a:solidFill>
              </a:rPr>
            </a:br>
            <a:r>
              <a:rPr lang="en-US" sz="1600" dirty="0">
                <a:solidFill>
                  <a:srgbClr val="707276"/>
                </a:solidFill>
              </a:rPr>
              <a:t>of voters say </a:t>
            </a:r>
            <a:br>
              <a:rPr lang="en-US" sz="1600" dirty="0">
                <a:solidFill>
                  <a:srgbClr val="707276"/>
                </a:solidFill>
              </a:rPr>
            </a:br>
            <a:r>
              <a:rPr lang="en-US" sz="3200" b="1" dirty="0">
                <a:solidFill>
                  <a:srgbClr val="009DD9"/>
                </a:solidFill>
              </a:rPr>
              <a:t>YES</a:t>
            </a:r>
            <a:endParaRPr lang="en-US" sz="1200" strike="sngStrike" dirty="0">
              <a:solidFill>
                <a:srgbClr val="707276"/>
              </a:solidFill>
            </a:endParaRPr>
          </a:p>
        </p:txBody>
      </p:sp>
      <p:grpSp>
        <p:nvGrpSpPr>
          <p:cNvPr id="8" name="Group 7"/>
          <p:cNvGrpSpPr/>
          <p:nvPr/>
        </p:nvGrpSpPr>
        <p:grpSpPr>
          <a:xfrm>
            <a:off x="3352800" y="2624667"/>
            <a:ext cx="5359400" cy="3547533"/>
            <a:chOff x="4800600" y="2566837"/>
            <a:chExt cx="5359400" cy="3547533"/>
          </a:xfrm>
        </p:grpSpPr>
        <p:graphicFrame>
          <p:nvGraphicFramePr>
            <p:cNvPr id="9" name="Chart 8"/>
            <p:cNvGraphicFramePr/>
            <p:nvPr>
              <p:extLst/>
            </p:nvPr>
          </p:nvGraphicFramePr>
          <p:xfrm>
            <a:off x="4800600" y="2566837"/>
            <a:ext cx="5359400" cy="3547533"/>
          </p:xfrm>
          <a:graphic>
            <a:graphicData uri="http://schemas.openxmlformats.org/drawingml/2006/chart">
              <c:chart xmlns:c="http://schemas.openxmlformats.org/drawingml/2006/chart" xmlns:r="http://schemas.openxmlformats.org/officeDocument/2006/relationships" r:id="rId2"/>
            </a:graphicData>
          </a:graphic>
        </p:graphicFrame>
        <p:sp>
          <p:nvSpPr>
            <p:cNvPr id="10" name="Oval 9"/>
            <p:cNvSpPr/>
            <p:nvPr/>
          </p:nvSpPr>
          <p:spPr>
            <a:xfrm>
              <a:off x="5848694" y="2698758"/>
              <a:ext cx="3263212"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D70036">
                      <a:lumMod val="75000"/>
                    </a:srgbClr>
                  </a:solidFill>
                </a:rPr>
                <a:t>62% </a:t>
              </a:r>
              <a:br>
                <a:rPr lang="en-US" sz="4000" b="1" dirty="0">
                  <a:solidFill>
                    <a:srgbClr val="D70036">
                      <a:lumMod val="75000"/>
                    </a:srgbClr>
                  </a:solidFill>
                </a:rPr>
              </a:br>
              <a:r>
                <a:rPr lang="en-US" dirty="0">
                  <a:solidFill>
                    <a:srgbClr val="FFFFFF">
                      <a:lumMod val="50000"/>
                    </a:srgbClr>
                  </a:solidFill>
                </a:rPr>
                <a:t>of voters say </a:t>
              </a:r>
              <a:br>
                <a:rPr lang="en-US" dirty="0">
                  <a:solidFill>
                    <a:srgbClr val="FFFFFF">
                      <a:lumMod val="50000"/>
                    </a:srgbClr>
                  </a:solidFill>
                </a:rPr>
              </a:br>
              <a:r>
                <a:rPr lang="en-US" sz="4400" b="1" dirty="0">
                  <a:solidFill>
                    <a:srgbClr val="D70036">
                      <a:lumMod val="75000"/>
                    </a:srgbClr>
                  </a:solidFill>
                </a:rPr>
                <a:t>NO</a:t>
              </a:r>
              <a:endParaRPr lang="en-US" sz="4000" b="1" dirty="0">
                <a:solidFill>
                  <a:srgbClr val="D70036">
                    <a:lumMod val="75000"/>
                  </a:srgbClr>
                </a:solidFill>
              </a:endParaRPr>
            </a:p>
          </p:txBody>
        </p:sp>
      </p:grpSp>
      <p:sp>
        <p:nvSpPr>
          <p:cNvPr id="2" name="Title 1"/>
          <p:cNvSpPr>
            <a:spLocks noGrp="1"/>
          </p:cNvSpPr>
          <p:nvPr>
            <p:ph type="title"/>
          </p:nvPr>
        </p:nvSpPr>
        <p:spPr>
          <a:xfrm>
            <a:off x="792480" y="676656"/>
            <a:ext cx="10561320" cy="571500"/>
          </a:xfrm>
        </p:spPr>
        <p:txBody>
          <a:bodyPr/>
          <a:lstStyle/>
          <a:p>
            <a:br>
              <a:rPr lang="en-US" dirty="0"/>
            </a:br>
            <a:r>
              <a:rPr lang="en-US" dirty="0"/>
              <a:t>Most</a:t>
            </a:r>
            <a:r>
              <a:rPr lang="en-US" dirty="0">
                <a:solidFill>
                  <a:srgbClr val="FF0000"/>
                </a:solidFill>
              </a:rPr>
              <a:t> </a:t>
            </a:r>
            <a:r>
              <a:rPr lang="en-US" dirty="0"/>
              <a:t>voters are against building a wall along the Mexican border</a:t>
            </a:r>
          </a:p>
        </p:txBody>
      </p:sp>
      <p:sp>
        <p:nvSpPr>
          <p:cNvPr id="3" name="Text Placeholder 2"/>
          <p:cNvSpPr>
            <a:spLocks noGrp="1"/>
          </p:cNvSpPr>
          <p:nvPr>
            <p:ph type="body" idx="13"/>
          </p:nvPr>
        </p:nvSpPr>
        <p:spPr/>
        <p:txBody>
          <a:bodyPr/>
          <a:lstStyle/>
          <a:p>
            <a:r>
              <a:rPr lang="en-US" dirty="0"/>
              <a:t>This sentiment is highest among Democrats and Blacks.</a:t>
            </a:r>
          </a:p>
        </p:txBody>
      </p:sp>
      <p:sp>
        <p:nvSpPr>
          <p:cNvPr id="4" name="Text Placeholder 3"/>
          <p:cNvSpPr>
            <a:spLocks noGrp="1"/>
          </p:cNvSpPr>
          <p:nvPr>
            <p:ph type="body" idx="15"/>
          </p:nvPr>
        </p:nvSpPr>
        <p:spPr/>
        <p:txBody>
          <a:bodyPr/>
          <a:lstStyle/>
          <a:p>
            <a:r>
              <a:rPr lang="en-US" u="sng" dirty="0">
                <a:solidFill>
                  <a:schemeClr val="tx2"/>
                </a:solidFill>
                <a:ea typeface="MS Mincho" panose="02020609040205080304" pitchFamily="49" charset="-128"/>
              </a:rPr>
              <a:t>BASE: Registered Voters (n=2027)</a:t>
            </a:r>
            <a:endParaRPr lang="en-US" dirty="0">
              <a:solidFill>
                <a:schemeClr val="tx2"/>
              </a:solidFill>
              <a:ea typeface="MS Mincho" panose="02020609040205080304" pitchFamily="49" charset="-128"/>
            </a:endParaRPr>
          </a:p>
          <a:p>
            <a:r>
              <a:rPr lang="en-US" dirty="0">
                <a:solidFill>
                  <a:schemeClr val="tx2"/>
                </a:solidFill>
              </a:rPr>
              <a:t>B8 Should the U.S. government build a wall along the southern border with Mexico?</a:t>
            </a:r>
          </a:p>
        </p:txBody>
      </p:sp>
      <p:sp>
        <p:nvSpPr>
          <p:cNvPr id="6" name="Rectangle 5"/>
          <p:cNvSpPr/>
          <p:nvPr/>
        </p:nvSpPr>
        <p:spPr>
          <a:xfrm>
            <a:off x="2210479" y="1911649"/>
            <a:ext cx="8044446" cy="369332"/>
          </a:xfrm>
          <a:prstGeom prst="rect">
            <a:avLst/>
          </a:prstGeom>
        </p:spPr>
        <p:txBody>
          <a:bodyPr wrap="none">
            <a:spAutoFit/>
          </a:bodyPr>
          <a:lstStyle/>
          <a:p>
            <a:pPr algn="ctr"/>
            <a:r>
              <a:rPr lang="en-US" b="1" dirty="0">
                <a:solidFill>
                  <a:srgbClr val="707276"/>
                </a:solidFill>
              </a:rPr>
              <a:t>Should the U.S. Government Build a Wall Along the Southern Border with Mexico?</a:t>
            </a:r>
          </a:p>
        </p:txBody>
      </p:sp>
      <p:sp>
        <p:nvSpPr>
          <p:cNvPr id="12" name="Rectangular Callout 11"/>
          <p:cNvSpPr/>
          <p:nvPr/>
        </p:nvSpPr>
        <p:spPr>
          <a:xfrm>
            <a:off x="1787455" y="4224550"/>
            <a:ext cx="2089392" cy="1115993"/>
          </a:xfrm>
          <a:prstGeom prst="wedgeRectCallout">
            <a:avLst>
              <a:gd name="adj1" fmla="val 79048"/>
              <a:gd name="adj2" fmla="val -1391"/>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400" kern="0" dirty="0">
                <a:solidFill>
                  <a:srgbClr val="707276"/>
                </a:solidFill>
              </a:rPr>
              <a:t>Highest among:</a:t>
            </a:r>
          </a:p>
          <a:p>
            <a:pPr marL="285750" indent="-285750">
              <a:buFont typeface="Arial" panose="020B0604020202020204" pitchFamily="34" charset="0"/>
              <a:buChar char="•"/>
              <a:defRPr/>
            </a:pPr>
            <a:r>
              <a:rPr lang="en-US" sz="1400" kern="0" dirty="0">
                <a:solidFill>
                  <a:srgbClr val="707276"/>
                </a:solidFill>
              </a:rPr>
              <a:t>Women (67%)</a:t>
            </a:r>
          </a:p>
          <a:p>
            <a:pPr marL="285750" indent="-285750">
              <a:buFont typeface="Arial" panose="020B0604020202020204" pitchFamily="34" charset="0"/>
              <a:buChar char="•"/>
              <a:defRPr/>
            </a:pPr>
            <a:r>
              <a:rPr lang="en-US" sz="1400" kern="0" dirty="0">
                <a:solidFill>
                  <a:srgbClr val="707276"/>
                </a:solidFill>
              </a:rPr>
              <a:t>Blacks (89%)</a:t>
            </a:r>
          </a:p>
          <a:p>
            <a:pPr marL="285750" indent="-285750">
              <a:buFont typeface="Arial" panose="020B0604020202020204" pitchFamily="34" charset="0"/>
              <a:buChar char="•"/>
              <a:defRPr/>
            </a:pPr>
            <a:r>
              <a:rPr lang="en-US" sz="1400" kern="0" dirty="0">
                <a:solidFill>
                  <a:srgbClr val="707276"/>
                </a:solidFill>
              </a:rPr>
              <a:t>Hispanics (70%)</a:t>
            </a:r>
          </a:p>
          <a:p>
            <a:pPr marL="285750" indent="-285750">
              <a:buFont typeface="Arial" panose="020B0604020202020204" pitchFamily="34" charset="0"/>
              <a:buChar char="•"/>
              <a:defRPr/>
            </a:pPr>
            <a:r>
              <a:rPr lang="en-US" sz="1400" kern="0" dirty="0">
                <a:solidFill>
                  <a:srgbClr val="707276"/>
                </a:solidFill>
              </a:rPr>
              <a:t>Democrats (85%)</a:t>
            </a:r>
          </a:p>
        </p:txBody>
      </p:sp>
    </p:spTree>
    <p:extLst>
      <p:ext uri="{BB962C8B-B14F-4D97-AF65-F5344CB8AC3E}">
        <p14:creationId xmlns:p14="http://schemas.microsoft.com/office/powerpoint/2010/main" val="31929470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Majority feel democrats should withhold support if infrastructure bill includes funding for wall</a:t>
            </a:r>
          </a:p>
        </p:txBody>
      </p:sp>
      <p:sp>
        <p:nvSpPr>
          <p:cNvPr id="4" name="Text Placeholder 3"/>
          <p:cNvSpPr>
            <a:spLocks noGrp="1"/>
          </p:cNvSpPr>
          <p:nvPr>
            <p:ph type="body" idx="15"/>
          </p:nvPr>
        </p:nvSpPr>
        <p:spPr/>
        <p:txBody>
          <a:bodyPr/>
          <a:lstStyle/>
          <a:p>
            <a:r>
              <a:rPr lang="en-US" u="sng" dirty="0">
                <a:solidFill>
                  <a:schemeClr val="tx2"/>
                </a:solidFill>
                <a:ea typeface="MS Mincho" panose="02020609040205080304" pitchFamily="49" charset="-128"/>
              </a:rPr>
              <a:t>BASE: Registered Voters (n=2027)</a:t>
            </a:r>
            <a:endParaRPr lang="en-US" dirty="0">
              <a:solidFill>
                <a:schemeClr val="tx2"/>
              </a:solidFill>
              <a:ea typeface="MS Mincho" panose="02020609040205080304" pitchFamily="49" charset="-128"/>
            </a:endParaRPr>
          </a:p>
          <a:p>
            <a:r>
              <a:rPr lang="en-US" dirty="0">
                <a:solidFill>
                  <a:schemeClr val="tx2"/>
                </a:solidFill>
              </a:rPr>
              <a:t>IF3 Democrats in Congress have said that they are willing to work with President Trump on passing an infrastructure bill. However, many Democrats have also said they would not support an infrastructure bill if it includes funding for a wall along the US-Mexico border. What would you prefer the Democrats do?</a:t>
            </a:r>
          </a:p>
        </p:txBody>
      </p:sp>
      <p:sp>
        <p:nvSpPr>
          <p:cNvPr id="5" name="Oval 4"/>
          <p:cNvSpPr/>
          <p:nvPr/>
        </p:nvSpPr>
        <p:spPr>
          <a:xfrm>
            <a:off x="6844582" y="2971386"/>
            <a:ext cx="2306112" cy="2306112"/>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b="1" kern="0" dirty="0">
                <a:solidFill>
                  <a:srgbClr val="707276"/>
                </a:solidFill>
              </a:rPr>
              <a:t>44% </a:t>
            </a:r>
            <a:br>
              <a:rPr lang="en-US" sz="3200" b="1" kern="0" dirty="0">
                <a:solidFill>
                  <a:srgbClr val="707276"/>
                </a:solidFill>
              </a:rPr>
            </a:br>
            <a:r>
              <a:rPr lang="en-US" sz="1400" b="1" kern="0" dirty="0">
                <a:solidFill>
                  <a:srgbClr val="707276"/>
                </a:solidFill>
              </a:rPr>
              <a:t>compromise and support an infrastructure bill even if it includes funding for a wall along the US-Mexico border</a:t>
            </a:r>
            <a:endParaRPr lang="en-US" sz="1050" kern="0" dirty="0">
              <a:solidFill>
                <a:srgbClr val="707276"/>
              </a:solidFill>
            </a:endParaRPr>
          </a:p>
        </p:txBody>
      </p:sp>
      <p:grpSp>
        <p:nvGrpSpPr>
          <p:cNvPr id="6" name="Group 5"/>
          <p:cNvGrpSpPr/>
          <p:nvPr/>
        </p:nvGrpSpPr>
        <p:grpSpPr>
          <a:xfrm>
            <a:off x="2743200" y="2825835"/>
            <a:ext cx="5359400" cy="3547533"/>
            <a:chOff x="4800600" y="2566837"/>
            <a:chExt cx="5359400" cy="3547533"/>
          </a:xfrm>
        </p:grpSpPr>
        <p:graphicFrame>
          <p:nvGraphicFramePr>
            <p:cNvPr id="7" name="Chart 6"/>
            <p:cNvGraphicFramePr/>
            <p:nvPr>
              <p:extLst>
                <p:ext uri="{D42A27DB-BD31-4B8C-83A1-F6EECF244321}">
                  <p14:modId xmlns:p14="http://schemas.microsoft.com/office/powerpoint/2010/main" val="3059619442"/>
                </p:ext>
              </p:extLst>
            </p:nvPr>
          </p:nvGraphicFramePr>
          <p:xfrm>
            <a:off x="4800600" y="2566837"/>
            <a:ext cx="5359400" cy="3547533"/>
          </p:xfrm>
          <a:graphic>
            <a:graphicData uri="http://schemas.openxmlformats.org/drawingml/2006/chart">
              <c:chart xmlns:c="http://schemas.openxmlformats.org/drawingml/2006/chart" xmlns:r="http://schemas.openxmlformats.org/officeDocument/2006/relationships" r:id="rId2"/>
            </a:graphicData>
          </a:graphic>
        </p:graphicFrame>
        <p:sp>
          <p:nvSpPr>
            <p:cNvPr id="8" name="Oval 7"/>
            <p:cNvSpPr/>
            <p:nvPr/>
          </p:nvSpPr>
          <p:spPr>
            <a:xfrm>
              <a:off x="5848694" y="2592160"/>
              <a:ext cx="3263212"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00" b="1" kern="0" dirty="0">
                  <a:solidFill>
                    <a:srgbClr val="009DD9"/>
                  </a:solidFill>
                </a:rPr>
                <a:t>56% </a:t>
              </a:r>
              <a:br>
                <a:rPr lang="en-US" sz="4000" b="1" kern="0" dirty="0">
                  <a:solidFill>
                    <a:srgbClr val="009DD9"/>
                  </a:solidFill>
                </a:rPr>
              </a:br>
              <a:r>
                <a:rPr lang="en-US" sz="1600" b="1" kern="0" dirty="0">
                  <a:solidFill>
                    <a:srgbClr val="009DD9"/>
                  </a:solidFill>
                </a:rPr>
                <a:t>withhold support for any infrastructure bill that funds a wall along the US-Mexico border, </a:t>
              </a:r>
              <a:r>
                <a:rPr lang="en-US" sz="1400" kern="0" dirty="0">
                  <a:solidFill>
                    <a:srgbClr val="009DD9"/>
                  </a:solidFill>
                </a:rPr>
                <a:t>while supporting a bill that doesn't fund the wall</a:t>
              </a:r>
              <a:endParaRPr lang="en-US" sz="1100" kern="0" dirty="0">
                <a:solidFill>
                  <a:srgbClr val="009DD9"/>
                </a:solidFill>
              </a:endParaRPr>
            </a:p>
          </p:txBody>
        </p:sp>
      </p:grpSp>
      <p:sp>
        <p:nvSpPr>
          <p:cNvPr id="10" name="Rectangle 9"/>
          <p:cNvSpPr/>
          <p:nvPr/>
        </p:nvSpPr>
        <p:spPr>
          <a:xfrm>
            <a:off x="2991774" y="2013102"/>
            <a:ext cx="6481839" cy="646331"/>
          </a:xfrm>
          <a:prstGeom prst="rect">
            <a:avLst/>
          </a:prstGeom>
        </p:spPr>
        <p:txBody>
          <a:bodyPr wrap="none">
            <a:spAutoFit/>
          </a:bodyPr>
          <a:lstStyle/>
          <a:p>
            <a:pPr algn="ctr"/>
            <a:r>
              <a:rPr lang="en-US" b="1" dirty="0">
                <a:solidFill>
                  <a:srgbClr val="707276"/>
                </a:solidFill>
              </a:rPr>
              <a:t>In working with President Trump on passing an infrastructure bill, </a:t>
            </a:r>
            <a:br>
              <a:rPr lang="en-US" b="1" dirty="0">
                <a:solidFill>
                  <a:srgbClr val="707276"/>
                </a:solidFill>
              </a:rPr>
            </a:br>
            <a:r>
              <a:rPr lang="en-US" b="1" dirty="0">
                <a:solidFill>
                  <a:srgbClr val="707276"/>
                </a:solidFill>
              </a:rPr>
              <a:t>Democrats in Congress should…</a:t>
            </a:r>
          </a:p>
        </p:txBody>
      </p:sp>
      <p:sp>
        <p:nvSpPr>
          <p:cNvPr id="11" name="Rectangular Callout 10"/>
          <p:cNvSpPr/>
          <p:nvPr/>
        </p:nvSpPr>
        <p:spPr>
          <a:xfrm>
            <a:off x="1255123" y="4237692"/>
            <a:ext cx="2089392" cy="1115993"/>
          </a:xfrm>
          <a:prstGeom prst="wedgeRectCallout">
            <a:avLst>
              <a:gd name="adj1" fmla="val 79048"/>
              <a:gd name="adj2" fmla="val -1391"/>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400" kern="0" dirty="0">
                <a:solidFill>
                  <a:srgbClr val="707276"/>
                </a:solidFill>
              </a:rPr>
              <a:t>Highest among:</a:t>
            </a:r>
          </a:p>
          <a:p>
            <a:pPr marL="285750" indent="-285750">
              <a:buFont typeface="Arial" panose="020B0604020202020204" pitchFamily="34" charset="0"/>
              <a:buChar char="•"/>
              <a:defRPr/>
            </a:pPr>
            <a:r>
              <a:rPr lang="en-US" sz="1400" kern="0" dirty="0">
                <a:solidFill>
                  <a:srgbClr val="707276"/>
                </a:solidFill>
              </a:rPr>
              <a:t>Clinton voters (84%)</a:t>
            </a:r>
          </a:p>
          <a:p>
            <a:pPr marL="285750" indent="-285750">
              <a:buFont typeface="Arial" panose="020B0604020202020204" pitchFamily="34" charset="0"/>
              <a:buChar char="•"/>
              <a:defRPr/>
            </a:pPr>
            <a:r>
              <a:rPr lang="en-US" sz="1400" kern="0" dirty="0">
                <a:solidFill>
                  <a:srgbClr val="707276"/>
                </a:solidFill>
              </a:rPr>
              <a:t>Democrats (77%)</a:t>
            </a:r>
          </a:p>
        </p:txBody>
      </p:sp>
      <p:sp>
        <p:nvSpPr>
          <p:cNvPr id="12" name="Rectangular Callout 11"/>
          <p:cNvSpPr/>
          <p:nvPr/>
        </p:nvSpPr>
        <p:spPr>
          <a:xfrm>
            <a:off x="9296400" y="4747533"/>
            <a:ext cx="2089392" cy="1115993"/>
          </a:xfrm>
          <a:prstGeom prst="wedgeRectCallout">
            <a:avLst>
              <a:gd name="adj1" fmla="val -67954"/>
              <a:gd name="adj2" fmla="val -47611"/>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400" kern="0" dirty="0">
                <a:solidFill>
                  <a:srgbClr val="707276"/>
                </a:solidFill>
              </a:rPr>
              <a:t>Highest among:</a:t>
            </a:r>
          </a:p>
          <a:p>
            <a:pPr marL="285750" indent="-285750">
              <a:buFont typeface="Arial" panose="020B0604020202020204" pitchFamily="34" charset="0"/>
              <a:buChar char="•"/>
              <a:defRPr/>
            </a:pPr>
            <a:r>
              <a:rPr lang="en-US" sz="1400" kern="0" dirty="0">
                <a:solidFill>
                  <a:srgbClr val="707276"/>
                </a:solidFill>
              </a:rPr>
              <a:t>Trump voters (76%)</a:t>
            </a:r>
          </a:p>
          <a:p>
            <a:pPr marL="285750" indent="-285750">
              <a:buFont typeface="Arial" panose="020B0604020202020204" pitchFamily="34" charset="0"/>
              <a:buChar char="•"/>
              <a:defRPr/>
            </a:pPr>
            <a:r>
              <a:rPr lang="en-US" sz="1400" kern="0" dirty="0">
                <a:solidFill>
                  <a:srgbClr val="707276"/>
                </a:solidFill>
              </a:rPr>
              <a:t>Republicans (67%)</a:t>
            </a:r>
          </a:p>
        </p:txBody>
      </p:sp>
    </p:spTree>
    <p:extLst>
      <p:ext uri="{BB962C8B-B14F-4D97-AF65-F5344CB8AC3E}">
        <p14:creationId xmlns:p14="http://schemas.microsoft.com/office/powerpoint/2010/main" val="25304511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 majority of voters are very or somewhat </a:t>
            </a:r>
            <a:br>
              <a:rPr lang="en-US" dirty="0"/>
            </a:br>
            <a:r>
              <a:rPr lang="en-US" dirty="0"/>
              <a:t>concerned for the</a:t>
            </a:r>
            <a:r>
              <a:rPr lang="en-US" dirty="0">
                <a:solidFill>
                  <a:srgbClr val="FF0000"/>
                </a:solidFill>
              </a:rPr>
              <a:t> </a:t>
            </a:r>
            <a:r>
              <a:rPr lang="en-US" dirty="0"/>
              <a:t>state of infrastructure today</a:t>
            </a:r>
          </a:p>
        </p:txBody>
      </p:sp>
      <p:sp>
        <p:nvSpPr>
          <p:cNvPr id="3" name="Text Placeholder 2"/>
          <p:cNvSpPr>
            <a:spLocks noGrp="1"/>
          </p:cNvSpPr>
          <p:nvPr>
            <p:ph type="body" idx="13"/>
          </p:nvPr>
        </p:nvSpPr>
        <p:spPr/>
        <p:txBody>
          <a:bodyPr/>
          <a:lstStyle/>
          <a:p>
            <a:r>
              <a:rPr lang="en-US" dirty="0">
                <a:solidFill>
                  <a:srgbClr val="44546A"/>
                </a:solidFill>
              </a:rPr>
              <a:t>Interstate highways are the top desired priority for infrastructure projects, far outweighing any other project.</a:t>
            </a:r>
          </a:p>
        </p:txBody>
      </p:sp>
      <p:sp>
        <p:nvSpPr>
          <p:cNvPr id="4" name="Text Placeholder 3"/>
          <p:cNvSpPr>
            <a:spLocks noGrp="1"/>
          </p:cNvSpPr>
          <p:nvPr>
            <p:ph type="body" idx="15"/>
          </p:nvPr>
        </p:nvSpPr>
        <p:spPr/>
        <p:txBody>
          <a:bodyPr/>
          <a:lstStyle/>
          <a:p>
            <a:r>
              <a:rPr lang="en-US" u="sng" dirty="0">
                <a:solidFill>
                  <a:schemeClr val="tx2"/>
                </a:solidFill>
                <a:ea typeface="MS Mincho" panose="02020609040205080304" pitchFamily="49" charset="-128"/>
              </a:rPr>
              <a:t>BASE: Registered Voters (n=2027)</a:t>
            </a:r>
            <a:endParaRPr lang="en-US" dirty="0">
              <a:solidFill>
                <a:schemeClr val="tx2"/>
              </a:solidFill>
              <a:ea typeface="MS Mincho" panose="02020609040205080304" pitchFamily="49" charset="-128"/>
            </a:endParaRPr>
          </a:p>
          <a:p>
            <a:r>
              <a:rPr lang="en-US" dirty="0">
                <a:solidFill>
                  <a:schemeClr val="tx2"/>
                </a:solidFill>
              </a:rPr>
              <a:t>IF1 Which of the following best describes how you feel about the state of infrastructure today in the United States?</a:t>
            </a:r>
          </a:p>
          <a:p>
            <a:r>
              <a:rPr lang="en-US" dirty="0">
                <a:solidFill>
                  <a:schemeClr val="tx2"/>
                </a:solidFill>
              </a:rPr>
              <a:t>IF7 Please rank the following types of infrastructure projects, in your preferred order of priority:</a:t>
            </a:r>
          </a:p>
        </p:txBody>
      </p:sp>
      <p:graphicFrame>
        <p:nvGraphicFramePr>
          <p:cNvPr id="6" name="Chart 5"/>
          <p:cNvGraphicFramePr/>
          <p:nvPr>
            <p:extLst/>
          </p:nvPr>
        </p:nvGraphicFramePr>
        <p:xfrm>
          <a:off x="152401" y="3358926"/>
          <a:ext cx="5844572" cy="1754124"/>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a:xfrm>
            <a:off x="457200" y="3025277"/>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rgbClr val="009DD9"/>
                </a:solidFill>
              </a:rPr>
              <a:t>Very concerned</a:t>
            </a:r>
            <a:endParaRPr lang="en-US" sz="1400" b="1" dirty="0">
              <a:solidFill>
                <a:srgbClr val="009DD9"/>
              </a:solidFill>
            </a:endParaRPr>
          </a:p>
        </p:txBody>
      </p:sp>
      <p:sp>
        <p:nvSpPr>
          <p:cNvPr id="8" name="Rounded Rectangle 7"/>
          <p:cNvSpPr/>
          <p:nvPr/>
        </p:nvSpPr>
        <p:spPr>
          <a:xfrm>
            <a:off x="2776728" y="3048000"/>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rgbClr val="FF8300"/>
                </a:solidFill>
              </a:rPr>
              <a:t>Somewhat concerned</a:t>
            </a:r>
            <a:endParaRPr lang="en-US" sz="1400" b="1" dirty="0">
              <a:solidFill>
                <a:srgbClr val="FF8300"/>
              </a:solidFill>
            </a:endParaRPr>
          </a:p>
        </p:txBody>
      </p:sp>
      <p:sp>
        <p:nvSpPr>
          <p:cNvPr id="9" name="Rounded Rectangle 8"/>
          <p:cNvSpPr/>
          <p:nvPr/>
        </p:nvSpPr>
        <p:spPr>
          <a:xfrm>
            <a:off x="4792573" y="3056546"/>
            <a:ext cx="1576109"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rgbClr val="D70036">
                    <a:lumMod val="75000"/>
                  </a:srgbClr>
                </a:solidFill>
              </a:rPr>
              <a:t>Not very concerned</a:t>
            </a:r>
            <a:endParaRPr lang="en-US" sz="1400" b="1" dirty="0">
              <a:solidFill>
                <a:srgbClr val="D70036">
                  <a:lumMod val="75000"/>
                </a:srgbClr>
              </a:solidFill>
            </a:endParaRPr>
          </a:p>
        </p:txBody>
      </p:sp>
      <p:sp>
        <p:nvSpPr>
          <p:cNvPr id="10" name="Rectangle 9"/>
          <p:cNvSpPr/>
          <p:nvPr/>
        </p:nvSpPr>
        <p:spPr>
          <a:xfrm>
            <a:off x="-245843" y="2292436"/>
            <a:ext cx="7256243" cy="369332"/>
          </a:xfrm>
          <a:prstGeom prst="rect">
            <a:avLst/>
          </a:prstGeom>
        </p:spPr>
        <p:txBody>
          <a:bodyPr wrap="square">
            <a:spAutoFit/>
          </a:bodyPr>
          <a:lstStyle/>
          <a:p>
            <a:pPr algn="ctr">
              <a:defRPr/>
            </a:pPr>
            <a:r>
              <a:rPr lang="en-US" b="1" kern="0" dirty="0">
                <a:solidFill>
                  <a:srgbClr val="707276"/>
                </a:solidFill>
              </a:rPr>
              <a:t>Concern for the State of Infrastructure Today</a:t>
            </a:r>
          </a:p>
        </p:txBody>
      </p:sp>
      <p:cxnSp>
        <p:nvCxnSpPr>
          <p:cNvPr id="11" name="Straight Connector 10"/>
          <p:cNvCxnSpPr/>
          <p:nvPr/>
        </p:nvCxnSpPr>
        <p:spPr>
          <a:xfrm flipV="1">
            <a:off x="6172200" y="2131170"/>
            <a:ext cx="0" cy="4114800"/>
          </a:xfrm>
          <a:prstGeom prst="line">
            <a:avLst/>
          </a:prstGeom>
          <a:ln>
            <a:solidFill>
              <a:srgbClr val="D6D6D6"/>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5486400" y="2057400"/>
            <a:ext cx="7256243" cy="369332"/>
          </a:xfrm>
          <a:prstGeom prst="rect">
            <a:avLst/>
          </a:prstGeom>
        </p:spPr>
        <p:txBody>
          <a:bodyPr wrap="square">
            <a:spAutoFit/>
          </a:bodyPr>
          <a:lstStyle/>
          <a:p>
            <a:pPr algn="ctr">
              <a:defRPr/>
            </a:pPr>
            <a:r>
              <a:rPr lang="en-US" b="1" kern="0" dirty="0">
                <a:solidFill>
                  <a:srgbClr val="707276"/>
                </a:solidFill>
              </a:rPr>
              <a:t>Desired Priority of Infrastructure Projects</a:t>
            </a:r>
          </a:p>
        </p:txBody>
      </p:sp>
      <p:graphicFrame>
        <p:nvGraphicFramePr>
          <p:cNvPr id="17" name="Chart 16"/>
          <p:cNvGraphicFramePr/>
          <p:nvPr>
            <p:extLst/>
          </p:nvPr>
        </p:nvGraphicFramePr>
        <p:xfrm>
          <a:off x="8582171" y="2441552"/>
          <a:ext cx="3738282" cy="4035448"/>
        </p:xfrm>
        <a:graphic>
          <a:graphicData uri="http://schemas.openxmlformats.org/drawingml/2006/chart">
            <c:chart xmlns:c="http://schemas.openxmlformats.org/drawingml/2006/chart" xmlns:r="http://schemas.openxmlformats.org/officeDocument/2006/relationships" r:id="rId3"/>
          </a:graphicData>
        </a:graphic>
      </p:graphicFrame>
      <p:sp>
        <p:nvSpPr>
          <p:cNvPr id="20" name="Rounded Rectangle 19"/>
          <p:cNvSpPr/>
          <p:nvPr/>
        </p:nvSpPr>
        <p:spPr>
          <a:xfrm>
            <a:off x="6313357" y="2644277"/>
            <a:ext cx="2437611" cy="47961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defRPr/>
            </a:pPr>
            <a:r>
              <a:rPr lang="en-US" kern="0" dirty="0">
                <a:solidFill>
                  <a:srgbClr val="5F5F5F"/>
                </a:solidFill>
              </a:rPr>
              <a:t>Interstate Highways</a:t>
            </a:r>
            <a:endParaRPr lang="en-US" sz="1200" kern="0" dirty="0">
              <a:solidFill>
                <a:srgbClr val="5F5F5F"/>
              </a:solidFill>
            </a:endParaRPr>
          </a:p>
        </p:txBody>
      </p:sp>
      <p:sp>
        <p:nvSpPr>
          <p:cNvPr id="23" name="Rounded Rectangle 22"/>
          <p:cNvSpPr/>
          <p:nvPr/>
        </p:nvSpPr>
        <p:spPr>
          <a:xfrm>
            <a:off x="6313357" y="3255269"/>
            <a:ext cx="2437611" cy="47961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defRPr/>
            </a:pPr>
            <a:r>
              <a:rPr lang="en-US" kern="0" dirty="0">
                <a:solidFill>
                  <a:srgbClr val="5F5F5F"/>
                </a:solidFill>
              </a:rPr>
              <a:t>County Highways</a:t>
            </a:r>
            <a:endParaRPr lang="en-US" sz="1200" kern="0" dirty="0">
              <a:solidFill>
                <a:srgbClr val="5F5F5F"/>
              </a:solidFill>
            </a:endParaRPr>
          </a:p>
        </p:txBody>
      </p:sp>
      <p:sp>
        <p:nvSpPr>
          <p:cNvPr id="24" name="Rounded Rectangle 23"/>
          <p:cNvSpPr/>
          <p:nvPr/>
        </p:nvSpPr>
        <p:spPr>
          <a:xfrm>
            <a:off x="6313357" y="3885477"/>
            <a:ext cx="2437611" cy="47961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defRPr/>
            </a:pPr>
            <a:r>
              <a:rPr lang="en-US" kern="0" dirty="0">
                <a:solidFill>
                  <a:srgbClr val="5F5F5F"/>
                </a:solidFill>
              </a:rPr>
              <a:t>Airports</a:t>
            </a:r>
            <a:endParaRPr lang="en-US" sz="1200" kern="0" dirty="0">
              <a:solidFill>
                <a:srgbClr val="5F5F5F"/>
              </a:solidFill>
            </a:endParaRPr>
          </a:p>
        </p:txBody>
      </p:sp>
      <p:sp>
        <p:nvSpPr>
          <p:cNvPr id="25" name="Rounded Rectangle 24"/>
          <p:cNvSpPr/>
          <p:nvPr/>
        </p:nvSpPr>
        <p:spPr>
          <a:xfrm>
            <a:off x="6313357" y="4525437"/>
            <a:ext cx="2437611" cy="47961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defRPr/>
            </a:pPr>
            <a:r>
              <a:rPr lang="en-US" kern="0" dirty="0">
                <a:solidFill>
                  <a:srgbClr val="5F5F5F"/>
                </a:solidFill>
              </a:rPr>
              <a:t>Urban Light Rail</a:t>
            </a:r>
            <a:endParaRPr lang="en-US" sz="1200" kern="0" dirty="0">
              <a:solidFill>
                <a:srgbClr val="5F5F5F"/>
              </a:solidFill>
            </a:endParaRPr>
          </a:p>
        </p:txBody>
      </p:sp>
      <p:sp>
        <p:nvSpPr>
          <p:cNvPr id="26" name="Rounded Rectangle 25"/>
          <p:cNvSpPr/>
          <p:nvPr/>
        </p:nvSpPr>
        <p:spPr>
          <a:xfrm>
            <a:off x="6313357" y="5795605"/>
            <a:ext cx="2437611" cy="47961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defRPr/>
            </a:pPr>
            <a:r>
              <a:rPr lang="en-US" kern="0" dirty="0">
                <a:solidFill>
                  <a:srgbClr val="5F5F5F"/>
                </a:solidFill>
              </a:rPr>
              <a:t>Rivers and Harbors</a:t>
            </a:r>
            <a:endParaRPr lang="en-US" sz="1200" kern="0" dirty="0">
              <a:solidFill>
                <a:srgbClr val="5F5F5F"/>
              </a:solidFill>
            </a:endParaRPr>
          </a:p>
        </p:txBody>
      </p:sp>
      <p:sp>
        <p:nvSpPr>
          <p:cNvPr id="27" name="Rounded Rectangle 26"/>
          <p:cNvSpPr/>
          <p:nvPr/>
        </p:nvSpPr>
        <p:spPr>
          <a:xfrm>
            <a:off x="6313357" y="5154580"/>
            <a:ext cx="2437611" cy="47961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defRPr/>
            </a:pPr>
            <a:r>
              <a:rPr lang="en-US" kern="0" dirty="0">
                <a:solidFill>
                  <a:srgbClr val="5F5F5F"/>
                </a:solidFill>
              </a:rPr>
              <a:t>Intercity Rail (Amtrak)</a:t>
            </a:r>
            <a:endParaRPr lang="en-US" sz="1200" kern="0" dirty="0">
              <a:solidFill>
                <a:srgbClr val="5F5F5F"/>
              </a:solidFill>
            </a:endParaRPr>
          </a:p>
        </p:txBody>
      </p:sp>
    </p:spTree>
    <p:extLst>
      <p:ext uri="{BB962C8B-B14F-4D97-AF65-F5344CB8AC3E}">
        <p14:creationId xmlns:p14="http://schemas.microsoft.com/office/powerpoint/2010/main" val="30547119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Rectangle 1"/>
          <p:cNvSpPr/>
          <p:nvPr/>
        </p:nvSpPr>
        <p:spPr>
          <a:xfrm>
            <a:off x="3429000" y="0"/>
            <a:ext cx="533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17" name="think-cell Slide" r:id="rId4" imgW="540" imgH="541" progId="TCLayout.ActiveDocument.1">
                  <p:embed/>
                </p:oleObj>
              </mc:Choice>
              <mc:Fallback>
                <p:oleObj name="think-cell Slide" r:id="rId4" imgW="540" imgH="541"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4"/>
          <p:cNvSpPr txBox="1">
            <a:spLocks/>
          </p:cNvSpPr>
          <p:nvPr/>
        </p:nvSpPr>
        <p:spPr>
          <a:xfrm>
            <a:off x="3429000" y="3008885"/>
            <a:ext cx="5334000" cy="840230"/>
          </a:xfrm>
          <a:prstGeom prst="rect">
            <a:avLst/>
          </a:prstGeom>
          <a:noFill/>
        </p:spPr>
        <p:txBody>
          <a:bodyPr tIns="182880" bIns="182880" anchor="ctr" anchorCtr="0">
            <a:spAutoFit/>
          </a:bodyPr>
          <a:lst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a:lstStyle>
          <a:p>
            <a:pPr algn="ctr"/>
            <a:r>
              <a:rPr lang="en-US" sz="3600" dirty="0">
                <a:solidFill>
                  <a:srgbClr val="7FBA00"/>
                </a:solidFill>
                <a:latin typeface="Segoe UI" panose="020B0502040204020203" pitchFamily="34" charset="0"/>
                <a:cs typeface="Segoe UI" panose="020B0502040204020203" pitchFamily="34" charset="0"/>
              </a:rPr>
              <a:t>WASTE AND FRAUD</a:t>
            </a:r>
          </a:p>
        </p:txBody>
      </p:sp>
    </p:spTree>
    <p:extLst>
      <p:ext uri="{BB962C8B-B14F-4D97-AF65-F5344CB8AC3E}">
        <p14:creationId xmlns:p14="http://schemas.microsoft.com/office/powerpoint/2010/main" val="27647413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 average, voters feel nearly half of every dollar in </a:t>
            </a:r>
            <a:br>
              <a:rPr lang="en-US" dirty="0"/>
            </a:br>
            <a:r>
              <a:rPr lang="en-US" dirty="0"/>
              <a:t>the federal budget is wasted</a:t>
            </a:r>
          </a:p>
        </p:txBody>
      </p:sp>
      <p:sp>
        <p:nvSpPr>
          <p:cNvPr id="4" name="Text Placeholder 3"/>
          <p:cNvSpPr>
            <a:spLocks noGrp="1"/>
          </p:cNvSpPr>
          <p:nvPr>
            <p:ph type="body" idx="15"/>
          </p:nvPr>
        </p:nvSpPr>
        <p:spPr/>
        <p:txBody>
          <a:bodyPr/>
          <a:lstStyle/>
          <a:p>
            <a:r>
              <a:rPr lang="en-US" u="sng" dirty="0">
                <a:solidFill>
                  <a:schemeClr val="tx2"/>
                </a:solidFill>
                <a:ea typeface="MS Mincho" panose="02020609040205080304" pitchFamily="49" charset="-128"/>
              </a:rPr>
              <a:t>BASE: Registered Voters (n=2027)</a:t>
            </a:r>
            <a:endParaRPr lang="en-US" dirty="0">
              <a:solidFill>
                <a:schemeClr val="tx2"/>
              </a:solidFill>
              <a:ea typeface="MS Mincho" panose="02020609040205080304" pitchFamily="49" charset="-128"/>
            </a:endParaRPr>
          </a:p>
          <a:p>
            <a:r>
              <a:rPr lang="en-US" dirty="0">
                <a:solidFill>
                  <a:schemeClr val="tx2"/>
                </a:solidFill>
              </a:rPr>
              <a:t>GE2 How many cents out of every dollar in the federal government's budget do you think are wasted?</a:t>
            </a:r>
          </a:p>
        </p:txBody>
      </p:sp>
      <p:sp>
        <p:nvSpPr>
          <p:cNvPr id="15" name="Rectangle 14"/>
          <p:cNvSpPr/>
          <p:nvPr/>
        </p:nvSpPr>
        <p:spPr>
          <a:xfrm>
            <a:off x="3657600" y="1731522"/>
            <a:ext cx="6014711" cy="646331"/>
          </a:xfrm>
          <a:prstGeom prst="rect">
            <a:avLst/>
          </a:prstGeom>
        </p:spPr>
        <p:txBody>
          <a:bodyPr wrap="square">
            <a:spAutoFit/>
          </a:bodyPr>
          <a:lstStyle/>
          <a:p>
            <a:pPr algn="ctr">
              <a:defRPr/>
            </a:pPr>
            <a:r>
              <a:rPr lang="en-US" b="1" kern="0" dirty="0">
                <a:solidFill>
                  <a:srgbClr val="707276"/>
                </a:solidFill>
              </a:rPr>
              <a:t>Amount of money wasted from every dollar in the federal government's budget</a:t>
            </a:r>
          </a:p>
        </p:txBody>
      </p:sp>
      <p:graphicFrame>
        <p:nvGraphicFramePr>
          <p:cNvPr id="17" name="Chart 16"/>
          <p:cNvGraphicFramePr/>
          <p:nvPr>
            <p:extLst>
              <p:ext uri="{D42A27DB-BD31-4B8C-83A1-F6EECF244321}">
                <p14:modId xmlns:p14="http://schemas.microsoft.com/office/powerpoint/2010/main" val="2686537391"/>
              </p:ext>
            </p:extLst>
          </p:nvPr>
        </p:nvGraphicFramePr>
        <p:xfrm>
          <a:off x="4221292" y="2800639"/>
          <a:ext cx="5086541" cy="348386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553920" y="2441552"/>
            <a:ext cx="2078920" cy="400110"/>
          </a:xfrm>
          <a:prstGeom prst="rect">
            <a:avLst/>
          </a:prstGeom>
          <a:solidFill>
            <a:schemeClr val="accent2"/>
          </a:solidFill>
        </p:spPr>
        <p:txBody>
          <a:bodyPr wrap="square" rtlCol="0">
            <a:spAutoFit/>
          </a:bodyPr>
          <a:lstStyle/>
          <a:p>
            <a:pPr algn="ctr"/>
            <a:r>
              <a:rPr lang="en-US" sz="2000" b="1" dirty="0">
                <a:solidFill>
                  <a:srgbClr val="FFFFFF"/>
                </a:solidFill>
              </a:rPr>
              <a:t>Mean: 46.5 cents</a:t>
            </a:r>
          </a:p>
        </p:txBody>
      </p:sp>
    </p:spTree>
    <p:extLst>
      <p:ext uri="{BB962C8B-B14F-4D97-AF65-F5344CB8AC3E}">
        <p14:creationId xmlns:p14="http://schemas.microsoft.com/office/powerpoint/2010/main" val="21439387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p:nvPr>
            <p:extLst>
              <p:ext uri="{D42A27DB-BD31-4B8C-83A1-F6EECF244321}">
                <p14:modId xmlns:p14="http://schemas.microsoft.com/office/powerpoint/2010/main" val="573429617"/>
              </p:ext>
            </p:extLst>
          </p:nvPr>
        </p:nvGraphicFramePr>
        <p:xfrm>
          <a:off x="1600201" y="2472267"/>
          <a:ext cx="10072708" cy="390110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Two-thirds of voters feel at least some food stamp benefits are claimed fraudulently</a:t>
            </a:r>
          </a:p>
        </p:txBody>
      </p:sp>
      <p:sp>
        <p:nvSpPr>
          <p:cNvPr id="3" name="Text Placeholder 2"/>
          <p:cNvSpPr>
            <a:spLocks noGrp="1"/>
          </p:cNvSpPr>
          <p:nvPr>
            <p:ph type="body" idx="13"/>
          </p:nvPr>
        </p:nvSpPr>
        <p:spPr/>
        <p:txBody>
          <a:bodyPr/>
          <a:lstStyle/>
          <a:p>
            <a:r>
              <a:rPr lang="en-US" dirty="0"/>
              <a:t>A majority feel the same about Medicaid, Earned Income Tax Credit, and Medicare.</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(n=2027)</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GE6 What proportion of benefits from the following programs do you think are claimed fraudulently?</a:t>
            </a:r>
          </a:p>
        </p:txBody>
      </p:sp>
      <p:sp>
        <p:nvSpPr>
          <p:cNvPr id="13" name="Left Bracket 12"/>
          <p:cNvSpPr/>
          <p:nvPr/>
        </p:nvSpPr>
        <p:spPr>
          <a:xfrm>
            <a:off x="2133600" y="2607725"/>
            <a:ext cx="61535" cy="1840788"/>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5F5F5F"/>
              </a:solidFill>
            </a:endParaRPr>
          </a:p>
        </p:txBody>
      </p:sp>
      <p:sp>
        <p:nvSpPr>
          <p:cNvPr id="14" name="Rounded Rectangle 13"/>
          <p:cNvSpPr/>
          <p:nvPr/>
        </p:nvSpPr>
        <p:spPr>
          <a:xfrm>
            <a:off x="778916" y="3203084"/>
            <a:ext cx="1347824" cy="65007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009DD9"/>
                </a:solidFill>
              </a:rPr>
              <a:t>66%</a:t>
            </a:r>
          </a:p>
          <a:p>
            <a:pPr algn="ctr"/>
            <a:r>
              <a:rPr lang="en-US" sz="2400" b="1" dirty="0">
                <a:solidFill>
                  <a:srgbClr val="009DD9"/>
                </a:solidFill>
              </a:rPr>
              <a:t> </a:t>
            </a:r>
            <a:r>
              <a:rPr lang="en-US" sz="1600" b="1" dirty="0">
                <a:solidFill>
                  <a:srgbClr val="009DD9"/>
                </a:solidFill>
              </a:rPr>
              <a:t>A lot/Some</a:t>
            </a:r>
          </a:p>
        </p:txBody>
      </p:sp>
      <p:sp>
        <p:nvSpPr>
          <p:cNvPr id="15" name="Rectangle 14"/>
          <p:cNvSpPr/>
          <p:nvPr/>
        </p:nvSpPr>
        <p:spPr>
          <a:xfrm>
            <a:off x="4123349" y="1802840"/>
            <a:ext cx="4393703" cy="369332"/>
          </a:xfrm>
          <a:prstGeom prst="rect">
            <a:avLst/>
          </a:prstGeom>
        </p:spPr>
        <p:txBody>
          <a:bodyPr wrap="none">
            <a:spAutoFit/>
          </a:bodyPr>
          <a:lstStyle/>
          <a:p>
            <a:r>
              <a:rPr lang="en-US" b="1" dirty="0">
                <a:solidFill>
                  <a:srgbClr val="707276"/>
                </a:solidFill>
              </a:rPr>
              <a:t>Proportion of Benefits Claimed Fraudulently</a:t>
            </a:r>
          </a:p>
        </p:txBody>
      </p:sp>
      <p:sp>
        <p:nvSpPr>
          <p:cNvPr id="33" name="Left Bracket 32"/>
          <p:cNvSpPr/>
          <p:nvPr/>
        </p:nvSpPr>
        <p:spPr>
          <a:xfrm>
            <a:off x="3779677" y="2607725"/>
            <a:ext cx="61535" cy="1723920"/>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5F5F5F"/>
              </a:solidFill>
            </a:endParaRPr>
          </a:p>
        </p:txBody>
      </p:sp>
      <p:sp>
        <p:nvSpPr>
          <p:cNvPr id="34" name="Rounded Rectangle 33"/>
          <p:cNvSpPr/>
          <p:nvPr/>
        </p:nvSpPr>
        <p:spPr>
          <a:xfrm>
            <a:off x="2964939" y="3311966"/>
            <a:ext cx="921261" cy="65007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009DD9"/>
                </a:solidFill>
              </a:rPr>
              <a:t>62%</a:t>
            </a:r>
          </a:p>
          <a:p>
            <a:pPr algn="ctr"/>
            <a:r>
              <a:rPr lang="en-US" sz="2400" b="1" dirty="0">
                <a:solidFill>
                  <a:srgbClr val="009DD9"/>
                </a:solidFill>
              </a:rPr>
              <a:t> </a:t>
            </a:r>
            <a:endParaRPr lang="en-US" sz="1600" b="1" dirty="0">
              <a:solidFill>
                <a:srgbClr val="009DD9"/>
              </a:solidFill>
            </a:endParaRPr>
          </a:p>
        </p:txBody>
      </p:sp>
      <p:sp>
        <p:nvSpPr>
          <p:cNvPr id="35" name="Left Bracket 34"/>
          <p:cNvSpPr/>
          <p:nvPr/>
        </p:nvSpPr>
        <p:spPr>
          <a:xfrm>
            <a:off x="5345055" y="2574381"/>
            <a:ext cx="61535" cy="1723920"/>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5F5F5F"/>
              </a:solidFill>
            </a:endParaRPr>
          </a:p>
        </p:txBody>
      </p:sp>
      <p:sp>
        <p:nvSpPr>
          <p:cNvPr id="36" name="Rounded Rectangle 35"/>
          <p:cNvSpPr/>
          <p:nvPr/>
        </p:nvSpPr>
        <p:spPr>
          <a:xfrm>
            <a:off x="4530317" y="3278622"/>
            <a:ext cx="921261" cy="65007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009DD9"/>
                </a:solidFill>
              </a:rPr>
              <a:t>59%</a:t>
            </a:r>
          </a:p>
          <a:p>
            <a:pPr algn="ctr"/>
            <a:r>
              <a:rPr lang="en-US" sz="2400" b="1" dirty="0">
                <a:solidFill>
                  <a:srgbClr val="009DD9"/>
                </a:solidFill>
              </a:rPr>
              <a:t> </a:t>
            </a:r>
            <a:endParaRPr lang="en-US" sz="1600" b="1" dirty="0">
              <a:solidFill>
                <a:srgbClr val="009DD9"/>
              </a:solidFill>
            </a:endParaRPr>
          </a:p>
        </p:txBody>
      </p:sp>
      <p:sp>
        <p:nvSpPr>
          <p:cNvPr id="37" name="Left Bracket 36"/>
          <p:cNvSpPr/>
          <p:nvPr/>
        </p:nvSpPr>
        <p:spPr>
          <a:xfrm>
            <a:off x="7036120" y="2607724"/>
            <a:ext cx="54462" cy="1398885"/>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5F5F5F"/>
              </a:solidFill>
            </a:endParaRPr>
          </a:p>
        </p:txBody>
      </p:sp>
      <p:sp>
        <p:nvSpPr>
          <p:cNvPr id="38" name="Rounded Rectangle 37"/>
          <p:cNvSpPr/>
          <p:nvPr/>
        </p:nvSpPr>
        <p:spPr>
          <a:xfrm>
            <a:off x="6320201" y="3109497"/>
            <a:ext cx="815369" cy="52750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009DD9"/>
                </a:solidFill>
              </a:rPr>
              <a:t>52%</a:t>
            </a:r>
          </a:p>
          <a:p>
            <a:pPr algn="ctr"/>
            <a:r>
              <a:rPr lang="en-US" sz="2400" b="1" dirty="0">
                <a:solidFill>
                  <a:srgbClr val="009DD9"/>
                </a:solidFill>
              </a:rPr>
              <a:t> </a:t>
            </a:r>
            <a:endParaRPr lang="en-US" sz="1600" b="1" dirty="0">
              <a:solidFill>
                <a:srgbClr val="009DD9"/>
              </a:solidFill>
            </a:endParaRPr>
          </a:p>
        </p:txBody>
      </p:sp>
      <p:sp>
        <p:nvSpPr>
          <p:cNvPr id="39" name="Left Bracket 38"/>
          <p:cNvSpPr/>
          <p:nvPr/>
        </p:nvSpPr>
        <p:spPr>
          <a:xfrm>
            <a:off x="8575674" y="2590800"/>
            <a:ext cx="45719" cy="1500628"/>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5F5F5F"/>
              </a:solidFill>
            </a:endParaRPr>
          </a:p>
        </p:txBody>
      </p:sp>
      <p:sp>
        <p:nvSpPr>
          <p:cNvPr id="40" name="Rounded Rectangle 39"/>
          <p:cNvSpPr/>
          <p:nvPr/>
        </p:nvSpPr>
        <p:spPr>
          <a:xfrm>
            <a:off x="7859755" y="3154874"/>
            <a:ext cx="815369" cy="52750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009DD9"/>
                </a:solidFill>
              </a:rPr>
              <a:t>50%</a:t>
            </a:r>
          </a:p>
          <a:p>
            <a:pPr algn="ctr"/>
            <a:r>
              <a:rPr lang="en-US" sz="2400" b="1" dirty="0">
                <a:solidFill>
                  <a:srgbClr val="009DD9"/>
                </a:solidFill>
              </a:rPr>
              <a:t> </a:t>
            </a:r>
            <a:endParaRPr lang="en-US" sz="1600" b="1" dirty="0">
              <a:solidFill>
                <a:srgbClr val="009DD9"/>
              </a:solidFill>
            </a:endParaRPr>
          </a:p>
        </p:txBody>
      </p:sp>
      <p:sp>
        <p:nvSpPr>
          <p:cNvPr id="41" name="Left Bracket 40"/>
          <p:cNvSpPr/>
          <p:nvPr/>
        </p:nvSpPr>
        <p:spPr>
          <a:xfrm>
            <a:off x="10213113" y="2590800"/>
            <a:ext cx="46553" cy="1197434"/>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5F5F5F"/>
              </a:solidFill>
            </a:endParaRPr>
          </a:p>
        </p:txBody>
      </p:sp>
      <p:sp>
        <p:nvSpPr>
          <p:cNvPr id="42" name="Rounded Rectangle 41"/>
          <p:cNvSpPr/>
          <p:nvPr/>
        </p:nvSpPr>
        <p:spPr>
          <a:xfrm>
            <a:off x="9497194" y="3053897"/>
            <a:ext cx="815369" cy="52750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009DD9"/>
                </a:solidFill>
              </a:rPr>
              <a:t>42%</a:t>
            </a:r>
          </a:p>
          <a:p>
            <a:pPr algn="ctr"/>
            <a:r>
              <a:rPr lang="en-US" sz="2400" b="1" dirty="0">
                <a:solidFill>
                  <a:srgbClr val="009DD9"/>
                </a:solidFill>
              </a:rPr>
              <a:t> </a:t>
            </a:r>
            <a:endParaRPr lang="en-US" sz="1600" b="1" dirty="0">
              <a:solidFill>
                <a:srgbClr val="009DD9"/>
              </a:solidFill>
            </a:endParaRPr>
          </a:p>
        </p:txBody>
      </p:sp>
    </p:spTree>
    <p:extLst>
      <p:ext uri="{BB962C8B-B14F-4D97-AF65-F5344CB8AC3E}">
        <p14:creationId xmlns:p14="http://schemas.microsoft.com/office/powerpoint/2010/main" val="41967557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676656"/>
            <a:ext cx="10561320" cy="571500"/>
          </a:xfrm>
        </p:spPr>
        <p:txBody>
          <a:bodyPr/>
          <a:lstStyle/>
          <a:p>
            <a:r>
              <a:rPr lang="en-US" dirty="0"/>
              <a:t>Vast majority feel gov’t programs and benefits should be distributed equally</a:t>
            </a:r>
          </a:p>
        </p:txBody>
      </p:sp>
      <p:sp>
        <p:nvSpPr>
          <p:cNvPr id="3" name="Text Placeholder 2"/>
          <p:cNvSpPr>
            <a:spLocks noGrp="1"/>
          </p:cNvSpPr>
          <p:nvPr>
            <p:ph type="body" idx="13"/>
          </p:nvPr>
        </p:nvSpPr>
        <p:spPr/>
        <p:txBody>
          <a:bodyPr/>
          <a:lstStyle/>
          <a:p>
            <a:r>
              <a:rPr lang="en-US" dirty="0"/>
              <a:t>Just 14% say members of previously discriminated groups should have an advantage.</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(n=2027)</a:t>
            </a:r>
            <a:endParaRPr lang="en-US" dirty="0">
              <a:solidFill>
                <a:srgbClr val="262626"/>
              </a:solidFill>
              <a:ea typeface="MS Mincho" panose="02020609040205080304" pitchFamily="49" charset="-128"/>
            </a:endParaRPr>
          </a:p>
          <a:p>
            <a:r>
              <a:rPr lang="en-US" dirty="0"/>
              <a:t>GB4 Which of the following is closest to your view?</a:t>
            </a:r>
          </a:p>
        </p:txBody>
      </p:sp>
      <p:sp>
        <p:nvSpPr>
          <p:cNvPr id="8" name="Oval 7"/>
          <p:cNvSpPr/>
          <p:nvPr/>
        </p:nvSpPr>
        <p:spPr>
          <a:xfrm>
            <a:off x="6781801" y="1595279"/>
            <a:ext cx="2290922" cy="2290922"/>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707276"/>
                </a:solidFill>
              </a:rPr>
              <a:t>14% </a:t>
            </a:r>
            <a:br>
              <a:rPr lang="en-US" sz="2800" b="1" dirty="0">
                <a:solidFill>
                  <a:srgbClr val="707276"/>
                </a:solidFill>
              </a:rPr>
            </a:br>
            <a:r>
              <a:rPr lang="en-US" sz="1400" b="1" dirty="0">
                <a:solidFill>
                  <a:srgbClr val="707276"/>
                </a:solidFill>
              </a:rPr>
              <a:t>say members of previously discriminated groups should have an advantage </a:t>
            </a:r>
            <a:r>
              <a:rPr lang="en-US" sz="1100" dirty="0">
                <a:solidFill>
                  <a:srgbClr val="707276"/>
                </a:solidFill>
              </a:rPr>
              <a:t>in getting help from various government programs and benefits</a:t>
            </a:r>
          </a:p>
        </p:txBody>
      </p:sp>
      <p:grpSp>
        <p:nvGrpSpPr>
          <p:cNvPr id="9" name="Group 8"/>
          <p:cNvGrpSpPr/>
          <p:nvPr/>
        </p:nvGrpSpPr>
        <p:grpSpPr>
          <a:xfrm>
            <a:off x="2819400" y="2740740"/>
            <a:ext cx="5986156" cy="3962400"/>
            <a:chOff x="4800600" y="2566837"/>
            <a:chExt cx="5359400" cy="3547533"/>
          </a:xfrm>
        </p:grpSpPr>
        <p:graphicFrame>
          <p:nvGraphicFramePr>
            <p:cNvPr id="10" name="Chart 9"/>
            <p:cNvGraphicFramePr/>
            <p:nvPr>
              <p:extLst/>
            </p:nvPr>
          </p:nvGraphicFramePr>
          <p:xfrm>
            <a:off x="4800600" y="2566837"/>
            <a:ext cx="5359400" cy="3547533"/>
          </p:xfrm>
          <a:graphic>
            <a:graphicData uri="http://schemas.openxmlformats.org/drawingml/2006/chart">
              <c:chart xmlns:c="http://schemas.openxmlformats.org/drawingml/2006/chart" xmlns:r="http://schemas.openxmlformats.org/officeDocument/2006/relationships" r:id="rId2"/>
            </a:graphicData>
          </a:graphic>
        </p:graphicFrame>
        <p:sp>
          <p:nvSpPr>
            <p:cNvPr id="11" name="Oval 10"/>
            <p:cNvSpPr/>
            <p:nvPr/>
          </p:nvSpPr>
          <p:spPr>
            <a:xfrm>
              <a:off x="5848694" y="2698758"/>
              <a:ext cx="3263212"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D70036">
                      <a:lumMod val="75000"/>
                    </a:srgbClr>
                  </a:solidFill>
                </a:rPr>
                <a:t>86% </a:t>
              </a:r>
              <a:br>
                <a:rPr lang="en-US" sz="4000" b="1" dirty="0">
                  <a:solidFill>
                    <a:srgbClr val="D70036">
                      <a:lumMod val="75000"/>
                    </a:srgbClr>
                  </a:solidFill>
                </a:rPr>
              </a:br>
              <a:r>
                <a:rPr lang="en-US" b="1" dirty="0">
                  <a:solidFill>
                    <a:srgbClr val="FFFFFF">
                      <a:lumMod val="50000"/>
                    </a:srgbClr>
                  </a:solidFill>
                </a:rPr>
                <a:t>say Government programs and benefits should be distributed equally </a:t>
              </a:r>
              <a:r>
                <a:rPr lang="en-US" sz="1400" dirty="0">
                  <a:solidFill>
                    <a:srgbClr val="FFFFFF">
                      <a:lumMod val="50000"/>
                    </a:srgbClr>
                  </a:solidFill>
                </a:rPr>
                <a:t>without regard to race, gender, or sexual</a:t>
              </a:r>
              <a:br>
                <a:rPr lang="en-US" sz="1400" dirty="0">
                  <a:solidFill>
                    <a:srgbClr val="FFFFFF">
                      <a:lumMod val="50000"/>
                    </a:srgbClr>
                  </a:solidFill>
                </a:rPr>
              </a:br>
              <a:r>
                <a:rPr lang="en-US" sz="1400" dirty="0">
                  <a:solidFill>
                    <a:srgbClr val="FFFFFF">
                      <a:lumMod val="50000"/>
                    </a:srgbClr>
                  </a:solidFill>
                </a:rPr>
                <a:t> orientation</a:t>
              </a:r>
              <a:endParaRPr lang="en-US" sz="1100" dirty="0">
                <a:solidFill>
                  <a:srgbClr val="FFFFFF">
                    <a:lumMod val="50000"/>
                  </a:srgbClr>
                </a:solidFill>
              </a:endParaRPr>
            </a:p>
          </p:txBody>
        </p:sp>
      </p:grpSp>
    </p:spTree>
    <p:extLst>
      <p:ext uri="{BB962C8B-B14F-4D97-AF65-F5344CB8AC3E}">
        <p14:creationId xmlns:p14="http://schemas.microsoft.com/office/powerpoint/2010/main" val="2728989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3 in 5 voters continue to say us economy Is strong</a:t>
            </a:r>
          </a:p>
        </p:txBody>
      </p:sp>
      <p:sp>
        <p:nvSpPr>
          <p:cNvPr id="3" name="Text Placeholder 2"/>
          <p:cNvSpPr>
            <a:spLocks noGrp="1"/>
          </p:cNvSpPr>
          <p:nvPr>
            <p:ph type="body" idx="13"/>
          </p:nvPr>
        </p:nvSpPr>
        <p:spPr/>
        <p:txBody>
          <a:bodyPr/>
          <a:lstStyle/>
          <a:p>
            <a:r>
              <a:rPr lang="en-US" dirty="0"/>
              <a:t>Just 1 in 10 categorize </a:t>
            </a:r>
            <a:r>
              <a:rPr lang="en-US" dirty="0">
                <a:solidFill>
                  <a:srgbClr val="44546A"/>
                </a:solidFill>
              </a:rPr>
              <a:t>the U.S. economy </a:t>
            </a:r>
            <a:r>
              <a:rPr lang="en-US" dirty="0"/>
              <a:t>as very strong while slightly over half say somewhat strong.</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(February n=2148; March n= 2092; April n=2027)</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I3. How strong do you think the U.S. economy is today?</a:t>
            </a:r>
          </a:p>
        </p:txBody>
      </p:sp>
      <p:grpSp>
        <p:nvGrpSpPr>
          <p:cNvPr id="5" name="Group 4"/>
          <p:cNvGrpSpPr/>
          <p:nvPr/>
        </p:nvGrpSpPr>
        <p:grpSpPr>
          <a:xfrm>
            <a:off x="2708486" y="2154827"/>
            <a:ext cx="8128000" cy="1810475"/>
            <a:chOff x="1986648" y="2866586"/>
            <a:chExt cx="8128000" cy="1810475"/>
          </a:xfrm>
        </p:grpSpPr>
        <p:sp>
          <p:nvSpPr>
            <p:cNvPr id="14" name="Rounded Rectangle 13"/>
            <p:cNvSpPr/>
            <p:nvPr/>
          </p:nvSpPr>
          <p:spPr>
            <a:xfrm>
              <a:off x="6323344" y="2866586"/>
              <a:ext cx="2328672" cy="55612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b="1" kern="0" dirty="0">
                  <a:solidFill>
                    <a:srgbClr val="009DD9"/>
                  </a:solidFill>
                </a:rPr>
                <a:t>61% </a:t>
              </a:r>
              <a:r>
                <a:rPr lang="en-US" sz="1600" b="1" kern="0" dirty="0">
                  <a:solidFill>
                    <a:srgbClr val="009DD9"/>
                  </a:solidFill>
                </a:rPr>
                <a:t>say strong</a:t>
              </a:r>
            </a:p>
          </p:txBody>
        </p:sp>
        <p:graphicFrame>
          <p:nvGraphicFramePr>
            <p:cNvPr id="18" name="Chart 17"/>
            <p:cNvGraphicFramePr/>
            <p:nvPr>
              <p:extLst/>
            </p:nvPr>
          </p:nvGraphicFramePr>
          <p:xfrm>
            <a:off x="1986648" y="2946909"/>
            <a:ext cx="8128000" cy="1730152"/>
          </p:xfrm>
          <a:graphic>
            <a:graphicData uri="http://schemas.openxmlformats.org/drawingml/2006/chart">
              <c:chart xmlns:c="http://schemas.openxmlformats.org/drawingml/2006/chart" xmlns:r="http://schemas.openxmlformats.org/officeDocument/2006/relationships" r:id="rId2"/>
            </a:graphicData>
          </a:graphic>
        </p:graphicFrame>
        <p:sp>
          <p:nvSpPr>
            <p:cNvPr id="20" name="Rounded Rectangle 19"/>
            <p:cNvSpPr/>
            <p:nvPr/>
          </p:nvSpPr>
          <p:spPr>
            <a:xfrm>
              <a:off x="2571802" y="2881244"/>
              <a:ext cx="2328672" cy="55612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b="1" kern="0" dirty="0">
                  <a:solidFill>
                    <a:srgbClr val="A10028"/>
                  </a:solidFill>
                </a:rPr>
                <a:t>39% </a:t>
              </a:r>
              <a:r>
                <a:rPr lang="en-US" sz="1600" b="1" kern="0" dirty="0">
                  <a:solidFill>
                    <a:srgbClr val="A10028"/>
                  </a:solidFill>
                </a:rPr>
                <a:t>say weak</a:t>
              </a:r>
            </a:p>
          </p:txBody>
        </p:sp>
        <p:sp>
          <p:nvSpPr>
            <p:cNvPr id="7" name="Left Bracket 6"/>
            <p:cNvSpPr/>
            <p:nvPr/>
          </p:nvSpPr>
          <p:spPr>
            <a:xfrm rot="5400000">
              <a:off x="3604260" y="1817262"/>
              <a:ext cx="76200" cy="3108960"/>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13" name="Left Bracket 12"/>
            <p:cNvSpPr/>
            <p:nvPr/>
          </p:nvSpPr>
          <p:spPr>
            <a:xfrm rot="5400000">
              <a:off x="7566660" y="994302"/>
              <a:ext cx="76200" cy="4754880"/>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grpSp>
      <p:sp>
        <p:nvSpPr>
          <p:cNvPr id="15" name="Rectangle 14"/>
          <p:cNvSpPr/>
          <p:nvPr/>
        </p:nvSpPr>
        <p:spPr>
          <a:xfrm>
            <a:off x="4616539" y="1743686"/>
            <a:ext cx="2857321" cy="369332"/>
          </a:xfrm>
          <a:prstGeom prst="rect">
            <a:avLst/>
          </a:prstGeom>
        </p:spPr>
        <p:txBody>
          <a:bodyPr wrap="none">
            <a:spAutoFit/>
          </a:bodyPr>
          <a:lstStyle/>
          <a:p>
            <a:pPr>
              <a:defRPr/>
            </a:pPr>
            <a:r>
              <a:rPr lang="en-US" b="1" kern="0" dirty="0">
                <a:solidFill>
                  <a:srgbClr val="707276"/>
                </a:solidFill>
              </a:rPr>
              <a:t>Strength of the US Economy</a:t>
            </a:r>
          </a:p>
        </p:txBody>
      </p:sp>
      <p:sp>
        <p:nvSpPr>
          <p:cNvPr id="9" name="Rectangle 8"/>
          <p:cNvSpPr/>
          <p:nvPr/>
        </p:nvSpPr>
        <p:spPr>
          <a:xfrm>
            <a:off x="1509665" y="2887443"/>
            <a:ext cx="1393395" cy="461665"/>
          </a:xfrm>
          <a:prstGeom prst="rect">
            <a:avLst/>
          </a:prstGeom>
        </p:spPr>
        <p:txBody>
          <a:bodyPr wrap="none">
            <a:spAutoFit/>
          </a:bodyPr>
          <a:lstStyle/>
          <a:p>
            <a:r>
              <a:rPr lang="en-US" sz="2400" b="1" dirty="0">
                <a:solidFill>
                  <a:srgbClr val="707276"/>
                </a:solidFill>
              </a:rPr>
              <a:t>February </a:t>
            </a:r>
            <a:endParaRPr lang="en-US" sz="2400" dirty="0">
              <a:solidFill>
                <a:srgbClr val="5F5F5F"/>
              </a:solidFill>
            </a:endParaRPr>
          </a:p>
        </p:txBody>
      </p:sp>
      <p:grpSp>
        <p:nvGrpSpPr>
          <p:cNvPr id="10" name="Group 9"/>
          <p:cNvGrpSpPr/>
          <p:nvPr/>
        </p:nvGrpSpPr>
        <p:grpSpPr>
          <a:xfrm>
            <a:off x="1704237" y="3444624"/>
            <a:ext cx="9128093" cy="1889376"/>
            <a:chOff x="1704237" y="4437357"/>
            <a:chExt cx="9128093" cy="1889376"/>
          </a:xfrm>
        </p:grpSpPr>
        <p:grpSp>
          <p:nvGrpSpPr>
            <p:cNvPr id="16" name="Group 15"/>
            <p:cNvGrpSpPr/>
            <p:nvPr/>
          </p:nvGrpSpPr>
          <p:grpSpPr>
            <a:xfrm>
              <a:off x="2704330" y="4437357"/>
              <a:ext cx="8128000" cy="1889376"/>
              <a:chOff x="1982492" y="2848497"/>
              <a:chExt cx="8128000" cy="1889376"/>
            </a:xfrm>
          </p:grpSpPr>
          <p:sp>
            <p:nvSpPr>
              <p:cNvPr id="23" name="Rounded Rectangle 22"/>
              <p:cNvSpPr/>
              <p:nvPr/>
            </p:nvSpPr>
            <p:spPr>
              <a:xfrm>
                <a:off x="6643982" y="2880128"/>
                <a:ext cx="2328672" cy="55612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b="1" kern="0" dirty="0">
                    <a:solidFill>
                      <a:srgbClr val="009DD9"/>
                    </a:solidFill>
                  </a:rPr>
                  <a:t>63% </a:t>
                </a:r>
                <a:r>
                  <a:rPr lang="en-US" sz="1600" b="1" kern="0" dirty="0">
                    <a:solidFill>
                      <a:srgbClr val="009DD9"/>
                    </a:solidFill>
                  </a:rPr>
                  <a:t>say strong</a:t>
                </a:r>
              </a:p>
            </p:txBody>
          </p:sp>
          <p:graphicFrame>
            <p:nvGraphicFramePr>
              <p:cNvPr id="17" name="Chart 16"/>
              <p:cNvGraphicFramePr/>
              <p:nvPr>
                <p:extLst/>
              </p:nvPr>
            </p:nvGraphicFramePr>
            <p:xfrm>
              <a:off x="1982492" y="2894786"/>
              <a:ext cx="8128000" cy="1843087"/>
            </p:xfrm>
            <a:graphic>
              <a:graphicData uri="http://schemas.openxmlformats.org/drawingml/2006/chart">
                <c:chart xmlns:c="http://schemas.openxmlformats.org/drawingml/2006/chart" xmlns:r="http://schemas.openxmlformats.org/officeDocument/2006/relationships" r:id="rId3"/>
              </a:graphicData>
            </a:graphic>
          </p:graphicFrame>
          <p:sp>
            <p:nvSpPr>
              <p:cNvPr id="19" name="Rounded Rectangle 18"/>
              <p:cNvSpPr/>
              <p:nvPr/>
            </p:nvSpPr>
            <p:spPr>
              <a:xfrm>
                <a:off x="2626389" y="2848497"/>
                <a:ext cx="2328672" cy="55612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b="1" kern="0" dirty="0">
                    <a:solidFill>
                      <a:srgbClr val="A10028"/>
                    </a:solidFill>
                  </a:rPr>
                  <a:t>37% </a:t>
                </a:r>
                <a:r>
                  <a:rPr lang="en-US" sz="1600" b="1" kern="0" dirty="0">
                    <a:solidFill>
                      <a:srgbClr val="A10028"/>
                    </a:solidFill>
                  </a:rPr>
                  <a:t>say weak</a:t>
                </a:r>
              </a:p>
            </p:txBody>
          </p:sp>
          <p:sp>
            <p:nvSpPr>
              <p:cNvPr id="21" name="Left Bracket 20"/>
              <p:cNvSpPr/>
              <p:nvPr/>
            </p:nvSpPr>
            <p:spPr>
              <a:xfrm rot="5400000">
                <a:off x="3502421" y="1919101"/>
                <a:ext cx="76199" cy="2905282"/>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22" name="Left Bracket 21"/>
              <p:cNvSpPr/>
              <p:nvPr/>
            </p:nvSpPr>
            <p:spPr>
              <a:xfrm rot="5400000">
                <a:off x="7449581" y="877223"/>
                <a:ext cx="76199" cy="4989038"/>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grpSp>
        <p:sp>
          <p:nvSpPr>
            <p:cNvPr id="24" name="Rectangle 23"/>
            <p:cNvSpPr/>
            <p:nvPr/>
          </p:nvSpPr>
          <p:spPr>
            <a:xfrm>
              <a:off x="1704237" y="5119195"/>
              <a:ext cx="1004249" cy="461665"/>
            </a:xfrm>
            <a:prstGeom prst="rect">
              <a:avLst/>
            </a:prstGeom>
          </p:spPr>
          <p:txBody>
            <a:bodyPr wrap="none">
              <a:spAutoFit/>
            </a:bodyPr>
            <a:lstStyle/>
            <a:p>
              <a:r>
                <a:rPr lang="en-US" sz="2400" b="1" dirty="0">
                  <a:solidFill>
                    <a:srgbClr val="707276"/>
                  </a:solidFill>
                </a:rPr>
                <a:t>March</a:t>
              </a:r>
              <a:endParaRPr lang="en-US" sz="2400" dirty="0">
                <a:solidFill>
                  <a:srgbClr val="5F5F5F"/>
                </a:solidFill>
              </a:endParaRPr>
            </a:p>
          </p:txBody>
        </p:sp>
      </p:grpSp>
      <p:grpSp>
        <p:nvGrpSpPr>
          <p:cNvPr id="33" name="Group 32"/>
          <p:cNvGrpSpPr/>
          <p:nvPr/>
        </p:nvGrpSpPr>
        <p:grpSpPr>
          <a:xfrm>
            <a:off x="1812209" y="4800600"/>
            <a:ext cx="9006440" cy="2196880"/>
            <a:chOff x="1861047" y="4414384"/>
            <a:chExt cx="9006440" cy="2196880"/>
          </a:xfrm>
        </p:grpSpPr>
        <p:grpSp>
          <p:nvGrpSpPr>
            <p:cNvPr id="34" name="Group 33"/>
            <p:cNvGrpSpPr/>
            <p:nvPr/>
          </p:nvGrpSpPr>
          <p:grpSpPr>
            <a:xfrm>
              <a:off x="2739487" y="4414384"/>
              <a:ext cx="8128000" cy="2196880"/>
              <a:chOff x="2017649" y="2825524"/>
              <a:chExt cx="8128000" cy="2196880"/>
            </a:xfrm>
          </p:grpSpPr>
          <p:sp>
            <p:nvSpPr>
              <p:cNvPr id="36" name="Rounded Rectangle 35"/>
              <p:cNvSpPr/>
              <p:nvPr/>
            </p:nvSpPr>
            <p:spPr>
              <a:xfrm>
                <a:off x="6643982" y="2880128"/>
                <a:ext cx="2328672" cy="55612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b="1" kern="0" dirty="0">
                    <a:solidFill>
                      <a:srgbClr val="009DD9"/>
                    </a:solidFill>
                  </a:rPr>
                  <a:t>61% </a:t>
                </a:r>
                <a:r>
                  <a:rPr lang="en-US" sz="1600" b="1" kern="0" dirty="0">
                    <a:solidFill>
                      <a:srgbClr val="009DD9"/>
                    </a:solidFill>
                  </a:rPr>
                  <a:t>say strong</a:t>
                </a:r>
              </a:p>
            </p:txBody>
          </p:sp>
          <p:graphicFrame>
            <p:nvGraphicFramePr>
              <p:cNvPr id="37" name="Chart 36"/>
              <p:cNvGraphicFramePr/>
              <p:nvPr>
                <p:extLst/>
              </p:nvPr>
            </p:nvGraphicFramePr>
            <p:xfrm>
              <a:off x="2017649" y="2825524"/>
              <a:ext cx="8128000" cy="2196880"/>
            </p:xfrm>
            <a:graphic>
              <a:graphicData uri="http://schemas.openxmlformats.org/drawingml/2006/chart">
                <c:chart xmlns:c="http://schemas.openxmlformats.org/drawingml/2006/chart" xmlns:r="http://schemas.openxmlformats.org/officeDocument/2006/relationships" r:id="rId4"/>
              </a:graphicData>
            </a:graphic>
          </p:graphicFrame>
          <p:sp>
            <p:nvSpPr>
              <p:cNvPr id="38" name="Rounded Rectangle 37"/>
              <p:cNvSpPr/>
              <p:nvPr/>
            </p:nvSpPr>
            <p:spPr>
              <a:xfrm>
                <a:off x="2626389" y="2848497"/>
                <a:ext cx="2328672" cy="55612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b="1" kern="0" dirty="0">
                    <a:solidFill>
                      <a:srgbClr val="A10028"/>
                    </a:solidFill>
                  </a:rPr>
                  <a:t>39% </a:t>
                </a:r>
                <a:r>
                  <a:rPr lang="en-US" sz="1600" b="1" kern="0" dirty="0">
                    <a:solidFill>
                      <a:srgbClr val="A10028"/>
                    </a:solidFill>
                  </a:rPr>
                  <a:t>say weak</a:t>
                </a:r>
              </a:p>
            </p:txBody>
          </p:sp>
          <p:sp>
            <p:nvSpPr>
              <p:cNvPr id="39" name="Left Bracket 38"/>
              <p:cNvSpPr/>
              <p:nvPr/>
            </p:nvSpPr>
            <p:spPr>
              <a:xfrm rot="5400000">
                <a:off x="3639333" y="1862982"/>
                <a:ext cx="76199" cy="3017520"/>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40" name="Left Bracket 39"/>
              <p:cNvSpPr/>
              <p:nvPr/>
            </p:nvSpPr>
            <p:spPr>
              <a:xfrm rot="5400000">
                <a:off x="7578450" y="1000871"/>
                <a:ext cx="70977" cy="4736522"/>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grpSp>
        <p:sp>
          <p:nvSpPr>
            <p:cNvPr id="35" name="Rectangle 34"/>
            <p:cNvSpPr/>
            <p:nvPr/>
          </p:nvSpPr>
          <p:spPr>
            <a:xfrm>
              <a:off x="1861047" y="5051159"/>
              <a:ext cx="795411" cy="461665"/>
            </a:xfrm>
            <a:prstGeom prst="rect">
              <a:avLst/>
            </a:prstGeom>
          </p:spPr>
          <p:txBody>
            <a:bodyPr wrap="none">
              <a:spAutoFit/>
            </a:bodyPr>
            <a:lstStyle/>
            <a:p>
              <a:r>
                <a:rPr lang="en-US" sz="2400" b="1" dirty="0">
                  <a:solidFill>
                    <a:srgbClr val="707276"/>
                  </a:solidFill>
                </a:rPr>
                <a:t>April</a:t>
              </a:r>
              <a:endParaRPr lang="en-US" sz="2400" dirty="0">
                <a:solidFill>
                  <a:srgbClr val="5F5F5F"/>
                </a:solidFill>
              </a:endParaRPr>
            </a:p>
          </p:txBody>
        </p:sp>
      </p:grpSp>
    </p:spTree>
    <p:extLst>
      <p:ext uri="{BB962C8B-B14F-4D97-AF65-F5344CB8AC3E}">
        <p14:creationId xmlns:p14="http://schemas.microsoft.com/office/powerpoint/2010/main" val="33178914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79" y="676656"/>
            <a:ext cx="10880429" cy="571500"/>
          </a:xfrm>
        </p:spPr>
        <p:txBody>
          <a:bodyPr/>
          <a:lstStyle/>
          <a:p>
            <a:r>
              <a:rPr lang="en-US" dirty="0"/>
              <a:t>3 in 5 voters believe Tax avoidance by the wealthy has a bigger impact on the government’s finances</a:t>
            </a:r>
          </a:p>
        </p:txBody>
      </p:sp>
      <p:sp>
        <p:nvSpPr>
          <p:cNvPr id="3" name="Text Placeholder 2"/>
          <p:cNvSpPr>
            <a:spLocks noGrp="1"/>
          </p:cNvSpPr>
          <p:nvPr>
            <p:ph type="body" idx="13"/>
          </p:nvPr>
        </p:nvSpPr>
        <p:spPr/>
        <p:txBody>
          <a:bodyPr/>
          <a:lstStyle/>
          <a:p>
            <a:r>
              <a:rPr lang="en-US" dirty="0"/>
              <a:t>Just 2 in 5 voters feel people fraudulently claiming government benefits has a greater impact.</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(n=2027)</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GE7 Which of the following do you think has a bigger impact on the government's finances?</a:t>
            </a:r>
          </a:p>
        </p:txBody>
      </p:sp>
      <p:grpSp>
        <p:nvGrpSpPr>
          <p:cNvPr id="6" name="Group 5"/>
          <p:cNvGrpSpPr/>
          <p:nvPr/>
        </p:nvGrpSpPr>
        <p:grpSpPr>
          <a:xfrm>
            <a:off x="3166858" y="4539721"/>
            <a:ext cx="5643720" cy="1175279"/>
            <a:chOff x="-565604" y="4545444"/>
            <a:chExt cx="4946109" cy="1158433"/>
          </a:xfrm>
          <a:solidFill>
            <a:srgbClr val="DCDBA8"/>
          </a:solidFill>
        </p:grpSpPr>
        <p:sp>
          <p:nvSpPr>
            <p:cNvPr id="7" name="Isosceles Triangle 6"/>
            <p:cNvSpPr/>
            <p:nvPr/>
          </p:nvSpPr>
          <p:spPr>
            <a:xfrm>
              <a:off x="1467223" y="4891077"/>
              <a:ext cx="812800" cy="812800"/>
            </a:xfrm>
            <a:prstGeom prst="triangle">
              <a:avLst/>
            </a:prstGeom>
            <a:solidFill>
              <a:schemeClr val="accent5"/>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 name="Rectangle 7"/>
            <p:cNvSpPr/>
            <p:nvPr/>
          </p:nvSpPr>
          <p:spPr>
            <a:xfrm rot="336155">
              <a:off x="-565604" y="4545444"/>
              <a:ext cx="4946109" cy="341123"/>
            </a:xfrm>
            <a:prstGeom prst="rect">
              <a:avLst/>
            </a:prstGeom>
            <a:solidFill>
              <a:schemeClr val="accent5"/>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1" name="TextBox 10"/>
          <p:cNvSpPr txBox="1"/>
          <p:nvPr/>
        </p:nvSpPr>
        <p:spPr>
          <a:xfrm>
            <a:off x="2976765" y="3573414"/>
            <a:ext cx="2123670" cy="769441"/>
          </a:xfrm>
          <a:prstGeom prst="rect">
            <a:avLst/>
          </a:prstGeom>
          <a:noFill/>
        </p:spPr>
        <p:txBody>
          <a:bodyPr wrap="square" rtlCol="0">
            <a:spAutoFit/>
          </a:bodyPr>
          <a:lstStyle/>
          <a:p>
            <a:pPr algn="ctr"/>
            <a:r>
              <a:rPr lang="en-US" sz="4400" b="1" dirty="0">
                <a:solidFill>
                  <a:srgbClr val="009DD9"/>
                </a:solidFill>
              </a:rPr>
              <a:t>40%</a:t>
            </a:r>
          </a:p>
        </p:txBody>
      </p:sp>
      <p:grpSp>
        <p:nvGrpSpPr>
          <p:cNvPr id="12" name="Group 11"/>
          <p:cNvGrpSpPr/>
          <p:nvPr/>
        </p:nvGrpSpPr>
        <p:grpSpPr>
          <a:xfrm>
            <a:off x="6808692" y="3457046"/>
            <a:ext cx="2825244" cy="1861489"/>
            <a:chOff x="3188027" y="3477772"/>
            <a:chExt cx="2476020" cy="1834807"/>
          </a:xfrm>
        </p:grpSpPr>
        <p:sp>
          <p:nvSpPr>
            <p:cNvPr id="13" name="TextBox 12"/>
            <p:cNvSpPr txBox="1"/>
            <p:nvPr/>
          </p:nvSpPr>
          <p:spPr>
            <a:xfrm>
              <a:off x="3188027" y="3477772"/>
              <a:ext cx="2476020" cy="637067"/>
            </a:xfrm>
            <a:prstGeom prst="rect">
              <a:avLst/>
            </a:prstGeom>
            <a:noFill/>
          </p:spPr>
          <p:txBody>
            <a:bodyPr wrap="square" rtlCol="0">
              <a:spAutoFit/>
            </a:bodyPr>
            <a:lstStyle/>
            <a:p>
              <a:pPr algn="ctr"/>
              <a:r>
                <a:rPr lang="en-US" b="1" dirty="0">
                  <a:solidFill>
                    <a:srgbClr val="A10028"/>
                  </a:solidFill>
                </a:rPr>
                <a:t>Tax avoidance </a:t>
              </a:r>
              <a:br>
                <a:rPr lang="en-US" b="1" dirty="0">
                  <a:solidFill>
                    <a:srgbClr val="A10028"/>
                  </a:solidFill>
                </a:rPr>
              </a:br>
              <a:r>
                <a:rPr lang="en-US" b="1" dirty="0">
                  <a:solidFill>
                    <a:srgbClr val="A10028"/>
                  </a:solidFill>
                </a:rPr>
                <a:t>by the wealthy</a:t>
              </a:r>
              <a:endParaRPr lang="en-US" dirty="0">
                <a:solidFill>
                  <a:srgbClr val="A10028"/>
                </a:solidFill>
              </a:endParaRPr>
            </a:p>
          </p:txBody>
        </p:sp>
        <p:sp>
          <p:nvSpPr>
            <p:cNvPr id="14" name="TextBox 13"/>
            <p:cNvSpPr txBox="1"/>
            <p:nvPr/>
          </p:nvSpPr>
          <p:spPr>
            <a:xfrm>
              <a:off x="3495454" y="4008109"/>
              <a:ext cx="1861167" cy="1304470"/>
            </a:xfrm>
            <a:prstGeom prst="rect">
              <a:avLst/>
            </a:prstGeom>
            <a:noFill/>
          </p:spPr>
          <p:txBody>
            <a:bodyPr wrap="square" rtlCol="0">
              <a:spAutoFit/>
            </a:bodyPr>
            <a:lstStyle/>
            <a:p>
              <a:pPr algn="ctr"/>
              <a:r>
                <a:rPr lang="en-US" sz="4000" b="1" dirty="0">
                  <a:solidFill>
                    <a:srgbClr val="A10028"/>
                  </a:solidFill>
                </a:rPr>
                <a:t>60%</a:t>
              </a:r>
            </a:p>
            <a:p>
              <a:pPr algn="ctr"/>
              <a:endParaRPr lang="en-US" sz="4000" b="1" dirty="0">
                <a:solidFill>
                  <a:srgbClr val="A10028"/>
                </a:solidFill>
              </a:endParaRPr>
            </a:p>
          </p:txBody>
        </p:sp>
      </p:grpSp>
      <p:sp>
        <p:nvSpPr>
          <p:cNvPr id="15" name="Rectangle 14"/>
          <p:cNvSpPr/>
          <p:nvPr/>
        </p:nvSpPr>
        <p:spPr>
          <a:xfrm>
            <a:off x="3591393" y="2115208"/>
            <a:ext cx="5239832" cy="369332"/>
          </a:xfrm>
          <a:prstGeom prst="rect">
            <a:avLst/>
          </a:prstGeom>
        </p:spPr>
        <p:txBody>
          <a:bodyPr wrap="none">
            <a:spAutoFit/>
          </a:bodyPr>
          <a:lstStyle/>
          <a:p>
            <a:r>
              <a:rPr lang="en-US" b="1" dirty="0">
                <a:solidFill>
                  <a:srgbClr val="707276"/>
                </a:solidFill>
              </a:rPr>
              <a:t>The Bigger Impact on the Government's Finances is…</a:t>
            </a:r>
          </a:p>
        </p:txBody>
      </p:sp>
      <p:sp>
        <p:nvSpPr>
          <p:cNvPr id="33" name="TextBox 32"/>
          <p:cNvSpPr txBox="1"/>
          <p:nvPr/>
        </p:nvSpPr>
        <p:spPr>
          <a:xfrm>
            <a:off x="2590800" y="2787741"/>
            <a:ext cx="2895600" cy="923330"/>
          </a:xfrm>
          <a:prstGeom prst="rect">
            <a:avLst/>
          </a:prstGeom>
          <a:noFill/>
        </p:spPr>
        <p:txBody>
          <a:bodyPr wrap="square" rtlCol="0">
            <a:spAutoFit/>
          </a:bodyPr>
          <a:lstStyle/>
          <a:p>
            <a:pPr algn="ctr"/>
            <a:r>
              <a:rPr lang="en-US" b="1" dirty="0">
                <a:solidFill>
                  <a:srgbClr val="009DD9"/>
                </a:solidFill>
              </a:rPr>
              <a:t>People fraudulently claiming government benefits they're not entitled to</a:t>
            </a:r>
            <a:endParaRPr lang="en-US" dirty="0">
              <a:solidFill>
                <a:srgbClr val="009DD9"/>
              </a:solidFill>
            </a:endParaRPr>
          </a:p>
        </p:txBody>
      </p:sp>
      <p:sp>
        <p:nvSpPr>
          <p:cNvPr id="17" name="Rectangular Callout 16"/>
          <p:cNvSpPr/>
          <p:nvPr/>
        </p:nvSpPr>
        <p:spPr>
          <a:xfrm>
            <a:off x="9559632" y="4200281"/>
            <a:ext cx="2089392" cy="1115993"/>
          </a:xfrm>
          <a:prstGeom prst="wedgeRectCallout">
            <a:avLst>
              <a:gd name="adj1" fmla="val -79175"/>
              <a:gd name="adj2" fmla="val -39208"/>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400" kern="0" dirty="0">
                <a:solidFill>
                  <a:srgbClr val="707276"/>
                </a:solidFill>
              </a:rPr>
              <a:t>Highest among:</a:t>
            </a:r>
          </a:p>
          <a:p>
            <a:pPr marL="285750" indent="-285750">
              <a:buFont typeface="Arial" panose="020B0604020202020204" pitchFamily="34" charset="0"/>
              <a:buChar char="•"/>
              <a:defRPr/>
            </a:pPr>
            <a:r>
              <a:rPr lang="en-US" sz="1400" kern="0" dirty="0">
                <a:solidFill>
                  <a:srgbClr val="707276"/>
                </a:solidFill>
              </a:rPr>
              <a:t>Blacks (80%)</a:t>
            </a:r>
          </a:p>
          <a:p>
            <a:pPr marL="285750" indent="-285750">
              <a:buFont typeface="Arial" panose="020B0604020202020204" pitchFamily="34" charset="0"/>
              <a:buChar char="•"/>
              <a:defRPr/>
            </a:pPr>
            <a:r>
              <a:rPr lang="en-US" sz="1400" kern="0" dirty="0">
                <a:solidFill>
                  <a:srgbClr val="707276"/>
                </a:solidFill>
              </a:rPr>
              <a:t>Democrats (77%)</a:t>
            </a:r>
          </a:p>
        </p:txBody>
      </p:sp>
      <p:sp>
        <p:nvSpPr>
          <p:cNvPr id="18" name="Rectangular Callout 17"/>
          <p:cNvSpPr/>
          <p:nvPr/>
        </p:nvSpPr>
        <p:spPr>
          <a:xfrm>
            <a:off x="609600" y="3576621"/>
            <a:ext cx="2089392" cy="1071580"/>
          </a:xfrm>
          <a:prstGeom prst="wedgeRectCallout">
            <a:avLst>
              <a:gd name="adj1" fmla="val 71713"/>
              <a:gd name="adj2" fmla="val -22087"/>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400" kern="0" dirty="0">
                <a:solidFill>
                  <a:srgbClr val="707276"/>
                </a:solidFill>
              </a:rPr>
              <a:t>Highest among:</a:t>
            </a:r>
          </a:p>
          <a:p>
            <a:pPr marL="285750" indent="-285750">
              <a:buFont typeface="Arial" panose="020B0604020202020204" pitchFamily="34" charset="0"/>
              <a:buChar char="•"/>
              <a:defRPr/>
            </a:pPr>
            <a:r>
              <a:rPr lang="en-US" sz="1400" kern="0" dirty="0">
                <a:solidFill>
                  <a:srgbClr val="707276"/>
                </a:solidFill>
              </a:rPr>
              <a:t>Republicans (61%)</a:t>
            </a:r>
          </a:p>
        </p:txBody>
      </p:sp>
    </p:spTree>
    <p:extLst>
      <p:ext uri="{BB962C8B-B14F-4D97-AF65-F5344CB8AC3E}">
        <p14:creationId xmlns:p14="http://schemas.microsoft.com/office/powerpoint/2010/main" val="36753642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3664635" y="1892828"/>
            <a:ext cx="1915551" cy="1915551"/>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707276"/>
                </a:solidFill>
              </a:rPr>
              <a:t>21% </a:t>
            </a:r>
            <a:br>
              <a:rPr lang="en-US" sz="3200" b="1" dirty="0">
                <a:solidFill>
                  <a:srgbClr val="707276"/>
                </a:solidFill>
              </a:rPr>
            </a:br>
            <a:r>
              <a:rPr lang="en-US" sz="1600" b="1" dirty="0">
                <a:solidFill>
                  <a:srgbClr val="707276"/>
                </a:solidFill>
              </a:rPr>
              <a:t>of voters believe Washington today is honest</a:t>
            </a:r>
            <a:endParaRPr lang="en-US" sz="1200" dirty="0">
              <a:solidFill>
                <a:srgbClr val="707276"/>
              </a:solidFill>
            </a:endParaRPr>
          </a:p>
        </p:txBody>
      </p:sp>
      <p:sp>
        <p:nvSpPr>
          <p:cNvPr id="2" name="Title 1"/>
          <p:cNvSpPr>
            <a:spLocks noGrp="1"/>
          </p:cNvSpPr>
          <p:nvPr>
            <p:ph type="title"/>
          </p:nvPr>
        </p:nvSpPr>
        <p:spPr/>
        <p:txBody>
          <a:bodyPr/>
          <a:lstStyle/>
          <a:p>
            <a:r>
              <a:rPr lang="en-US" dirty="0"/>
              <a:t>Nearly 4 in 5 voters feel Washington today is corrupt</a:t>
            </a:r>
          </a:p>
        </p:txBody>
      </p:sp>
      <p:sp>
        <p:nvSpPr>
          <p:cNvPr id="4" name="Text Placeholder 3"/>
          <p:cNvSpPr>
            <a:spLocks noGrp="1"/>
          </p:cNvSpPr>
          <p:nvPr>
            <p:ph type="body" idx="15"/>
          </p:nvPr>
        </p:nvSpPr>
        <p:spPr/>
        <p:txBody>
          <a:bodyPr/>
          <a:lstStyle/>
          <a:p>
            <a:r>
              <a:rPr lang="en-US" u="sng" dirty="0">
                <a:solidFill>
                  <a:schemeClr val="tx2"/>
                </a:solidFill>
                <a:ea typeface="MS Mincho" panose="02020609040205080304" pitchFamily="49" charset="-128"/>
              </a:rPr>
              <a:t>BASE: Registered Voters (n=2027)</a:t>
            </a:r>
            <a:endParaRPr lang="en-US" dirty="0">
              <a:solidFill>
                <a:schemeClr val="tx2"/>
              </a:solidFill>
              <a:ea typeface="MS Mincho" panose="02020609040205080304" pitchFamily="49" charset="-128"/>
            </a:endParaRPr>
          </a:p>
          <a:p>
            <a:r>
              <a:rPr lang="en-US" dirty="0">
                <a:solidFill>
                  <a:schemeClr val="tx2"/>
                </a:solidFill>
              </a:rPr>
              <a:t>GE3B Do you believe that Washington today is basically corrupt or do you believe Washington wastes some money but the government and the politicians are basically honest?</a:t>
            </a:r>
          </a:p>
        </p:txBody>
      </p:sp>
      <p:grpSp>
        <p:nvGrpSpPr>
          <p:cNvPr id="22" name="Group 21"/>
          <p:cNvGrpSpPr/>
          <p:nvPr/>
        </p:nvGrpSpPr>
        <p:grpSpPr>
          <a:xfrm>
            <a:off x="3657600" y="2700867"/>
            <a:ext cx="5359400" cy="3547533"/>
            <a:chOff x="4800600" y="2566837"/>
            <a:chExt cx="5359400" cy="3547533"/>
          </a:xfrm>
        </p:grpSpPr>
        <p:graphicFrame>
          <p:nvGraphicFramePr>
            <p:cNvPr id="28" name="Chart 27"/>
            <p:cNvGraphicFramePr/>
            <p:nvPr>
              <p:extLst/>
            </p:nvPr>
          </p:nvGraphicFramePr>
          <p:xfrm>
            <a:off x="4800600" y="2566837"/>
            <a:ext cx="5359400" cy="3547533"/>
          </p:xfrm>
          <a:graphic>
            <a:graphicData uri="http://schemas.openxmlformats.org/drawingml/2006/chart">
              <c:chart xmlns:c="http://schemas.openxmlformats.org/drawingml/2006/chart" xmlns:r="http://schemas.openxmlformats.org/officeDocument/2006/relationships" r:id="rId2"/>
            </a:graphicData>
          </a:graphic>
        </p:graphicFrame>
        <p:sp>
          <p:nvSpPr>
            <p:cNvPr id="29" name="Oval 28"/>
            <p:cNvSpPr/>
            <p:nvPr/>
          </p:nvSpPr>
          <p:spPr>
            <a:xfrm>
              <a:off x="5848694" y="2592160"/>
              <a:ext cx="3263212"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b="1" kern="0" dirty="0">
                <a:solidFill>
                  <a:srgbClr val="D70036">
                    <a:lumMod val="75000"/>
                  </a:srgbClr>
                </a:solidFill>
              </a:endParaRPr>
            </a:p>
            <a:p>
              <a:pPr algn="ctr">
                <a:defRPr/>
              </a:pPr>
              <a:r>
                <a:rPr lang="en-US" sz="4000" b="1" kern="0" dirty="0">
                  <a:solidFill>
                    <a:srgbClr val="D70036">
                      <a:lumMod val="75000"/>
                    </a:srgbClr>
                  </a:solidFill>
                </a:rPr>
                <a:t>79% </a:t>
              </a:r>
              <a:br>
                <a:rPr lang="en-US" sz="4000" b="1" kern="0" dirty="0">
                  <a:solidFill>
                    <a:srgbClr val="D70036">
                      <a:lumMod val="75000"/>
                    </a:srgbClr>
                  </a:solidFill>
                </a:rPr>
              </a:br>
              <a:r>
                <a:rPr lang="en-US" b="1" kern="0" dirty="0">
                  <a:solidFill>
                    <a:srgbClr val="D70036">
                      <a:lumMod val="75000"/>
                    </a:srgbClr>
                  </a:solidFill>
                </a:rPr>
                <a:t>of voters believe that Washington today is corrupt</a:t>
              </a:r>
              <a:br>
                <a:rPr lang="en-US" sz="1400" kern="0" dirty="0">
                  <a:solidFill>
                    <a:srgbClr val="D70036">
                      <a:lumMod val="75000"/>
                    </a:srgbClr>
                  </a:solidFill>
                </a:rPr>
              </a:br>
              <a:endParaRPr lang="en-US" sz="1600" kern="0" dirty="0">
                <a:solidFill>
                  <a:srgbClr val="D70036">
                    <a:lumMod val="75000"/>
                  </a:srgbClr>
                </a:solidFill>
              </a:endParaRPr>
            </a:p>
          </p:txBody>
        </p:sp>
      </p:grpSp>
    </p:spTree>
    <p:extLst>
      <p:ext uri="{BB962C8B-B14F-4D97-AF65-F5344CB8AC3E}">
        <p14:creationId xmlns:p14="http://schemas.microsoft.com/office/powerpoint/2010/main" val="31922154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Rectangle 1"/>
          <p:cNvSpPr/>
          <p:nvPr/>
        </p:nvSpPr>
        <p:spPr>
          <a:xfrm>
            <a:off x="3429000" y="0"/>
            <a:ext cx="533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041" name="think-cell Slide" r:id="rId4" imgW="540" imgH="541" progId="TCLayout.ActiveDocument.1">
                  <p:embed/>
                </p:oleObj>
              </mc:Choice>
              <mc:Fallback>
                <p:oleObj name="think-cell Slide" r:id="rId4" imgW="540" imgH="541"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4"/>
          <p:cNvSpPr txBox="1">
            <a:spLocks/>
          </p:cNvSpPr>
          <p:nvPr/>
        </p:nvSpPr>
        <p:spPr>
          <a:xfrm>
            <a:off x="3429000" y="3008885"/>
            <a:ext cx="5334000" cy="840230"/>
          </a:xfrm>
          <a:prstGeom prst="rect">
            <a:avLst/>
          </a:prstGeom>
          <a:noFill/>
        </p:spPr>
        <p:txBody>
          <a:bodyPr tIns="182880" bIns="182880" anchor="ctr" anchorCtr="0">
            <a:spAutoFit/>
          </a:bodyPr>
          <a:lst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a:lstStyle>
          <a:p>
            <a:pPr algn="ctr"/>
            <a:r>
              <a:rPr lang="en-US" sz="3600" dirty="0">
                <a:solidFill>
                  <a:srgbClr val="7FBA00"/>
                </a:solidFill>
                <a:latin typeface="Segoe UI" panose="020B0502040204020203" pitchFamily="34" charset="0"/>
                <a:cs typeface="Segoe UI" panose="020B0502040204020203" pitchFamily="34" charset="0"/>
              </a:rPr>
              <a:t>DEMOGRAPHICS</a:t>
            </a:r>
          </a:p>
        </p:txBody>
      </p:sp>
    </p:spTree>
    <p:extLst>
      <p:ext uri="{BB962C8B-B14F-4D97-AF65-F5344CB8AC3E}">
        <p14:creationId xmlns:p14="http://schemas.microsoft.com/office/powerpoint/2010/main" val="24590929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DEMOGRAPHICS</a:t>
            </a:r>
          </a:p>
        </p:txBody>
      </p:sp>
      <p:graphicFrame>
        <p:nvGraphicFramePr>
          <p:cNvPr id="6" name="Table 5"/>
          <p:cNvGraphicFramePr>
            <a:graphicFrameLocks noGrp="1"/>
          </p:cNvGraphicFramePr>
          <p:nvPr>
            <p:extLst>
              <p:ext uri="{D42A27DB-BD31-4B8C-83A1-F6EECF244321}">
                <p14:modId xmlns:p14="http://schemas.microsoft.com/office/powerpoint/2010/main" val="4245477896"/>
              </p:ext>
            </p:extLst>
          </p:nvPr>
        </p:nvGraphicFramePr>
        <p:xfrm>
          <a:off x="792480" y="1524000"/>
          <a:ext cx="2937195" cy="2662936"/>
        </p:xfrm>
        <a:graphic>
          <a:graphicData uri="http://schemas.openxmlformats.org/drawingml/2006/table">
            <a:tbl>
              <a:tblPr firstRow="1" firstCol="1" bandRow="1"/>
              <a:tblGrid>
                <a:gridCol w="2338992">
                  <a:extLst>
                    <a:ext uri="{9D8B030D-6E8A-4147-A177-3AD203B41FA5}">
                      <a16:colId xmlns:a16="http://schemas.microsoft.com/office/drawing/2014/main" val="20000"/>
                    </a:ext>
                  </a:extLst>
                </a:gridCol>
                <a:gridCol w="598203">
                  <a:extLst>
                    <a:ext uri="{9D8B030D-6E8A-4147-A177-3AD203B41FA5}">
                      <a16:colId xmlns:a16="http://schemas.microsoft.com/office/drawing/2014/main" val="20001"/>
                    </a:ext>
                  </a:extLst>
                </a:gridCol>
              </a:tblGrid>
              <a:tr h="131898">
                <a:tc>
                  <a:txBody>
                    <a:bodyPr/>
                    <a:lstStyle/>
                    <a:p>
                      <a:pPr marL="0" marR="0" algn="r">
                        <a:spcBef>
                          <a:spcPts val="0"/>
                        </a:spcBef>
                        <a:spcAft>
                          <a:spcPts val="0"/>
                        </a:spcAft>
                      </a:pPr>
                      <a:r>
                        <a:rPr lang="en-US" sz="1200" i="1" dirty="0">
                          <a:solidFill>
                            <a:srgbClr val="000000"/>
                          </a:solidFill>
                          <a:effectLst/>
                          <a:latin typeface="Calibri" panose="020F0502020204030204" pitchFamily="34" charset="0"/>
                          <a:ea typeface="Times New Roman" panose="02020603050405020304" pitchFamily="18" charset="0"/>
                        </a:rPr>
                        <a:t>Base</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i="1" dirty="0">
                          <a:solidFill>
                            <a:srgbClr val="000000"/>
                          </a:solidFill>
                          <a:effectLst/>
                          <a:latin typeface="Calibri" panose="020F0502020204030204" pitchFamily="34" charset="0"/>
                          <a:ea typeface="Times New Roman" panose="02020603050405020304" pitchFamily="18" charset="0"/>
                        </a:rPr>
                        <a:t>n=2027</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1898">
                <a:tc>
                  <a:txBody>
                    <a:bodyPr/>
                    <a:lstStyle/>
                    <a:p>
                      <a:pPr marL="0" marR="0">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rPr>
                        <a:t>AGE*</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18-34</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26%</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35-49</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25%</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50-64</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27%</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65+</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22%</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1898">
                <a:tc>
                  <a:txBody>
                    <a:bodyPr/>
                    <a:lstStyle/>
                    <a:p>
                      <a:pPr marL="0" marR="0">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rPr>
                        <a:t>SEX*</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930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Male</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48%</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Female</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52%</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31898">
                <a:tc>
                  <a:txBody>
                    <a:bodyPr/>
                    <a:lstStyle/>
                    <a:p>
                      <a:pPr marL="0" marR="0">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rPr>
                        <a:t>EDUCATION*</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Less than high school degree</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7%</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53244">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High school degree to less than 4 year college degree</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57%</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4 year college degree or more</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36%</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619707551"/>
              </p:ext>
            </p:extLst>
          </p:nvPr>
        </p:nvGraphicFramePr>
        <p:xfrm>
          <a:off x="8001000" y="1524000"/>
          <a:ext cx="2937195" cy="1918589"/>
        </p:xfrm>
        <a:graphic>
          <a:graphicData uri="http://schemas.openxmlformats.org/drawingml/2006/table">
            <a:tbl>
              <a:tblPr firstRow="1" firstCol="1" bandRow="1"/>
              <a:tblGrid>
                <a:gridCol w="2338992">
                  <a:extLst>
                    <a:ext uri="{9D8B030D-6E8A-4147-A177-3AD203B41FA5}">
                      <a16:colId xmlns:a16="http://schemas.microsoft.com/office/drawing/2014/main" val="20000"/>
                    </a:ext>
                  </a:extLst>
                </a:gridCol>
                <a:gridCol w="598203">
                  <a:extLst>
                    <a:ext uri="{9D8B030D-6E8A-4147-A177-3AD203B41FA5}">
                      <a16:colId xmlns:a16="http://schemas.microsoft.com/office/drawing/2014/main" val="20001"/>
                    </a:ext>
                  </a:extLst>
                </a:gridCol>
              </a:tblGrid>
              <a:tr h="131898">
                <a:tc>
                  <a:txBody>
                    <a:bodyPr/>
                    <a:lstStyle/>
                    <a:p>
                      <a:pPr marL="0" marR="0" algn="r">
                        <a:spcBef>
                          <a:spcPts val="0"/>
                        </a:spcBef>
                        <a:spcAft>
                          <a:spcPts val="0"/>
                        </a:spcAft>
                      </a:pPr>
                      <a:r>
                        <a:rPr lang="en-US" sz="1200" i="1" dirty="0">
                          <a:solidFill>
                            <a:srgbClr val="000000"/>
                          </a:solidFill>
                          <a:effectLst/>
                          <a:latin typeface="Calibri" panose="020F0502020204030204" pitchFamily="34" charset="0"/>
                          <a:ea typeface="Times New Roman" panose="02020603050405020304" pitchFamily="18" charset="0"/>
                        </a:rPr>
                        <a:t>Base</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i="1" dirty="0">
                          <a:solidFill>
                            <a:srgbClr val="000000"/>
                          </a:solidFill>
                          <a:effectLst/>
                          <a:latin typeface="Calibri" panose="020F0502020204030204" pitchFamily="34" charset="0"/>
                          <a:ea typeface="Times New Roman" panose="02020603050405020304" pitchFamily="18" charset="0"/>
                        </a:rPr>
                        <a:t>n=2092</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1898">
                <a:tc>
                  <a:txBody>
                    <a:bodyPr/>
                    <a:lstStyle/>
                    <a:p>
                      <a:pPr marL="0" marR="0">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rPr>
                        <a:t>POLITICAL PARTY</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1898">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Democrat</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36%</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1898">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Republican</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31%</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1898">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Independent</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30%</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1898">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Other</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3%</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1898">
                <a:tc>
                  <a:txBody>
                    <a:bodyPr/>
                    <a:lstStyle/>
                    <a:p>
                      <a:pPr marL="0" marR="0">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rPr>
                        <a:t>LOCALE</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Urban</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28%</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Suburban</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52%</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Rural</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20%</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157867185"/>
              </p:ext>
            </p:extLst>
          </p:nvPr>
        </p:nvGraphicFramePr>
        <p:xfrm>
          <a:off x="4401222" y="1524000"/>
          <a:ext cx="2937195" cy="1735709"/>
        </p:xfrm>
        <a:graphic>
          <a:graphicData uri="http://schemas.openxmlformats.org/drawingml/2006/table">
            <a:tbl>
              <a:tblPr firstRow="1" firstCol="1" bandRow="1"/>
              <a:tblGrid>
                <a:gridCol w="2338992">
                  <a:extLst>
                    <a:ext uri="{9D8B030D-6E8A-4147-A177-3AD203B41FA5}">
                      <a16:colId xmlns:a16="http://schemas.microsoft.com/office/drawing/2014/main" val="20000"/>
                    </a:ext>
                  </a:extLst>
                </a:gridCol>
                <a:gridCol w="598203">
                  <a:extLst>
                    <a:ext uri="{9D8B030D-6E8A-4147-A177-3AD203B41FA5}">
                      <a16:colId xmlns:a16="http://schemas.microsoft.com/office/drawing/2014/main" val="20001"/>
                    </a:ext>
                  </a:extLst>
                </a:gridCol>
              </a:tblGrid>
              <a:tr h="131898">
                <a:tc>
                  <a:txBody>
                    <a:bodyPr/>
                    <a:lstStyle/>
                    <a:p>
                      <a:pPr marL="0" marR="0" algn="r">
                        <a:spcBef>
                          <a:spcPts val="0"/>
                        </a:spcBef>
                        <a:spcAft>
                          <a:spcPts val="0"/>
                        </a:spcAft>
                      </a:pPr>
                      <a:r>
                        <a:rPr lang="en-US" sz="1200" i="1" dirty="0">
                          <a:solidFill>
                            <a:srgbClr val="000000"/>
                          </a:solidFill>
                          <a:effectLst/>
                          <a:latin typeface="Calibri" panose="020F0502020204030204" pitchFamily="34" charset="0"/>
                          <a:ea typeface="Times New Roman" panose="02020603050405020304" pitchFamily="18" charset="0"/>
                        </a:rPr>
                        <a:t>Base</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i="1" dirty="0">
                          <a:solidFill>
                            <a:srgbClr val="000000"/>
                          </a:solidFill>
                          <a:effectLst/>
                          <a:latin typeface="Calibri" panose="020F0502020204030204" pitchFamily="34" charset="0"/>
                          <a:ea typeface="Times New Roman" panose="02020603050405020304" pitchFamily="18" charset="0"/>
                        </a:rPr>
                        <a:t>n=2027</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1898">
                <a:tc>
                  <a:txBody>
                    <a:bodyPr/>
                    <a:lstStyle/>
                    <a:p>
                      <a:pPr marL="0" marR="0">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rPr>
                        <a:t>RACE/ETHNICITY*</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1898">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White</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70%</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1898">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Black/African American</a:t>
                      </a:r>
                      <a:endParaRPr lang="en-US" sz="1200" dirty="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11%</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Hispanic</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12%</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Asian or Pacific Islander</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Mixed race</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Other</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1%</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31898">
                <a:tc>
                  <a:txBody>
                    <a:bodyPr/>
                    <a:lstStyle/>
                    <a:p>
                      <a:pPr marL="0" marR="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Decline to Answer</a:t>
                      </a:r>
                      <a:endParaRPr lang="en-US" sz="1200">
                        <a:effectLst/>
                        <a:latin typeface="Times New Roman" panose="02020603050405020304" pitchFamily="18" charset="0"/>
                        <a:ea typeface="Times New Roman" panose="02020603050405020304" pitchFamily="18" charset="0"/>
                      </a:endParaRPr>
                    </a:p>
                  </a:txBody>
                  <a:tcPr marL="47483" marR="47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1%</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9" name="Rectangle 8"/>
          <p:cNvSpPr/>
          <p:nvPr/>
        </p:nvSpPr>
        <p:spPr>
          <a:xfrm>
            <a:off x="9469597" y="6477000"/>
            <a:ext cx="1958934" cy="280270"/>
          </a:xfrm>
          <a:prstGeom prst="rect">
            <a:avLst/>
          </a:prstGeom>
        </p:spPr>
        <p:txBody>
          <a:bodyPr wrap="none">
            <a:spAutoFit/>
          </a:bodyPr>
          <a:lstStyle/>
          <a:p>
            <a:pPr>
              <a:lnSpc>
                <a:spcPct val="107000"/>
              </a:lnSpc>
              <a:spcAft>
                <a:spcPts val="800"/>
              </a:spcAft>
            </a:pPr>
            <a:r>
              <a:rPr lang="en-US" sz="1200" dirty="0">
                <a:latin typeface="Calibri" panose="020F0502020204030204" pitchFamily="34" charset="0"/>
                <a:ea typeface="Calibri" panose="020F0502020204030204" pitchFamily="34" charset="0"/>
              </a:rPr>
              <a:t>*Denotes weighting variable</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80283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23561"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25589" y="1589"/>
                        <a:ext cx="1587" cy="1587"/>
                      </a:xfrm>
                      <a:prstGeom prst="rect">
                        <a:avLst/>
                      </a:prstGeom>
                    </p:spPr>
                  </p:pic>
                </p:oleObj>
              </mc:Fallback>
            </mc:AlternateContent>
          </a:graphicData>
        </a:graphic>
      </p:graphicFrame>
      <p:sp>
        <p:nvSpPr>
          <p:cNvPr id="6" name="Title 5"/>
          <p:cNvSpPr>
            <a:spLocks noGrp="1"/>
          </p:cNvSpPr>
          <p:nvPr>
            <p:ph type="title"/>
          </p:nvPr>
        </p:nvSpPr>
        <p:spPr/>
        <p:txBody>
          <a:bodyPr/>
          <a:lstStyle/>
          <a:p>
            <a:r>
              <a:rPr lang="en-US" dirty="0">
                <a:solidFill>
                  <a:srgbClr val="44546A"/>
                </a:solidFill>
              </a:rPr>
              <a:t>Favorability and Approval of President Trump REMAIN STEADY/SLIGHT DIP</a:t>
            </a:r>
          </a:p>
        </p:txBody>
      </p:sp>
      <p:sp>
        <p:nvSpPr>
          <p:cNvPr id="8" name="Text Placeholder 7"/>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(February n=2148; March n= 2092; April n=2027) </a:t>
            </a:r>
          </a:p>
          <a:p>
            <a:r>
              <a:rPr lang="en-US" dirty="0">
                <a:solidFill>
                  <a:srgbClr val="262626"/>
                </a:solidFill>
                <a:ea typeface="MS Mincho" panose="02020609040205080304" pitchFamily="49" charset="-128"/>
              </a:rPr>
              <a:t>M3. Do you approve or disapprove of the job Donald Trump is doing as President of the United States?</a:t>
            </a:r>
          </a:p>
          <a:p>
            <a:r>
              <a:rPr lang="en-US" dirty="0">
                <a:solidFill>
                  <a:srgbClr val="262626"/>
                </a:solidFill>
                <a:ea typeface="MS Mincho" panose="02020609040205080304" pitchFamily="49" charset="-128"/>
              </a:rPr>
              <a:t>F1. Now we will show you some names. Please indicate if you have a favorable or unfavorable view of that person - or if you've never heard of them.</a:t>
            </a:r>
          </a:p>
        </p:txBody>
      </p:sp>
      <p:sp>
        <p:nvSpPr>
          <p:cNvPr id="251" name="Rectangle 250"/>
          <p:cNvSpPr/>
          <p:nvPr/>
        </p:nvSpPr>
        <p:spPr>
          <a:xfrm>
            <a:off x="9719448" y="3196521"/>
            <a:ext cx="2266363" cy="1179541"/>
          </a:xfrm>
          <a:prstGeom prst="rect">
            <a:avLst/>
          </a:prstGeom>
          <a:ln>
            <a:solidFill>
              <a:srgbClr val="44546A"/>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1400" kern="0" dirty="0">
                <a:solidFill>
                  <a:srgbClr val="707276"/>
                </a:solidFill>
              </a:rPr>
              <a:t>Those approving of President Trump are most often men (55%), Whites (57%), Republicans (84%), and Trump voters (95%).</a:t>
            </a:r>
          </a:p>
        </p:txBody>
      </p:sp>
      <p:sp>
        <p:nvSpPr>
          <p:cNvPr id="364" name="Rectangle 363"/>
          <p:cNvSpPr/>
          <p:nvPr/>
        </p:nvSpPr>
        <p:spPr>
          <a:xfrm>
            <a:off x="9594870" y="2590800"/>
            <a:ext cx="1242648" cy="461665"/>
          </a:xfrm>
          <a:prstGeom prst="rect">
            <a:avLst/>
          </a:prstGeom>
        </p:spPr>
        <p:txBody>
          <a:bodyPr wrap="none">
            <a:spAutoFit/>
          </a:bodyPr>
          <a:lstStyle/>
          <a:p>
            <a:pPr>
              <a:defRPr/>
            </a:pPr>
            <a:r>
              <a:rPr lang="en-US" sz="2400" b="1" kern="0" dirty="0">
                <a:solidFill>
                  <a:srgbClr val="009DD9"/>
                </a:solidFill>
              </a:rPr>
              <a:t>approve</a:t>
            </a:r>
            <a:endParaRPr lang="en-US" sz="2400" kern="0" dirty="0">
              <a:solidFill>
                <a:srgbClr val="009DD9"/>
              </a:solidFill>
            </a:endParaRPr>
          </a:p>
        </p:txBody>
      </p:sp>
      <p:sp>
        <p:nvSpPr>
          <p:cNvPr id="366" name="Rectangle 365"/>
          <p:cNvSpPr/>
          <p:nvPr/>
        </p:nvSpPr>
        <p:spPr>
          <a:xfrm>
            <a:off x="9594870" y="4429780"/>
            <a:ext cx="1606530" cy="461665"/>
          </a:xfrm>
          <a:prstGeom prst="rect">
            <a:avLst/>
          </a:prstGeom>
        </p:spPr>
        <p:txBody>
          <a:bodyPr wrap="none">
            <a:spAutoFit/>
          </a:bodyPr>
          <a:lstStyle/>
          <a:p>
            <a:pPr>
              <a:defRPr/>
            </a:pPr>
            <a:r>
              <a:rPr lang="en-US" sz="2400" b="1" kern="0" dirty="0">
                <a:solidFill>
                  <a:srgbClr val="C00000"/>
                </a:solidFill>
              </a:rPr>
              <a:t>disapprove</a:t>
            </a:r>
            <a:endParaRPr lang="en-US" sz="2400" kern="0" dirty="0">
              <a:solidFill>
                <a:srgbClr val="C00000"/>
              </a:solidFill>
            </a:endParaRPr>
          </a:p>
        </p:txBody>
      </p:sp>
      <p:sp>
        <p:nvSpPr>
          <p:cNvPr id="483" name="Rectangle 482"/>
          <p:cNvSpPr/>
          <p:nvPr/>
        </p:nvSpPr>
        <p:spPr>
          <a:xfrm>
            <a:off x="3853786" y="2920969"/>
            <a:ext cx="1402948" cy="461665"/>
          </a:xfrm>
          <a:prstGeom prst="rect">
            <a:avLst/>
          </a:prstGeom>
        </p:spPr>
        <p:txBody>
          <a:bodyPr wrap="none">
            <a:spAutoFit/>
          </a:bodyPr>
          <a:lstStyle/>
          <a:p>
            <a:pPr>
              <a:defRPr/>
            </a:pPr>
            <a:r>
              <a:rPr lang="en-US" sz="2400" b="1" kern="0" dirty="0">
                <a:solidFill>
                  <a:srgbClr val="009DD9"/>
                </a:solidFill>
              </a:rPr>
              <a:t>favorable</a:t>
            </a:r>
          </a:p>
        </p:txBody>
      </p:sp>
      <p:sp>
        <p:nvSpPr>
          <p:cNvPr id="485" name="Rectangle 484"/>
          <p:cNvSpPr/>
          <p:nvPr/>
        </p:nvSpPr>
        <p:spPr>
          <a:xfrm>
            <a:off x="3853786" y="4325627"/>
            <a:ext cx="1733167" cy="461665"/>
          </a:xfrm>
          <a:prstGeom prst="rect">
            <a:avLst/>
          </a:prstGeom>
        </p:spPr>
        <p:txBody>
          <a:bodyPr wrap="none">
            <a:spAutoFit/>
          </a:bodyPr>
          <a:lstStyle/>
          <a:p>
            <a:pPr>
              <a:defRPr/>
            </a:pPr>
            <a:r>
              <a:rPr lang="en-US" sz="2400" b="1" kern="0" dirty="0">
                <a:solidFill>
                  <a:srgbClr val="C00000"/>
                </a:solidFill>
              </a:rPr>
              <a:t>unfavorable</a:t>
            </a:r>
            <a:endParaRPr lang="en-US" sz="2400" kern="0" dirty="0">
              <a:solidFill>
                <a:srgbClr val="C00000"/>
              </a:solidFill>
            </a:endParaRPr>
          </a:p>
        </p:txBody>
      </p:sp>
      <p:sp>
        <p:nvSpPr>
          <p:cNvPr id="486" name="Rectangle 485"/>
          <p:cNvSpPr/>
          <p:nvPr/>
        </p:nvSpPr>
        <p:spPr>
          <a:xfrm>
            <a:off x="3849184" y="5215460"/>
            <a:ext cx="1332416" cy="400110"/>
          </a:xfrm>
          <a:prstGeom prst="rect">
            <a:avLst/>
          </a:prstGeom>
          <a:noFill/>
        </p:spPr>
        <p:txBody>
          <a:bodyPr wrap="none" lIns="91440" tIns="45720" rIns="91440" bIns="45720">
            <a:spAutoFit/>
          </a:bodyPr>
          <a:lstStyle/>
          <a:p>
            <a:pPr algn="ctr">
              <a:defRPr/>
            </a:pPr>
            <a:r>
              <a:rPr lang="en-US" sz="2000" b="1" kern="0" dirty="0">
                <a:ln w="10160">
                  <a:noFill/>
                  <a:prstDash val="solid"/>
                </a:ln>
                <a:solidFill>
                  <a:srgbClr val="000000"/>
                </a:solidFill>
              </a:rPr>
              <a:t>no opinion</a:t>
            </a:r>
          </a:p>
        </p:txBody>
      </p:sp>
      <p:sp>
        <p:nvSpPr>
          <p:cNvPr id="243" name="Text Placeholder 6"/>
          <p:cNvSpPr>
            <a:spLocks noGrp="1"/>
          </p:cNvSpPr>
          <p:nvPr>
            <p:ph type="body" idx="13"/>
          </p:nvPr>
        </p:nvSpPr>
        <p:spPr>
          <a:xfrm>
            <a:off x="792480" y="1280159"/>
            <a:ext cx="11170920" cy="391841"/>
          </a:xfrm>
        </p:spPr>
        <p:txBody>
          <a:bodyPr/>
          <a:lstStyle/>
          <a:p>
            <a:r>
              <a:rPr lang="en-US" sz="1600" dirty="0"/>
              <a:t>Under half of registered voters say they have a favorable view of the President while almost half approve of the job he is doing.</a:t>
            </a:r>
          </a:p>
        </p:txBody>
      </p:sp>
      <p:graphicFrame>
        <p:nvGraphicFramePr>
          <p:cNvPr id="245" name="Chart 244"/>
          <p:cNvGraphicFramePr/>
          <p:nvPr>
            <p:extLst/>
          </p:nvPr>
        </p:nvGraphicFramePr>
        <p:xfrm>
          <a:off x="294016" y="2324798"/>
          <a:ext cx="4059307" cy="362472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0" name="Chart 249"/>
          <p:cNvGraphicFramePr/>
          <p:nvPr>
            <p:extLst/>
          </p:nvPr>
        </p:nvGraphicFramePr>
        <p:xfrm>
          <a:off x="5954415" y="2392192"/>
          <a:ext cx="4059307" cy="3624726"/>
        </p:xfrm>
        <a:graphic>
          <a:graphicData uri="http://schemas.openxmlformats.org/drawingml/2006/chart">
            <c:chart xmlns:c="http://schemas.openxmlformats.org/drawingml/2006/chart" xmlns:r="http://schemas.openxmlformats.org/officeDocument/2006/relationships" r:id="rId7"/>
          </a:graphicData>
        </a:graphic>
      </p:graphicFrame>
      <p:sp>
        <p:nvSpPr>
          <p:cNvPr id="3" name="Rectangle 2"/>
          <p:cNvSpPr/>
          <p:nvPr/>
        </p:nvSpPr>
        <p:spPr>
          <a:xfrm>
            <a:off x="990600" y="1824481"/>
            <a:ext cx="3632726" cy="369332"/>
          </a:xfrm>
          <a:prstGeom prst="rect">
            <a:avLst/>
          </a:prstGeom>
        </p:spPr>
        <p:txBody>
          <a:bodyPr wrap="none">
            <a:spAutoFit/>
          </a:bodyPr>
          <a:lstStyle/>
          <a:p>
            <a:pPr algn="ctr" defTabSz="457200">
              <a:defRPr/>
            </a:pPr>
            <a:r>
              <a:rPr lang="en-US" b="1" kern="0" dirty="0">
                <a:solidFill>
                  <a:srgbClr val="707276"/>
                </a:solidFill>
              </a:rPr>
              <a:t>Voters’ view of President Trump is…</a:t>
            </a:r>
          </a:p>
        </p:txBody>
      </p:sp>
      <p:sp>
        <p:nvSpPr>
          <p:cNvPr id="21" name="Rectangle 20"/>
          <p:cNvSpPr/>
          <p:nvPr/>
        </p:nvSpPr>
        <p:spPr>
          <a:xfrm>
            <a:off x="5596339" y="1870111"/>
            <a:ext cx="5237332" cy="369332"/>
          </a:xfrm>
          <a:prstGeom prst="rect">
            <a:avLst/>
          </a:prstGeom>
        </p:spPr>
        <p:txBody>
          <a:bodyPr wrap="none">
            <a:spAutoFit/>
          </a:bodyPr>
          <a:lstStyle/>
          <a:p>
            <a:pPr algn="ctr" defTabSz="457200">
              <a:defRPr/>
            </a:pPr>
            <a:r>
              <a:rPr lang="en-US" b="1" kern="0" dirty="0">
                <a:solidFill>
                  <a:srgbClr val="707276"/>
                </a:solidFill>
              </a:rPr>
              <a:t>Looking at the job President Trump is doing, voters…</a:t>
            </a:r>
          </a:p>
        </p:txBody>
      </p:sp>
      <p:sp>
        <p:nvSpPr>
          <p:cNvPr id="22" name="Rectangle 21"/>
          <p:cNvSpPr/>
          <p:nvPr/>
        </p:nvSpPr>
        <p:spPr>
          <a:xfrm>
            <a:off x="9719449" y="5006718"/>
            <a:ext cx="2266363" cy="1361557"/>
          </a:xfrm>
          <a:prstGeom prst="rect">
            <a:avLst/>
          </a:prstGeom>
          <a:ln>
            <a:solidFill>
              <a:srgbClr val="44546A"/>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1400" kern="0" dirty="0">
                <a:solidFill>
                  <a:srgbClr val="707276"/>
                </a:solidFill>
              </a:rPr>
              <a:t>Those most commonly disapproving are women (59%), Blacks (90%), Hispanics (63%), Democrats (82%), and Clinton voters (88%).</a:t>
            </a:r>
          </a:p>
        </p:txBody>
      </p:sp>
    </p:spTree>
    <p:extLst>
      <p:ext uri="{BB962C8B-B14F-4D97-AF65-F5344CB8AC3E}">
        <p14:creationId xmlns:p14="http://schemas.microsoft.com/office/powerpoint/2010/main" val="691365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nvPr>
        </p:nvGraphicFramePr>
        <p:xfrm>
          <a:off x="1084209" y="2427913"/>
          <a:ext cx="4351232" cy="378469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Democratic party sees slight increase in approval; republicans see slight decline </a:t>
            </a:r>
            <a:r>
              <a:rPr lang="en-US" dirty="0" err="1"/>
              <a:t>PoST</a:t>
            </a:r>
            <a:r>
              <a:rPr lang="en-US" dirty="0"/>
              <a:t>-HEALTHCARE</a:t>
            </a:r>
          </a:p>
        </p:txBody>
      </p:sp>
      <p:sp>
        <p:nvSpPr>
          <p:cNvPr id="3" name="Text Placeholder 2"/>
          <p:cNvSpPr>
            <a:spLocks noGrp="1"/>
          </p:cNvSpPr>
          <p:nvPr>
            <p:ph type="body" idx="13"/>
          </p:nvPr>
        </p:nvSpPr>
        <p:spPr>
          <a:xfrm>
            <a:off x="792480" y="1248156"/>
            <a:ext cx="10179056" cy="341609"/>
          </a:xfrm>
        </p:spPr>
        <p:txBody>
          <a:bodyPr/>
          <a:lstStyle/>
          <a:p>
            <a:r>
              <a:rPr lang="en-US" sz="1600" dirty="0"/>
              <a:t>Overall, both parties see similar approval ratings. </a:t>
            </a:r>
          </a:p>
        </p:txBody>
      </p:sp>
      <p:sp>
        <p:nvSpPr>
          <p:cNvPr id="4" name="Text Placeholder 3"/>
          <p:cNvSpPr>
            <a:spLocks noGrp="1"/>
          </p:cNvSpPr>
          <p:nvPr>
            <p:ph type="body" idx="15"/>
          </p:nvPr>
        </p:nvSpPr>
        <p:spPr>
          <a:xfrm>
            <a:off x="792482" y="6416040"/>
            <a:ext cx="10887287" cy="365760"/>
          </a:xfrm>
        </p:spPr>
        <p:txBody>
          <a:bodyPr/>
          <a:lstStyle/>
          <a:p>
            <a:r>
              <a:rPr lang="en-US" u="sng" dirty="0">
                <a:solidFill>
                  <a:srgbClr val="262626"/>
                </a:solidFill>
                <a:ea typeface="MS Mincho" panose="02020609040205080304" pitchFamily="49" charset="-128"/>
              </a:rPr>
              <a:t>BASE: Registered Voters (February n=2148; March n= 2092; April n=2027) </a:t>
            </a:r>
          </a:p>
          <a:p>
            <a:r>
              <a:rPr lang="en-US" dirty="0">
                <a:solidFill>
                  <a:srgbClr val="262626"/>
                </a:solidFill>
                <a:ea typeface="MS Mincho" panose="02020609040205080304" pitchFamily="49" charset="-128"/>
              </a:rPr>
              <a:t>M4. Do you approve or disapprove of the way the Republican Party is handling its job?</a:t>
            </a:r>
          </a:p>
          <a:p>
            <a:r>
              <a:rPr lang="en-US" dirty="0">
                <a:solidFill>
                  <a:srgbClr val="262626"/>
                </a:solidFill>
                <a:ea typeface="MS Mincho" panose="02020609040205080304" pitchFamily="49" charset="-128"/>
              </a:rPr>
              <a:t>M5. Do you approve or disapprove of the way the Democratic Party is handling its job?</a:t>
            </a:r>
          </a:p>
        </p:txBody>
      </p:sp>
      <p:sp>
        <p:nvSpPr>
          <p:cNvPr id="15" name="Rectangle 14"/>
          <p:cNvSpPr/>
          <p:nvPr/>
        </p:nvSpPr>
        <p:spPr>
          <a:xfrm>
            <a:off x="838200" y="1992868"/>
            <a:ext cx="3845283" cy="369332"/>
          </a:xfrm>
          <a:prstGeom prst="rect">
            <a:avLst/>
          </a:prstGeom>
        </p:spPr>
        <p:txBody>
          <a:bodyPr wrap="none">
            <a:spAutoFit/>
          </a:bodyPr>
          <a:lstStyle/>
          <a:p>
            <a:pPr>
              <a:defRPr/>
            </a:pPr>
            <a:r>
              <a:rPr lang="en-US" b="1" kern="0" dirty="0">
                <a:solidFill>
                  <a:srgbClr val="707276"/>
                </a:solidFill>
              </a:rPr>
              <a:t>Republican Party Job Approval Ratings</a:t>
            </a:r>
          </a:p>
        </p:txBody>
      </p:sp>
      <p:graphicFrame>
        <p:nvGraphicFramePr>
          <p:cNvPr id="16" name="Chart 15"/>
          <p:cNvGraphicFramePr/>
          <p:nvPr>
            <p:extLst/>
          </p:nvPr>
        </p:nvGraphicFramePr>
        <p:xfrm>
          <a:off x="6096000" y="2419189"/>
          <a:ext cx="4351232" cy="3784694"/>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p:cNvSpPr/>
          <p:nvPr/>
        </p:nvSpPr>
        <p:spPr>
          <a:xfrm>
            <a:off x="7093423" y="1992868"/>
            <a:ext cx="3878113" cy="369332"/>
          </a:xfrm>
          <a:prstGeom prst="rect">
            <a:avLst/>
          </a:prstGeom>
        </p:spPr>
        <p:txBody>
          <a:bodyPr wrap="none">
            <a:spAutoFit/>
          </a:bodyPr>
          <a:lstStyle/>
          <a:p>
            <a:pPr>
              <a:defRPr/>
            </a:pPr>
            <a:r>
              <a:rPr lang="en-US" b="1" kern="0" dirty="0">
                <a:solidFill>
                  <a:srgbClr val="707276"/>
                </a:solidFill>
              </a:rPr>
              <a:t>Democratic Party Job Approval Ratings</a:t>
            </a:r>
          </a:p>
        </p:txBody>
      </p:sp>
      <p:sp>
        <p:nvSpPr>
          <p:cNvPr id="22" name="Rectangular Callout 21"/>
          <p:cNvSpPr/>
          <p:nvPr/>
        </p:nvSpPr>
        <p:spPr>
          <a:xfrm>
            <a:off x="10218552" y="4010977"/>
            <a:ext cx="1835398" cy="1018223"/>
          </a:xfrm>
          <a:prstGeom prst="wedgeRectCallout">
            <a:avLst>
              <a:gd name="adj1" fmla="val -22450"/>
              <a:gd name="adj2" fmla="val -75554"/>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200" kern="0" dirty="0">
                <a:solidFill>
                  <a:srgbClr val="707276"/>
                </a:solidFill>
              </a:rPr>
              <a:t>Highest among:</a:t>
            </a:r>
          </a:p>
          <a:p>
            <a:pPr marL="285750" indent="-285750">
              <a:buFont typeface="Arial" panose="020B0604020202020204" pitchFamily="34" charset="0"/>
              <a:buChar char="•"/>
              <a:defRPr/>
            </a:pPr>
            <a:r>
              <a:rPr lang="en-US" sz="1200" kern="0" dirty="0">
                <a:solidFill>
                  <a:srgbClr val="707276"/>
                </a:solidFill>
              </a:rPr>
              <a:t>Ages 18-34 (56%)</a:t>
            </a:r>
          </a:p>
          <a:p>
            <a:pPr marL="285750" indent="-285750">
              <a:buFont typeface="Arial" panose="020B0604020202020204" pitchFamily="34" charset="0"/>
              <a:buChar char="•"/>
              <a:defRPr/>
            </a:pPr>
            <a:r>
              <a:rPr lang="en-US" sz="1200" kern="0" dirty="0">
                <a:solidFill>
                  <a:srgbClr val="707276"/>
                </a:solidFill>
              </a:rPr>
              <a:t>Democrats (73%)</a:t>
            </a:r>
          </a:p>
          <a:p>
            <a:pPr marL="285750" indent="-285750">
              <a:buFont typeface="Arial" panose="020B0604020202020204" pitchFamily="34" charset="0"/>
              <a:buChar char="•"/>
              <a:defRPr/>
            </a:pPr>
            <a:r>
              <a:rPr lang="en-US" sz="1200" kern="0" dirty="0">
                <a:solidFill>
                  <a:srgbClr val="707276"/>
                </a:solidFill>
              </a:rPr>
              <a:t>Blacks (76%)</a:t>
            </a:r>
          </a:p>
          <a:p>
            <a:pPr marL="285750" indent="-285750">
              <a:buFont typeface="Arial" panose="020B0604020202020204" pitchFamily="34" charset="0"/>
              <a:buChar char="•"/>
              <a:defRPr/>
            </a:pPr>
            <a:r>
              <a:rPr lang="en-US" sz="1200" kern="0" dirty="0">
                <a:solidFill>
                  <a:srgbClr val="707276"/>
                </a:solidFill>
              </a:rPr>
              <a:t>Clinton voters (69%)</a:t>
            </a:r>
          </a:p>
        </p:txBody>
      </p:sp>
      <p:sp>
        <p:nvSpPr>
          <p:cNvPr id="23" name="Rectangular Callout 22"/>
          <p:cNvSpPr/>
          <p:nvPr/>
        </p:nvSpPr>
        <p:spPr>
          <a:xfrm>
            <a:off x="4871201" y="2775628"/>
            <a:ext cx="1937357" cy="828344"/>
          </a:xfrm>
          <a:prstGeom prst="wedgeRectCallout">
            <a:avLst>
              <a:gd name="adj1" fmla="val -68485"/>
              <a:gd name="adj2" fmla="val 11788"/>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200" kern="0" dirty="0">
                <a:solidFill>
                  <a:srgbClr val="707276"/>
                </a:solidFill>
              </a:rPr>
              <a:t>Highest among:</a:t>
            </a:r>
          </a:p>
          <a:p>
            <a:pPr marL="285750" indent="-285750">
              <a:buFont typeface="Arial" panose="020B0604020202020204" pitchFamily="34" charset="0"/>
              <a:buChar char="•"/>
              <a:defRPr/>
            </a:pPr>
            <a:r>
              <a:rPr lang="en-US" sz="1200" kern="0" dirty="0">
                <a:solidFill>
                  <a:srgbClr val="707276"/>
                </a:solidFill>
              </a:rPr>
              <a:t>Whites (46%)</a:t>
            </a:r>
          </a:p>
          <a:p>
            <a:pPr marL="285750" indent="-285750">
              <a:buFont typeface="Arial" panose="020B0604020202020204" pitchFamily="34" charset="0"/>
              <a:buChar char="•"/>
              <a:defRPr/>
            </a:pPr>
            <a:r>
              <a:rPr lang="en-US" sz="1200" kern="0" dirty="0">
                <a:solidFill>
                  <a:srgbClr val="707276"/>
                </a:solidFill>
              </a:rPr>
              <a:t>Republicans (74%)</a:t>
            </a:r>
          </a:p>
          <a:p>
            <a:pPr marL="285750" indent="-285750">
              <a:buFont typeface="Arial" panose="020B0604020202020204" pitchFamily="34" charset="0"/>
              <a:buChar char="•"/>
              <a:defRPr/>
            </a:pPr>
            <a:r>
              <a:rPr lang="en-US" sz="1200" kern="0" dirty="0">
                <a:solidFill>
                  <a:srgbClr val="707276"/>
                </a:solidFill>
              </a:rPr>
              <a:t>Trump voters (76%)</a:t>
            </a:r>
          </a:p>
        </p:txBody>
      </p:sp>
      <p:sp>
        <p:nvSpPr>
          <p:cNvPr id="24" name="Left Bracket 23"/>
          <p:cNvSpPr/>
          <p:nvPr/>
        </p:nvSpPr>
        <p:spPr>
          <a:xfrm flipH="1">
            <a:off x="3567883" y="2554888"/>
            <a:ext cx="89717" cy="1280160"/>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kern="0" dirty="0">
              <a:solidFill>
                <a:sysClr val="windowText" lastClr="000000"/>
              </a:solidFill>
            </a:endParaRPr>
          </a:p>
        </p:txBody>
      </p:sp>
      <p:sp>
        <p:nvSpPr>
          <p:cNvPr id="25" name="Rounded Rectangle 24"/>
          <p:cNvSpPr/>
          <p:nvPr/>
        </p:nvSpPr>
        <p:spPr>
          <a:xfrm>
            <a:off x="3614928" y="2917108"/>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3200" b="1" kern="0" dirty="0">
                <a:solidFill>
                  <a:srgbClr val="A10028"/>
                </a:solidFill>
              </a:rPr>
              <a:t>39%</a:t>
            </a:r>
            <a:br>
              <a:rPr lang="en-US" sz="3200" b="1" kern="0" dirty="0">
                <a:solidFill>
                  <a:srgbClr val="A10028"/>
                </a:solidFill>
              </a:rPr>
            </a:br>
            <a:r>
              <a:rPr lang="en-US" sz="2000" b="1" kern="0" dirty="0">
                <a:solidFill>
                  <a:srgbClr val="A10028"/>
                </a:solidFill>
              </a:rPr>
              <a:t>approve</a:t>
            </a:r>
          </a:p>
        </p:txBody>
      </p:sp>
      <p:sp>
        <p:nvSpPr>
          <p:cNvPr id="26" name="Rounded Rectangle 25"/>
          <p:cNvSpPr/>
          <p:nvPr/>
        </p:nvSpPr>
        <p:spPr>
          <a:xfrm>
            <a:off x="9610165" y="2961105"/>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3200" b="1" kern="0" dirty="0">
                <a:solidFill>
                  <a:srgbClr val="009DD9"/>
                </a:solidFill>
              </a:rPr>
              <a:t>42%</a:t>
            </a:r>
            <a:br>
              <a:rPr lang="en-US" sz="3200" b="1" kern="0" dirty="0">
                <a:solidFill>
                  <a:srgbClr val="009DD9"/>
                </a:solidFill>
              </a:rPr>
            </a:br>
            <a:r>
              <a:rPr lang="en-US" sz="2000" b="1" kern="0" dirty="0">
                <a:solidFill>
                  <a:srgbClr val="009DD9"/>
                </a:solidFill>
              </a:rPr>
              <a:t>approve</a:t>
            </a:r>
          </a:p>
        </p:txBody>
      </p:sp>
      <p:sp>
        <p:nvSpPr>
          <p:cNvPr id="27" name="Left Bracket 26"/>
          <p:cNvSpPr/>
          <p:nvPr/>
        </p:nvSpPr>
        <p:spPr>
          <a:xfrm flipH="1">
            <a:off x="10175380" y="2559478"/>
            <a:ext cx="65900" cy="1365408"/>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kern="0" dirty="0">
              <a:solidFill>
                <a:sysClr val="windowText" lastClr="000000"/>
              </a:solidFill>
            </a:endParaRPr>
          </a:p>
        </p:txBody>
      </p:sp>
    </p:spTree>
    <p:extLst>
      <p:ext uri="{BB962C8B-B14F-4D97-AF65-F5344CB8AC3E}">
        <p14:creationId xmlns:p14="http://schemas.microsoft.com/office/powerpoint/2010/main" val="3737409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nvPr>
        </p:nvGraphicFramePr>
        <p:xfrm>
          <a:off x="1219200" y="2258421"/>
          <a:ext cx="11049000" cy="391377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792480" y="676656"/>
            <a:ext cx="9951720" cy="571500"/>
          </a:xfrm>
        </p:spPr>
        <p:txBody>
          <a:bodyPr/>
          <a:lstStyle/>
          <a:p>
            <a:r>
              <a:rPr lang="en-US" dirty="0"/>
              <a:t>Voters AGREE THAT Job Creation should be top priority</a:t>
            </a:r>
          </a:p>
        </p:txBody>
      </p:sp>
      <p:sp>
        <p:nvSpPr>
          <p:cNvPr id="3" name="Text Placeholder 2"/>
          <p:cNvSpPr>
            <a:spLocks noGrp="1"/>
          </p:cNvSpPr>
          <p:nvPr>
            <p:ph type="body" idx="13"/>
          </p:nvPr>
        </p:nvSpPr>
        <p:spPr/>
        <p:txBody>
          <a:bodyPr/>
          <a:lstStyle/>
          <a:p>
            <a:r>
              <a:rPr lang="en-US" dirty="0"/>
              <a:t>Nearly one third of voters cite stimulating jobs as the top priority for the current administration, more than twice that of any other priority presented.</a:t>
            </a:r>
          </a:p>
          <a:p>
            <a:endParaRPr lang="en-US" sz="1600" dirty="0"/>
          </a:p>
          <a:p>
            <a:endParaRPr lang="en-US" sz="1600" dirty="0"/>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(n=2027)</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M9 Which of the following should be the top priority for President Trump and Republicans in Congress?</a:t>
            </a:r>
          </a:p>
        </p:txBody>
      </p:sp>
      <p:sp>
        <p:nvSpPr>
          <p:cNvPr id="12" name="Rectangle 11"/>
          <p:cNvSpPr/>
          <p:nvPr/>
        </p:nvSpPr>
        <p:spPr>
          <a:xfrm>
            <a:off x="3231295" y="1976879"/>
            <a:ext cx="6002797" cy="369332"/>
          </a:xfrm>
          <a:prstGeom prst="rect">
            <a:avLst/>
          </a:prstGeom>
        </p:spPr>
        <p:txBody>
          <a:bodyPr wrap="none">
            <a:spAutoFit/>
          </a:bodyPr>
          <a:lstStyle/>
          <a:p>
            <a:r>
              <a:rPr lang="en-US" b="1" dirty="0">
                <a:solidFill>
                  <a:srgbClr val="707276"/>
                </a:solidFill>
              </a:rPr>
              <a:t>Top Priority for President Trump and Republicans in Congress</a:t>
            </a:r>
          </a:p>
        </p:txBody>
      </p:sp>
    </p:spTree>
    <p:extLst>
      <p:ext uri="{BB962C8B-B14F-4D97-AF65-F5344CB8AC3E}">
        <p14:creationId xmlns:p14="http://schemas.microsoft.com/office/powerpoint/2010/main" val="416082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SANDERS REMAINS TOP LIKED POLITICIAN; BANNON FALLS TO </a:t>
            </a:r>
            <a:br>
              <a:rPr lang="en-US" dirty="0"/>
            </a:br>
            <a:r>
              <a:rPr lang="en-US" dirty="0"/>
              <a:t>16%; HiLLARY AND RYAN DECLINE; WARREN UP</a:t>
            </a:r>
          </a:p>
        </p:txBody>
      </p:sp>
      <p:sp>
        <p:nvSpPr>
          <p:cNvPr id="3" name="Text Placeholder 2"/>
          <p:cNvSpPr>
            <a:spLocks noGrp="1"/>
          </p:cNvSpPr>
          <p:nvPr>
            <p:ph type="body" idx="13"/>
          </p:nvPr>
        </p:nvSpPr>
        <p:spPr/>
        <p:txBody>
          <a:bodyPr/>
          <a:lstStyle/>
          <a:p>
            <a:r>
              <a:rPr lang="en-US" dirty="0">
                <a:solidFill>
                  <a:srgbClr val="44546A"/>
                </a:solidFill>
              </a:rPr>
              <a:t>Trump numbers steady.</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(n=2027)</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F1. Now we will show you some names. Please indicate if you have a favorable or unfavorable view of that person - or if you've never heard of them.</a:t>
            </a:r>
          </a:p>
        </p:txBody>
      </p:sp>
      <p:graphicFrame>
        <p:nvGraphicFramePr>
          <p:cNvPr id="35" name="Chart 34"/>
          <p:cNvGraphicFramePr/>
          <p:nvPr>
            <p:extLst/>
          </p:nvPr>
        </p:nvGraphicFramePr>
        <p:xfrm>
          <a:off x="3091405" y="2057400"/>
          <a:ext cx="6282578" cy="4499255"/>
        </p:xfrm>
        <a:graphic>
          <a:graphicData uri="http://schemas.openxmlformats.org/drawingml/2006/chart">
            <c:chart xmlns:c="http://schemas.openxmlformats.org/drawingml/2006/chart" xmlns:r="http://schemas.openxmlformats.org/officeDocument/2006/relationships" r:id="rId2"/>
          </a:graphicData>
        </a:graphic>
      </p:graphicFrame>
      <p:sp>
        <p:nvSpPr>
          <p:cNvPr id="46" name="TextBox 45"/>
          <p:cNvSpPr txBox="1"/>
          <p:nvPr/>
        </p:nvSpPr>
        <p:spPr>
          <a:xfrm rot="5400000">
            <a:off x="9914227" y="4031970"/>
            <a:ext cx="1844842" cy="541174"/>
          </a:xfrm>
          <a:prstGeom prst="rect">
            <a:avLst/>
          </a:prstGeom>
          <a:noFill/>
        </p:spPr>
        <p:txBody>
          <a:bodyPr wrap="square" rtlCol="0">
            <a:spAutoFit/>
          </a:bodyPr>
          <a:lstStyle/>
          <a:p>
            <a:pPr algn="ctr">
              <a:lnSpc>
                <a:spcPts val="3500"/>
              </a:lnSpc>
            </a:pPr>
            <a:r>
              <a:rPr lang="en-US" sz="1600" b="1" dirty="0">
                <a:solidFill>
                  <a:srgbClr val="A10028"/>
                </a:solidFill>
              </a:rPr>
              <a:t>Unfavorable</a:t>
            </a:r>
          </a:p>
        </p:txBody>
      </p:sp>
      <p:sp>
        <p:nvSpPr>
          <p:cNvPr id="47" name="TextBox 46"/>
          <p:cNvSpPr txBox="1"/>
          <p:nvPr/>
        </p:nvSpPr>
        <p:spPr>
          <a:xfrm>
            <a:off x="4419600" y="6181562"/>
            <a:ext cx="2668251" cy="541174"/>
          </a:xfrm>
          <a:prstGeom prst="rect">
            <a:avLst/>
          </a:prstGeom>
          <a:noFill/>
        </p:spPr>
        <p:txBody>
          <a:bodyPr wrap="square" rtlCol="0">
            <a:spAutoFit/>
          </a:bodyPr>
          <a:lstStyle/>
          <a:p>
            <a:pPr algn="ctr">
              <a:lnSpc>
                <a:spcPts val="3500"/>
              </a:lnSpc>
            </a:pPr>
            <a:r>
              <a:rPr lang="en-US" sz="1600" b="1" dirty="0">
                <a:solidFill>
                  <a:srgbClr val="FF8300"/>
                </a:solidFill>
              </a:rPr>
              <a:t>Unknown/No Opinion</a:t>
            </a:r>
          </a:p>
        </p:txBody>
      </p:sp>
      <p:sp>
        <p:nvSpPr>
          <p:cNvPr id="48" name="Rectangle 47"/>
          <p:cNvSpPr/>
          <p:nvPr/>
        </p:nvSpPr>
        <p:spPr>
          <a:xfrm>
            <a:off x="3231295" y="1840468"/>
            <a:ext cx="6002352" cy="369332"/>
          </a:xfrm>
          <a:prstGeom prst="rect">
            <a:avLst/>
          </a:prstGeom>
        </p:spPr>
        <p:txBody>
          <a:bodyPr wrap="square">
            <a:spAutoFit/>
          </a:bodyPr>
          <a:lstStyle/>
          <a:p>
            <a:pPr algn="ctr"/>
            <a:r>
              <a:rPr lang="en-US" b="1" dirty="0">
                <a:solidFill>
                  <a:srgbClr val="707276"/>
                </a:solidFill>
              </a:rPr>
              <a:t>Views of Political Figures</a:t>
            </a:r>
          </a:p>
        </p:txBody>
      </p:sp>
      <p:sp>
        <p:nvSpPr>
          <p:cNvPr id="45" name="TextBox 44"/>
          <p:cNvSpPr txBox="1"/>
          <p:nvPr/>
        </p:nvSpPr>
        <p:spPr>
          <a:xfrm rot="16200000">
            <a:off x="871041" y="3727183"/>
            <a:ext cx="1844842" cy="541174"/>
          </a:xfrm>
          <a:prstGeom prst="rect">
            <a:avLst/>
          </a:prstGeom>
          <a:noFill/>
        </p:spPr>
        <p:txBody>
          <a:bodyPr wrap="square" rtlCol="0">
            <a:spAutoFit/>
          </a:bodyPr>
          <a:lstStyle/>
          <a:p>
            <a:pPr algn="ctr">
              <a:lnSpc>
                <a:spcPts val="3500"/>
              </a:lnSpc>
            </a:pPr>
            <a:r>
              <a:rPr lang="en-US" sz="1600" dirty="0">
                <a:solidFill>
                  <a:srgbClr val="009DD9"/>
                </a:solidFill>
              </a:rPr>
              <a:t>Favorable</a:t>
            </a:r>
          </a:p>
        </p:txBody>
      </p:sp>
      <p:graphicFrame>
        <p:nvGraphicFramePr>
          <p:cNvPr id="6" name="Table 5"/>
          <p:cNvGraphicFramePr>
            <a:graphicFrameLocks noGrp="1"/>
          </p:cNvGraphicFramePr>
          <p:nvPr>
            <p:extLst/>
          </p:nvPr>
        </p:nvGraphicFramePr>
        <p:xfrm>
          <a:off x="2406501" y="2188526"/>
          <a:ext cx="736600" cy="4212272"/>
        </p:xfrm>
        <a:graphic>
          <a:graphicData uri="http://schemas.openxmlformats.org/drawingml/2006/table">
            <a:tbl>
              <a:tblPr>
                <a:tableStyleId>{5C22544A-7EE6-4342-B048-85BDC9FD1C3A}</a:tableStyleId>
              </a:tblPr>
              <a:tblGrid>
                <a:gridCol w="736600">
                  <a:extLst>
                    <a:ext uri="{9D8B030D-6E8A-4147-A177-3AD203B41FA5}">
                      <a16:colId xmlns:a16="http://schemas.microsoft.com/office/drawing/2014/main" val="20000"/>
                    </a:ext>
                  </a:extLst>
                </a:gridCol>
              </a:tblGrid>
              <a:tr h="263267">
                <a:tc>
                  <a:txBody>
                    <a:bodyPr/>
                    <a:lstStyle/>
                    <a:p>
                      <a:pPr algn="r" fontAlgn="b"/>
                      <a:r>
                        <a:rPr lang="en-US" sz="1100" b="1" u="none" strike="noStrike" dirty="0">
                          <a:solidFill>
                            <a:schemeClr val="accent1"/>
                          </a:solidFill>
                          <a:effectLst/>
                        </a:rPr>
                        <a:t>Sanders</a:t>
                      </a:r>
                      <a:endParaRPr lang="en-US" sz="1100" b="1" i="0" u="none" strike="noStrike" dirty="0">
                        <a:solidFill>
                          <a:schemeClr val="accent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00"/>
                  </a:ext>
                </a:extLst>
              </a:tr>
              <a:tr h="263267">
                <a:tc>
                  <a:txBody>
                    <a:bodyPr/>
                    <a:lstStyle/>
                    <a:p>
                      <a:pPr algn="r" fontAlgn="b"/>
                      <a:r>
                        <a:rPr lang="en-US" sz="1100" b="1" u="none" strike="noStrike" dirty="0">
                          <a:solidFill>
                            <a:schemeClr val="accent1"/>
                          </a:solidFill>
                          <a:effectLst/>
                        </a:rPr>
                        <a:t>Pence</a:t>
                      </a:r>
                      <a:endParaRPr lang="en-US" sz="1100" b="1" i="0" u="none" strike="noStrike" dirty="0">
                        <a:solidFill>
                          <a:schemeClr val="accent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01"/>
                  </a:ext>
                </a:extLst>
              </a:tr>
              <a:tr h="263267">
                <a:tc>
                  <a:txBody>
                    <a:bodyPr/>
                    <a:lstStyle/>
                    <a:p>
                      <a:pPr algn="r" fontAlgn="b"/>
                      <a:r>
                        <a:rPr lang="en-US" sz="1100" b="1" u="none" strike="noStrike" dirty="0">
                          <a:solidFill>
                            <a:schemeClr val="accent1"/>
                          </a:solidFill>
                          <a:effectLst/>
                        </a:rPr>
                        <a:t>Trump</a:t>
                      </a:r>
                      <a:endParaRPr lang="en-US" sz="1100" b="1" i="0" u="none" strike="noStrike" dirty="0">
                        <a:solidFill>
                          <a:schemeClr val="accent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02"/>
                  </a:ext>
                </a:extLst>
              </a:tr>
              <a:tr h="263267">
                <a:tc>
                  <a:txBody>
                    <a:bodyPr/>
                    <a:lstStyle/>
                    <a:p>
                      <a:pPr algn="r" fontAlgn="b"/>
                      <a:r>
                        <a:rPr lang="en-US" sz="1100" b="1" u="none" strike="noStrike" dirty="0">
                          <a:solidFill>
                            <a:schemeClr val="accent1"/>
                          </a:solidFill>
                          <a:effectLst/>
                        </a:rPr>
                        <a:t>H. Clinton</a:t>
                      </a:r>
                      <a:endParaRPr lang="en-US" sz="1100" b="1" i="0" u="none" strike="noStrike" dirty="0">
                        <a:solidFill>
                          <a:schemeClr val="accent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03"/>
                  </a:ext>
                </a:extLst>
              </a:tr>
              <a:tr h="263267">
                <a:tc>
                  <a:txBody>
                    <a:bodyPr/>
                    <a:lstStyle/>
                    <a:p>
                      <a:pPr algn="r" fontAlgn="b"/>
                      <a:r>
                        <a:rPr lang="en-US" sz="1100" b="1" u="none" strike="noStrike" dirty="0">
                          <a:solidFill>
                            <a:schemeClr val="accent1"/>
                          </a:solidFill>
                          <a:effectLst/>
                        </a:rPr>
                        <a:t>Warren</a:t>
                      </a:r>
                      <a:endParaRPr lang="en-US" sz="1100" b="1" i="0" u="none" strike="noStrike" dirty="0">
                        <a:solidFill>
                          <a:schemeClr val="accent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04"/>
                  </a:ext>
                </a:extLst>
              </a:tr>
              <a:tr h="263267">
                <a:tc>
                  <a:txBody>
                    <a:bodyPr/>
                    <a:lstStyle/>
                    <a:p>
                      <a:pPr algn="r" fontAlgn="b"/>
                      <a:r>
                        <a:rPr lang="en-US" sz="1100" b="1" u="none" strike="noStrike" dirty="0">
                          <a:solidFill>
                            <a:schemeClr val="accent1"/>
                          </a:solidFill>
                          <a:effectLst/>
                        </a:rPr>
                        <a:t>Ryan</a:t>
                      </a:r>
                      <a:endParaRPr lang="en-US" sz="1100" b="1" i="0" u="none" strike="noStrike" dirty="0">
                        <a:solidFill>
                          <a:schemeClr val="accent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05"/>
                  </a:ext>
                </a:extLst>
              </a:tr>
              <a:tr h="263267">
                <a:tc>
                  <a:txBody>
                    <a:bodyPr/>
                    <a:lstStyle/>
                    <a:p>
                      <a:pPr algn="r" fontAlgn="b"/>
                      <a:r>
                        <a:rPr lang="en-US" sz="1100" b="1" u="none" strike="noStrike" dirty="0">
                          <a:solidFill>
                            <a:schemeClr val="accent1"/>
                          </a:solidFill>
                          <a:effectLst/>
                        </a:rPr>
                        <a:t>Gorsuch</a:t>
                      </a:r>
                      <a:endParaRPr lang="en-US" sz="1100" b="1" i="0" u="none" strike="noStrike" dirty="0">
                        <a:solidFill>
                          <a:schemeClr val="accent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06"/>
                  </a:ext>
                </a:extLst>
              </a:tr>
              <a:tr h="263267">
                <a:tc>
                  <a:txBody>
                    <a:bodyPr/>
                    <a:lstStyle/>
                    <a:p>
                      <a:pPr algn="r" fontAlgn="b"/>
                      <a:r>
                        <a:rPr lang="en-US" sz="1100" b="1" u="none" strike="noStrike" dirty="0">
                          <a:solidFill>
                            <a:schemeClr val="accent1"/>
                          </a:solidFill>
                          <a:effectLst/>
                        </a:rPr>
                        <a:t>Pelosi</a:t>
                      </a:r>
                      <a:endParaRPr lang="en-US" sz="1100" b="1" i="0" u="none" strike="noStrike" dirty="0">
                        <a:solidFill>
                          <a:schemeClr val="accent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07"/>
                  </a:ext>
                </a:extLst>
              </a:tr>
              <a:tr h="263267">
                <a:tc>
                  <a:txBody>
                    <a:bodyPr/>
                    <a:lstStyle/>
                    <a:p>
                      <a:pPr algn="r" fontAlgn="b"/>
                      <a:r>
                        <a:rPr lang="en-US" sz="1100" b="1" u="none" strike="noStrike" dirty="0">
                          <a:solidFill>
                            <a:schemeClr val="accent1"/>
                          </a:solidFill>
                          <a:effectLst/>
                        </a:rPr>
                        <a:t>Schumer</a:t>
                      </a:r>
                      <a:endParaRPr lang="en-US" sz="1100" b="1" i="0" u="none" strike="noStrike" dirty="0">
                        <a:solidFill>
                          <a:schemeClr val="accent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08"/>
                  </a:ext>
                </a:extLst>
              </a:tr>
              <a:tr h="263267">
                <a:tc>
                  <a:txBody>
                    <a:bodyPr/>
                    <a:lstStyle/>
                    <a:p>
                      <a:pPr algn="r" fontAlgn="b"/>
                      <a:r>
                        <a:rPr lang="en-US" sz="1100" b="1" u="none" strike="noStrike" dirty="0" err="1">
                          <a:solidFill>
                            <a:schemeClr val="accent1"/>
                          </a:solidFill>
                          <a:effectLst/>
                        </a:rPr>
                        <a:t>Tillerson</a:t>
                      </a:r>
                      <a:endParaRPr lang="en-US" sz="1100" b="1" i="0" u="none" strike="noStrike" dirty="0">
                        <a:solidFill>
                          <a:schemeClr val="accent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09"/>
                  </a:ext>
                </a:extLst>
              </a:tr>
              <a:tr h="263267">
                <a:tc>
                  <a:txBody>
                    <a:bodyPr/>
                    <a:lstStyle/>
                    <a:p>
                      <a:pPr algn="r" fontAlgn="b"/>
                      <a:r>
                        <a:rPr lang="en-US" sz="1100" b="1" u="none" strike="noStrike" dirty="0">
                          <a:solidFill>
                            <a:schemeClr val="accent1"/>
                          </a:solidFill>
                          <a:effectLst/>
                        </a:rPr>
                        <a:t>Conway</a:t>
                      </a:r>
                      <a:endParaRPr lang="en-US" sz="1100" b="1" i="0" u="none" strike="noStrike" dirty="0">
                        <a:solidFill>
                          <a:schemeClr val="accent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10"/>
                  </a:ext>
                </a:extLst>
              </a:tr>
              <a:tr h="263267">
                <a:tc>
                  <a:txBody>
                    <a:bodyPr/>
                    <a:lstStyle/>
                    <a:p>
                      <a:pPr algn="r" fontAlgn="b"/>
                      <a:r>
                        <a:rPr lang="en-US" sz="1100" b="1" i="0" u="none" strike="noStrike" dirty="0">
                          <a:solidFill>
                            <a:schemeClr val="accent1"/>
                          </a:solidFill>
                          <a:effectLst/>
                          <a:latin typeface="Calibri" panose="020F0502020204030204" pitchFamily="34" charset="0"/>
                        </a:rPr>
                        <a:t>Kushner</a:t>
                      </a:r>
                    </a:p>
                  </a:txBody>
                  <a:tcPr marL="9525" marR="9525" marT="9525" marB="0" anchor="ctr">
                    <a:noFill/>
                  </a:tcPr>
                </a:tc>
                <a:extLst>
                  <a:ext uri="{0D108BD9-81ED-4DB2-BD59-A6C34878D82A}">
                    <a16:rowId xmlns:a16="http://schemas.microsoft.com/office/drawing/2014/main" val="10011"/>
                  </a:ext>
                </a:extLst>
              </a:tr>
              <a:tr h="263267">
                <a:tc>
                  <a:txBody>
                    <a:bodyPr/>
                    <a:lstStyle/>
                    <a:p>
                      <a:pPr algn="r" fontAlgn="b"/>
                      <a:r>
                        <a:rPr lang="en-US" sz="1100" b="1" i="0" u="none" strike="noStrike" dirty="0">
                          <a:solidFill>
                            <a:schemeClr val="accent1"/>
                          </a:solidFill>
                          <a:effectLst/>
                          <a:latin typeface="Calibri" panose="020F0502020204030204" pitchFamily="34" charset="0"/>
                        </a:rPr>
                        <a:t>McConnell</a:t>
                      </a:r>
                    </a:p>
                  </a:txBody>
                  <a:tcPr marL="9525" marR="9525" marT="9525" marB="0" anchor="ctr">
                    <a:noFill/>
                  </a:tcPr>
                </a:tc>
                <a:extLst>
                  <a:ext uri="{0D108BD9-81ED-4DB2-BD59-A6C34878D82A}">
                    <a16:rowId xmlns:a16="http://schemas.microsoft.com/office/drawing/2014/main" val="10012"/>
                  </a:ext>
                </a:extLst>
              </a:tr>
              <a:tr h="263267">
                <a:tc>
                  <a:txBody>
                    <a:bodyPr/>
                    <a:lstStyle/>
                    <a:p>
                      <a:pPr algn="r" fontAlgn="b"/>
                      <a:r>
                        <a:rPr lang="en-US" sz="1100" b="1" i="0" u="none" strike="noStrike" dirty="0">
                          <a:solidFill>
                            <a:schemeClr val="accent1"/>
                          </a:solidFill>
                          <a:effectLst/>
                          <a:latin typeface="Calibri" panose="020F0502020204030204" pitchFamily="34" charset="0"/>
                        </a:rPr>
                        <a:t>Macmaster</a:t>
                      </a:r>
                    </a:p>
                  </a:txBody>
                  <a:tcPr marL="9525" marR="9525" marT="9525" marB="0" anchor="ctr">
                    <a:noFill/>
                  </a:tcPr>
                </a:tc>
                <a:extLst>
                  <a:ext uri="{0D108BD9-81ED-4DB2-BD59-A6C34878D82A}">
                    <a16:rowId xmlns:a16="http://schemas.microsoft.com/office/drawing/2014/main" val="10013"/>
                  </a:ext>
                </a:extLst>
              </a:tr>
              <a:tr h="263267">
                <a:tc>
                  <a:txBody>
                    <a:bodyPr/>
                    <a:lstStyle/>
                    <a:p>
                      <a:pPr algn="r" fontAlgn="b"/>
                      <a:r>
                        <a:rPr lang="en-US" sz="1100" b="1" i="0" u="none" strike="noStrike" dirty="0" err="1">
                          <a:solidFill>
                            <a:schemeClr val="accent1"/>
                          </a:solidFill>
                          <a:effectLst/>
                          <a:latin typeface="Calibri" panose="020F0502020204030204" pitchFamily="34" charset="0"/>
                        </a:rPr>
                        <a:t>Comey</a:t>
                      </a:r>
                      <a:endParaRPr lang="en-US" sz="1100" b="1" i="0" u="none" strike="noStrike" dirty="0">
                        <a:solidFill>
                          <a:schemeClr val="accent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14"/>
                  </a:ext>
                </a:extLst>
              </a:tr>
              <a:tr h="263267">
                <a:tc>
                  <a:txBody>
                    <a:bodyPr/>
                    <a:lstStyle/>
                    <a:p>
                      <a:pPr algn="r" fontAlgn="b"/>
                      <a:r>
                        <a:rPr lang="en-US" sz="1100" b="1" i="0" u="none" strike="noStrike" dirty="0">
                          <a:solidFill>
                            <a:schemeClr val="accent1"/>
                          </a:solidFill>
                          <a:effectLst/>
                          <a:latin typeface="Calibri" panose="020F0502020204030204" pitchFamily="34" charset="0"/>
                        </a:rPr>
                        <a:t>Bannon</a:t>
                      </a:r>
                    </a:p>
                  </a:txBody>
                  <a:tcPr marL="9525" marR="9525" marT="9525" marB="0" anchor="ctr">
                    <a:noFill/>
                  </a:tcPr>
                </a:tc>
                <a:extLst>
                  <a:ext uri="{0D108BD9-81ED-4DB2-BD59-A6C34878D82A}">
                    <a16:rowId xmlns:a16="http://schemas.microsoft.com/office/drawing/2014/main" val="10015"/>
                  </a:ext>
                </a:extLst>
              </a:tr>
            </a:tbl>
          </a:graphicData>
        </a:graphic>
      </p:graphicFrame>
      <p:graphicFrame>
        <p:nvGraphicFramePr>
          <p:cNvPr id="13" name="Table 12"/>
          <p:cNvGraphicFramePr>
            <a:graphicFrameLocks noGrp="1"/>
          </p:cNvGraphicFramePr>
          <p:nvPr>
            <p:extLst/>
          </p:nvPr>
        </p:nvGraphicFramePr>
        <p:xfrm>
          <a:off x="9311167" y="2173501"/>
          <a:ext cx="736600" cy="4212272"/>
        </p:xfrm>
        <a:graphic>
          <a:graphicData uri="http://schemas.openxmlformats.org/drawingml/2006/table">
            <a:tbl>
              <a:tblPr>
                <a:tableStyleId>{5C22544A-7EE6-4342-B048-85BDC9FD1C3A}</a:tableStyleId>
              </a:tblPr>
              <a:tblGrid>
                <a:gridCol w="736600">
                  <a:extLst>
                    <a:ext uri="{9D8B030D-6E8A-4147-A177-3AD203B41FA5}">
                      <a16:colId xmlns:a16="http://schemas.microsoft.com/office/drawing/2014/main" val="20000"/>
                    </a:ext>
                  </a:extLst>
                </a:gridCol>
              </a:tblGrid>
              <a:tr h="263267">
                <a:tc>
                  <a:txBody>
                    <a:bodyPr/>
                    <a:lstStyle/>
                    <a:p>
                      <a:pPr algn="l" fontAlgn="b"/>
                      <a:r>
                        <a:rPr lang="en-US" sz="1100" b="1" u="none" strike="noStrike" dirty="0">
                          <a:solidFill>
                            <a:srgbClr val="A10028"/>
                          </a:solidFill>
                          <a:effectLst/>
                        </a:rPr>
                        <a:t>Sanders</a:t>
                      </a:r>
                      <a:endParaRPr lang="en-US" sz="1100" b="1" i="0" u="none" strike="noStrike" dirty="0">
                        <a:solidFill>
                          <a:srgbClr val="A10028"/>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00"/>
                  </a:ext>
                </a:extLst>
              </a:tr>
              <a:tr h="263267">
                <a:tc>
                  <a:txBody>
                    <a:bodyPr/>
                    <a:lstStyle/>
                    <a:p>
                      <a:pPr algn="l" fontAlgn="b"/>
                      <a:r>
                        <a:rPr lang="en-US" sz="1100" b="1" u="none" strike="noStrike" dirty="0">
                          <a:solidFill>
                            <a:srgbClr val="A10028"/>
                          </a:solidFill>
                          <a:effectLst/>
                        </a:rPr>
                        <a:t>Pence</a:t>
                      </a:r>
                      <a:endParaRPr lang="en-US" sz="1100" b="1" i="0" u="none" strike="noStrike" dirty="0">
                        <a:solidFill>
                          <a:srgbClr val="A10028"/>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01"/>
                  </a:ext>
                </a:extLst>
              </a:tr>
              <a:tr h="263267">
                <a:tc>
                  <a:txBody>
                    <a:bodyPr/>
                    <a:lstStyle/>
                    <a:p>
                      <a:pPr algn="l" fontAlgn="b"/>
                      <a:r>
                        <a:rPr lang="en-US" sz="1100" b="1" u="none" strike="noStrike" dirty="0">
                          <a:solidFill>
                            <a:srgbClr val="A10028"/>
                          </a:solidFill>
                          <a:effectLst/>
                        </a:rPr>
                        <a:t>Trump</a:t>
                      </a:r>
                      <a:endParaRPr lang="en-US" sz="1100" b="1" i="0" u="none" strike="noStrike" dirty="0">
                        <a:solidFill>
                          <a:srgbClr val="A10028"/>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02"/>
                  </a:ext>
                </a:extLst>
              </a:tr>
              <a:tr h="263267">
                <a:tc>
                  <a:txBody>
                    <a:bodyPr/>
                    <a:lstStyle/>
                    <a:p>
                      <a:pPr algn="l" fontAlgn="b"/>
                      <a:r>
                        <a:rPr lang="en-US" sz="1100" b="1" u="none" strike="noStrike" dirty="0">
                          <a:solidFill>
                            <a:srgbClr val="A10028"/>
                          </a:solidFill>
                          <a:effectLst/>
                        </a:rPr>
                        <a:t>H. Clinton</a:t>
                      </a:r>
                      <a:endParaRPr lang="en-US" sz="1100" b="1" i="0" u="none" strike="noStrike" dirty="0">
                        <a:solidFill>
                          <a:srgbClr val="A10028"/>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03"/>
                  </a:ext>
                </a:extLst>
              </a:tr>
              <a:tr h="263267">
                <a:tc>
                  <a:txBody>
                    <a:bodyPr/>
                    <a:lstStyle/>
                    <a:p>
                      <a:pPr algn="l" fontAlgn="b"/>
                      <a:r>
                        <a:rPr lang="en-US" sz="1100" b="1" u="none" strike="noStrike" dirty="0">
                          <a:solidFill>
                            <a:srgbClr val="A10028"/>
                          </a:solidFill>
                          <a:effectLst/>
                        </a:rPr>
                        <a:t>Warren</a:t>
                      </a:r>
                      <a:endParaRPr lang="en-US" sz="1100" b="1" i="0" u="none" strike="noStrike" dirty="0">
                        <a:solidFill>
                          <a:srgbClr val="A10028"/>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04"/>
                  </a:ext>
                </a:extLst>
              </a:tr>
              <a:tr h="263267">
                <a:tc>
                  <a:txBody>
                    <a:bodyPr/>
                    <a:lstStyle/>
                    <a:p>
                      <a:pPr algn="l" fontAlgn="b"/>
                      <a:r>
                        <a:rPr lang="en-US" sz="1100" b="1" u="none" strike="noStrike" dirty="0">
                          <a:solidFill>
                            <a:srgbClr val="A10028"/>
                          </a:solidFill>
                          <a:effectLst/>
                        </a:rPr>
                        <a:t>Ryan</a:t>
                      </a:r>
                      <a:endParaRPr lang="en-US" sz="1100" b="1" i="0" u="none" strike="noStrike" dirty="0">
                        <a:solidFill>
                          <a:srgbClr val="A10028"/>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05"/>
                  </a:ext>
                </a:extLst>
              </a:tr>
              <a:tr h="263267">
                <a:tc>
                  <a:txBody>
                    <a:bodyPr/>
                    <a:lstStyle/>
                    <a:p>
                      <a:pPr algn="l" fontAlgn="b"/>
                      <a:r>
                        <a:rPr lang="en-US" sz="1100" b="1" u="none" strike="noStrike" dirty="0">
                          <a:solidFill>
                            <a:srgbClr val="A10028"/>
                          </a:solidFill>
                          <a:effectLst/>
                        </a:rPr>
                        <a:t>Gorsuch</a:t>
                      </a:r>
                      <a:endParaRPr lang="en-US" sz="1100" b="1" i="0" u="none" strike="noStrike" dirty="0">
                        <a:solidFill>
                          <a:srgbClr val="A10028"/>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06"/>
                  </a:ext>
                </a:extLst>
              </a:tr>
              <a:tr h="263267">
                <a:tc>
                  <a:txBody>
                    <a:bodyPr/>
                    <a:lstStyle/>
                    <a:p>
                      <a:pPr algn="l" fontAlgn="b"/>
                      <a:r>
                        <a:rPr lang="en-US" sz="1100" b="1" u="none" strike="noStrike" dirty="0">
                          <a:solidFill>
                            <a:srgbClr val="A10028"/>
                          </a:solidFill>
                          <a:effectLst/>
                        </a:rPr>
                        <a:t>Pelosi</a:t>
                      </a:r>
                      <a:endParaRPr lang="en-US" sz="1100" b="1" i="0" u="none" strike="noStrike" dirty="0">
                        <a:solidFill>
                          <a:srgbClr val="A10028"/>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07"/>
                  </a:ext>
                </a:extLst>
              </a:tr>
              <a:tr h="263267">
                <a:tc>
                  <a:txBody>
                    <a:bodyPr/>
                    <a:lstStyle/>
                    <a:p>
                      <a:pPr algn="l" fontAlgn="b"/>
                      <a:r>
                        <a:rPr lang="en-US" sz="1100" b="1" u="none" strike="noStrike" dirty="0">
                          <a:solidFill>
                            <a:srgbClr val="A10028"/>
                          </a:solidFill>
                          <a:effectLst/>
                        </a:rPr>
                        <a:t>Schumer</a:t>
                      </a:r>
                      <a:endParaRPr lang="en-US" sz="1100" b="1" i="0" u="none" strike="noStrike" dirty="0">
                        <a:solidFill>
                          <a:srgbClr val="A10028"/>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08"/>
                  </a:ext>
                </a:extLst>
              </a:tr>
              <a:tr h="263267">
                <a:tc>
                  <a:txBody>
                    <a:bodyPr/>
                    <a:lstStyle/>
                    <a:p>
                      <a:pPr algn="l" fontAlgn="b"/>
                      <a:r>
                        <a:rPr lang="en-US" sz="1100" b="1" u="none" strike="noStrike" dirty="0" err="1">
                          <a:solidFill>
                            <a:srgbClr val="A10028"/>
                          </a:solidFill>
                          <a:effectLst/>
                        </a:rPr>
                        <a:t>Tillerson</a:t>
                      </a:r>
                      <a:endParaRPr lang="en-US" sz="1100" b="1" i="0" u="none" strike="noStrike" dirty="0">
                        <a:solidFill>
                          <a:srgbClr val="A10028"/>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09"/>
                  </a:ext>
                </a:extLst>
              </a:tr>
              <a:tr h="263267">
                <a:tc>
                  <a:txBody>
                    <a:bodyPr/>
                    <a:lstStyle/>
                    <a:p>
                      <a:pPr algn="l" fontAlgn="b"/>
                      <a:r>
                        <a:rPr lang="en-US" sz="1100" b="1" u="none" strike="noStrike" dirty="0">
                          <a:solidFill>
                            <a:srgbClr val="A10028"/>
                          </a:solidFill>
                          <a:effectLst/>
                        </a:rPr>
                        <a:t>Conway</a:t>
                      </a:r>
                      <a:endParaRPr lang="en-US" sz="1100" b="1" i="0" u="none" strike="noStrike" dirty="0">
                        <a:solidFill>
                          <a:srgbClr val="A10028"/>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10"/>
                  </a:ext>
                </a:extLst>
              </a:tr>
              <a:tr h="263267">
                <a:tc>
                  <a:txBody>
                    <a:bodyPr/>
                    <a:lstStyle/>
                    <a:p>
                      <a:pPr algn="l" fontAlgn="b"/>
                      <a:r>
                        <a:rPr lang="en-US" sz="1100" b="1" i="0" u="none" strike="noStrike" dirty="0">
                          <a:solidFill>
                            <a:srgbClr val="A10028"/>
                          </a:solidFill>
                          <a:effectLst/>
                          <a:latin typeface="Calibri" panose="020F0502020204030204" pitchFamily="34" charset="0"/>
                        </a:rPr>
                        <a:t>Kushner</a:t>
                      </a:r>
                    </a:p>
                  </a:txBody>
                  <a:tcPr marL="9525" marR="9525" marT="9525" marB="0" anchor="ctr">
                    <a:noFill/>
                  </a:tcPr>
                </a:tc>
                <a:extLst>
                  <a:ext uri="{0D108BD9-81ED-4DB2-BD59-A6C34878D82A}">
                    <a16:rowId xmlns:a16="http://schemas.microsoft.com/office/drawing/2014/main" val="10011"/>
                  </a:ext>
                </a:extLst>
              </a:tr>
              <a:tr h="263267">
                <a:tc>
                  <a:txBody>
                    <a:bodyPr/>
                    <a:lstStyle/>
                    <a:p>
                      <a:pPr algn="l" fontAlgn="b"/>
                      <a:r>
                        <a:rPr lang="en-US" sz="1100" b="1" i="0" u="none" strike="noStrike" dirty="0">
                          <a:solidFill>
                            <a:srgbClr val="A10028"/>
                          </a:solidFill>
                          <a:effectLst/>
                          <a:latin typeface="Calibri" panose="020F0502020204030204" pitchFamily="34" charset="0"/>
                        </a:rPr>
                        <a:t>McConnell</a:t>
                      </a:r>
                    </a:p>
                  </a:txBody>
                  <a:tcPr marL="9525" marR="9525" marT="9525" marB="0" anchor="ctr">
                    <a:noFill/>
                  </a:tcPr>
                </a:tc>
                <a:extLst>
                  <a:ext uri="{0D108BD9-81ED-4DB2-BD59-A6C34878D82A}">
                    <a16:rowId xmlns:a16="http://schemas.microsoft.com/office/drawing/2014/main" val="10012"/>
                  </a:ext>
                </a:extLst>
              </a:tr>
              <a:tr h="263267">
                <a:tc>
                  <a:txBody>
                    <a:bodyPr/>
                    <a:lstStyle/>
                    <a:p>
                      <a:pPr algn="l" fontAlgn="b"/>
                      <a:r>
                        <a:rPr lang="en-US" sz="1100" b="1" i="0" u="none" strike="noStrike" dirty="0">
                          <a:solidFill>
                            <a:srgbClr val="A10028"/>
                          </a:solidFill>
                          <a:effectLst/>
                          <a:latin typeface="Calibri" panose="020F0502020204030204" pitchFamily="34" charset="0"/>
                        </a:rPr>
                        <a:t>Macmaster</a:t>
                      </a:r>
                    </a:p>
                  </a:txBody>
                  <a:tcPr marL="9525" marR="9525" marT="9525" marB="0" anchor="ctr">
                    <a:noFill/>
                  </a:tcPr>
                </a:tc>
                <a:extLst>
                  <a:ext uri="{0D108BD9-81ED-4DB2-BD59-A6C34878D82A}">
                    <a16:rowId xmlns:a16="http://schemas.microsoft.com/office/drawing/2014/main" val="10013"/>
                  </a:ext>
                </a:extLst>
              </a:tr>
              <a:tr h="263267">
                <a:tc>
                  <a:txBody>
                    <a:bodyPr/>
                    <a:lstStyle/>
                    <a:p>
                      <a:pPr algn="l" fontAlgn="b"/>
                      <a:r>
                        <a:rPr lang="en-US" sz="1100" b="1" i="0" u="none" strike="noStrike" dirty="0" err="1">
                          <a:solidFill>
                            <a:srgbClr val="A10028"/>
                          </a:solidFill>
                          <a:effectLst/>
                          <a:latin typeface="Calibri" panose="020F0502020204030204" pitchFamily="34" charset="0"/>
                        </a:rPr>
                        <a:t>Comey</a:t>
                      </a:r>
                      <a:endParaRPr lang="en-US" sz="1100" b="1" i="0" u="none" strike="noStrike" dirty="0">
                        <a:solidFill>
                          <a:srgbClr val="A10028"/>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14"/>
                  </a:ext>
                </a:extLst>
              </a:tr>
              <a:tr h="263267">
                <a:tc>
                  <a:txBody>
                    <a:bodyPr/>
                    <a:lstStyle/>
                    <a:p>
                      <a:pPr algn="l" fontAlgn="b"/>
                      <a:r>
                        <a:rPr lang="en-US" sz="1100" b="1" i="0" u="none" strike="noStrike" dirty="0">
                          <a:solidFill>
                            <a:srgbClr val="A10028"/>
                          </a:solidFill>
                          <a:effectLst/>
                          <a:latin typeface="Calibri" panose="020F0502020204030204" pitchFamily="34" charset="0"/>
                        </a:rPr>
                        <a:t>Bannon</a:t>
                      </a:r>
                    </a:p>
                  </a:txBody>
                  <a:tcPr marL="9525" marR="9525" marT="9525" marB="0" anchor="ctr">
                    <a:no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3118394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007-2010 Standard Template">
  <a:themeElements>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Yellow">
      <a:srgbClr val="FFCD00"/>
    </a:custClr>
    <a:custClr name="Dark Red">
      <a:srgbClr val="9B0C10"/>
    </a:custClr>
    <a:custClr name="Light Red">
      <a:srgbClr val="F69493"/>
    </a:custClr>
    <a:custClr name="Pale Red">
      <a:srgbClr val="FACAC7"/>
    </a:custClr>
    <a:custClr name="Dark Purple">
      <a:srgbClr val="80076B"/>
    </a:custClr>
    <a:custClr name="Light Purple">
      <a:srgbClr val="DE98D5"/>
    </a:custClr>
    <a:custClr name="Pale Purple">
      <a:srgbClr val="F0CCEB"/>
    </a:custClr>
    <a:custClr name="Dark Orange">
      <a:srgbClr val="F15722"/>
    </a:custClr>
    <a:custClr name="Light Orange">
      <a:srgbClr val="FCBC85"/>
    </a:custClr>
    <a:custClr name="Pale Orange">
      <a:srgbClr val="FEDBBD"/>
    </a:custClr>
    <a:custClr name="Dark Cyan">
      <a:srgbClr val="007FC7"/>
    </a:custClr>
    <a:custClr name="Light Cyan">
      <a:srgbClr val="6ECFF6"/>
    </a:custClr>
    <a:custClr name="Pale Cyan">
      <a:srgbClr val="B9E5FB"/>
    </a:custClr>
    <a:custClr name="Dark Green">
      <a:srgbClr val="218535"/>
    </a:custClr>
    <a:custClr name="Green">
      <a:srgbClr val="8DC63F"/>
    </a:custClr>
    <a:custClr name="Light Green">
      <a:srgbClr val="C4DF9B"/>
    </a:custClr>
    <a:custClr name="Pale Green">
      <a:srgbClr val="E0EED0"/>
    </a:custClr>
    <a:custClr name="Light Gray">
      <a:srgbClr val="B6B6B9"/>
    </a:custClr>
  </a:custClrLst>
</a:theme>
</file>

<file path=ppt/theme/theme2.xml><?xml version="1.0" encoding="utf-8"?>
<a:theme xmlns:a="http://schemas.openxmlformats.org/drawingml/2006/main" name="1_2007-2010 Standard Template">
  <a:themeElements>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Yellow">
      <a:srgbClr val="FFCD00"/>
    </a:custClr>
    <a:custClr name="Dark Red">
      <a:srgbClr val="9B0C10"/>
    </a:custClr>
    <a:custClr name="Light Red">
      <a:srgbClr val="F69493"/>
    </a:custClr>
    <a:custClr name="Pale Red">
      <a:srgbClr val="FACAC7"/>
    </a:custClr>
    <a:custClr name="Dark Purple">
      <a:srgbClr val="80076B"/>
    </a:custClr>
    <a:custClr name="Light Purple">
      <a:srgbClr val="DE98D5"/>
    </a:custClr>
    <a:custClr name="Pale Purple">
      <a:srgbClr val="F0CCEB"/>
    </a:custClr>
    <a:custClr name="Dark Orange">
      <a:srgbClr val="F15722"/>
    </a:custClr>
    <a:custClr name="Light Orange">
      <a:srgbClr val="FCBC85"/>
    </a:custClr>
    <a:custClr name="Pale Orange">
      <a:srgbClr val="FEDBBD"/>
    </a:custClr>
    <a:custClr name="Dark Cyan">
      <a:srgbClr val="007FC7"/>
    </a:custClr>
    <a:custClr name="Light Cyan">
      <a:srgbClr val="6ECFF6"/>
    </a:custClr>
    <a:custClr name="Pale Cyan">
      <a:srgbClr val="B9E5FB"/>
    </a:custClr>
    <a:custClr name="Dark Green">
      <a:srgbClr val="218535"/>
    </a:custClr>
    <a:custClr name="Green">
      <a:srgbClr val="8DC63F"/>
    </a:custClr>
    <a:custClr name="Light Green">
      <a:srgbClr val="C4DF9B"/>
    </a:custClr>
    <a:custClr name="Pale Green">
      <a:srgbClr val="E0EED0"/>
    </a:custClr>
    <a:custClr name="Light Gray">
      <a:srgbClr val="B6B6B9"/>
    </a:custClr>
  </a:custClrLst>
</a:theme>
</file>

<file path=ppt/theme/theme3.xml><?xml version="1.0" encoding="utf-8"?>
<a:theme xmlns:a="http://schemas.openxmlformats.org/drawingml/2006/main" name="2_2007_2010_Multicolor_Template_Standard_1_14_13">
  <a:themeElements>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Yellow">
      <a:srgbClr val="FFCD00"/>
    </a:custClr>
    <a:custClr name="Dark Red">
      <a:srgbClr val="9B0C10"/>
    </a:custClr>
    <a:custClr name="Light Red">
      <a:srgbClr val="F69493"/>
    </a:custClr>
    <a:custClr name="Pale Red">
      <a:srgbClr val="FACAC7"/>
    </a:custClr>
    <a:custClr name="Dark Purple">
      <a:srgbClr val="80076B"/>
    </a:custClr>
    <a:custClr name="Light Purple">
      <a:srgbClr val="DE98D5"/>
    </a:custClr>
    <a:custClr name="Pale Purple">
      <a:srgbClr val="F0CCEB"/>
    </a:custClr>
    <a:custClr name="Dark Orange">
      <a:srgbClr val="F15722"/>
    </a:custClr>
    <a:custClr name="Light Orange">
      <a:srgbClr val="FCBC85"/>
    </a:custClr>
    <a:custClr name="Pale Orange">
      <a:srgbClr val="FEDBBD"/>
    </a:custClr>
    <a:custClr name="Dark Cyan">
      <a:srgbClr val="007FC7"/>
    </a:custClr>
    <a:custClr name="Light Cyan">
      <a:srgbClr val="6ECFF6"/>
    </a:custClr>
    <a:custClr name="Pale Cyan">
      <a:srgbClr val="B9E5FB"/>
    </a:custClr>
    <a:custClr name="Dark Green">
      <a:srgbClr val="218535"/>
    </a:custClr>
    <a:custClr name="Green">
      <a:srgbClr val="8DC63F"/>
    </a:custClr>
    <a:custClr name="Light Green">
      <a:srgbClr val="C4DF9B"/>
    </a:custClr>
    <a:custClr name="Pale Green">
      <a:srgbClr val="E0EED0"/>
    </a:custClr>
    <a:custClr name="Light Gray">
      <a:srgbClr val="B6B6B9"/>
    </a:custClr>
  </a:custClr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TopicTitle1 xmlns="2e8c896f-fd84-491a-bb16-fb60357350f9">Presentations</TopicTitle1>
    <Details xmlns="2e8c896f-fd84-491a-bb16-fb60357350f9" xsi:nil="true"/>
    <PublishingRollupImage xmlns="http://schemas.microsoft.com/sharepoint/v3">&lt;img alt="" border="0" src="https://intranet.nielsen.com/ourcompany/insidenielsen/mktg/MktgImages/PowerPoint%20Lite.jpg" style="BORDER: 0px solid; "&gt;</PublishingRollupImage>
    <Country xmlns="2e8c896f-fd84-491a-bb16-fb60357350f9">*Global</Country>
    <FreshnessDate xmlns="2e8c896f-fd84-491a-bb16-fb60357350f9">2013-01-03T05:00:00+00:00</FreshnessDate>
    <Region xmlns="2e8c896f-fd84-491a-bb16-fb60357350f9">*Global</Region>
    <PrimaryContact xmlns="2e8c896f-fd84-491a-bb16-fb60357350f9">
      <UserInfo>
        <DisplayName>Jantsch, Ellen</DisplayName>
        <AccountId>60253</AccountId>
        <AccountType/>
      </UserInfo>
    </PrimaryContact>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38880B7CE533409105C259AF09F19A" ma:contentTypeVersion="11" ma:contentTypeDescription="Create a new document." ma:contentTypeScope="" ma:versionID="b12eb8ba22abd922e53299a078c55a86">
  <xsd:schema xmlns:xsd="http://www.w3.org/2001/XMLSchema" xmlns:xs="http://www.w3.org/2001/XMLSchema" xmlns:p="http://schemas.microsoft.com/office/2006/metadata/properties" xmlns:ns1="http://schemas.microsoft.com/sharepoint/v3" xmlns:ns2="2e8c896f-fd84-491a-bb16-fb60357350f9" targetNamespace="http://schemas.microsoft.com/office/2006/metadata/properties" ma:root="true" ma:fieldsID="8f0f834a4121e8e59af4023925f4e68f" ns1:_="" ns2:_="">
    <xsd:import namespace="http://schemas.microsoft.com/sharepoint/v3"/>
    <xsd:import namespace="2e8c896f-fd84-491a-bb16-fb60357350f9"/>
    <xsd:element name="properties">
      <xsd:complexType>
        <xsd:sequence>
          <xsd:element name="documentManagement">
            <xsd:complexType>
              <xsd:all>
                <xsd:element ref="ns2:Details" minOccurs="0"/>
                <xsd:element ref="ns2:FreshnessDate"/>
                <xsd:element ref="ns2:PrimaryContact"/>
                <xsd:element ref="ns2:Region" minOccurs="0"/>
                <xsd:element ref="ns2:Country" minOccurs="0"/>
                <xsd:element ref="ns1:PublishingRollupImage" minOccurs="0"/>
                <xsd:element ref="ns2:TopicTitle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RollupImage" ma:index="13" nillable="true" ma:displayName="Rollup Image" ma:internalName="PublishingRollup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8c896f-fd84-491a-bb16-fb60357350f9" elementFormDefault="qualified">
    <xsd:import namespace="http://schemas.microsoft.com/office/2006/documentManagement/types"/>
    <xsd:import namespace="http://schemas.microsoft.com/office/infopath/2007/PartnerControls"/>
    <xsd:element name="Details" ma:index="2" nillable="true" ma:displayName="Details" ma:default="" ma:description="Description of the document if needed." ma:internalName="Details">
      <xsd:simpleType>
        <xsd:restriction base="dms:Note">
          <xsd:maxLength value="255"/>
        </xsd:restriction>
      </xsd:simpleType>
    </xsd:element>
    <xsd:element name="FreshnessDate" ma:index="3" ma:displayName="Freshness Date" ma:default="[today]" ma:description="Date originally created or the last date the document was reviewed and considered current." ma:format="DateOnly" ma:internalName="FreshnessDate">
      <xsd:simpleType>
        <xsd:restriction base="dms:DateTime"/>
      </xsd:simpleType>
    </xsd:element>
    <xsd:element name="PrimaryContact" ma:index="4" ma:displayName="Primary Contact" ma:description="Primary contact for this document.  This is not necessarily the author but the person to which users can contact with questions." ma:list="UserInfo" ma:SearchPeopleOnly="false" ma:SharePointGroup="0" ma:internalName="PrimaryContact"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Region" ma:index="5" nillable="true" ma:displayName="Region" ma:default="*Global" ma:description="Nielsen company region." ma:format="Dropdown" ma:internalName="Region">
      <xsd:simpleType>
        <xsd:restriction base="dms:Choice">
          <xsd:enumeration value="*Global"/>
          <xsd:enumeration value="APIMEA"/>
          <xsd:enumeration value="Europe"/>
          <xsd:enumeration value="GC"/>
          <xsd:enumeration value="Latam"/>
          <xsd:enumeration value="North America"/>
        </xsd:restriction>
      </xsd:simpleType>
    </xsd:element>
    <xsd:element name="Country" ma:index="12" nillable="true" ma:displayName="Country" ma:default="*Global" ma:format="Dropdown" ma:internalName="Country">
      <xsd:simpleType>
        <xsd:restriction base="dms:Choice">
          <xsd:enumeration value="*Global"/>
          <xsd:enumeration value="Albania"/>
          <xsd:enumeration value="Algeria"/>
          <xsd:enumeration value="Argentina"/>
          <xsd:enumeration value="Armenia"/>
          <xsd:enumeration value="Australia"/>
          <xsd:enumeration value="Austria"/>
          <xsd:enumeration value="Azerbaijan"/>
          <xsd:enumeration value="Bahrain"/>
          <xsd:enumeration value="Balkans"/>
          <xsd:enumeration value="Baltic States"/>
          <xsd:enumeration value="Bangladesh"/>
          <xsd:enumeration value="Belarus"/>
          <xsd:enumeration value="Belgium"/>
          <xsd:enumeration value="Bolivia"/>
          <xsd:enumeration value="Bosnia"/>
          <xsd:enumeration value="Brazil"/>
          <xsd:enumeration value="Bulgaria"/>
          <xsd:enumeration value="Cameroon"/>
          <xsd:enumeration value="Canada"/>
          <xsd:enumeration value="Chile"/>
          <xsd:enumeration value="China"/>
          <xsd:enumeration value="Colombia"/>
          <xsd:enumeration value="Costa Rica"/>
          <xsd:enumeration value="Croatia"/>
          <xsd:enumeration value="Cyprus"/>
          <xsd:enumeration value="Czech Republic"/>
          <xsd:enumeration value="Denmark"/>
          <xsd:enumeration value="Dominican Republic"/>
          <xsd:enumeration value="Ecuador"/>
          <xsd:enumeration value="Egypt"/>
          <xsd:enumeration value="El Salvador"/>
          <xsd:enumeration value="Estonia"/>
          <xsd:enumeration value="Ethiopia"/>
          <xsd:enumeration value="Finland"/>
          <xsd:enumeration value="France"/>
          <xsd:enumeration value="Georgia"/>
          <xsd:enumeration value="Germany"/>
          <xsd:enumeration value="Ghana"/>
          <xsd:enumeration value="Greece"/>
          <xsd:enumeration value="Guatemala"/>
          <xsd:enumeration value="Honduras"/>
          <xsd:enumeration value="Hong Kong"/>
          <xsd:enumeration value="Hungary"/>
          <xsd:enumeration value="India"/>
          <xsd:enumeration value="Indonesia"/>
          <xsd:enumeration value="Ireland"/>
          <xsd:enumeration value="Israel"/>
          <xsd:enumeration value="Italy"/>
          <xsd:enumeration value="Ivory Coast"/>
          <xsd:enumeration value="Japan"/>
          <xsd:enumeration value="Jordan"/>
          <xsd:enumeration value="Kazakhstan"/>
          <xsd:enumeration value="Kenya"/>
          <xsd:enumeration value="Kuwait"/>
          <xsd:enumeration value="Kyrgystan"/>
          <xsd:enumeration value="Latvia"/>
          <xsd:enumeration value="Lebanon"/>
          <xsd:enumeration value="Libya"/>
          <xsd:enumeration value="Lithuania"/>
          <xsd:enumeration value="Macedonia"/>
          <xsd:enumeration value="Malaysia"/>
          <xsd:enumeration value="Mexico"/>
          <xsd:enumeration value="Moldova"/>
          <xsd:enumeration value="Mongolia"/>
          <xsd:enumeration value="Montenegro"/>
          <xsd:enumeration value="Morocco"/>
          <xsd:enumeration value="Multiple Countries"/>
          <xsd:enumeration value="N/A"/>
          <xsd:enumeration value="Namibia"/>
          <xsd:enumeration value="Nepal"/>
          <xsd:enumeration value="Netherlands, The"/>
          <xsd:enumeration value="New Zealand"/>
          <xsd:enumeration value="Nicaragua"/>
          <xsd:enumeration value="Nigeria"/>
          <xsd:enumeration value="Norway"/>
          <xsd:enumeration value="Oman"/>
          <xsd:enumeration value="Pakistan"/>
          <xsd:enumeration value="Panama"/>
          <xsd:enumeration value="Paraguay"/>
          <xsd:enumeration value="Peru"/>
          <xsd:enumeration value="Philippines"/>
          <xsd:enumeration value="Poland"/>
          <xsd:enumeration value="Portugal"/>
          <xsd:enumeration value="Puerto Rico"/>
          <xsd:enumeration value="Qatar"/>
          <xsd:enumeration value="Romania"/>
          <xsd:enumeration value="Russia"/>
          <xsd:enumeration value="Saudi Arabia"/>
          <xsd:enumeration value="Serbia"/>
          <xsd:enumeration value="Singapore"/>
          <xsd:enumeration value="Slovakia"/>
          <xsd:enumeration value="Slovenia"/>
          <xsd:enumeration value="South Africa"/>
          <xsd:enumeration value="South Korea"/>
          <xsd:enumeration value="Spain"/>
          <xsd:enumeration value="Sri Lanka"/>
          <xsd:enumeration value="Sweden"/>
          <xsd:enumeration value="Switzerland"/>
          <xsd:enumeration value="Syria"/>
          <xsd:enumeration value="Taiwan"/>
          <xsd:enumeration value="Tajikistan"/>
          <xsd:enumeration value="Tanzania"/>
          <xsd:enumeration value="Thailand"/>
          <xsd:enumeration value="Tunisia"/>
          <xsd:enumeration value="Turkemenistan"/>
          <xsd:enumeration value="Turkey"/>
          <xsd:enumeration value="Uganda"/>
          <xsd:enumeration value="Ukraine"/>
          <xsd:enumeration value="United Arab Emirates"/>
          <xsd:enumeration value="United Kingdom"/>
          <xsd:enumeration value="United States"/>
          <xsd:enumeration value="Uruguay"/>
          <xsd:enumeration value="Uzbekistan"/>
          <xsd:enumeration value="Venezuela"/>
          <xsd:enumeration value="Vietnam"/>
          <xsd:enumeration value="Yemen"/>
        </xsd:restriction>
      </xsd:simpleType>
    </xsd:element>
    <xsd:element name="TopicTitle1" ma:index="14" nillable="true" ma:displayName="Topic" ma:format="RadioButtons" ma:internalName="TopicTitle1">
      <xsd:simpleType>
        <xsd:restriction base="dms:Choice">
          <xsd:enumeration value="Client-Related"/>
          <xsd:enumeration value="External Events"/>
          <xsd:enumeration value="HTML Email Instructions"/>
          <xsd:enumeration value="Internal Meeting Templates"/>
          <xsd:enumeration value="Policies/Guidelines"/>
          <xsd:enumeration value="Presentations"/>
          <xsd:enumeration value="Business Cards"/>
          <xsd:enumeration value="Desktop"/>
          <xsd:enumeration value="Email Signature"/>
          <xsd:enumeration value="Stationery"/>
          <xsd:enumeration value="RFP Toolki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78DD3C-4482-4353-B4D2-0AEBAB8193DB}">
  <ds:schemaRefs>
    <ds:schemaRef ds:uri="http://schemas.openxmlformats.org/package/2006/metadata/core-properties"/>
    <ds:schemaRef ds:uri="http://schemas.microsoft.com/sharepoint/v3"/>
    <ds:schemaRef ds:uri="http://schemas.microsoft.com/office/infopath/2007/PartnerControls"/>
    <ds:schemaRef ds:uri="http://purl.org/dc/terms/"/>
    <ds:schemaRef ds:uri="http://schemas.microsoft.com/office/2006/documentManagement/types"/>
    <ds:schemaRef ds:uri="http://purl.org/dc/elements/1.1/"/>
    <ds:schemaRef ds:uri="http://schemas.microsoft.com/office/2006/metadata/properties"/>
    <ds:schemaRef ds:uri="2e8c896f-fd84-491a-bb16-fb60357350f9"/>
    <ds:schemaRef ds:uri="http://www.w3.org/XML/1998/namespace"/>
    <ds:schemaRef ds:uri="http://purl.org/dc/dcmitype/"/>
  </ds:schemaRefs>
</ds:datastoreItem>
</file>

<file path=customXml/itemProps2.xml><?xml version="1.0" encoding="utf-8"?>
<ds:datastoreItem xmlns:ds="http://schemas.openxmlformats.org/officeDocument/2006/customXml" ds:itemID="{BD8FABEB-E3BD-40FD-B93D-77D0AF3DC02C}">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2e8c896f-fd84-491a-bb16-fb60357350f9"/>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20E7CE-EC27-445B-AEB1-CE1B2E0D6E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Nielsen 2007-2010 Standard Template.potx</Template>
  <TotalTime>62560</TotalTime>
  <Words>5104</Words>
  <Application>Microsoft Office PowerPoint</Application>
  <PresentationFormat>Widescreen</PresentationFormat>
  <Paragraphs>744</Paragraphs>
  <Slides>53</Slides>
  <Notes>0</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53</vt:i4>
      </vt:variant>
    </vt:vector>
  </HeadingPairs>
  <TitlesOfParts>
    <vt:vector size="62" baseType="lpstr">
      <vt:lpstr>Arial</vt:lpstr>
      <vt:lpstr>Calibri</vt:lpstr>
      <vt:lpstr>MS Mincho</vt:lpstr>
      <vt:lpstr>Segoe UI</vt:lpstr>
      <vt:lpstr>Times New Roman</vt:lpstr>
      <vt:lpstr>2007-2010 Standard Template</vt:lpstr>
      <vt:lpstr>1_2007-2010 Standard Template</vt:lpstr>
      <vt:lpstr>2_2007_2010_Multicolor_Template_Standard_1_14_13</vt:lpstr>
      <vt:lpstr>think-cell Slide</vt:lpstr>
      <vt:lpstr>PowerPoint Presentation</vt:lpstr>
      <vt:lpstr>Survey method</vt:lpstr>
      <vt:lpstr>PowerPoint Presentation</vt:lpstr>
      <vt:lpstr>Similar to PREVIOUS monthS, Voters feel economy is on the right track more so than the country</vt:lpstr>
      <vt:lpstr>About 3 in 5 voters continue to say us economy Is strong</vt:lpstr>
      <vt:lpstr>Favorability and Approval of President Trump REMAIN STEADY/SLIGHT DIP</vt:lpstr>
      <vt:lpstr>Democratic party sees slight increase in approval; republicans see slight decline PoST-HEALTHCARE</vt:lpstr>
      <vt:lpstr>Voters AGREE THAT Job Creation should be top priority</vt:lpstr>
      <vt:lpstr>SANDERS REMAINS TOP LIKED POLITICIAN; BANNON FALLS TO  16%; HiLLARY AND RYAN DECLINE; WARREN UP</vt:lpstr>
      <vt:lpstr>Voters are split on whether president trump is a  stronger or weaker leader than president obama</vt:lpstr>
      <vt:lpstr>majority of voters APPROVE OF GORSUCH’S CONFIRMATION  TO THE SUPREME COURT</vt:lpstr>
      <vt:lpstr>A majority feel president trump should continue to PASS HEALTHCARE REFORM</vt:lpstr>
      <vt:lpstr>Majority of voters say united airlines was wrong in  recent incident</vt:lpstr>
      <vt:lpstr>PowerPoint Presentation</vt:lpstr>
      <vt:lpstr>Majority of voters approve of president trump’s  handling of the military strike in syria</vt:lpstr>
      <vt:lpstr>Two-thirds of voters feel the recent military strike against Syria was justified</vt:lpstr>
      <vt:lpstr>Nearly 7 in 10 voters feel red line preventing chemical weapon usage needs to be enforced</vt:lpstr>
      <vt:lpstr>A slight majority of voters oppose air strikes on north Korea</vt:lpstr>
      <vt:lpstr>Strong majority of voters agree military needs to be capable of fighting a full-scale war</vt:lpstr>
      <vt:lpstr>Voters NARROWLY BELIEVE TRUMP TEAM DID NOT  COORDINATE WITH RUSSIANS</vt:lpstr>
      <vt:lpstr>DESPITE SYRIA STRIKE, MOST THINK President Trump SUPPORTS PUTIN POLICIES</vt:lpstr>
      <vt:lpstr>American voters are evenly split on whether Susan rice was using intelligence for politics</vt:lpstr>
      <vt:lpstr>PowerPoint Presentation</vt:lpstr>
      <vt:lpstr>Two-thirds of voters feel federal taxes are too high</vt:lpstr>
      <vt:lpstr>Majority feel taxes should be lowered; VOTERS BLAST  TAX SYSTEM</vt:lpstr>
      <vt:lpstr>62% GiVE IRS NEGATIVE JOB RATINGS</vt:lpstr>
      <vt:lpstr>Over half feel PRESIDENT Trump won’t get tax reform done, mainly due to the democrats in congress</vt:lpstr>
      <vt:lpstr> about one third want more revenue, one third revenue neutral tax cuts, and one third shrink government </vt:lpstr>
      <vt:lpstr>Majority favors key parts of Trump income tax plan</vt:lpstr>
      <vt:lpstr>None of the options for ELIMINATING DEDUCTIONS are favored by the majority of voters</vt:lpstr>
      <vt:lpstr>A surcharge on incomes over $5M is favored by 8 in 10 voters</vt:lpstr>
      <vt:lpstr>Slight majority of Voters feel border tax COULD expand jobs and the economy</vt:lpstr>
      <vt:lpstr>Voters are fairly evenLY SPLIT ON CORPORATE TAX REDUCTION BUT FAVOR IT IF OVERSEAS PROFITS REPATRIATED OR PAIRED WITH INFRastructure</vt:lpstr>
      <vt:lpstr>Voters WOULD RETAIN RESEARCH AND DEVELOPMENT TAX  CREDITS AND ACCELERATED DEPRECIATION</vt:lpstr>
      <vt:lpstr>Over half feel the capital gains tax should continue as is</vt:lpstr>
      <vt:lpstr>PowerPoint Presentation</vt:lpstr>
      <vt:lpstr>BY FAR, VOTERS FEEL STIMULATING THE ECONOMY SHOULD BE TOP Government BUDGET PRIORITY</vt:lpstr>
      <vt:lpstr>Majority of Voters feel it is important to reduce the budget deficit</vt:lpstr>
      <vt:lpstr>Majority would support proposal to increase defense  spend by 10%, CUT DISCRETIONARY BY 10%; MAJORITY  oppose plan to FAVOR DISCRETIONARY OVER MILITARY.</vt:lpstr>
      <vt:lpstr>Majority of voters favor increasing programs that  fight crime and equip police departments</vt:lpstr>
      <vt:lpstr>around half of voters favor keeping federal budget  the same for most items</vt:lpstr>
      <vt:lpstr> Most voters feel the elderly don’t receive enough support</vt:lpstr>
      <vt:lpstr> Most voters are against building a wall along the Mexican border</vt:lpstr>
      <vt:lpstr>Majority feel democrats should withhold support if infrastructure bill includes funding for wall</vt:lpstr>
      <vt:lpstr>SUPER majority of voters are very or somewhat  concerned for the state of infrastructure today</vt:lpstr>
      <vt:lpstr>PowerPoint Presentation</vt:lpstr>
      <vt:lpstr>On average, voters feel nearly half of every dollar in  the federal budget is wasted</vt:lpstr>
      <vt:lpstr>Two-thirds of voters feel at least some food stamp benefits are claimed fraudulently</vt:lpstr>
      <vt:lpstr>Vast majority feel gov’t programs and benefits should be distributed equally</vt:lpstr>
      <vt:lpstr>3 in 5 voters believe Tax avoidance by the wealthy has a bigger impact on the government’s finances</vt:lpstr>
      <vt:lpstr>Nearly 4 in 5 voters feel Washington today is corrupt</vt:lpstr>
      <vt:lpstr>PowerPoint Presentation</vt:lpstr>
      <vt:lpstr>DEMOGRAPHICS</vt:lpstr>
    </vt:vector>
  </TitlesOfParts>
  <Company>Nielsen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2007-2010 Standard Template Lite</dc:title>
  <dc:creator>Ellen Jantsch</dc:creator>
  <cp:lastModifiedBy>Dritan Nesho (CELA)</cp:lastModifiedBy>
  <cp:revision>1369</cp:revision>
  <cp:lastPrinted>2017-01-31T20:54:48Z</cp:lastPrinted>
  <dcterms:created xsi:type="dcterms:W3CDTF">2012-12-22T21:35:06Z</dcterms:created>
  <dcterms:modified xsi:type="dcterms:W3CDTF">2017-04-19T16:18:05Z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0x0101000538880B7CE533409105C259AF09F19A</vt:lpwstr>
  </property>
</Properties>
</file>